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65" r:id="rId2"/>
    <p:sldId id="266" r:id="rId3"/>
    <p:sldId id="298" r:id="rId4"/>
    <p:sldId id="267" r:id="rId5"/>
    <p:sldId id="268" r:id="rId6"/>
    <p:sldId id="269" r:id="rId7"/>
    <p:sldId id="297" r:id="rId8"/>
    <p:sldId id="270" r:id="rId9"/>
    <p:sldId id="271" r:id="rId10"/>
    <p:sldId id="273" r:id="rId11"/>
    <p:sldId id="274" r:id="rId12"/>
    <p:sldId id="275" r:id="rId13"/>
    <p:sldId id="305" r:id="rId14"/>
    <p:sldId id="306" r:id="rId15"/>
    <p:sldId id="296" r:id="rId16"/>
    <p:sldId id="292" r:id="rId17"/>
    <p:sldId id="293" r:id="rId18"/>
    <p:sldId id="294" r:id="rId19"/>
    <p:sldId id="295" r:id="rId20"/>
    <p:sldId id="307" r:id="rId21"/>
    <p:sldId id="276" r:id="rId22"/>
    <p:sldId id="277" r:id="rId23"/>
    <p:sldId id="299" r:id="rId24"/>
    <p:sldId id="278" r:id="rId25"/>
    <p:sldId id="279" r:id="rId26"/>
    <p:sldId id="280" r:id="rId27"/>
    <p:sldId id="281" r:id="rId28"/>
    <p:sldId id="302" r:id="rId29"/>
    <p:sldId id="301" r:id="rId30"/>
    <p:sldId id="300" r:id="rId31"/>
    <p:sldId id="282" r:id="rId32"/>
    <p:sldId id="283" r:id="rId33"/>
    <p:sldId id="284" r:id="rId34"/>
    <p:sldId id="285" r:id="rId35"/>
    <p:sldId id="303" r:id="rId36"/>
    <p:sldId id="286" r:id="rId37"/>
    <p:sldId id="304" r:id="rId38"/>
    <p:sldId id="289"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338" r:id="rId70"/>
    <p:sldId id="339" r:id="rId7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2" autoAdjust="0"/>
    <p:restoredTop sz="90774"/>
  </p:normalViewPr>
  <p:slideViewPr>
    <p:cSldViewPr snapToGrid="0">
      <p:cViewPr varScale="1">
        <p:scale>
          <a:sx n="84" d="100"/>
          <a:sy n="84" d="100"/>
        </p:scale>
        <p:origin x="96"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C55E2C-2D8E-4B4B-840F-2F06F9930E89}" type="datetimeFigureOut">
              <a:rPr lang="tr-TR" smtClean="0"/>
              <a:t>17.10.2019</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Ana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804D3-6E5C-724B-99C9-D392DDFBD663}" type="slidenum">
              <a:rPr lang="tr-TR" smtClean="0"/>
              <a:t>‹#›</a:t>
            </a:fld>
            <a:endParaRPr lang="tr-TR"/>
          </a:p>
        </p:txBody>
      </p:sp>
    </p:spTree>
    <p:extLst>
      <p:ext uri="{BB962C8B-B14F-4D97-AF65-F5344CB8AC3E}">
        <p14:creationId xmlns:p14="http://schemas.microsoft.com/office/powerpoint/2010/main" val="1832898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8F80E3-BCD4-2846-BB97-465FE0AFD4B6}" type="slidenum">
              <a:rPr lang="en-US" altLang="tr-TR"/>
              <a:pPr/>
              <a:t>13</a:t>
            </a:fld>
            <a:endParaRPr lang="en-US" altLang="tr-T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r>
              <a:rPr lang="en-US" altLang="tr-TR" dirty="0"/>
              <a:t>Brown necrotic or eroded areas are found in the esophagus. Rare erosions and hemorrhage are found in the </a:t>
            </a:r>
            <a:r>
              <a:rPr lang="en-US" altLang="tr-TR" dirty="0" err="1"/>
              <a:t>omasum</a:t>
            </a:r>
            <a:r>
              <a:rPr lang="en-US" altLang="tr-TR" dirty="0"/>
              <a:t>. The abomasum shows signs of congestion and edema. The small intestine, cecum and colon generally have signs of obvious necrosis and edema and erosions. Colonic ridges may be congested, this is referred to as “tiger striping”. Tiger striping can occur in other diarrheas and probably results from </a:t>
            </a:r>
            <a:r>
              <a:rPr lang="en-US" altLang="tr-TR" dirty="0" err="1"/>
              <a:t>tenesmus</a:t>
            </a:r>
            <a:r>
              <a:rPr lang="en-US" altLang="tr-TR" dirty="0"/>
              <a:t>. Top photo of intestine: http://</a:t>
            </a:r>
            <a:r>
              <a:rPr lang="en-US" altLang="tr-TR" dirty="0" err="1"/>
              <a:t>www.vetmed.ucdavis.edu</a:t>
            </a:r>
            <a:r>
              <a:rPr lang="en-US" altLang="tr-TR" dirty="0"/>
              <a:t>/</a:t>
            </a:r>
            <a:r>
              <a:rPr lang="en-US" altLang="tr-TR" dirty="0" err="1"/>
              <a:t>vetext</a:t>
            </a:r>
            <a:r>
              <a:rPr lang="en-US" altLang="tr-TR" dirty="0"/>
              <a:t>/INF-DA/INF-</a:t>
            </a:r>
            <a:r>
              <a:rPr lang="en-US" altLang="tr-TR" dirty="0" err="1"/>
              <a:t>DA_Rinderpest.html</a:t>
            </a:r>
            <a:r>
              <a:rPr lang="en-US" altLang="tr-TR" dirty="0"/>
              <a:t> lower photo: USDA)</a:t>
            </a:r>
          </a:p>
        </p:txBody>
      </p:sp>
    </p:spTree>
    <p:extLst>
      <p:ext uri="{BB962C8B-B14F-4D97-AF65-F5344CB8AC3E}">
        <p14:creationId xmlns:p14="http://schemas.microsoft.com/office/powerpoint/2010/main" val="1057161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4D2C9C-3564-1540-8B02-CD28975E4455}" type="slidenum">
              <a:rPr lang="en-US" altLang="tr-TR"/>
              <a:pPr/>
              <a:t>14</a:t>
            </a:fld>
            <a:endParaRPr lang="en-US" altLang="tr-TR"/>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p:txBody>
          <a:bodyPr/>
          <a:lstStyle/>
          <a:p>
            <a:r>
              <a:rPr lang="en-US" altLang="tr-TR"/>
              <a:t>The lymph nodes are generally swollen and edematous. The gall bladder may show petecchial to ecchymotic hemorrhages. Lungs may show emphysema, congestion and signs of pneumonia. ( Photo: Hemorrhagic mucosa of gall bladder from the Gray Book)</a:t>
            </a:r>
          </a:p>
        </p:txBody>
      </p:sp>
    </p:spTree>
    <p:extLst>
      <p:ext uri="{BB962C8B-B14F-4D97-AF65-F5344CB8AC3E}">
        <p14:creationId xmlns:p14="http://schemas.microsoft.com/office/powerpoint/2010/main" val="121175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ED804D3-6E5C-724B-99C9-D392DDFBD663}" type="slidenum">
              <a:rPr lang="tr-TR" smtClean="0"/>
              <a:t>16</a:t>
            </a:fld>
            <a:endParaRPr lang="tr-TR"/>
          </a:p>
        </p:txBody>
      </p:sp>
    </p:spTree>
    <p:extLst>
      <p:ext uri="{BB962C8B-B14F-4D97-AF65-F5344CB8AC3E}">
        <p14:creationId xmlns:p14="http://schemas.microsoft.com/office/powerpoint/2010/main" val="1533929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a:solidFill>
                  <a:schemeClr val="tx1"/>
                </a:solidFill>
                <a:latin typeface="Arial" charset="0"/>
              </a:defRPr>
            </a:lvl1pPr>
            <a:lvl2pPr marL="742950" indent="-285750" defTabSz="927100" eaLnBrk="0" hangingPunct="0">
              <a:defRPr>
                <a:solidFill>
                  <a:schemeClr val="tx1"/>
                </a:solidFill>
                <a:latin typeface="Arial" charset="0"/>
              </a:defRPr>
            </a:lvl2pPr>
            <a:lvl3pPr marL="1143000" indent="-228600" defTabSz="927100" eaLnBrk="0" hangingPunct="0">
              <a:defRPr>
                <a:solidFill>
                  <a:schemeClr val="tx1"/>
                </a:solidFill>
                <a:latin typeface="Arial" charset="0"/>
              </a:defRPr>
            </a:lvl3pPr>
            <a:lvl4pPr marL="1600200" indent="-228600" defTabSz="927100" eaLnBrk="0" hangingPunct="0">
              <a:defRPr>
                <a:solidFill>
                  <a:schemeClr val="tx1"/>
                </a:solidFill>
                <a:latin typeface="Arial" charset="0"/>
              </a:defRPr>
            </a:lvl4pPr>
            <a:lvl5pPr marL="2057400" indent="-228600" defTabSz="927100" eaLnBrk="0" hangingPunct="0">
              <a:defRPr>
                <a:solidFill>
                  <a:schemeClr val="tx1"/>
                </a:solidFill>
                <a:latin typeface="Arial" charset="0"/>
              </a:defRPr>
            </a:lvl5pPr>
            <a:lvl6pPr marL="2514600" indent="-228600" defTabSz="927100" eaLnBrk="0" fontAlgn="base" hangingPunct="0">
              <a:spcBef>
                <a:spcPct val="0"/>
              </a:spcBef>
              <a:spcAft>
                <a:spcPct val="0"/>
              </a:spcAft>
              <a:defRPr>
                <a:solidFill>
                  <a:schemeClr val="tx1"/>
                </a:solidFill>
                <a:latin typeface="Arial" charset="0"/>
              </a:defRPr>
            </a:lvl6pPr>
            <a:lvl7pPr marL="2971800" indent="-228600" defTabSz="927100" eaLnBrk="0" fontAlgn="base" hangingPunct="0">
              <a:spcBef>
                <a:spcPct val="0"/>
              </a:spcBef>
              <a:spcAft>
                <a:spcPct val="0"/>
              </a:spcAft>
              <a:defRPr>
                <a:solidFill>
                  <a:schemeClr val="tx1"/>
                </a:solidFill>
                <a:latin typeface="Arial" charset="0"/>
              </a:defRPr>
            </a:lvl7pPr>
            <a:lvl8pPr marL="3429000" indent="-228600" defTabSz="927100" eaLnBrk="0" fontAlgn="base" hangingPunct="0">
              <a:spcBef>
                <a:spcPct val="0"/>
              </a:spcBef>
              <a:spcAft>
                <a:spcPct val="0"/>
              </a:spcAft>
              <a:defRPr>
                <a:solidFill>
                  <a:schemeClr val="tx1"/>
                </a:solidFill>
                <a:latin typeface="Arial" charset="0"/>
              </a:defRPr>
            </a:lvl8pPr>
            <a:lvl9pPr marL="3886200" indent="-228600" defTabSz="927100" eaLnBrk="0" fontAlgn="base" hangingPunct="0">
              <a:spcBef>
                <a:spcPct val="0"/>
              </a:spcBef>
              <a:spcAft>
                <a:spcPct val="0"/>
              </a:spcAft>
              <a:defRPr>
                <a:solidFill>
                  <a:schemeClr val="tx1"/>
                </a:solidFill>
                <a:latin typeface="Arial" charset="0"/>
              </a:defRPr>
            </a:lvl9pPr>
          </a:lstStyle>
          <a:p>
            <a:pPr eaLnBrk="1" hangingPunct="1"/>
            <a:fld id="{39821284-079C-1946-9F88-2C28FCEDB7B0}" type="slidenum">
              <a:rPr lang="en-US" altLang="tr-TR"/>
              <a:pPr eaLnBrk="1" hangingPunct="1"/>
              <a:t>35</a:t>
            </a:fld>
            <a:endParaRPr lang="en-US" altLang="tr-T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dirty="0"/>
          </a:p>
        </p:txBody>
      </p:sp>
    </p:spTree>
    <p:extLst>
      <p:ext uri="{BB962C8B-B14F-4D97-AF65-F5344CB8AC3E}">
        <p14:creationId xmlns:p14="http://schemas.microsoft.com/office/powerpoint/2010/main" val="947523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a:solidFill>
                  <a:schemeClr val="tx1"/>
                </a:solidFill>
                <a:latin typeface="Arial" charset="0"/>
              </a:defRPr>
            </a:lvl1pPr>
            <a:lvl2pPr marL="742950" indent="-285750" defTabSz="927100" eaLnBrk="0" hangingPunct="0">
              <a:defRPr>
                <a:solidFill>
                  <a:schemeClr val="tx1"/>
                </a:solidFill>
                <a:latin typeface="Arial" charset="0"/>
              </a:defRPr>
            </a:lvl2pPr>
            <a:lvl3pPr marL="1143000" indent="-228600" defTabSz="927100" eaLnBrk="0" hangingPunct="0">
              <a:defRPr>
                <a:solidFill>
                  <a:schemeClr val="tx1"/>
                </a:solidFill>
                <a:latin typeface="Arial" charset="0"/>
              </a:defRPr>
            </a:lvl3pPr>
            <a:lvl4pPr marL="1600200" indent="-228600" defTabSz="927100" eaLnBrk="0" hangingPunct="0">
              <a:defRPr>
                <a:solidFill>
                  <a:schemeClr val="tx1"/>
                </a:solidFill>
                <a:latin typeface="Arial" charset="0"/>
              </a:defRPr>
            </a:lvl4pPr>
            <a:lvl5pPr marL="2057400" indent="-228600" defTabSz="927100" eaLnBrk="0" hangingPunct="0">
              <a:defRPr>
                <a:solidFill>
                  <a:schemeClr val="tx1"/>
                </a:solidFill>
                <a:latin typeface="Arial" charset="0"/>
              </a:defRPr>
            </a:lvl5pPr>
            <a:lvl6pPr marL="2514600" indent="-228600" defTabSz="927100" eaLnBrk="0" fontAlgn="base" hangingPunct="0">
              <a:spcBef>
                <a:spcPct val="0"/>
              </a:spcBef>
              <a:spcAft>
                <a:spcPct val="0"/>
              </a:spcAft>
              <a:defRPr>
                <a:solidFill>
                  <a:schemeClr val="tx1"/>
                </a:solidFill>
                <a:latin typeface="Arial" charset="0"/>
              </a:defRPr>
            </a:lvl6pPr>
            <a:lvl7pPr marL="2971800" indent="-228600" defTabSz="927100" eaLnBrk="0" fontAlgn="base" hangingPunct="0">
              <a:spcBef>
                <a:spcPct val="0"/>
              </a:spcBef>
              <a:spcAft>
                <a:spcPct val="0"/>
              </a:spcAft>
              <a:defRPr>
                <a:solidFill>
                  <a:schemeClr val="tx1"/>
                </a:solidFill>
                <a:latin typeface="Arial" charset="0"/>
              </a:defRPr>
            </a:lvl7pPr>
            <a:lvl8pPr marL="3429000" indent="-228600" defTabSz="927100" eaLnBrk="0" fontAlgn="base" hangingPunct="0">
              <a:spcBef>
                <a:spcPct val="0"/>
              </a:spcBef>
              <a:spcAft>
                <a:spcPct val="0"/>
              </a:spcAft>
              <a:defRPr>
                <a:solidFill>
                  <a:schemeClr val="tx1"/>
                </a:solidFill>
                <a:latin typeface="Arial" charset="0"/>
              </a:defRPr>
            </a:lvl8pPr>
            <a:lvl9pPr marL="3886200" indent="-228600" defTabSz="927100" eaLnBrk="0" fontAlgn="base" hangingPunct="0">
              <a:spcBef>
                <a:spcPct val="0"/>
              </a:spcBef>
              <a:spcAft>
                <a:spcPct val="0"/>
              </a:spcAft>
              <a:defRPr>
                <a:solidFill>
                  <a:schemeClr val="tx1"/>
                </a:solidFill>
                <a:latin typeface="Arial" charset="0"/>
              </a:defRPr>
            </a:lvl9pPr>
          </a:lstStyle>
          <a:p>
            <a:pPr eaLnBrk="1" hangingPunct="1"/>
            <a:fld id="{4613D0F9-AEA2-3145-8675-4DE42069C0E8}" type="slidenum">
              <a:rPr lang="en-US" altLang="tr-TR"/>
              <a:pPr eaLnBrk="1" hangingPunct="1"/>
              <a:t>37</a:t>
            </a:fld>
            <a:endParaRPr lang="en-US" altLang="tr-T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r-TR" dirty="0"/>
              <a:t>In an outbreak, ring vaccination and/or vaccination of high-risk populations can be helpful. PPR is controlled in endemic areas by vaccination. An attenuated tissue culture </a:t>
            </a:r>
            <a:r>
              <a:rPr lang="en-US" altLang="tr-TR" dirty="0" err="1"/>
              <a:t>rinderpest</a:t>
            </a:r>
            <a:r>
              <a:rPr lang="en-US" altLang="tr-TR" dirty="0"/>
              <a:t> vaccine was used previously. However, a homologous PPR vaccine is now available and endorsed for use in countries that have followed the ‘OIE pathway’ for epidemiological surveillance for </a:t>
            </a:r>
            <a:r>
              <a:rPr lang="en-US" altLang="tr-TR" dirty="0" err="1"/>
              <a:t>rinderpest</a:t>
            </a:r>
            <a:r>
              <a:rPr lang="en-US" altLang="tr-TR" dirty="0"/>
              <a:t>; this vaccine gives strong immunity and can eliminate confusion during serological surveillance for </a:t>
            </a:r>
            <a:r>
              <a:rPr lang="en-US" altLang="tr-TR" dirty="0" err="1"/>
              <a:t>rinderpest</a:t>
            </a:r>
            <a:r>
              <a:rPr lang="en-US" altLang="tr-TR" dirty="0"/>
              <a:t>. A recombinant </a:t>
            </a:r>
            <a:r>
              <a:rPr lang="en-US" altLang="tr-TR" dirty="0" err="1"/>
              <a:t>capripox</a:t>
            </a:r>
            <a:r>
              <a:rPr lang="en-US" altLang="tr-TR" dirty="0"/>
              <a:t>-based PPR vaccine, able to protect against both </a:t>
            </a:r>
            <a:r>
              <a:rPr lang="en-US" altLang="tr-TR" dirty="0" err="1"/>
              <a:t>capripox</a:t>
            </a:r>
            <a:r>
              <a:rPr lang="en-US" altLang="tr-TR" dirty="0"/>
              <a:t> and PPR, is also in development.</a:t>
            </a:r>
          </a:p>
        </p:txBody>
      </p:sp>
    </p:spTree>
    <p:extLst>
      <p:ext uri="{BB962C8B-B14F-4D97-AF65-F5344CB8AC3E}">
        <p14:creationId xmlns:p14="http://schemas.microsoft.com/office/powerpoint/2010/main" val="183184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73120A1-51E6-46BC-B591-7B7A7DB95FFF}" type="datetimeFigureOut">
              <a:rPr lang="tr-TR" smtClean="0"/>
              <a:t>17.10.2019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7C1E786-04C3-40A8-AE1F-73A685F5CA12}" type="slidenum">
              <a:rPr lang="tr-TR" smtClean="0"/>
              <a:t>‹#›</a:t>
            </a:fld>
            <a:endParaRPr lang="tr-TR"/>
          </a:p>
        </p:txBody>
      </p:sp>
    </p:spTree>
    <p:extLst>
      <p:ext uri="{BB962C8B-B14F-4D97-AF65-F5344CB8AC3E}">
        <p14:creationId xmlns:p14="http://schemas.microsoft.com/office/powerpoint/2010/main" val="1781249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73120A1-51E6-46BC-B591-7B7A7DB95FFF}" type="datetimeFigureOut">
              <a:rPr lang="tr-TR" smtClean="0"/>
              <a:t>17.10.2019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7C1E786-04C3-40A8-AE1F-73A685F5CA12}" type="slidenum">
              <a:rPr lang="tr-TR" smtClean="0"/>
              <a:t>‹#›</a:t>
            </a:fld>
            <a:endParaRPr lang="tr-TR"/>
          </a:p>
        </p:txBody>
      </p:sp>
    </p:spTree>
    <p:extLst>
      <p:ext uri="{BB962C8B-B14F-4D97-AF65-F5344CB8AC3E}">
        <p14:creationId xmlns:p14="http://schemas.microsoft.com/office/powerpoint/2010/main" val="2263793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73120A1-51E6-46BC-B591-7B7A7DB95FFF}" type="datetimeFigureOut">
              <a:rPr lang="tr-TR" smtClean="0"/>
              <a:t>17.10.2019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7C1E786-04C3-40A8-AE1F-73A685F5CA12}" type="slidenum">
              <a:rPr lang="tr-TR" smtClean="0"/>
              <a:t>‹#›</a:t>
            </a:fld>
            <a:endParaRPr lang="tr-TR"/>
          </a:p>
        </p:txBody>
      </p:sp>
    </p:spTree>
    <p:extLst>
      <p:ext uri="{BB962C8B-B14F-4D97-AF65-F5344CB8AC3E}">
        <p14:creationId xmlns:p14="http://schemas.microsoft.com/office/powerpoint/2010/main" val="410843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p:spPr>
        <p:txBody>
          <a:bodyPr/>
          <a:lstStyle/>
          <a:p>
            <a:r>
              <a:rPr lang="tr-TR"/>
              <a:t>Asıl başlık stili için tıklatın</a:t>
            </a:r>
          </a:p>
        </p:txBody>
      </p:sp>
      <p:sp>
        <p:nvSpPr>
          <p:cNvPr id="3" name="Metin Yer Tutucusu 2"/>
          <p:cNvSpPr>
            <a:spLocks noGrp="1"/>
          </p:cNvSpPr>
          <p:nvPr>
            <p:ph type="body" sz="half" idx="1"/>
          </p:nvPr>
        </p:nvSpPr>
        <p:spPr>
          <a:xfrm>
            <a:off x="609600" y="1600201"/>
            <a:ext cx="5384800" cy="4600575"/>
          </a:xfrm>
        </p:spPr>
        <p:txBody>
          <a:bodyPr/>
          <a:lstStyle/>
          <a:p>
            <a:pPr lvl="0"/>
            <a:r>
              <a:rPr lang="tr-TR"/>
              <a:t>Ana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1600201"/>
            <a:ext cx="5384800" cy="4600575"/>
          </a:xfrm>
        </p:spPr>
        <p:txBody>
          <a:bodyPr/>
          <a:lstStyle/>
          <a:p>
            <a:pPr lvl="0"/>
            <a:r>
              <a:rPr lang="tr-TR"/>
              <a:t>Ana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609600" y="6245225"/>
            <a:ext cx="2844800" cy="476250"/>
          </a:xfrm>
        </p:spPr>
        <p:txBody>
          <a:bodyPr/>
          <a:lstStyle>
            <a:lvl1pPr>
              <a:defRPr/>
            </a:lvl1pPr>
          </a:lstStyle>
          <a:p>
            <a:endParaRPr lang="en-US" altLang="tr-TR"/>
          </a:p>
        </p:txBody>
      </p:sp>
      <p:sp>
        <p:nvSpPr>
          <p:cNvPr id="6" name="Altbilgi Yer Tutucusu 5"/>
          <p:cNvSpPr>
            <a:spLocks noGrp="1"/>
          </p:cNvSpPr>
          <p:nvPr>
            <p:ph type="ftr" sz="quarter" idx="11"/>
          </p:nvPr>
        </p:nvSpPr>
        <p:spPr>
          <a:xfrm>
            <a:off x="8447618" y="6324600"/>
            <a:ext cx="3744383" cy="476250"/>
          </a:xfrm>
        </p:spPr>
        <p:txBody>
          <a:bodyPr/>
          <a:lstStyle>
            <a:lvl1pPr>
              <a:defRPr/>
            </a:lvl1pPr>
          </a:lstStyle>
          <a:p>
            <a:r>
              <a:rPr lang="en-US" altLang="tr-TR"/>
              <a:t>Center for Food Security and Public Health   Iowa State University - 2004</a:t>
            </a:r>
          </a:p>
        </p:txBody>
      </p:sp>
    </p:spTree>
    <p:extLst>
      <p:ext uri="{BB962C8B-B14F-4D97-AF65-F5344CB8AC3E}">
        <p14:creationId xmlns:p14="http://schemas.microsoft.com/office/powerpoint/2010/main" val="207896000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609600" y="277813"/>
            <a:ext cx="10972800" cy="585311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3" name="Rectangle 19"/>
          <p:cNvSpPr>
            <a:spLocks noGrp="1" noChangeArrowheads="1"/>
          </p:cNvSpPr>
          <p:nvPr>
            <p:ph type="dt" sz="half" idx="10"/>
          </p:nvPr>
        </p:nvSpPr>
        <p:spPr>
          <a:ln/>
        </p:spPr>
        <p:txBody>
          <a:bodyPr/>
          <a:lstStyle>
            <a:lvl1pPr>
              <a:defRPr/>
            </a:lvl1pPr>
          </a:lstStyle>
          <a:p>
            <a:pPr>
              <a:defRPr/>
            </a:pPr>
            <a:endParaRPr lang="tr-TR"/>
          </a:p>
        </p:txBody>
      </p:sp>
      <p:sp>
        <p:nvSpPr>
          <p:cNvPr id="4" name="Rectangle 20"/>
          <p:cNvSpPr>
            <a:spLocks noGrp="1" noChangeArrowheads="1"/>
          </p:cNvSpPr>
          <p:nvPr>
            <p:ph type="ftr" sz="quarter" idx="11"/>
          </p:nvPr>
        </p:nvSpPr>
        <p:spPr>
          <a:ln/>
        </p:spPr>
        <p:txBody>
          <a:bodyPr/>
          <a:lstStyle>
            <a:lvl1pPr>
              <a:defRPr/>
            </a:lvl1pPr>
          </a:lstStyle>
          <a:p>
            <a:pPr>
              <a:defRPr/>
            </a:pPr>
            <a:endParaRPr lang="tr-TR"/>
          </a:p>
        </p:txBody>
      </p:sp>
      <p:sp>
        <p:nvSpPr>
          <p:cNvPr id="5" name="Rectangle 21"/>
          <p:cNvSpPr>
            <a:spLocks noGrp="1" noChangeArrowheads="1"/>
          </p:cNvSpPr>
          <p:nvPr>
            <p:ph type="sldNum" sz="quarter" idx="12"/>
          </p:nvPr>
        </p:nvSpPr>
        <p:spPr>
          <a:ln/>
        </p:spPr>
        <p:txBody>
          <a:bodyPr/>
          <a:lstStyle>
            <a:lvl1pPr>
              <a:defRPr/>
            </a:lvl1pPr>
          </a:lstStyle>
          <a:p>
            <a:pPr>
              <a:defRPr/>
            </a:pPr>
            <a:fld id="{7382C579-7022-48F0-83BB-4389CC8F63CE}" type="slidenum">
              <a:rPr lang="tr-TR"/>
              <a:pPr>
                <a:defRPr/>
              </a:pPr>
              <a:t>‹#›</a:t>
            </a:fld>
            <a:endParaRPr lang="tr-TR"/>
          </a:p>
        </p:txBody>
      </p:sp>
    </p:spTree>
    <p:extLst>
      <p:ext uri="{BB962C8B-B14F-4D97-AF65-F5344CB8AC3E}">
        <p14:creationId xmlns:p14="http://schemas.microsoft.com/office/powerpoint/2010/main" val="2766551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73120A1-51E6-46BC-B591-7B7A7DB95FFF}" type="datetimeFigureOut">
              <a:rPr lang="tr-TR" smtClean="0"/>
              <a:t>17.10.2019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7C1E786-04C3-40A8-AE1F-73A685F5CA12}" type="slidenum">
              <a:rPr lang="tr-TR" smtClean="0"/>
              <a:t>‹#›</a:t>
            </a:fld>
            <a:endParaRPr lang="tr-TR"/>
          </a:p>
        </p:txBody>
      </p:sp>
    </p:spTree>
    <p:extLst>
      <p:ext uri="{BB962C8B-B14F-4D97-AF65-F5344CB8AC3E}">
        <p14:creationId xmlns:p14="http://schemas.microsoft.com/office/powerpoint/2010/main" val="3973927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73120A1-51E6-46BC-B591-7B7A7DB95FFF}" type="datetimeFigureOut">
              <a:rPr lang="tr-TR" smtClean="0"/>
              <a:t>17.10.2019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7C1E786-04C3-40A8-AE1F-73A685F5CA12}" type="slidenum">
              <a:rPr lang="tr-TR" smtClean="0"/>
              <a:t>‹#›</a:t>
            </a:fld>
            <a:endParaRPr lang="tr-TR"/>
          </a:p>
        </p:txBody>
      </p:sp>
    </p:spTree>
    <p:extLst>
      <p:ext uri="{BB962C8B-B14F-4D97-AF65-F5344CB8AC3E}">
        <p14:creationId xmlns:p14="http://schemas.microsoft.com/office/powerpoint/2010/main" val="484610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73120A1-51E6-46BC-B591-7B7A7DB95FFF}" type="datetimeFigureOut">
              <a:rPr lang="tr-TR" smtClean="0"/>
              <a:t>17.10.2019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7C1E786-04C3-40A8-AE1F-73A685F5CA12}" type="slidenum">
              <a:rPr lang="tr-TR" smtClean="0"/>
              <a:t>‹#›</a:t>
            </a:fld>
            <a:endParaRPr lang="tr-TR"/>
          </a:p>
        </p:txBody>
      </p:sp>
    </p:spTree>
    <p:extLst>
      <p:ext uri="{BB962C8B-B14F-4D97-AF65-F5344CB8AC3E}">
        <p14:creationId xmlns:p14="http://schemas.microsoft.com/office/powerpoint/2010/main" val="237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73120A1-51E6-46BC-B591-7B7A7DB95FFF}" type="datetimeFigureOut">
              <a:rPr lang="tr-TR" smtClean="0"/>
              <a:t>17.10.2019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7C1E786-04C3-40A8-AE1F-73A685F5CA12}" type="slidenum">
              <a:rPr lang="tr-TR" smtClean="0"/>
              <a:t>‹#›</a:t>
            </a:fld>
            <a:endParaRPr lang="tr-TR"/>
          </a:p>
        </p:txBody>
      </p:sp>
    </p:spTree>
    <p:extLst>
      <p:ext uri="{BB962C8B-B14F-4D97-AF65-F5344CB8AC3E}">
        <p14:creationId xmlns:p14="http://schemas.microsoft.com/office/powerpoint/2010/main" val="2957224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73120A1-51E6-46BC-B591-7B7A7DB95FFF}" type="datetimeFigureOut">
              <a:rPr lang="tr-TR" smtClean="0"/>
              <a:t>17.10.2019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7C1E786-04C3-40A8-AE1F-73A685F5CA12}" type="slidenum">
              <a:rPr lang="tr-TR" smtClean="0"/>
              <a:t>‹#›</a:t>
            </a:fld>
            <a:endParaRPr lang="tr-TR"/>
          </a:p>
        </p:txBody>
      </p:sp>
    </p:spTree>
    <p:extLst>
      <p:ext uri="{BB962C8B-B14F-4D97-AF65-F5344CB8AC3E}">
        <p14:creationId xmlns:p14="http://schemas.microsoft.com/office/powerpoint/2010/main" val="7786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73120A1-51E6-46BC-B591-7B7A7DB95FFF}" type="datetimeFigureOut">
              <a:rPr lang="tr-TR" smtClean="0"/>
              <a:t>17.10.2019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7C1E786-04C3-40A8-AE1F-73A685F5CA12}" type="slidenum">
              <a:rPr lang="tr-TR" smtClean="0"/>
              <a:t>‹#›</a:t>
            </a:fld>
            <a:endParaRPr lang="tr-TR"/>
          </a:p>
        </p:txBody>
      </p:sp>
    </p:spTree>
    <p:extLst>
      <p:ext uri="{BB962C8B-B14F-4D97-AF65-F5344CB8AC3E}">
        <p14:creationId xmlns:p14="http://schemas.microsoft.com/office/powerpoint/2010/main" val="3354453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73120A1-51E6-46BC-B591-7B7A7DB95FFF}" type="datetimeFigureOut">
              <a:rPr lang="tr-TR" smtClean="0"/>
              <a:t>17.10.2019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7C1E786-04C3-40A8-AE1F-73A685F5CA12}" type="slidenum">
              <a:rPr lang="tr-TR" smtClean="0"/>
              <a:t>‹#›</a:t>
            </a:fld>
            <a:endParaRPr lang="tr-TR"/>
          </a:p>
        </p:txBody>
      </p:sp>
    </p:spTree>
    <p:extLst>
      <p:ext uri="{BB962C8B-B14F-4D97-AF65-F5344CB8AC3E}">
        <p14:creationId xmlns:p14="http://schemas.microsoft.com/office/powerpoint/2010/main" val="693387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73120A1-51E6-46BC-B591-7B7A7DB95FFF}" type="datetimeFigureOut">
              <a:rPr lang="tr-TR" smtClean="0"/>
              <a:t>17.10.2019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7C1E786-04C3-40A8-AE1F-73A685F5CA12}" type="slidenum">
              <a:rPr lang="tr-TR" smtClean="0"/>
              <a:t>‹#›</a:t>
            </a:fld>
            <a:endParaRPr lang="tr-TR"/>
          </a:p>
        </p:txBody>
      </p:sp>
    </p:spTree>
    <p:extLst>
      <p:ext uri="{BB962C8B-B14F-4D97-AF65-F5344CB8AC3E}">
        <p14:creationId xmlns:p14="http://schemas.microsoft.com/office/powerpoint/2010/main" val="307315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120A1-51E6-46BC-B591-7B7A7DB95FFF}" type="datetimeFigureOut">
              <a:rPr lang="tr-TR" smtClean="0"/>
              <a:t>17.10.2019</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C1E786-04C3-40A8-AE1F-73A685F5CA12}" type="slidenum">
              <a:rPr lang="tr-TR" smtClean="0"/>
              <a:t>‹#›</a:t>
            </a:fld>
            <a:endParaRPr lang="tr-TR"/>
          </a:p>
        </p:txBody>
      </p:sp>
    </p:spTree>
    <p:extLst>
      <p:ext uri="{BB962C8B-B14F-4D97-AF65-F5344CB8AC3E}">
        <p14:creationId xmlns:p14="http://schemas.microsoft.com/office/powerpoint/2010/main" val="2856352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oie.int/fileadmin/Home/eng/Animal_Health_in_the_World/docs/pdf/Disease_cards/RINDERPEST.pdf" TargetMode="External"/><Relationship Id="rId2" Type="http://schemas.openxmlformats.org/officeDocument/2006/relationships/hyperlink" Target="http://www.oie.int/fileadmin/Home/eng/Media_Center/docs/pdf/Disease_cards/RINDERPEST-EN.pdf" TargetMode="External"/><Relationship Id="rId1" Type="http://schemas.openxmlformats.org/officeDocument/2006/relationships/slideLayout" Target="../slideLayouts/slideLayout2.xml"/><Relationship Id="rId4" Type="http://schemas.openxmlformats.org/officeDocument/2006/relationships/hyperlink" Target="http://www.fao.org/docrep/004/X2720E/X2720E02.ht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oie.int/doc/ged/D13983.PDF" TargetMode="External"/><Relationship Id="rId2" Type="http://schemas.openxmlformats.org/officeDocument/2006/relationships/hyperlink" Target="http://www.cfsph.iastate.edu/Factsheets/pdfs/peste_des_petits_ruminants.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http://duke.usask.ca/~misra/virology/stud2001/CDV/pgenesis.jpg"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tiff"/><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pitt.edu/~super1/Virology/virology.htm" TargetMode="External"/><Relationship Id="rId2" Type="http://schemas.openxmlformats.org/officeDocument/2006/relationships/hyperlink" Target="http://www.msdvetmanual.com/generalized-conditions/canine-distemper/overview-of-canine-distemper"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47024" y="2655105"/>
            <a:ext cx="6972300" cy="1325563"/>
          </a:xfrm>
        </p:spPr>
        <p:txBody>
          <a:bodyPr>
            <a:normAutofit fontScale="90000"/>
          </a:bodyPr>
          <a:lstStyle/>
          <a:p>
            <a:r>
              <a:rPr lang="tr-TR" sz="6000" b="1">
                <a:solidFill>
                  <a:srgbClr val="0070C0"/>
                </a:solidFill>
              </a:rPr>
              <a:t>RINDERPEST</a:t>
            </a:r>
            <a:br>
              <a:rPr lang="tr-TR" sz="6000" b="1">
                <a:solidFill>
                  <a:srgbClr val="0070C0"/>
                </a:solidFill>
              </a:rPr>
            </a:br>
            <a:r>
              <a:rPr lang="tr-TR" sz="6000" b="1">
                <a:solidFill>
                  <a:srgbClr val="0070C0"/>
                </a:solidFill>
              </a:rPr>
              <a:t>   </a:t>
            </a:r>
            <a:r>
              <a:rPr lang="en-US" altLang="tr-TR" sz="3600" dirty="0"/>
              <a:t>Cattle Plague</a:t>
            </a:r>
            <a:r>
              <a:rPr lang="en-US" altLang="tr-TR" sz="5400" dirty="0"/>
              <a:t/>
            </a:r>
            <a:br>
              <a:rPr lang="en-US" altLang="tr-TR" sz="5400" dirty="0"/>
            </a:br>
            <a:endParaRPr lang="tr-TR" sz="6000" b="1" dirty="0">
              <a:solidFill>
                <a:srgbClr val="0070C0"/>
              </a:solidFill>
            </a:endParaRPr>
          </a:p>
        </p:txBody>
      </p:sp>
    </p:spTree>
    <p:extLst>
      <p:ext uri="{BB962C8B-B14F-4D97-AF65-F5344CB8AC3E}">
        <p14:creationId xmlns:p14="http://schemas.microsoft.com/office/powerpoint/2010/main" val="933161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08000"/>
            <a:ext cx="10515600" cy="6097516"/>
          </a:xfrm>
        </p:spPr>
        <p:txBody>
          <a:bodyPr>
            <a:normAutofit fontScale="92500" lnSpcReduction="10000"/>
          </a:bodyPr>
          <a:lstStyle/>
          <a:p>
            <a:r>
              <a:rPr lang="en-US" dirty="0">
                <a:solidFill>
                  <a:srgbClr val="CC0099"/>
                </a:solidFill>
              </a:rPr>
              <a:t>In the acute (classical) form in cattle</a:t>
            </a:r>
            <a:r>
              <a:rPr lang="en-US" dirty="0"/>
              <a:t>, </a:t>
            </a:r>
            <a:endParaRPr lang="tr-TR" dirty="0"/>
          </a:p>
          <a:p>
            <a:pPr lvl="1"/>
            <a:r>
              <a:rPr lang="en-US" dirty="0"/>
              <a:t>a prodromal period of fever, </a:t>
            </a:r>
            <a:endParaRPr lang="tr-TR" dirty="0"/>
          </a:p>
          <a:p>
            <a:pPr lvl="1"/>
            <a:r>
              <a:rPr lang="en-US" dirty="0"/>
              <a:t>depression, </a:t>
            </a:r>
            <a:endParaRPr lang="tr-TR" dirty="0"/>
          </a:p>
          <a:p>
            <a:pPr lvl="1"/>
            <a:r>
              <a:rPr lang="en-US" dirty="0"/>
              <a:t>decreased appetite, </a:t>
            </a:r>
            <a:endParaRPr lang="tr-TR" dirty="0"/>
          </a:p>
          <a:p>
            <a:pPr lvl="1"/>
            <a:r>
              <a:rPr lang="en-US" dirty="0"/>
              <a:t>decreased milk yield, </a:t>
            </a:r>
            <a:endParaRPr lang="tr-TR" dirty="0"/>
          </a:p>
          <a:p>
            <a:pPr lvl="1"/>
            <a:r>
              <a:rPr lang="en-US" dirty="0"/>
              <a:t>congestion of mucous membranes, </a:t>
            </a:r>
            <a:endParaRPr lang="tr-TR" dirty="0"/>
          </a:p>
          <a:p>
            <a:pPr lvl="1"/>
            <a:r>
              <a:rPr lang="en-US" dirty="0"/>
              <a:t>and serous ocular and nasal discharges is followed in approximately 2-5 days by the development of necrotic oral lesions. </a:t>
            </a:r>
            <a:endParaRPr lang="tr-TR" dirty="0"/>
          </a:p>
          <a:p>
            <a:r>
              <a:rPr lang="en-US" dirty="0">
                <a:solidFill>
                  <a:srgbClr val="FF0000"/>
                </a:solidFill>
              </a:rPr>
              <a:t>Necrotic epithelium </a:t>
            </a:r>
            <a:r>
              <a:rPr lang="en-US" dirty="0"/>
              <a:t>can be found on the lips, tongue, gums, buccal mucosa, soft and hard palates.</a:t>
            </a:r>
            <a:endParaRPr lang="tr-TR" dirty="0"/>
          </a:p>
          <a:p>
            <a:r>
              <a:rPr lang="en-US" dirty="0"/>
              <a:t>The muzzle eventually dries and develops cracks, and the animal becomes anorexic and develops mucopurulent ocular and nasal discharges. </a:t>
            </a:r>
            <a:endParaRPr lang="tr-TR" dirty="0"/>
          </a:p>
          <a:p>
            <a:r>
              <a:rPr lang="en-US" dirty="0">
                <a:solidFill>
                  <a:schemeClr val="accent2">
                    <a:lumMod val="75000"/>
                  </a:schemeClr>
                </a:solidFill>
              </a:rPr>
              <a:t>Diarrhea is typically profuse and watery at the onset</a:t>
            </a:r>
            <a:r>
              <a:rPr lang="en-US" dirty="0"/>
              <a:t>, but may contain mucus, blood and shreds of epithelium in the later stages. </a:t>
            </a:r>
          </a:p>
          <a:p>
            <a:r>
              <a:rPr lang="en-US" dirty="0"/>
              <a:t>Enlarged lymph nodes</a:t>
            </a:r>
          </a:p>
          <a:p>
            <a:r>
              <a:rPr lang="en-US" dirty="0"/>
              <a:t>Death in 6-12 days </a:t>
            </a:r>
          </a:p>
          <a:p>
            <a:endParaRPr lang="tr-TR" dirty="0"/>
          </a:p>
        </p:txBody>
      </p:sp>
    </p:spTree>
    <p:extLst>
      <p:ext uri="{BB962C8B-B14F-4D97-AF65-F5344CB8AC3E}">
        <p14:creationId xmlns:p14="http://schemas.microsoft.com/office/powerpoint/2010/main" val="2078831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56384"/>
            <a:ext cx="10515600" cy="1882016"/>
          </a:xfrm>
        </p:spPr>
        <p:txBody>
          <a:bodyPr/>
          <a:lstStyle/>
          <a:p>
            <a:r>
              <a:rPr lang="en-US" dirty="0"/>
              <a:t>In endemic areas, cattle may also develop </a:t>
            </a:r>
            <a:r>
              <a:rPr lang="en-US" dirty="0">
                <a:solidFill>
                  <a:srgbClr val="CC0099"/>
                </a:solidFill>
              </a:rPr>
              <a:t>mild subacute</a:t>
            </a:r>
            <a:r>
              <a:rPr lang="en-US" dirty="0"/>
              <a:t> disease or </a:t>
            </a:r>
            <a:r>
              <a:rPr lang="en-US" dirty="0">
                <a:solidFill>
                  <a:srgbClr val="CC0099"/>
                </a:solidFill>
              </a:rPr>
              <a:t>atypical forms </a:t>
            </a:r>
            <a:r>
              <a:rPr lang="en-US" dirty="0"/>
              <a:t>of rinderpest</a:t>
            </a:r>
            <a:r>
              <a:rPr lang="tr-TR" dirty="0"/>
              <a:t>.</a:t>
            </a:r>
          </a:p>
          <a:p>
            <a:r>
              <a:rPr lang="en-US" dirty="0"/>
              <a:t>Rinderpest is usually milder in sheep and goats than cattle, and some infections are subclinical. </a:t>
            </a:r>
            <a:endParaRPr lang="tr-TR" dirty="0"/>
          </a:p>
        </p:txBody>
      </p:sp>
      <p:pic>
        <p:nvPicPr>
          <p:cNvPr id="4" name="Picture 15" descr="rdp-cattl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29" y="2792273"/>
            <a:ext cx="4764056" cy="3467135"/>
          </a:xfrm>
          <a:prstGeom prst="rect">
            <a:avLst/>
          </a:prstGeom>
          <a:noFill/>
          <a:ln w="28575">
            <a:solidFill>
              <a:srgbClr val="F2D992"/>
            </a:solidFill>
            <a:miter lim="800000"/>
            <a:headEnd/>
            <a:tailEnd/>
          </a:ln>
          <a:extLst>
            <a:ext uri="{909E8E84-426E-40DD-AFC4-6F175D3DCCD1}">
              <a14:hiddenFill xmlns:a14="http://schemas.microsoft.com/office/drawing/2010/main">
                <a:solidFill>
                  <a:srgbClr val="FFFFFF"/>
                </a:solidFill>
              </a14:hiddenFill>
            </a:ext>
          </a:extLst>
        </p:spPr>
      </p:pic>
      <p:sp>
        <p:nvSpPr>
          <p:cNvPr id="2" name="Dikdörtgen 1"/>
          <p:cNvSpPr/>
          <p:nvPr/>
        </p:nvSpPr>
        <p:spPr>
          <a:xfrm>
            <a:off x="4830885" y="2438400"/>
            <a:ext cx="7361115" cy="1938992"/>
          </a:xfrm>
          <a:prstGeom prst="rect">
            <a:avLst/>
          </a:prstGeom>
        </p:spPr>
        <p:txBody>
          <a:bodyPr wrap="square">
            <a:spAutoFit/>
          </a:bodyPr>
          <a:lstStyle/>
          <a:p>
            <a:pPr marL="342900" indent="-342900">
              <a:buFont typeface="Arial" panose="020B0604020202020204" pitchFamily="34" charset="0"/>
              <a:buChar char="•"/>
            </a:pPr>
            <a:r>
              <a:rPr lang="en-US" sz="2400" dirty="0"/>
              <a:t>The clinical signs may include </a:t>
            </a:r>
            <a:r>
              <a:rPr lang="en-US" sz="2400" dirty="0">
                <a:solidFill>
                  <a:schemeClr val="accent2">
                    <a:lumMod val="75000"/>
                  </a:schemeClr>
                </a:solidFill>
              </a:rPr>
              <a:t>fever and anorexia, with diarrhea</a:t>
            </a:r>
            <a:r>
              <a:rPr lang="en-US" sz="2400" dirty="0"/>
              <a:t> in some animals. </a:t>
            </a:r>
            <a:endParaRPr lang="tr-TR" sz="2400" dirty="0"/>
          </a:p>
          <a:p>
            <a:pPr marL="342900" indent="-342900">
              <a:buFont typeface="Arial" panose="020B0604020202020204" pitchFamily="34" charset="0"/>
              <a:buChar char="•"/>
            </a:pPr>
            <a:r>
              <a:rPr lang="en-US" sz="2400" dirty="0"/>
              <a:t>Severe cases with </a:t>
            </a:r>
            <a:r>
              <a:rPr lang="en-US" sz="2400" dirty="0">
                <a:solidFill>
                  <a:srgbClr val="0070C0"/>
                </a:solidFill>
              </a:rPr>
              <a:t>necrotic stomatitis, </a:t>
            </a:r>
            <a:r>
              <a:rPr lang="en-US" sz="2400" dirty="0" err="1">
                <a:solidFill>
                  <a:srgbClr val="0070C0"/>
                </a:solidFill>
              </a:rPr>
              <a:t>oculonasal</a:t>
            </a:r>
            <a:r>
              <a:rPr lang="en-US" sz="2400" dirty="0">
                <a:solidFill>
                  <a:srgbClr val="0070C0"/>
                </a:solidFill>
              </a:rPr>
              <a:t> discharge, conjunctivitis, pneumonia and diarrhea </a:t>
            </a:r>
            <a:r>
              <a:rPr lang="en-US" sz="2400" dirty="0"/>
              <a:t>(similar to classical disease in cattle) may also be seen.</a:t>
            </a:r>
            <a:endParaRPr lang="tr-TR" sz="2400" dirty="0"/>
          </a:p>
        </p:txBody>
      </p:sp>
    </p:spTree>
    <p:extLst>
      <p:ext uri="{BB962C8B-B14F-4D97-AF65-F5344CB8AC3E}">
        <p14:creationId xmlns:p14="http://schemas.microsoft.com/office/powerpoint/2010/main" val="903175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GB" altLang="tr-TR" dirty="0">
                <a:solidFill>
                  <a:srgbClr val="0070C0"/>
                </a:solidFill>
              </a:rPr>
              <a:t>Pathogenesis, immunity and pathology</a:t>
            </a:r>
            <a:endParaRPr lang="tr-TR" dirty="0">
              <a:solidFill>
                <a:srgbClr val="0070C0"/>
              </a:solidFill>
            </a:endParaRPr>
          </a:p>
        </p:txBody>
      </p:sp>
      <p:sp>
        <p:nvSpPr>
          <p:cNvPr id="3" name="İçerik Yer Tutucusu 2"/>
          <p:cNvSpPr>
            <a:spLocks noGrp="1"/>
          </p:cNvSpPr>
          <p:nvPr>
            <p:ph idx="1"/>
          </p:nvPr>
        </p:nvSpPr>
        <p:spPr/>
        <p:txBody>
          <a:bodyPr/>
          <a:lstStyle/>
          <a:p>
            <a:pPr algn="just"/>
            <a:r>
              <a:rPr lang="en-GB" altLang="tr-TR" dirty="0"/>
              <a:t>Highly infectious </a:t>
            </a:r>
            <a:r>
              <a:rPr lang="en-GB" altLang="tr-TR" dirty="0">
                <a:solidFill>
                  <a:schemeClr val="accent2">
                    <a:lumMod val="75000"/>
                  </a:schemeClr>
                </a:solidFill>
              </a:rPr>
              <a:t>virus is excreted in nasal and ocular exudates </a:t>
            </a:r>
            <a:r>
              <a:rPr lang="en-GB" altLang="tr-TR" dirty="0"/>
              <a:t>and in </a:t>
            </a:r>
            <a:r>
              <a:rPr lang="en-GB" altLang="tr-TR" dirty="0">
                <a:solidFill>
                  <a:schemeClr val="accent2">
                    <a:lumMod val="75000"/>
                  </a:schemeClr>
                </a:solidFill>
              </a:rPr>
              <a:t>saliva and faeces</a:t>
            </a:r>
            <a:r>
              <a:rPr lang="en-GB" altLang="tr-TR" dirty="0"/>
              <a:t>.  Aerosol virus travels over distances of less than 3 metres. </a:t>
            </a:r>
          </a:p>
          <a:p>
            <a:pPr algn="just"/>
            <a:r>
              <a:rPr lang="en-GB" altLang="tr-TR" dirty="0">
                <a:solidFill>
                  <a:srgbClr val="FF0000"/>
                </a:solidFill>
              </a:rPr>
              <a:t>Marked necrosis of gut (zebra bands) and </a:t>
            </a:r>
            <a:r>
              <a:rPr lang="en-GB" altLang="tr-TR" dirty="0" err="1">
                <a:solidFill>
                  <a:srgbClr val="FF0000"/>
                </a:solidFill>
              </a:rPr>
              <a:t>resp</a:t>
            </a:r>
            <a:r>
              <a:rPr lang="en-GB" altLang="tr-TR" dirty="0">
                <a:solidFill>
                  <a:srgbClr val="FF0000"/>
                </a:solidFill>
              </a:rPr>
              <a:t> tract</a:t>
            </a:r>
            <a:r>
              <a:rPr lang="en-GB" altLang="tr-TR" dirty="0"/>
              <a:t>, lymphadenitis, death after haemorrhagic diarrhoea. Cattle will only recover from less virulent infections.</a:t>
            </a:r>
            <a:r>
              <a:rPr lang="tr-TR" altLang="tr-TR" dirty="0"/>
              <a:t> </a:t>
            </a:r>
            <a:r>
              <a:rPr lang="en-US" altLang="tr-TR" dirty="0"/>
              <a:t>Animals that recover are immune for life. </a:t>
            </a:r>
            <a:endParaRPr lang="en-GB" altLang="tr-TR" dirty="0"/>
          </a:p>
          <a:p>
            <a:r>
              <a:rPr lang="en-US" altLang="tr-TR" dirty="0"/>
              <a:t>In endemic areas, newborn animals are protected from 6-11 months of age by maternal antibodies, so the most susceptible are immature or young adult animals.</a:t>
            </a:r>
            <a:endParaRPr lang="tr-TR" dirty="0"/>
          </a:p>
        </p:txBody>
      </p:sp>
    </p:spTree>
    <p:extLst>
      <p:ext uri="{BB962C8B-B14F-4D97-AF65-F5344CB8AC3E}">
        <p14:creationId xmlns:p14="http://schemas.microsoft.com/office/powerpoint/2010/main" val="2064526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7" name="Rectangle 1031"/>
          <p:cNvSpPr>
            <a:spLocks noGrp="1" noChangeArrowheads="1"/>
          </p:cNvSpPr>
          <p:nvPr>
            <p:ph type="body" idx="1"/>
          </p:nvPr>
        </p:nvSpPr>
        <p:spPr>
          <a:xfrm>
            <a:off x="368300" y="1297793"/>
            <a:ext cx="8750300" cy="4879170"/>
          </a:xfrm>
        </p:spPr>
        <p:txBody>
          <a:bodyPr>
            <a:normAutofit lnSpcReduction="10000"/>
          </a:bodyPr>
          <a:lstStyle/>
          <a:p>
            <a:r>
              <a:rPr lang="en-US" altLang="tr-TR" sz="3200" dirty="0"/>
              <a:t>Esophagus</a:t>
            </a:r>
          </a:p>
          <a:p>
            <a:pPr lvl="1"/>
            <a:r>
              <a:rPr lang="en-US" altLang="tr-TR" sz="2800" dirty="0"/>
              <a:t>Brown and necrotic foci</a:t>
            </a:r>
          </a:p>
          <a:p>
            <a:r>
              <a:rPr lang="en-US" altLang="tr-TR" sz="3200" dirty="0" err="1"/>
              <a:t>Omasum</a:t>
            </a:r>
            <a:endParaRPr lang="en-US" altLang="tr-TR" sz="3200" dirty="0"/>
          </a:p>
          <a:p>
            <a:pPr lvl="1"/>
            <a:r>
              <a:rPr lang="en-US" altLang="tr-TR" sz="2800" dirty="0"/>
              <a:t>Rare erosions and hemorrhage</a:t>
            </a:r>
          </a:p>
          <a:p>
            <a:r>
              <a:rPr lang="en-US" altLang="tr-TR" sz="3200" dirty="0"/>
              <a:t>Small intestine, abomasum, cecum and colon</a:t>
            </a:r>
          </a:p>
          <a:p>
            <a:pPr lvl="1"/>
            <a:r>
              <a:rPr lang="en-US" altLang="tr-TR" sz="2800" dirty="0"/>
              <a:t>Necrosis, edema and congestion</a:t>
            </a:r>
          </a:p>
          <a:p>
            <a:pPr lvl="1"/>
            <a:r>
              <a:rPr lang="en-US" altLang="tr-TR" sz="2800" dirty="0"/>
              <a:t>Colonic ridges may be congested, this is referred to as </a:t>
            </a:r>
            <a:r>
              <a:rPr lang="en-US" altLang="tr-TR" sz="2800" dirty="0">
                <a:solidFill>
                  <a:srgbClr val="FF0000"/>
                </a:solidFill>
              </a:rPr>
              <a:t>“Tiger striping”</a:t>
            </a:r>
            <a:r>
              <a:rPr lang="tr-TR" altLang="tr-TR" sz="2800" dirty="0">
                <a:solidFill>
                  <a:srgbClr val="FF0000"/>
                </a:solidFill>
              </a:rPr>
              <a:t> </a:t>
            </a:r>
            <a:r>
              <a:rPr lang="tr-TR" altLang="tr-TR" sz="2800" dirty="0" err="1">
                <a:solidFill>
                  <a:srgbClr val="FF0000"/>
                </a:solidFill>
              </a:rPr>
              <a:t>or</a:t>
            </a:r>
            <a:r>
              <a:rPr lang="tr-TR" altLang="tr-TR" sz="2800" dirty="0">
                <a:solidFill>
                  <a:srgbClr val="FF0000"/>
                </a:solidFill>
              </a:rPr>
              <a:t> </a:t>
            </a:r>
            <a:r>
              <a:rPr lang="en-US" altLang="tr-TR" sz="2800" dirty="0">
                <a:solidFill>
                  <a:srgbClr val="FF0000"/>
                </a:solidFill>
              </a:rPr>
              <a:t>“</a:t>
            </a:r>
            <a:r>
              <a:rPr lang="en-US" sz="2800" dirty="0">
                <a:solidFill>
                  <a:srgbClr val="FF0000"/>
                </a:solidFill>
              </a:rPr>
              <a:t>zebra striping</a:t>
            </a:r>
            <a:r>
              <a:rPr lang="en-US" sz="2800" dirty="0"/>
              <a:t>’. </a:t>
            </a:r>
            <a:endParaRPr lang="en-US" altLang="tr-TR" sz="2800" dirty="0">
              <a:solidFill>
                <a:srgbClr val="FF0000"/>
              </a:solidFill>
            </a:endParaRPr>
          </a:p>
          <a:p>
            <a:pPr marL="457200" lvl="1" indent="0">
              <a:buNone/>
            </a:pPr>
            <a:r>
              <a:rPr lang="en-US" sz="1800" dirty="0"/>
              <a:t>	The </a:t>
            </a:r>
            <a:r>
              <a:rPr lang="en-US" sz="1800" dirty="0" err="1"/>
              <a:t>ileocecal</a:t>
            </a:r>
            <a:r>
              <a:rPr lang="en-US" sz="1800" dirty="0"/>
              <a:t> valve, </a:t>
            </a:r>
            <a:r>
              <a:rPr lang="en-US" sz="1800" dirty="0" err="1"/>
              <a:t>cecal</a:t>
            </a:r>
            <a:r>
              <a:rPr lang="en-US" sz="1800" dirty="0"/>
              <a:t> tonsil and crests of the longitudinal folds of the </a:t>
            </a:r>
            <a:r>
              <a:rPr lang="en-US" sz="1800" dirty="0" err="1"/>
              <a:t>cecal</a:t>
            </a:r>
            <a:r>
              <a:rPr lang="en-US" sz="1800" dirty="0"/>
              <a:t>, colonic and rectal mucosae can be greatly congested in animals that die acutely, and may be darkened in more chronic cases, a lesion known as ‘tiger striping’ or ‘zebra striping’. </a:t>
            </a:r>
            <a:endParaRPr lang="tr-TR" sz="1800" dirty="0"/>
          </a:p>
          <a:p>
            <a:pPr lvl="1"/>
            <a:endParaRPr lang="en-US" altLang="tr-TR" sz="2800" dirty="0"/>
          </a:p>
        </p:txBody>
      </p:sp>
      <p:pic>
        <p:nvPicPr>
          <p:cNvPr id="326662" name="Picture 6" descr="erosions on intestine cow with Rinderp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837" y="1297793"/>
            <a:ext cx="2880578" cy="1868149"/>
          </a:xfrm>
          <a:prstGeom prst="rect">
            <a:avLst/>
          </a:prstGeom>
          <a:noFill/>
          <a:ln w="28575">
            <a:solidFill>
              <a:srgbClr val="F2D992"/>
            </a:solidFill>
            <a:miter lim="800000"/>
            <a:headEnd/>
            <a:tailEnd/>
          </a:ln>
          <a:extLst>
            <a:ext uri="{909E8E84-426E-40DD-AFC4-6F175D3DCCD1}">
              <a14:hiddenFill xmlns:a14="http://schemas.microsoft.com/office/drawing/2010/main">
                <a:solidFill>
                  <a:srgbClr val="FFFFFF"/>
                </a:solidFill>
              </a14:hiddenFill>
            </a:ext>
          </a:extLst>
        </p:spPr>
      </p:pic>
      <p:pic>
        <p:nvPicPr>
          <p:cNvPr id="327688" name="Picture 1032" descr="rp2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837" y="3300879"/>
            <a:ext cx="2987675" cy="1962150"/>
          </a:xfrm>
          <a:prstGeom prst="rect">
            <a:avLst/>
          </a:prstGeom>
          <a:noFill/>
          <a:ln w="28575">
            <a:solidFill>
              <a:srgbClr val="F2D992"/>
            </a:solidFill>
            <a:miter lim="800000"/>
            <a:headEnd/>
            <a:tailEnd/>
          </a:ln>
          <a:extLst>
            <a:ext uri="{909E8E84-426E-40DD-AFC4-6F175D3DCCD1}">
              <a14:hiddenFill xmlns:a14="http://schemas.microsoft.com/office/drawing/2010/main">
                <a:solidFill>
                  <a:srgbClr val="FFFFFF"/>
                </a:solidFill>
              </a14:hiddenFill>
            </a:ext>
          </a:extLst>
        </p:spPr>
      </p:pic>
      <p:sp>
        <p:nvSpPr>
          <p:cNvPr id="2" name="Dikdörtgen 1"/>
          <p:cNvSpPr/>
          <p:nvPr/>
        </p:nvSpPr>
        <p:spPr>
          <a:xfrm>
            <a:off x="6387152" y="6618809"/>
            <a:ext cx="6096000" cy="261610"/>
          </a:xfrm>
          <a:prstGeom prst="rect">
            <a:avLst/>
          </a:prstGeom>
        </p:spPr>
        <p:txBody>
          <a:bodyPr>
            <a:spAutoFit/>
          </a:bodyPr>
          <a:lstStyle/>
          <a:p>
            <a:r>
              <a:rPr lang="en-US" altLang="tr-TR" sz="1100" dirty="0"/>
              <a:t>http://</a:t>
            </a:r>
            <a:r>
              <a:rPr lang="en-US" altLang="tr-TR" sz="1100" dirty="0" err="1"/>
              <a:t>www.vetmed.ucdavis.edu</a:t>
            </a:r>
            <a:r>
              <a:rPr lang="en-US" altLang="tr-TR" sz="1100" dirty="0"/>
              <a:t>/</a:t>
            </a:r>
            <a:r>
              <a:rPr lang="en-US" altLang="tr-TR" sz="1100" dirty="0" err="1"/>
              <a:t>vetext</a:t>
            </a:r>
            <a:r>
              <a:rPr lang="en-US" altLang="tr-TR" sz="1100" dirty="0"/>
              <a:t>/INF-DA/INF-</a:t>
            </a:r>
            <a:r>
              <a:rPr lang="en-US" altLang="tr-TR" sz="1100" dirty="0" err="1"/>
              <a:t>DA_Rinderpest.html</a:t>
            </a:r>
            <a:r>
              <a:rPr lang="en-US" altLang="tr-TR" sz="1100" dirty="0"/>
              <a:t> lower photo: USDA)</a:t>
            </a:r>
          </a:p>
        </p:txBody>
      </p:sp>
    </p:spTree>
    <p:extLst>
      <p:ext uri="{BB962C8B-B14F-4D97-AF65-F5344CB8AC3E}">
        <p14:creationId xmlns:p14="http://schemas.microsoft.com/office/powerpoint/2010/main" val="1517497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r>
              <a:rPr lang="en-US" altLang="tr-TR" dirty="0">
                <a:solidFill>
                  <a:schemeClr val="accent1">
                    <a:lumMod val="75000"/>
                  </a:schemeClr>
                </a:solidFill>
              </a:rPr>
              <a:t>Post Mortem Lesions</a:t>
            </a:r>
          </a:p>
        </p:txBody>
      </p:sp>
      <p:sp>
        <p:nvSpPr>
          <p:cNvPr id="351235" name="Rectangle 3"/>
          <p:cNvSpPr>
            <a:spLocks noGrp="1" noChangeArrowheads="1"/>
          </p:cNvSpPr>
          <p:nvPr>
            <p:ph type="body" sz="half" idx="1"/>
          </p:nvPr>
        </p:nvSpPr>
        <p:spPr>
          <a:xfrm>
            <a:off x="1981200" y="1600201"/>
            <a:ext cx="7499350" cy="4600575"/>
          </a:xfrm>
        </p:spPr>
        <p:txBody>
          <a:bodyPr>
            <a:normAutofit/>
          </a:bodyPr>
          <a:lstStyle/>
          <a:p>
            <a:r>
              <a:rPr lang="en-US" altLang="tr-TR" sz="3200" dirty="0"/>
              <a:t>Lymph nodes</a:t>
            </a:r>
          </a:p>
          <a:p>
            <a:pPr lvl="1"/>
            <a:r>
              <a:rPr lang="en-US" altLang="tr-TR" sz="2800" dirty="0"/>
              <a:t>Swollen and edematous</a:t>
            </a:r>
          </a:p>
          <a:p>
            <a:r>
              <a:rPr lang="en-US" altLang="tr-TR" sz="3200" dirty="0"/>
              <a:t>Gall Bladder</a:t>
            </a:r>
          </a:p>
          <a:p>
            <a:pPr lvl="1"/>
            <a:r>
              <a:rPr lang="en-US" altLang="tr-TR" sz="2800" dirty="0"/>
              <a:t>Hemorrhagic mucosa</a:t>
            </a:r>
          </a:p>
          <a:p>
            <a:r>
              <a:rPr lang="en-US" altLang="tr-TR" sz="3200" dirty="0"/>
              <a:t>Lungs</a:t>
            </a:r>
          </a:p>
          <a:p>
            <a:pPr lvl="1"/>
            <a:r>
              <a:rPr lang="en-US" altLang="tr-TR" sz="2800" dirty="0"/>
              <a:t>Emphysema, congestion and areas of pneumonia</a:t>
            </a:r>
          </a:p>
          <a:p>
            <a:pPr lvl="1"/>
            <a:endParaRPr lang="en-US" altLang="tr-TR" sz="2800" dirty="0"/>
          </a:p>
          <a:p>
            <a:pPr marL="457200" lvl="1" indent="0">
              <a:buNone/>
            </a:pPr>
            <a:endParaRPr lang="en-US" altLang="tr-TR" sz="2800" dirty="0"/>
          </a:p>
        </p:txBody>
      </p:sp>
      <p:pic>
        <p:nvPicPr>
          <p:cNvPr id="351236" name="Picture 4" descr="liver RVP"/>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571206" y="1202188"/>
            <a:ext cx="2997200" cy="2443163"/>
          </a:xfrm>
          <a:noFill/>
          <a:ln w="38100">
            <a:solidFill>
              <a:srgbClr val="F2D99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 name="Dikdörtgen 1"/>
          <p:cNvSpPr/>
          <p:nvPr/>
        </p:nvSpPr>
        <p:spPr>
          <a:xfrm>
            <a:off x="1981200" y="4998344"/>
            <a:ext cx="8950657" cy="1384995"/>
          </a:xfrm>
          <a:prstGeom prst="rect">
            <a:avLst/>
          </a:prstGeom>
        </p:spPr>
        <p:txBody>
          <a:bodyPr wrap="square">
            <a:spAutoFit/>
          </a:bodyPr>
          <a:lstStyle/>
          <a:p>
            <a:r>
              <a:rPr lang="en-US" sz="2800" dirty="0"/>
              <a:t>Histologically, evidence of lymphoid and epithelial necrosis accompanied by viral associated syncytia and </a:t>
            </a:r>
            <a:r>
              <a:rPr lang="en-US" sz="2800" dirty="0" err="1"/>
              <a:t>intracytoplasmic</a:t>
            </a:r>
            <a:r>
              <a:rPr lang="en-US" sz="2800" dirty="0"/>
              <a:t> inclusions</a:t>
            </a:r>
            <a:endParaRPr lang="tr-TR" sz="2800" dirty="0"/>
          </a:p>
        </p:txBody>
      </p:sp>
    </p:spTree>
    <p:extLst>
      <p:ext uri="{BB962C8B-B14F-4D97-AF65-F5344CB8AC3E}">
        <p14:creationId xmlns:p14="http://schemas.microsoft.com/office/powerpoint/2010/main" val="152185053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nderpest: Bovine, oral mucosa. There are numerous small gingival eros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43068" cy="2681288"/>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0" y="2681288"/>
            <a:ext cx="4035143" cy="523220"/>
          </a:xfrm>
          <a:prstGeom prst="rect">
            <a:avLst/>
          </a:prstGeom>
        </p:spPr>
        <p:txBody>
          <a:bodyPr wrap="square">
            <a:spAutoFit/>
          </a:bodyPr>
          <a:lstStyle/>
          <a:p>
            <a:r>
              <a:rPr lang="en-US" sz="1400" dirty="0"/>
              <a:t>Bovine, oral mucosa. There are numerous small gingival erosions.</a:t>
            </a:r>
            <a:endParaRPr lang="tr-TR" sz="1400" dirty="0"/>
          </a:p>
        </p:txBody>
      </p:sp>
      <p:pic>
        <p:nvPicPr>
          <p:cNvPr id="1028" name="Picture 4" descr="Rinderpest: Bovine, oral mucosa. There are numerous coalescing erosions on the ventrolateral lingual muco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068" y="0"/>
            <a:ext cx="4013904" cy="2681288"/>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3921829" y="2681288"/>
            <a:ext cx="3777157" cy="738664"/>
          </a:xfrm>
          <a:prstGeom prst="rect">
            <a:avLst/>
          </a:prstGeom>
        </p:spPr>
        <p:txBody>
          <a:bodyPr wrap="square">
            <a:spAutoFit/>
          </a:bodyPr>
          <a:lstStyle/>
          <a:p>
            <a:r>
              <a:rPr lang="en-US" sz="1400" dirty="0"/>
              <a:t>Bovine, oral mucosa. There are numerous coalescing erosions on the ventrolateral lingual mucosa.</a:t>
            </a:r>
            <a:endParaRPr lang="tr-TR" sz="1400" dirty="0"/>
          </a:p>
        </p:txBody>
      </p:sp>
      <p:pic>
        <p:nvPicPr>
          <p:cNvPr id="1030" name="Picture 6" descr="Rinderpest: Bovine, oral mucosa. There is severe diffuse necrosis/coalescing ulceration of the dental pad; mandibular mucosa contains smaller eros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8211" y="0"/>
            <a:ext cx="3966400" cy="2681288"/>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p:cNvSpPr/>
          <p:nvPr/>
        </p:nvSpPr>
        <p:spPr>
          <a:xfrm>
            <a:off x="7910361" y="2604343"/>
            <a:ext cx="4102100" cy="738664"/>
          </a:xfrm>
          <a:prstGeom prst="rect">
            <a:avLst/>
          </a:prstGeom>
        </p:spPr>
        <p:txBody>
          <a:bodyPr wrap="square">
            <a:spAutoFit/>
          </a:bodyPr>
          <a:lstStyle/>
          <a:p>
            <a:r>
              <a:rPr lang="tr-TR" sz="1400" dirty="0" err="1"/>
              <a:t>Bovine</a:t>
            </a:r>
            <a:r>
              <a:rPr lang="tr-TR" sz="1400" dirty="0"/>
              <a:t>, oral </a:t>
            </a:r>
            <a:r>
              <a:rPr lang="tr-TR" sz="1400" dirty="0" err="1"/>
              <a:t>mucosa</a:t>
            </a:r>
            <a:r>
              <a:rPr lang="tr-TR" sz="1400" dirty="0"/>
              <a:t>. </a:t>
            </a:r>
            <a:r>
              <a:rPr lang="tr-TR" sz="1400" dirty="0" err="1"/>
              <a:t>There</a:t>
            </a:r>
            <a:r>
              <a:rPr lang="tr-TR" sz="1400" dirty="0"/>
              <a:t> is severe </a:t>
            </a:r>
            <a:r>
              <a:rPr lang="tr-TR" sz="1400" dirty="0" err="1"/>
              <a:t>diffuse</a:t>
            </a:r>
            <a:r>
              <a:rPr lang="tr-TR" sz="1400" dirty="0"/>
              <a:t> </a:t>
            </a:r>
            <a:r>
              <a:rPr lang="tr-TR" sz="1400" dirty="0" err="1"/>
              <a:t>necrosis</a:t>
            </a:r>
            <a:r>
              <a:rPr lang="tr-TR" sz="1400" dirty="0"/>
              <a:t>/</a:t>
            </a:r>
            <a:r>
              <a:rPr lang="tr-TR" sz="1400" dirty="0" err="1"/>
              <a:t>coalescing</a:t>
            </a:r>
            <a:r>
              <a:rPr lang="tr-TR" sz="1400" dirty="0"/>
              <a:t> </a:t>
            </a:r>
            <a:r>
              <a:rPr lang="tr-TR" sz="1400" dirty="0" err="1"/>
              <a:t>ulceration</a:t>
            </a:r>
            <a:r>
              <a:rPr lang="tr-TR" sz="1400" dirty="0"/>
              <a:t> of </a:t>
            </a:r>
            <a:r>
              <a:rPr lang="tr-TR" sz="1400" dirty="0" err="1"/>
              <a:t>the</a:t>
            </a:r>
            <a:r>
              <a:rPr lang="tr-TR" sz="1400" dirty="0"/>
              <a:t> </a:t>
            </a:r>
            <a:r>
              <a:rPr lang="tr-TR" sz="1400" dirty="0" err="1"/>
              <a:t>dental</a:t>
            </a:r>
            <a:r>
              <a:rPr lang="tr-TR" sz="1400" dirty="0"/>
              <a:t> </a:t>
            </a:r>
            <a:r>
              <a:rPr lang="tr-TR" sz="1400" dirty="0" err="1"/>
              <a:t>pad</a:t>
            </a:r>
            <a:r>
              <a:rPr lang="tr-TR" sz="1400" dirty="0"/>
              <a:t>; </a:t>
            </a:r>
            <a:r>
              <a:rPr lang="tr-TR" sz="1400" dirty="0" err="1"/>
              <a:t>mandibular</a:t>
            </a:r>
            <a:r>
              <a:rPr lang="tr-TR" sz="1400" dirty="0"/>
              <a:t> </a:t>
            </a:r>
            <a:r>
              <a:rPr lang="tr-TR" sz="1400" dirty="0" err="1"/>
              <a:t>mucosa</a:t>
            </a:r>
            <a:r>
              <a:rPr lang="tr-TR" sz="1400" dirty="0"/>
              <a:t> </a:t>
            </a:r>
            <a:r>
              <a:rPr lang="tr-TR" sz="1400" dirty="0" err="1"/>
              <a:t>contains</a:t>
            </a:r>
            <a:r>
              <a:rPr lang="tr-TR" sz="1400" dirty="0"/>
              <a:t> </a:t>
            </a:r>
            <a:r>
              <a:rPr lang="tr-TR" sz="1400" dirty="0" err="1"/>
              <a:t>smaller</a:t>
            </a:r>
            <a:r>
              <a:rPr lang="tr-TR" sz="1400" dirty="0"/>
              <a:t> </a:t>
            </a:r>
            <a:r>
              <a:rPr lang="tr-TR" sz="1400" dirty="0" err="1"/>
              <a:t>erosions</a:t>
            </a:r>
            <a:r>
              <a:rPr lang="tr-TR" sz="1400" dirty="0"/>
              <a:t>.</a:t>
            </a:r>
          </a:p>
        </p:txBody>
      </p:sp>
      <p:pic>
        <p:nvPicPr>
          <p:cNvPr id="1032" name="Picture 8" descr="Rinderpest: Bovine, colon. There are many petechiae on the crests of the mucosal folds, and there are several small blood clots on the mucosal surf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395007"/>
            <a:ext cx="3921829" cy="2635469"/>
          </a:xfrm>
          <a:prstGeom prst="rect">
            <a:avLst/>
          </a:prstGeom>
          <a:noFill/>
          <a:extLst>
            <a:ext uri="{909E8E84-426E-40DD-AFC4-6F175D3DCCD1}">
              <a14:hiddenFill xmlns:a14="http://schemas.microsoft.com/office/drawing/2010/main">
                <a:solidFill>
                  <a:srgbClr val="FFFFFF"/>
                </a:solidFill>
              </a14:hiddenFill>
            </a:ext>
          </a:extLst>
        </p:spPr>
      </p:pic>
      <p:sp>
        <p:nvSpPr>
          <p:cNvPr id="12" name="Dikdörtgen 11"/>
          <p:cNvSpPr/>
          <p:nvPr/>
        </p:nvSpPr>
        <p:spPr>
          <a:xfrm>
            <a:off x="-1" y="5993863"/>
            <a:ext cx="3943069" cy="738664"/>
          </a:xfrm>
          <a:prstGeom prst="rect">
            <a:avLst/>
          </a:prstGeom>
        </p:spPr>
        <p:txBody>
          <a:bodyPr wrap="square">
            <a:spAutoFit/>
          </a:bodyPr>
          <a:lstStyle/>
          <a:p>
            <a:r>
              <a:rPr lang="en-US" sz="1400" dirty="0"/>
              <a:t>Bovine, colon. There are many </a:t>
            </a:r>
            <a:r>
              <a:rPr lang="en-US" sz="1400" dirty="0" err="1"/>
              <a:t>petechiae</a:t>
            </a:r>
            <a:r>
              <a:rPr lang="en-US" sz="1400" dirty="0"/>
              <a:t> on the crests of the mucosal folds, and there are several small blood clots on the mucosal surface</a:t>
            </a:r>
            <a:endParaRPr lang="tr-TR" sz="1400" dirty="0"/>
          </a:p>
        </p:txBody>
      </p:sp>
      <p:pic>
        <p:nvPicPr>
          <p:cNvPr id="1034" name="Picture 10" descr="Rinderpest: Bovine, trachea. The mucosa is hyperemic and covered by abundant mucopurulent exuda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4308" y="3395006"/>
            <a:ext cx="3875972" cy="2620159"/>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p:cNvSpPr/>
          <p:nvPr/>
        </p:nvSpPr>
        <p:spPr>
          <a:xfrm>
            <a:off x="3943068" y="6015165"/>
            <a:ext cx="4035143" cy="523220"/>
          </a:xfrm>
          <a:prstGeom prst="rect">
            <a:avLst/>
          </a:prstGeom>
        </p:spPr>
        <p:txBody>
          <a:bodyPr wrap="square">
            <a:spAutoFit/>
          </a:bodyPr>
          <a:lstStyle/>
          <a:p>
            <a:r>
              <a:rPr lang="en-US" sz="1400" dirty="0"/>
              <a:t>Bovine, trachea. The mucosa is hyperemic and covered by abundant mucopurulent exudate.</a:t>
            </a:r>
            <a:endParaRPr lang="tr-TR" sz="1400" dirty="0"/>
          </a:p>
        </p:txBody>
      </p:sp>
      <p:pic>
        <p:nvPicPr>
          <p:cNvPr id="1036" name="Picture 12" descr="Rinderpest: Bovine, ileum. Peyer's patches are depressed and covered by fibrinonecrotic exuda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9669" y="3419952"/>
            <a:ext cx="4054942" cy="1881495"/>
          </a:xfrm>
          <a:prstGeom prst="rect">
            <a:avLst/>
          </a:prstGeom>
          <a:noFill/>
          <a:extLst>
            <a:ext uri="{909E8E84-426E-40DD-AFC4-6F175D3DCCD1}">
              <a14:hiddenFill xmlns:a14="http://schemas.microsoft.com/office/drawing/2010/main">
                <a:solidFill>
                  <a:srgbClr val="FFFFFF"/>
                </a:solidFill>
              </a14:hiddenFill>
            </a:ext>
          </a:extLst>
        </p:spPr>
      </p:pic>
      <p:sp>
        <p:nvSpPr>
          <p:cNvPr id="16" name="Dikdörtgen 15"/>
          <p:cNvSpPr/>
          <p:nvPr/>
        </p:nvSpPr>
        <p:spPr>
          <a:xfrm>
            <a:off x="7831880" y="5353445"/>
            <a:ext cx="4089400" cy="523220"/>
          </a:xfrm>
          <a:prstGeom prst="rect">
            <a:avLst/>
          </a:prstGeom>
        </p:spPr>
        <p:txBody>
          <a:bodyPr wrap="square">
            <a:spAutoFit/>
          </a:bodyPr>
          <a:lstStyle/>
          <a:p>
            <a:r>
              <a:rPr lang="en-US" sz="1400" dirty="0"/>
              <a:t>Bovine, ileum. Peyer's patches are depressed and covered by </a:t>
            </a:r>
            <a:r>
              <a:rPr lang="en-US" sz="1400" dirty="0" err="1"/>
              <a:t>fibrinonecrotic</a:t>
            </a:r>
            <a:r>
              <a:rPr lang="en-US" sz="1400" dirty="0"/>
              <a:t> exudate</a:t>
            </a:r>
            <a:endParaRPr lang="tr-TR" sz="1400" dirty="0"/>
          </a:p>
        </p:txBody>
      </p:sp>
    </p:spTree>
    <p:extLst>
      <p:ext uri="{BB962C8B-B14F-4D97-AF65-F5344CB8AC3E}">
        <p14:creationId xmlns:p14="http://schemas.microsoft.com/office/powerpoint/2010/main" val="1666564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Diagnosis</a:t>
            </a:r>
            <a:endParaRPr lang="tr-TR" dirty="0">
              <a:solidFill>
                <a:srgbClr val="0070C0"/>
              </a:solidFill>
            </a:endParaRPr>
          </a:p>
        </p:txBody>
      </p:sp>
      <p:sp>
        <p:nvSpPr>
          <p:cNvPr id="3" name="İçerik Yer Tutucusu 2"/>
          <p:cNvSpPr>
            <a:spLocks noGrp="1"/>
          </p:cNvSpPr>
          <p:nvPr>
            <p:ph idx="1"/>
          </p:nvPr>
        </p:nvSpPr>
        <p:spPr>
          <a:xfrm>
            <a:off x="838200" y="1825625"/>
            <a:ext cx="10629900" cy="4351338"/>
          </a:xfrm>
        </p:spPr>
        <p:txBody>
          <a:bodyPr/>
          <a:lstStyle/>
          <a:p>
            <a:r>
              <a:rPr lang="tr-TR" dirty="0" err="1"/>
              <a:t>Rinderpest</a:t>
            </a:r>
            <a:r>
              <a:rPr lang="tr-TR" dirty="0"/>
              <a:t> </a:t>
            </a:r>
            <a:r>
              <a:rPr lang="tr-TR" dirty="0" err="1"/>
              <a:t>antigens</a:t>
            </a:r>
            <a:r>
              <a:rPr lang="tr-TR" dirty="0"/>
              <a:t> can be </a:t>
            </a:r>
            <a:r>
              <a:rPr lang="tr-TR" dirty="0" err="1"/>
              <a:t>detected</a:t>
            </a:r>
            <a:r>
              <a:rPr lang="tr-TR" dirty="0"/>
              <a:t> </a:t>
            </a:r>
            <a:r>
              <a:rPr lang="tr-TR" dirty="0" err="1"/>
              <a:t>with</a:t>
            </a:r>
            <a:r>
              <a:rPr lang="tr-TR" dirty="0"/>
              <a:t> </a:t>
            </a:r>
            <a:r>
              <a:rPr lang="tr-TR" dirty="0" err="1"/>
              <a:t>various</a:t>
            </a:r>
            <a:r>
              <a:rPr lang="tr-TR" dirty="0"/>
              <a:t> </a:t>
            </a:r>
            <a:r>
              <a:rPr lang="tr-TR" dirty="0" err="1"/>
              <a:t>assays</a:t>
            </a:r>
            <a:r>
              <a:rPr lang="tr-TR" dirty="0"/>
              <a:t> </a:t>
            </a:r>
            <a:r>
              <a:rPr lang="tr-TR" dirty="0" err="1"/>
              <a:t>including</a:t>
            </a:r>
            <a:r>
              <a:rPr lang="tr-TR" dirty="0"/>
              <a:t> </a:t>
            </a:r>
            <a:r>
              <a:rPr lang="tr-TR" dirty="0" err="1"/>
              <a:t>agar</a:t>
            </a:r>
            <a:r>
              <a:rPr lang="tr-TR" dirty="0"/>
              <a:t> gel </a:t>
            </a:r>
            <a:r>
              <a:rPr lang="tr-TR" dirty="0" err="1"/>
              <a:t>immunodiffusion</a:t>
            </a:r>
            <a:r>
              <a:rPr lang="tr-TR" dirty="0"/>
              <a:t> (AGID) </a:t>
            </a:r>
            <a:r>
              <a:rPr lang="tr-TR" dirty="0" err="1"/>
              <a:t>tests</a:t>
            </a:r>
            <a:r>
              <a:rPr lang="tr-TR" dirty="0"/>
              <a:t>, </a:t>
            </a:r>
            <a:r>
              <a:rPr lang="tr-TR" dirty="0" err="1"/>
              <a:t>counterimmunoelectrophoresis</a:t>
            </a:r>
            <a:r>
              <a:rPr lang="tr-TR" dirty="0"/>
              <a:t> </a:t>
            </a:r>
            <a:r>
              <a:rPr lang="tr-TR" dirty="0" err="1"/>
              <a:t>or</a:t>
            </a:r>
            <a:r>
              <a:rPr lang="tr-TR" dirty="0"/>
              <a:t> ELISA. </a:t>
            </a:r>
            <a:endParaRPr lang="tr-TR" altLang="tr-TR" dirty="0"/>
          </a:p>
          <a:p>
            <a:r>
              <a:rPr lang="en-GB" altLang="tr-TR" dirty="0"/>
              <a:t>Virus isolation can be made on calf kidney monolayers. </a:t>
            </a:r>
            <a:r>
              <a:rPr lang="tr-TR" altLang="tr-TR" dirty="0"/>
              <a:t>(CPE </a:t>
            </a:r>
            <a:r>
              <a:rPr lang="tr-TR" altLang="tr-TR" dirty="0" err="1"/>
              <a:t>with</a:t>
            </a:r>
            <a:r>
              <a:rPr lang="tr-TR" altLang="tr-TR" dirty="0"/>
              <a:t> </a:t>
            </a:r>
            <a:r>
              <a:rPr lang="tr-TR" altLang="tr-TR" dirty="0" err="1"/>
              <a:t>inclusion</a:t>
            </a:r>
            <a:r>
              <a:rPr lang="tr-TR" altLang="tr-TR" dirty="0"/>
              <a:t> </a:t>
            </a:r>
            <a:r>
              <a:rPr lang="tr-TR" altLang="tr-TR" dirty="0" err="1"/>
              <a:t>bodies</a:t>
            </a:r>
            <a:r>
              <a:rPr lang="tr-TR" altLang="tr-TR" dirty="0"/>
              <a:t>)</a:t>
            </a:r>
          </a:p>
          <a:p>
            <a:r>
              <a:rPr lang="en-US" dirty="0"/>
              <a:t>Antigens can be identified in tissues by immuno-peroxidase or immunofluorescence staining. </a:t>
            </a:r>
            <a:endParaRPr lang="tr-TR" dirty="0"/>
          </a:p>
          <a:p>
            <a:r>
              <a:rPr lang="tr-TR" dirty="0" err="1"/>
              <a:t>neutralization</a:t>
            </a:r>
            <a:endParaRPr lang="tr-TR" altLang="tr-TR" dirty="0"/>
          </a:p>
          <a:p>
            <a:r>
              <a:rPr lang="en-GB" altLang="tr-TR" dirty="0"/>
              <a:t>PCR</a:t>
            </a:r>
            <a:endParaRPr lang="tr-TR" altLang="tr-TR" dirty="0"/>
          </a:p>
        </p:txBody>
      </p:sp>
    </p:spTree>
    <p:extLst>
      <p:ext uri="{BB962C8B-B14F-4D97-AF65-F5344CB8AC3E}">
        <p14:creationId xmlns:p14="http://schemas.microsoft.com/office/powerpoint/2010/main" val="1166560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09537"/>
            <a:ext cx="10515600" cy="1325563"/>
          </a:xfrm>
        </p:spPr>
        <p:txBody>
          <a:bodyPr/>
          <a:lstStyle/>
          <a:p>
            <a:r>
              <a:rPr lang="tr-TR" dirty="0" err="1">
                <a:solidFill>
                  <a:srgbClr val="0070C0"/>
                </a:solidFill>
              </a:rPr>
              <a:t>Differential</a:t>
            </a:r>
            <a:r>
              <a:rPr lang="tr-TR" dirty="0">
                <a:solidFill>
                  <a:srgbClr val="0070C0"/>
                </a:solidFill>
              </a:rPr>
              <a:t> </a:t>
            </a:r>
            <a:r>
              <a:rPr lang="tr-TR" dirty="0" err="1">
                <a:solidFill>
                  <a:srgbClr val="0070C0"/>
                </a:solidFill>
              </a:rPr>
              <a:t>Diagnosis</a:t>
            </a:r>
            <a:endParaRPr lang="tr-TR" dirty="0">
              <a:solidFill>
                <a:srgbClr val="0070C0"/>
              </a:solidFill>
            </a:endParaRPr>
          </a:p>
        </p:txBody>
      </p:sp>
      <p:sp>
        <p:nvSpPr>
          <p:cNvPr id="3" name="İçerik Yer Tutucusu 2"/>
          <p:cNvSpPr>
            <a:spLocks noGrp="1"/>
          </p:cNvSpPr>
          <p:nvPr>
            <p:ph idx="1"/>
          </p:nvPr>
        </p:nvSpPr>
        <p:spPr>
          <a:xfrm>
            <a:off x="431800" y="1282700"/>
            <a:ext cx="10515600" cy="5270500"/>
          </a:xfrm>
        </p:spPr>
        <p:txBody>
          <a:bodyPr>
            <a:normAutofit lnSpcReduction="10000"/>
          </a:bodyPr>
          <a:lstStyle/>
          <a:p>
            <a:r>
              <a:rPr lang="tr-TR" dirty="0" err="1"/>
              <a:t>Cattle</a:t>
            </a:r>
            <a:endParaRPr lang="tr-TR" dirty="0"/>
          </a:p>
          <a:p>
            <a:pPr lvl="1"/>
            <a:r>
              <a:rPr lang="tr-TR" dirty="0" err="1"/>
              <a:t>Bovine</a:t>
            </a:r>
            <a:r>
              <a:rPr lang="tr-TR" dirty="0"/>
              <a:t> </a:t>
            </a:r>
            <a:r>
              <a:rPr lang="tr-TR" dirty="0" err="1"/>
              <a:t>viral</a:t>
            </a:r>
            <a:r>
              <a:rPr lang="tr-TR" dirty="0"/>
              <a:t> </a:t>
            </a:r>
            <a:r>
              <a:rPr lang="tr-TR" dirty="0" err="1"/>
              <a:t>diarrhoea</a:t>
            </a:r>
            <a:r>
              <a:rPr lang="tr-TR" dirty="0"/>
              <a:t>/</a:t>
            </a:r>
            <a:r>
              <a:rPr lang="tr-TR" dirty="0" err="1"/>
              <a:t>mucosal</a:t>
            </a:r>
            <a:r>
              <a:rPr lang="tr-TR" dirty="0"/>
              <a:t> </a:t>
            </a:r>
            <a:r>
              <a:rPr lang="tr-TR" dirty="0" err="1"/>
              <a:t>disease</a:t>
            </a:r>
            <a:endParaRPr lang="tr-TR" dirty="0"/>
          </a:p>
          <a:p>
            <a:pPr lvl="1"/>
            <a:r>
              <a:rPr lang="tr-TR" dirty="0" err="1"/>
              <a:t>Malignant</a:t>
            </a:r>
            <a:r>
              <a:rPr lang="tr-TR" dirty="0"/>
              <a:t> </a:t>
            </a:r>
            <a:r>
              <a:rPr lang="tr-TR" dirty="0" err="1"/>
              <a:t>catarrhal</a:t>
            </a:r>
            <a:r>
              <a:rPr lang="tr-TR" dirty="0"/>
              <a:t> </a:t>
            </a:r>
            <a:r>
              <a:rPr lang="tr-TR" dirty="0" err="1"/>
              <a:t>fever</a:t>
            </a:r>
            <a:endParaRPr lang="tr-TR" dirty="0"/>
          </a:p>
          <a:p>
            <a:pPr lvl="1"/>
            <a:r>
              <a:rPr lang="tr-TR" dirty="0" err="1"/>
              <a:t>Infectious</a:t>
            </a:r>
            <a:r>
              <a:rPr lang="tr-TR" dirty="0"/>
              <a:t> </a:t>
            </a:r>
            <a:r>
              <a:rPr lang="tr-TR" dirty="0" err="1"/>
              <a:t>bovine</a:t>
            </a:r>
            <a:r>
              <a:rPr lang="tr-TR" dirty="0"/>
              <a:t> </a:t>
            </a:r>
            <a:r>
              <a:rPr lang="tr-TR" dirty="0" err="1"/>
              <a:t>rhinotracheitis</a:t>
            </a:r>
            <a:endParaRPr lang="tr-TR" dirty="0"/>
          </a:p>
          <a:p>
            <a:pPr lvl="1"/>
            <a:r>
              <a:rPr lang="tr-TR" dirty="0" err="1"/>
              <a:t>Foot</a:t>
            </a:r>
            <a:r>
              <a:rPr lang="tr-TR" dirty="0"/>
              <a:t> </a:t>
            </a:r>
            <a:r>
              <a:rPr lang="tr-TR" dirty="0" err="1"/>
              <a:t>and</a:t>
            </a:r>
            <a:r>
              <a:rPr lang="tr-TR" dirty="0"/>
              <a:t> </a:t>
            </a:r>
            <a:r>
              <a:rPr lang="tr-TR" dirty="0" err="1"/>
              <a:t>mouth</a:t>
            </a:r>
            <a:r>
              <a:rPr lang="tr-TR" dirty="0"/>
              <a:t> </a:t>
            </a:r>
            <a:r>
              <a:rPr lang="tr-TR" dirty="0" err="1"/>
              <a:t>disease</a:t>
            </a:r>
            <a:endParaRPr lang="tr-TR" dirty="0"/>
          </a:p>
          <a:p>
            <a:pPr lvl="1"/>
            <a:r>
              <a:rPr lang="tr-TR" dirty="0" err="1"/>
              <a:t>Papular</a:t>
            </a:r>
            <a:r>
              <a:rPr lang="tr-TR" dirty="0"/>
              <a:t> </a:t>
            </a:r>
            <a:r>
              <a:rPr lang="tr-TR" dirty="0" err="1"/>
              <a:t>stomatitis</a:t>
            </a:r>
            <a:endParaRPr lang="tr-TR" dirty="0"/>
          </a:p>
          <a:p>
            <a:pPr lvl="1"/>
            <a:r>
              <a:rPr lang="tr-TR" dirty="0" err="1"/>
              <a:t>Jembrana</a:t>
            </a:r>
            <a:r>
              <a:rPr lang="tr-TR" dirty="0"/>
              <a:t> </a:t>
            </a:r>
            <a:r>
              <a:rPr lang="tr-TR" dirty="0" err="1"/>
              <a:t>disease</a:t>
            </a:r>
            <a:endParaRPr lang="tr-TR" dirty="0"/>
          </a:p>
          <a:p>
            <a:pPr lvl="1"/>
            <a:r>
              <a:rPr lang="tr-TR" dirty="0" err="1"/>
              <a:t>Vesicular</a:t>
            </a:r>
            <a:r>
              <a:rPr lang="tr-TR" dirty="0"/>
              <a:t> </a:t>
            </a:r>
            <a:r>
              <a:rPr lang="tr-TR" dirty="0" err="1"/>
              <a:t>stomatitis</a:t>
            </a:r>
            <a:endParaRPr lang="tr-TR" dirty="0"/>
          </a:p>
          <a:p>
            <a:pPr lvl="1"/>
            <a:r>
              <a:rPr lang="tr-TR" dirty="0" err="1"/>
              <a:t>Contagious</a:t>
            </a:r>
            <a:r>
              <a:rPr lang="tr-TR" dirty="0"/>
              <a:t> </a:t>
            </a:r>
            <a:r>
              <a:rPr lang="tr-TR" dirty="0" err="1"/>
              <a:t>bovine</a:t>
            </a:r>
            <a:r>
              <a:rPr lang="tr-TR" dirty="0"/>
              <a:t> </a:t>
            </a:r>
            <a:r>
              <a:rPr lang="tr-TR" dirty="0" err="1"/>
              <a:t>pleuropneumonia</a:t>
            </a:r>
            <a:endParaRPr lang="tr-TR" dirty="0"/>
          </a:p>
          <a:p>
            <a:pPr lvl="1"/>
            <a:r>
              <a:rPr lang="tr-TR" dirty="0" err="1"/>
              <a:t>Theileriosis</a:t>
            </a:r>
            <a:r>
              <a:rPr lang="tr-TR" dirty="0"/>
              <a:t> (East </a:t>
            </a:r>
            <a:r>
              <a:rPr lang="tr-TR" dirty="0" err="1"/>
              <a:t>Coast</a:t>
            </a:r>
            <a:r>
              <a:rPr lang="tr-TR" dirty="0"/>
              <a:t> </a:t>
            </a:r>
            <a:r>
              <a:rPr lang="tr-TR" dirty="0" err="1"/>
              <a:t>fever</a:t>
            </a:r>
            <a:r>
              <a:rPr lang="tr-TR" dirty="0"/>
              <a:t>)</a:t>
            </a:r>
          </a:p>
          <a:p>
            <a:pPr lvl="1"/>
            <a:r>
              <a:rPr lang="tr-TR" dirty="0" err="1"/>
              <a:t>Salmonellosis</a:t>
            </a:r>
            <a:endParaRPr lang="tr-TR" dirty="0"/>
          </a:p>
          <a:p>
            <a:pPr lvl="1"/>
            <a:r>
              <a:rPr lang="tr-TR" dirty="0" err="1"/>
              <a:t>Necrobacillosis</a:t>
            </a:r>
            <a:endParaRPr lang="tr-TR" dirty="0"/>
          </a:p>
          <a:p>
            <a:pPr lvl="1"/>
            <a:r>
              <a:rPr lang="tr-TR" dirty="0" err="1"/>
              <a:t>Paratuberculosis</a:t>
            </a:r>
            <a:endParaRPr lang="tr-TR" dirty="0"/>
          </a:p>
          <a:p>
            <a:pPr lvl="1"/>
            <a:r>
              <a:rPr lang="tr-TR" dirty="0" err="1"/>
              <a:t>Arsenic</a:t>
            </a:r>
            <a:r>
              <a:rPr lang="tr-TR" dirty="0"/>
              <a:t> </a:t>
            </a:r>
            <a:r>
              <a:rPr lang="tr-TR" dirty="0" err="1"/>
              <a:t>poisoning</a:t>
            </a:r>
            <a:endParaRPr lang="tr-TR" dirty="0"/>
          </a:p>
        </p:txBody>
      </p:sp>
      <p:sp>
        <p:nvSpPr>
          <p:cNvPr id="4" name="Dikdörtgen 3"/>
          <p:cNvSpPr/>
          <p:nvPr/>
        </p:nvSpPr>
        <p:spPr>
          <a:xfrm>
            <a:off x="6591300" y="1295400"/>
            <a:ext cx="6096000" cy="1938992"/>
          </a:xfrm>
          <a:prstGeom prst="rect">
            <a:avLst/>
          </a:prstGeom>
        </p:spPr>
        <p:txBody>
          <a:bodyPr>
            <a:spAutoFit/>
          </a:bodyPr>
          <a:lstStyle/>
          <a:p>
            <a:pPr marL="342900" indent="-342900">
              <a:buFont typeface="Arial" panose="020B0604020202020204" pitchFamily="34" charset="0"/>
              <a:buChar char="•"/>
            </a:pPr>
            <a:r>
              <a:rPr lang="tr-TR" sz="2400" dirty="0"/>
              <a:t>Small </a:t>
            </a:r>
            <a:r>
              <a:rPr lang="tr-TR" sz="2400" dirty="0" err="1"/>
              <a:t>ruminants</a:t>
            </a:r>
            <a:endParaRPr lang="tr-TR" sz="2400" dirty="0"/>
          </a:p>
          <a:p>
            <a:pPr marL="800100" lvl="1" indent="-342900">
              <a:buFont typeface="Arial" panose="020B0604020202020204" pitchFamily="34" charset="0"/>
              <a:buChar char="•"/>
            </a:pPr>
            <a:r>
              <a:rPr lang="tr-TR" sz="2400" dirty="0"/>
              <a:t>Peste </a:t>
            </a:r>
            <a:r>
              <a:rPr lang="tr-TR" sz="2400" dirty="0" err="1"/>
              <a:t>des</a:t>
            </a:r>
            <a:r>
              <a:rPr lang="tr-TR" sz="2400" dirty="0"/>
              <a:t> </a:t>
            </a:r>
            <a:r>
              <a:rPr lang="tr-TR" sz="2400" dirty="0" err="1"/>
              <a:t>petits</a:t>
            </a:r>
            <a:r>
              <a:rPr lang="tr-TR" sz="2400" dirty="0"/>
              <a:t> </a:t>
            </a:r>
            <a:r>
              <a:rPr lang="tr-TR" sz="2400" dirty="0" err="1"/>
              <a:t>ruminants</a:t>
            </a:r>
            <a:endParaRPr lang="tr-TR" sz="2400" dirty="0"/>
          </a:p>
          <a:p>
            <a:pPr marL="800100" lvl="1" indent="-342900">
              <a:buFont typeface="Arial" panose="020B0604020202020204" pitchFamily="34" charset="0"/>
              <a:buChar char="•"/>
            </a:pPr>
            <a:r>
              <a:rPr lang="tr-TR" sz="2400" dirty="0"/>
              <a:t>Nairobi </a:t>
            </a:r>
            <a:r>
              <a:rPr lang="tr-TR" sz="2400" dirty="0" err="1"/>
              <a:t>sheep</a:t>
            </a:r>
            <a:r>
              <a:rPr lang="tr-TR" sz="2400" dirty="0"/>
              <a:t> </a:t>
            </a:r>
            <a:r>
              <a:rPr lang="tr-TR" sz="2400" dirty="0" err="1"/>
              <a:t>disease</a:t>
            </a:r>
            <a:endParaRPr lang="tr-TR" sz="2400" dirty="0"/>
          </a:p>
          <a:p>
            <a:pPr marL="800100" lvl="1" indent="-342900">
              <a:buFont typeface="Arial" panose="020B0604020202020204" pitchFamily="34" charset="0"/>
              <a:buChar char="•"/>
            </a:pPr>
            <a:r>
              <a:rPr lang="tr-TR" sz="2400" dirty="0" err="1"/>
              <a:t>Contagious</a:t>
            </a:r>
            <a:r>
              <a:rPr lang="tr-TR" sz="2400" dirty="0"/>
              <a:t> </a:t>
            </a:r>
            <a:r>
              <a:rPr lang="tr-TR" sz="2400" dirty="0" err="1"/>
              <a:t>caprine</a:t>
            </a:r>
            <a:r>
              <a:rPr lang="tr-TR" sz="2400" dirty="0"/>
              <a:t> </a:t>
            </a:r>
            <a:r>
              <a:rPr lang="tr-TR" sz="2400" dirty="0" err="1"/>
              <a:t>pleuropneumonia</a:t>
            </a:r>
            <a:endParaRPr lang="tr-TR" sz="2400" dirty="0"/>
          </a:p>
          <a:p>
            <a:pPr marL="800100" lvl="1" indent="-342900">
              <a:buFont typeface="Arial" panose="020B0604020202020204" pitchFamily="34" charset="0"/>
              <a:buChar char="•"/>
            </a:pPr>
            <a:r>
              <a:rPr lang="tr-TR" sz="2400" dirty="0" err="1"/>
              <a:t>Pasteurellosis</a:t>
            </a:r>
            <a:endParaRPr lang="tr-TR" sz="2400" dirty="0"/>
          </a:p>
        </p:txBody>
      </p:sp>
    </p:spTree>
    <p:extLst>
      <p:ext uri="{BB962C8B-B14F-4D97-AF65-F5344CB8AC3E}">
        <p14:creationId xmlns:p14="http://schemas.microsoft.com/office/powerpoint/2010/main" val="1596197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Vaccines</a:t>
            </a:r>
            <a:endParaRPr lang="tr-TR" dirty="0">
              <a:solidFill>
                <a:srgbClr val="0070C0"/>
              </a:solidFill>
            </a:endParaRPr>
          </a:p>
        </p:txBody>
      </p:sp>
      <p:sp>
        <p:nvSpPr>
          <p:cNvPr id="3" name="İçerik Yer Tutucusu 2"/>
          <p:cNvSpPr>
            <a:spLocks noGrp="1"/>
          </p:cNvSpPr>
          <p:nvPr>
            <p:ph idx="1"/>
          </p:nvPr>
        </p:nvSpPr>
        <p:spPr/>
        <p:txBody>
          <a:bodyPr/>
          <a:lstStyle/>
          <a:p>
            <a:r>
              <a:rPr lang="en-US" dirty="0">
                <a:solidFill>
                  <a:srgbClr val="CC0099"/>
                </a:solidFill>
              </a:rPr>
              <a:t>1-Inactive Tissue Culture Vaccine</a:t>
            </a:r>
            <a:r>
              <a:rPr lang="en-US" dirty="0"/>
              <a:t>: 75% Chloroform or 1% </a:t>
            </a:r>
            <a:r>
              <a:rPr lang="en-US" dirty="0" err="1"/>
              <a:t>Formol</a:t>
            </a:r>
            <a:r>
              <a:rPr lang="en-US" dirty="0"/>
              <a:t> is added to the infected tissue culture and inactivated. Immunization time is 8-10 months.</a:t>
            </a:r>
            <a:endParaRPr lang="tr-TR" dirty="0"/>
          </a:p>
          <a:p>
            <a:r>
              <a:rPr lang="en-US" dirty="0">
                <a:solidFill>
                  <a:srgbClr val="CC0099"/>
                </a:solidFill>
              </a:rPr>
              <a:t>2-Kaprinize Live Vaccines: </a:t>
            </a:r>
            <a:r>
              <a:rPr lang="en-US" dirty="0"/>
              <a:t>Vaccine strains are weakened by making about 600 passages in goats. The vaccine strain is lyophilized goat milk. Provides immunity for 6 months. Not used in </a:t>
            </a:r>
            <a:r>
              <a:rPr lang="tr-TR" dirty="0" err="1"/>
              <a:t>calves</a:t>
            </a:r>
            <a:r>
              <a:rPr lang="en-US" dirty="0"/>
              <a:t>. Used in other animals over 2 years old.</a:t>
            </a:r>
            <a:endParaRPr lang="tr-TR" dirty="0"/>
          </a:p>
          <a:p>
            <a:r>
              <a:rPr lang="en-US" dirty="0">
                <a:solidFill>
                  <a:srgbClr val="CC0099"/>
                </a:solidFill>
              </a:rPr>
              <a:t>3-Lapinize Live Vaccines: </a:t>
            </a:r>
            <a:r>
              <a:rPr lang="en-US" dirty="0"/>
              <a:t>Virus is passaged and weakened in rabbits. Blood of the rabbit</a:t>
            </a:r>
            <a:r>
              <a:rPr lang="tr-TR" dirty="0"/>
              <a:t>,</a:t>
            </a:r>
            <a:r>
              <a:rPr lang="en-US" dirty="0"/>
              <a:t> </a:t>
            </a:r>
            <a:r>
              <a:rPr lang="en-US" dirty="0" err="1"/>
              <a:t>mesenterial</a:t>
            </a:r>
            <a:r>
              <a:rPr lang="en-US" dirty="0"/>
              <a:t> lymph glands and </a:t>
            </a:r>
            <a:r>
              <a:rPr lang="en-US" dirty="0" err="1"/>
              <a:t>sple</a:t>
            </a:r>
            <a:r>
              <a:rPr lang="tr-TR" dirty="0"/>
              <a:t>en </a:t>
            </a:r>
            <a:r>
              <a:rPr lang="tr-TR" dirty="0" err="1"/>
              <a:t>are</a:t>
            </a:r>
            <a:r>
              <a:rPr lang="en-US" dirty="0"/>
              <a:t> used as vaccine material. Immune for 1 year.</a:t>
            </a:r>
            <a:endParaRPr lang="tr-TR" dirty="0"/>
          </a:p>
        </p:txBody>
      </p:sp>
    </p:spTree>
    <p:extLst>
      <p:ext uri="{BB962C8B-B14F-4D97-AF65-F5344CB8AC3E}">
        <p14:creationId xmlns:p14="http://schemas.microsoft.com/office/powerpoint/2010/main" val="3868596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en-US" dirty="0">
                <a:solidFill>
                  <a:srgbClr val="CC0099"/>
                </a:solidFill>
              </a:rPr>
              <a:t>4-Avianize Live Vaccines</a:t>
            </a:r>
            <a:r>
              <a:rPr lang="en-US" dirty="0"/>
              <a:t>; the virus is </a:t>
            </a:r>
            <a:r>
              <a:rPr lang="tr-TR" dirty="0" err="1"/>
              <a:t>inoculated</a:t>
            </a:r>
            <a:r>
              <a:rPr lang="tr-TR" dirty="0"/>
              <a:t> </a:t>
            </a:r>
            <a:r>
              <a:rPr lang="en-US" dirty="0"/>
              <a:t>in the egg yolk of the embryonic egg and all of the eggs are used as the vaccine material. It is not an effective vaccine.</a:t>
            </a:r>
            <a:endParaRPr lang="tr-TR" dirty="0"/>
          </a:p>
          <a:p>
            <a:r>
              <a:rPr lang="en-US" dirty="0">
                <a:solidFill>
                  <a:srgbClr val="CC0099"/>
                </a:solidFill>
              </a:rPr>
              <a:t>5- Tissue Culture Vaccine</a:t>
            </a:r>
            <a:r>
              <a:rPr lang="en-US" dirty="0"/>
              <a:t>; Live vaccine. calf In the Kidney Cell, 100 times passaged </a:t>
            </a:r>
            <a:r>
              <a:rPr lang="tr-TR" dirty="0"/>
              <a:t>K</a:t>
            </a:r>
            <a:r>
              <a:rPr lang="en-US" dirty="0"/>
              <a:t>a</a:t>
            </a:r>
            <a:r>
              <a:rPr lang="tr-TR" dirty="0"/>
              <a:t>b</a:t>
            </a:r>
            <a:r>
              <a:rPr lang="en-US" dirty="0" err="1"/>
              <a:t>ete</a:t>
            </a:r>
            <a:r>
              <a:rPr lang="en-US" dirty="0"/>
              <a:t>-O is used. Immune for 2 years.</a:t>
            </a:r>
          </a:p>
          <a:p>
            <a:endParaRPr lang="tr-TR" dirty="0"/>
          </a:p>
        </p:txBody>
      </p:sp>
    </p:spTree>
    <p:extLst>
      <p:ext uri="{BB962C8B-B14F-4D97-AF65-F5344CB8AC3E}">
        <p14:creationId xmlns:p14="http://schemas.microsoft.com/office/powerpoint/2010/main" val="785002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00100" y="581025"/>
            <a:ext cx="10515600" cy="4351338"/>
          </a:xfrm>
        </p:spPr>
        <p:txBody>
          <a:bodyPr/>
          <a:lstStyle/>
          <a:p>
            <a:pPr algn="just"/>
            <a:r>
              <a:rPr lang="en-US" dirty="0"/>
              <a:t>Rinderpest, also known as cattle plague, is a contagious viral disease affecting </a:t>
            </a:r>
            <a:r>
              <a:rPr lang="en-US" dirty="0" err="1"/>
              <a:t>clovenhoofed</a:t>
            </a:r>
            <a:r>
              <a:rPr lang="en-US" dirty="0"/>
              <a:t> animals (mainly cattle and buffalo). </a:t>
            </a:r>
            <a:endParaRPr lang="tr-TR" dirty="0"/>
          </a:p>
          <a:p>
            <a:pPr algn="just"/>
            <a:r>
              <a:rPr lang="en-US" dirty="0">
                <a:solidFill>
                  <a:srgbClr val="FF0000"/>
                </a:solidFill>
              </a:rPr>
              <a:t>In 2011, rinderpest became the second disease to be declared officially eradicated</a:t>
            </a:r>
            <a:r>
              <a:rPr lang="tr-TR" dirty="0">
                <a:solidFill>
                  <a:srgbClr val="FF0000"/>
                </a:solidFill>
              </a:rPr>
              <a:t>.</a:t>
            </a:r>
            <a:endParaRPr lang="tr-TR" altLang="tr-TR" dirty="0">
              <a:solidFill>
                <a:srgbClr val="FF0000"/>
              </a:solidFill>
            </a:endParaRPr>
          </a:p>
          <a:p>
            <a:pPr algn="just"/>
            <a:r>
              <a:rPr lang="en-GB" altLang="tr-TR" b="1" dirty="0">
                <a:solidFill>
                  <a:srgbClr val="CC0099"/>
                </a:solidFill>
              </a:rPr>
              <a:t>Notifiable disease. </a:t>
            </a:r>
          </a:p>
          <a:p>
            <a:pPr algn="just"/>
            <a:r>
              <a:rPr lang="en-GB" altLang="tr-TR" dirty="0"/>
              <a:t>This virus is separate from but related to CDV</a:t>
            </a:r>
            <a:r>
              <a:rPr lang="tr-TR" altLang="tr-TR" dirty="0"/>
              <a:t>, </a:t>
            </a:r>
          </a:p>
          <a:p>
            <a:pPr marL="0" indent="0" algn="just">
              <a:buNone/>
            </a:pPr>
            <a:r>
              <a:rPr lang="tr-TR" altLang="tr-TR" dirty="0" err="1"/>
              <a:t>measles</a:t>
            </a:r>
            <a:endParaRPr lang="en-GB" altLang="tr-TR" dirty="0"/>
          </a:p>
          <a:p>
            <a:pPr marL="0" indent="0">
              <a:buNone/>
            </a:pPr>
            <a:r>
              <a:rPr lang="tr-TR" altLang="tr-TR" dirty="0"/>
              <a:t>	</a:t>
            </a:r>
            <a:r>
              <a:rPr lang="tr-TR" altLang="tr-TR" b="1" dirty="0" err="1"/>
              <a:t>Morbidity</a:t>
            </a:r>
            <a:r>
              <a:rPr lang="tr-TR" altLang="tr-TR" b="1" dirty="0"/>
              <a:t> % 90  </a:t>
            </a:r>
            <a:r>
              <a:rPr lang="tr-TR" altLang="tr-TR" b="1" dirty="0" err="1"/>
              <a:t>Mortality</a:t>
            </a:r>
            <a:r>
              <a:rPr lang="tr-TR" altLang="tr-TR" b="1" dirty="0"/>
              <a:t> % 100</a:t>
            </a:r>
          </a:p>
          <a:p>
            <a:endParaRPr lang="tr-TR" dirty="0"/>
          </a:p>
        </p:txBody>
      </p:sp>
      <p:pic>
        <p:nvPicPr>
          <p:cNvPr id="8194" name="Picture 2" descr="rinderpest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425" y="2450984"/>
            <a:ext cx="3703946" cy="398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64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83609" y="815691"/>
            <a:ext cx="10515600" cy="4351338"/>
          </a:xfrm>
        </p:spPr>
        <p:txBody>
          <a:bodyPr/>
          <a:lstStyle/>
          <a:p>
            <a:r>
              <a:rPr lang="en-US" altLang="tr-TR" dirty="0"/>
              <a:t>The most commonly used vaccine  is </a:t>
            </a:r>
            <a:r>
              <a:rPr lang="en-US" altLang="tr-TR" dirty="0">
                <a:solidFill>
                  <a:srgbClr val="CC0099"/>
                </a:solidFill>
              </a:rPr>
              <a:t>the cell-culture-adapted vaccines.</a:t>
            </a:r>
            <a:r>
              <a:rPr lang="en-US" altLang="tr-TR" dirty="0"/>
              <a:t> This is a safe vaccine for many species and produces life-long immunity in cattle (animals challenge-inoculated 7 years after vaccination were protected). </a:t>
            </a:r>
          </a:p>
          <a:p>
            <a:r>
              <a:rPr lang="en-US" dirty="0" err="1"/>
              <a:t>Colostral</a:t>
            </a:r>
            <a:r>
              <a:rPr lang="en-US" dirty="0"/>
              <a:t> immunity interferes with vaccination</a:t>
            </a:r>
          </a:p>
          <a:p>
            <a:pPr lvl="1"/>
            <a:r>
              <a:rPr lang="en-US" dirty="0"/>
              <a:t>Vaccinate calves annually for 3 years</a:t>
            </a:r>
          </a:p>
          <a:p>
            <a:r>
              <a:rPr lang="en-US" dirty="0">
                <a:solidFill>
                  <a:schemeClr val="accent1">
                    <a:lumMod val="75000"/>
                  </a:schemeClr>
                </a:solidFill>
              </a:rPr>
              <a:t>Heat stability of vaccine an issue</a:t>
            </a:r>
          </a:p>
          <a:p>
            <a:endParaRPr lang="tr-TR" dirty="0"/>
          </a:p>
        </p:txBody>
      </p:sp>
    </p:spTree>
    <p:extLst>
      <p:ext uri="{BB962C8B-B14F-4D97-AF65-F5344CB8AC3E}">
        <p14:creationId xmlns:p14="http://schemas.microsoft.com/office/powerpoint/2010/main" val="496424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0070C0"/>
                </a:solidFill>
              </a:rPr>
              <a:t>Kaynaklar</a:t>
            </a:r>
          </a:p>
        </p:txBody>
      </p:sp>
      <p:sp>
        <p:nvSpPr>
          <p:cNvPr id="3" name="İçerik Yer Tutucusu 2"/>
          <p:cNvSpPr>
            <a:spLocks noGrp="1"/>
          </p:cNvSpPr>
          <p:nvPr>
            <p:ph idx="1"/>
          </p:nvPr>
        </p:nvSpPr>
        <p:spPr/>
        <p:txBody>
          <a:bodyPr/>
          <a:lstStyle/>
          <a:p>
            <a:r>
              <a:rPr lang="tr-TR" dirty="0">
                <a:hlinkClick r:id="rId2"/>
              </a:rPr>
              <a:t>http://www.oie.int/fileadmin/Home/eng/Media_Center/docs/pdf/Disease_cards/RINDERPEST-EN.pdf</a:t>
            </a:r>
            <a:endParaRPr lang="tr-TR" dirty="0"/>
          </a:p>
          <a:p>
            <a:r>
              <a:rPr lang="tr-TR" dirty="0">
                <a:hlinkClick r:id="rId3"/>
              </a:rPr>
              <a:t>http://www.oie.int/fileadmin/Home/eng/Animal_Health_in_the_World/docs/pdf/Disease_cards/RINDERPEST.pdf</a:t>
            </a:r>
            <a:endParaRPr lang="tr-TR" dirty="0"/>
          </a:p>
          <a:p>
            <a:r>
              <a:rPr lang="tr-TR" dirty="0">
                <a:hlinkClick r:id="rId4"/>
              </a:rPr>
              <a:t>http://www.fao.org/docrep/004/X2720E/X2720E02.htm</a:t>
            </a:r>
            <a:endParaRPr lang="tr-TR" dirty="0"/>
          </a:p>
          <a:p>
            <a:r>
              <a:rPr lang="tr-TR" dirty="0"/>
              <a:t>http://www.cfsph.iastate.edu/Factsheets/pdfs/rinderpest.pdf</a:t>
            </a:r>
          </a:p>
        </p:txBody>
      </p:sp>
    </p:spTree>
    <p:extLst>
      <p:ext uri="{BB962C8B-B14F-4D97-AF65-F5344CB8AC3E}">
        <p14:creationId xmlns:p14="http://schemas.microsoft.com/office/powerpoint/2010/main" val="3309935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74677" y="2016504"/>
            <a:ext cx="10515600" cy="1325563"/>
          </a:xfrm>
        </p:spPr>
        <p:txBody>
          <a:bodyPr/>
          <a:lstStyle/>
          <a:p>
            <a:pPr algn="ctr"/>
            <a:r>
              <a:rPr lang="tr-TR" altLang="tr-TR" b="1" dirty="0">
                <a:solidFill>
                  <a:srgbClr val="0070C0"/>
                </a:solidFill>
              </a:rPr>
              <a:t>PESTE DES PETİT RUMİNANT  (PPR)</a:t>
            </a:r>
            <a:endParaRPr lang="tr-TR" b="1" dirty="0">
              <a:solidFill>
                <a:srgbClr val="0070C0"/>
              </a:solidFill>
            </a:endParaRPr>
          </a:p>
        </p:txBody>
      </p:sp>
      <p:sp>
        <p:nvSpPr>
          <p:cNvPr id="3" name="İçerik Yer Tutucusu 2"/>
          <p:cNvSpPr>
            <a:spLocks noGrp="1"/>
          </p:cNvSpPr>
          <p:nvPr>
            <p:ph idx="1"/>
          </p:nvPr>
        </p:nvSpPr>
        <p:spPr>
          <a:xfrm>
            <a:off x="838200" y="3671247"/>
            <a:ext cx="10515600" cy="2505715"/>
          </a:xfrm>
        </p:spPr>
        <p:txBody>
          <a:bodyPr/>
          <a:lstStyle/>
          <a:p>
            <a:pPr marL="0" indent="0" algn="ctr">
              <a:buNone/>
            </a:pPr>
            <a:r>
              <a:rPr lang="tr-TR" dirty="0" err="1">
                <a:solidFill>
                  <a:srgbClr val="0070C0"/>
                </a:solidFill>
              </a:rPr>
              <a:t>Ovine</a:t>
            </a:r>
            <a:r>
              <a:rPr lang="tr-TR" dirty="0">
                <a:solidFill>
                  <a:srgbClr val="0070C0"/>
                </a:solidFill>
              </a:rPr>
              <a:t> </a:t>
            </a:r>
            <a:r>
              <a:rPr lang="tr-TR" dirty="0" err="1">
                <a:solidFill>
                  <a:srgbClr val="0070C0"/>
                </a:solidFill>
              </a:rPr>
              <a:t>Rinderpest</a:t>
            </a:r>
            <a:r>
              <a:rPr lang="tr-TR" dirty="0">
                <a:solidFill>
                  <a:srgbClr val="0070C0"/>
                </a:solidFill>
              </a:rPr>
              <a:t>, </a:t>
            </a:r>
            <a:r>
              <a:rPr lang="tr-TR" dirty="0" err="1">
                <a:solidFill>
                  <a:srgbClr val="0070C0"/>
                </a:solidFill>
              </a:rPr>
              <a:t>Pseudorinderpest</a:t>
            </a:r>
            <a:r>
              <a:rPr lang="tr-TR" dirty="0">
                <a:solidFill>
                  <a:srgbClr val="0070C0"/>
                </a:solidFill>
              </a:rPr>
              <a:t> </a:t>
            </a:r>
          </a:p>
        </p:txBody>
      </p:sp>
    </p:spTree>
    <p:extLst>
      <p:ext uri="{BB962C8B-B14F-4D97-AF65-F5344CB8AC3E}">
        <p14:creationId xmlns:p14="http://schemas.microsoft.com/office/powerpoint/2010/main" val="4042580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en-US" dirty="0" err="1"/>
              <a:t>Peste</a:t>
            </a:r>
            <a:r>
              <a:rPr lang="en-US" dirty="0"/>
              <a:t> des </a:t>
            </a:r>
            <a:r>
              <a:rPr lang="en-US" dirty="0" err="1"/>
              <a:t>petits</a:t>
            </a:r>
            <a:r>
              <a:rPr lang="en-US" dirty="0"/>
              <a:t> ruminants (PPR) is a highly contagious viral disease that mainly affects sheep and goats. </a:t>
            </a:r>
            <a:endParaRPr lang="tr-TR" dirty="0"/>
          </a:p>
          <a:p>
            <a:r>
              <a:rPr lang="en-US" dirty="0"/>
              <a:t>Major losses can be seen, especially in goats, with morbidity and mortality rates sometimes approaching 80-100%.</a:t>
            </a:r>
          </a:p>
          <a:p>
            <a:pPr marL="0" indent="0">
              <a:buNone/>
            </a:pPr>
            <a:endParaRPr lang="en-US" dirty="0">
              <a:solidFill>
                <a:srgbClr val="FF0000"/>
              </a:solidFill>
            </a:endParaRPr>
          </a:p>
          <a:p>
            <a:pPr marL="0" indent="0">
              <a:buNone/>
            </a:pPr>
            <a:r>
              <a:rPr lang="en-US" dirty="0">
                <a:solidFill>
                  <a:srgbClr val="FF0000"/>
                </a:solidFill>
              </a:rPr>
              <a:t>		</a:t>
            </a:r>
            <a:r>
              <a:rPr lang="en-US" sz="3600" dirty="0">
                <a:solidFill>
                  <a:srgbClr val="FF0000"/>
                </a:solidFill>
              </a:rPr>
              <a:t>		NOTIFABLE DISEASE</a:t>
            </a:r>
            <a:endParaRPr lang="tr-TR" dirty="0">
              <a:solidFill>
                <a:srgbClr val="FF0000"/>
              </a:solidFill>
            </a:endParaRPr>
          </a:p>
        </p:txBody>
      </p:sp>
    </p:spTree>
    <p:extLst>
      <p:ext uri="{BB962C8B-B14F-4D97-AF65-F5344CB8AC3E}">
        <p14:creationId xmlns:p14="http://schemas.microsoft.com/office/powerpoint/2010/main" val="379543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Etiology</a:t>
            </a:r>
            <a:endParaRPr lang="tr-TR" dirty="0">
              <a:solidFill>
                <a:srgbClr val="0070C0"/>
              </a:solidFill>
            </a:endParaRPr>
          </a:p>
        </p:txBody>
      </p:sp>
      <p:sp>
        <p:nvSpPr>
          <p:cNvPr id="3" name="İçerik Yer Tutucusu 2"/>
          <p:cNvSpPr>
            <a:spLocks noGrp="1"/>
          </p:cNvSpPr>
          <p:nvPr>
            <p:ph idx="1"/>
          </p:nvPr>
        </p:nvSpPr>
        <p:spPr/>
        <p:txBody>
          <a:bodyPr/>
          <a:lstStyle/>
          <a:p>
            <a:r>
              <a:rPr lang="tr-TR" dirty="0" err="1"/>
              <a:t>Paramyxoviridae</a:t>
            </a:r>
            <a:r>
              <a:rPr lang="tr-TR" dirty="0"/>
              <a:t>  ---   </a:t>
            </a:r>
            <a:r>
              <a:rPr lang="en-US" dirty="0"/>
              <a:t>Morbillivirus </a:t>
            </a:r>
            <a:endParaRPr lang="tr-TR" dirty="0"/>
          </a:p>
          <a:p>
            <a:r>
              <a:rPr lang="en-US" dirty="0"/>
              <a:t>It is the same as the etiology of the</a:t>
            </a:r>
            <a:r>
              <a:rPr lang="tr-TR" dirty="0"/>
              <a:t> </a:t>
            </a:r>
            <a:r>
              <a:rPr lang="tr-TR" dirty="0" err="1"/>
              <a:t>Rinderpest</a:t>
            </a:r>
            <a:endParaRPr lang="tr-TR" dirty="0"/>
          </a:p>
          <a:p>
            <a:endParaRPr lang="tr-TR" dirty="0"/>
          </a:p>
          <a:p>
            <a:r>
              <a:rPr lang="en-US" dirty="0"/>
              <a:t>Among domesticated animals, </a:t>
            </a:r>
            <a:r>
              <a:rPr lang="en-US" dirty="0" err="1"/>
              <a:t>peste</a:t>
            </a:r>
            <a:r>
              <a:rPr lang="en-US" dirty="0"/>
              <a:t> des </a:t>
            </a:r>
            <a:r>
              <a:rPr lang="en-US" dirty="0" err="1"/>
              <a:t>petits</a:t>
            </a:r>
            <a:r>
              <a:rPr lang="en-US" dirty="0"/>
              <a:t> ruminants is primarily a disease of </a:t>
            </a:r>
            <a:r>
              <a:rPr lang="en-US" dirty="0">
                <a:solidFill>
                  <a:srgbClr val="CC00CC"/>
                </a:solidFill>
              </a:rPr>
              <a:t>goats and sheep</a:t>
            </a:r>
            <a:r>
              <a:rPr lang="en-US" dirty="0"/>
              <a:t>. PPRV has also been implicated, either alone or with other pathogens, in a few outbreaks in camels and water buffalo. </a:t>
            </a:r>
            <a:endParaRPr lang="tr-TR" dirty="0"/>
          </a:p>
        </p:txBody>
      </p:sp>
      <p:pic>
        <p:nvPicPr>
          <p:cNvPr id="4" name="Picture 18" descr="ppr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6113" y="544513"/>
            <a:ext cx="3384550" cy="2427288"/>
          </a:xfrm>
          <a:prstGeom prst="rect">
            <a:avLst/>
          </a:prstGeom>
          <a:noFill/>
          <a:ln w="28575">
            <a:solidFill>
              <a:srgbClr val="F2D99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231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a:xfrm>
            <a:off x="267652" y="1488478"/>
            <a:ext cx="7996238" cy="4912322"/>
          </a:xfrm>
        </p:spPr>
        <p:txBody>
          <a:bodyPr>
            <a:normAutofit/>
          </a:bodyPr>
          <a:lstStyle/>
          <a:p>
            <a:r>
              <a:rPr lang="en-US" dirty="0"/>
              <a:t>Transmission of PPRV mainly occurs during </a:t>
            </a:r>
            <a:r>
              <a:rPr lang="en-US" dirty="0">
                <a:solidFill>
                  <a:srgbClr val="FF0000"/>
                </a:solidFill>
              </a:rPr>
              <a:t>close contact. </a:t>
            </a:r>
            <a:endParaRPr lang="tr-TR" dirty="0">
              <a:solidFill>
                <a:srgbClr val="FF0000"/>
              </a:solidFill>
            </a:endParaRPr>
          </a:p>
          <a:p>
            <a:r>
              <a:rPr lang="en-US" dirty="0">
                <a:solidFill>
                  <a:srgbClr val="00B050"/>
                </a:solidFill>
              </a:rPr>
              <a:t>Inhalation</a:t>
            </a:r>
            <a:r>
              <a:rPr lang="en-US" dirty="0"/>
              <a:t> is thought to be an important route. </a:t>
            </a:r>
            <a:endParaRPr lang="tr-TR" dirty="0"/>
          </a:p>
          <a:p>
            <a:r>
              <a:rPr lang="en-US" dirty="0"/>
              <a:t>This virus can be shed during the incubation period, and has been found in </a:t>
            </a:r>
            <a:r>
              <a:rPr lang="en-US" dirty="0">
                <a:solidFill>
                  <a:srgbClr val="CC0099"/>
                </a:solidFill>
              </a:rPr>
              <a:t>nasal and ocular secretions, saliva, urine and feces.</a:t>
            </a:r>
            <a:r>
              <a:rPr lang="en-US" dirty="0"/>
              <a:t> It probably occurs in </a:t>
            </a:r>
            <a:r>
              <a:rPr lang="en-US" dirty="0">
                <a:solidFill>
                  <a:srgbClr val="CC0099"/>
                </a:solidFill>
              </a:rPr>
              <a:t>milk.</a:t>
            </a:r>
            <a:r>
              <a:rPr lang="en-US" dirty="0"/>
              <a:t> </a:t>
            </a:r>
            <a:endParaRPr lang="tr-TR" dirty="0"/>
          </a:p>
          <a:p>
            <a:r>
              <a:rPr lang="en-US" dirty="0">
                <a:solidFill>
                  <a:srgbClr val="00B0F0"/>
                </a:solidFill>
              </a:rPr>
              <a:t>PPRV is relatively fragile in the environment</a:t>
            </a:r>
            <a:r>
              <a:rPr lang="en-US" dirty="0"/>
              <a:t>, and long distance aerosol transmission is unlikely; in cool temperatures and in the dark, this virus has been shown to spread for approximately 10 meters.</a:t>
            </a:r>
            <a:endParaRPr lang="tr-TR"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3890" y="1597660"/>
            <a:ext cx="3754438" cy="2905760"/>
          </a:xfrm>
          <a:prstGeom prst="rect">
            <a:avLst/>
          </a:prstGeom>
          <a:noFill/>
          <a:ln w="28575">
            <a:solidFill>
              <a:srgbClr val="F2D99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356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Clinical</a:t>
            </a:r>
            <a:r>
              <a:rPr lang="tr-TR" dirty="0">
                <a:solidFill>
                  <a:srgbClr val="0070C0"/>
                </a:solidFill>
              </a:rPr>
              <a:t> </a:t>
            </a:r>
            <a:r>
              <a:rPr lang="tr-TR" dirty="0" err="1">
                <a:solidFill>
                  <a:srgbClr val="0070C0"/>
                </a:solidFill>
              </a:rPr>
              <a:t>Signs</a:t>
            </a:r>
            <a:endParaRPr lang="tr-TR" dirty="0">
              <a:solidFill>
                <a:srgbClr val="0070C0"/>
              </a:solidFill>
            </a:endParaRPr>
          </a:p>
        </p:txBody>
      </p:sp>
      <p:sp>
        <p:nvSpPr>
          <p:cNvPr id="3" name="İçerik Yer Tutucusu 2"/>
          <p:cNvSpPr>
            <a:spLocks noGrp="1"/>
          </p:cNvSpPr>
          <p:nvPr>
            <p:ph idx="1"/>
          </p:nvPr>
        </p:nvSpPr>
        <p:spPr>
          <a:xfrm>
            <a:off x="838200" y="1540560"/>
            <a:ext cx="10515600" cy="4351338"/>
          </a:xfrm>
        </p:spPr>
        <p:txBody>
          <a:bodyPr/>
          <a:lstStyle/>
          <a:p>
            <a:r>
              <a:rPr lang="en-US" dirty="0"/>
              <a:t>The incubation period can range from 2 to 10 days; in most cases, clinical signs appear in 3-6 days.</a:t>
            </a:r>
            <a:endParaRPr lang="tr-TR" dirty="0"/>
          </a:p>
          <a:p>
            <a:r>
              <a:rPr lang="en-US" dirty="0"/>
              <a:t>The severity of the clinical signs can vary with </a:t>
            </a:r>
            <a:r>
              <a:rPr lang="en-US" dirty="0">
                <a:solidFill>
                  <a:schemeClr val="accent2">
                    <a:lumMod val="60000"/>
                    <a:lumOff val="40000"/>
                  </a:schemeClr>
                </a:solidFill>
              </a:rPr>
              <a:t>the animal’s species</a:t>
            </a:r>
            <a:r>
              <a:rPr lang="en-US" dirty="0"/>
              <a:t>, </a:t>
            </a:r>
            <a:r>
              <a:rPr lang="en-US" dirty="0">
                <a:solidFill>
                  <a:schemeClr val="accent2">
                    <a:lumMod val="75000"/>
                  </a:schemeClr>
                </a:solidFill>
              </a:rPr>
              <a:t>breed</a:t>
            </a:r>
            <a:r>
              <a:rPr lang="en-US" dirty="0"/>
              <a:t> and </a:t>
            </a:r>
            <a:r>
              <a:rPr lang="en-US" dirty="0">
                <a:solidFill>
                  <a:schemeClr val="accent2">
                    <a:lumMod val="50000"/>
                  </a:schemeClr>
                </a:solidFill>
              </a:rPr>
              <a:t>immunity to PPRV</a:t>
            </a:r>
            <a:r>
              <a:rPr lang="en-US" dirty="0"/>
              <a:t>. Immunosuppression caused by this virus can exacerbate concurrent infections, contributing to the clinical signs.</a:t>
            </a:r>
            <a:endParaRPr lang="tr-TR" dirty="0"/>
          </a:p>
        </p:txBody>
      </p:sp>
      <p:pic>
        <p:nvPicPr>
          <p:cNvPr id="4" name="Resim 3"/>
          <p:cNvPicPr>
            <a:picLocks noChangeAspect="1"/>
          </p:cNvPicPr>
          <p:nvPr/>
        </p:nvPicPr>
        <p:blipFill>
          <a:blip r:embed="rId2"/>
          <a:stretch>
            <a:fillRect/>
          </a:stretch>
        </p:blipFill>
        <p:spPr>
          <a:xfrm>
            <a:off x="2092959" y="4232751"/>
            <a:ext cx="4329010" cy="2439988"/>
          </a:xfrm>
          <a:prstGeom prst="rect">
            <a:avLst/>
          </a:prstGeom>
        </p:spPr>
      </p:pic>
      <p:pic>
        <p:nvPicPr>
          <p:cNvPr id="5" name="Picture 5" descr="ppr13.JPG (297470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243" y="4232751"/>
            <a:ext cx="3678237" cy="2439988"/>
          </a:xfrm>
          <a:prstGeom prst="rect">
            <a:avLst/>
          </a:prstGeom>
          <a:noFill/>
          <a:ln w="28575">
            <a:solidFill>
              <a:srgbClr val="F2D99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228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838200" y="698500"/>
            <a:ext cx="10515600" cy="5478463"/>
          </a:xfrm>
        </p:spPr>
        <p:txBody>
          <a:bodyPr>
            <a:normAutofit lnSpcReduction="10000"/>
          </a:bodyPr>
          <a:lstStyle/>
          <a:p>
            <a:pPr marL="0" indent="0">
              <a:buNone/>
            </a:pPr>
            <a:r>
              <a:rPr lang="en-US" dirty="0">
                <a:solidFill>
                  <a:srgbClr val="FF0000"/>
                </a:solidFill>
              </a:rPr>
              <a:t>Acute form </a:t>
            </a:r>
            <a:endParaRPr lang="tr-TR" dirty="0">
              <a:solidFill>
                <a:srgbClr val="FF0000"/>
              </a:solidFill>
            </a:endParaRPr>
          </a:p>
          <a:p>
            <a:r>
              <a:rPr lang="en-US" dirty="0">
                <a:solidFill>
                  <a:srgbClr val="CC0099"/>
                </a:solidFill>
              </a:rPr>
              <a:t>Sudden rise in body temperature </a:t>
            </a:r>
            <a:r>
              <a:rPr lang="en-US" dirty="0"/>
              <a:t>(40–41°C) with effects on the general </a:t>
            </a:r>
            <a:r>
              <a:rPr lang="en-US" dirty="0" err="1"/>
              <a:t>conditon</a:t>
            </a:r>
            <a:r>
              <a:rPr lang="en-US" dirty="0"/>
              <a:t>: animals become depressed or restless, anorexic and a dry muzzle develops and pyrexia may last for 3–5 days</a:t>
            </a:r>
            <a:endParaRPr lang="tr-TR" dirty="0"/>
          </a:p>
          <a:p>
            <a:r>
              <a:rPr lang="en-US" dirty="0">
                <a:solidFill>
                  <a:srgbClr val="00B0F0"/>
                </a:solidFill>
              </a:rPr>
              <a:t>Serous nasal discharge </a:t>
            </a:r>
            <a:r>
              <a:rPr lang="en-US" dirty="0"/>
              <a:t>becoming mucopurulent and resulting in a profuse catarrhal exudate which crusts over and occludes the nostrils; signs of respiratory distress in surviving animals, mucopurulent discharge may persist for up to 14 days </a:t>
            </a:r>
            <a:endParaRPr lang="tr-TR" dirty="0"/>
          </a:p>
          <a:p>
            <a:r>
              <a:rPr lang="en-US" dirty="0"/>
              <a:t>Within 4 days of onset of fever, gums become </a:t>
            </a:r>
            <a:r>
              <a:rPr lang="en-US" dirty="0" err="1"/>
              <a:t>hyperaemic</a:t>
            </a:r>
            <a:r>
              <a:rPr lang="en-US" dirty="0"/>
              <a:t>, and </a:t>
            </a:r>
            <a:r>
              <a:rPr lang="en-US" dirty="0">
                <a:solidFill>
                  <a:schemeClr val="accent2">
                    <a:lumMod val="75000"/>
                  </a:schemeClr>
                </a:solidFill>
              </a:rPr>
              <a:t>erosive lesions develop in the oral cavity with excessive salivation</a:t>
            </a:r>
            <a:r>
              <a:rPr lang="en-US" dirty="0"/>
              <a:t>, necrotic stomatitis with halitosis is common, erosions may resolve or coalesce </a:t>
            </a:r>
            <a:endParaRPr lang="tr-TR" dirty="0"/>
          </a:p>
          <a:p>
            <a:r>
              <a:rPr lang="en-US" dirty="0"/>
              <a:t>Small areas of necrosis on the visible mucous membranes </a:t>
            </a:r>
            <a:endParaRPr lang="tr-TR" dirty="0"/>
          </a:p>
        </p:txBody>
      </p:sp>
    </p:spTree>
    <p:extLst>
      <p:ext uri="{BB962C8B-B14F-4D97-AF65-F5344CB8AC3E}">
        <p14:creationId xmlns:p14="http://schemas.microsoft.com/office/powerpoint/2010/main" val="3954928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l="13480" t="2778"/>
          <a:stretch/>
        </p:blipFill>
        <p:spPr>
          <a:xfrm>
            <a:off x="2374710" y="3183172"/>
            <a:ext cx="3582225" cy="3145784"/>
          </a:xfrm>
          <a:prstGeom prst="rect">
            <a:avLst/>
          </a:prstGeom>
        </p:spPr>
      </p:pic>
      <p:sp>
        <p:nvSpPr>
          <p:cNvPr id="5" name="Dikdörtgen 4"/>
          <p:cNvSpPr/>
          <p:nvPr/>
        </p:nvSpPr>
        <p:spPr>
          <a:xfrm>
            <a:off x="2236469" y="6292970"/>
            <a:ext cx="4632960" cy="523220"/>
          </a:xfrm>
          <a:prstGeom prst="rect">
            <a:avLst/>
          </a:prstGeom>
        </p:spPr>
        <p:txBody>
          <a:bodyPr wrap="square">
            <a:spAutoFit/>
          </a:bodyPr>
          <a:lstStyle/>
          <a:p>
            <a:r>
              <a:rPr lang="tr-TR" sz="1400" dirty="0" err="1"/>
              <a:t>Typical</a:t>
            </a:r>
            <a:r>
              <a:rPr lang="tr-TR" sz="1400" dirty="0"/>
              <a:t> </a:t>
            </a:r>
            <a:r>
              <a:rPr lang="tr-TR" sz="1400" dirty="0" err="1"/>
              <a:t>mucopurulent</a:t>
            </a:r>
            <a:r>
              <a:rPr lang="tr-TR" sz="1400" dirty="0"/>
              <a:t> </a:t>
            </a:r>
            <a:r>
              <a:rPr lang="tr-TR" sz="1400" dirty="0" err="1"/>
              <a:t>nasal</a:t>
            </a:r>
            <a:r>
              <a:rPr lang="tr-TR" sz="1400" dirty="0"/>
              <a:t> </a:t>
            </a:r>
            <a:r>
              <a:rPr lang="tr-TR" sz="1400" dirty="0" err="1"/>
              <a:t>discharge</a:t>
            </a:r>
            <a:r>
              <a:rPr lang="tr-TR" sz="1400" dirty="0"/>
              <a:t> in peste </a:t>
            </a:r>
            <a:r>
              <a:rPr lang="tr-TR" sz="1400" dirty="0" err="1"/>
              <a:t>des</a:t>
            </a:r>
            <a:r>
              <a:rPr lang="tr-TR" sz="1400" dirty="0"/>
              <a:t> </a:t>
            </a:r>
            <a:r>
              <a:rPr lang="tr-TR" sz="1400" dirty="0" err="1"/>
              <a:t>petits</a:t>
            </a:r>
            <a:r>
              <a:rPr lang="tr-TR" sz="1400" dirty="0"/>
              <a:t> </a:t>
            </a:r>
            <a:r>
              <a:rPr lang="tr-TR" sz="1400" dirty="0" err="1"/>
              <a:t>ruminants</a:t>
            </a:r>
            <a:r>
              <a:rPr lang="tr-TR" sz="1400" dirty="0"/>
              <a:t> in a </a:t>
            </a:r>
            <a:r>
              <a:rPr lang="tr-TR" sz="1400" dirty="0" err="1"/>
              <a:t>goat</a:t>
            </a:r>
            <a:r>
              <a:rPr lang="tr-TR" sz="1400" dirty="0"/>
              <a:t>.</a:t>
            </a:r>
          </a:p>
        </p:txBody>
      </p:sp>
      <p:sp>
        <p:nvSpPr>
          <p:cNvPr id="7" name="Dikdörtgen 6"/>
          <p:cNvSpPr/>
          <p:nvPr/>
        </p:nvSpPr>
        <p:spPr>
          <a:xfrm>
            <a:off x="7451677" y="6604084"/>
            <a:ext cx="6096000" cy="253916"/>
          </a:xfrm>
          <a:prstGeom prst="rect">
            <a:avLst/>
          </a:prstGeom>
        </p:spPr>
        <p:txBody>
          <a:bodyPr>
            <a:spAutoFit/>
          </a:bodyPr>
          <a:lstStyle/>
          <a:p>
            <a:r>
              <a:rPr lang="tr-TR" sz="1050" dirty="0" err="1"/>
              <a:t>Vaccines</a:t>
            </a:r>
            <a:r>
              <a:rPr lang="tr-TR" sz="1050" dirty="0"/>
              <a:t> </a:t>
            </a:r>
            <a:r>
              <a:rPr lang="tr-TR" sz="1050" dirty="0" err="1"/>
              <a:t>against</a:t>
            </a:r>
            <a:r>
              <a:rPr lang="tr-TR" sz="1050" dirty="0"/>
              <a:t> peste </a:t>
            </a:r>
            <a:r>
              <a:rPr lang="tr-TR" sz="1050" dirty="0" err="1"/>
              <a:t>des</a:t>
            </a:r>
            <a:r>
              <a:rPr lang="tr-TR" sz="1050" dirty="0"/>
              <a:t> </a:t>
            </a:r>
            <a:r>
              <a:rPr lang="tr-TR" sz="1050" dirty="0" err="1"/>
              <a:t>petits</a:t>
            </a:r>
            <a:r>
              <a:rPr lang="tr-TR" sz="1050" dirty="0"/>
              <a:t> </a:t>
            </a:r>
            <a:r>
              <a:rPr lang="tr-TR" sz="1050" dirty="0" err="1"/>
              <a:t>ruminants</a:t>
            </a:r>
            <a:r>
              <a:rPr lang="tr-TR" sz="1050" dirty="0"/>
              <a:t> </a:t>
            </a:r>
            <a:r>
              <a:rPr lang="tr-TR" sz="1050" dirty="0" err="1"/>
              <a:t>virus</a:t>
            </a:r>
            <a:r>
              <a:rPr lang="tr-TR" sz="1050" dirty="0"/>
              <a:t> </a:t>
            </a:r>
            <a:r>
              <a:rPr lang="tr-TR" sz="1050" dirty="0" err="1"/>
              <a:t>July</a:t>
            </a:r>
            <a:r>
              <a:rPr lang="tr-TR" sz="1050" dirty="0"/>
              <a:t> 2010 DOI: 10.1586/erv.10.74</a:t>
            </a:r>
          </a:p>
        </p:txBody>
      </p:sp>
      <p:pic>
        <p:nvPicPr>
          <p:cNvPr id="8" name="Resim 7"/>
          <p:cNvPicPr>
            <a:picLocks noChangeAspect="1"/>
          </p:cNvPicPr>
          <p:nvPr/>
        </p:nvPicPr>
        <p:blipFill>
          <a:blip r:embed="rId3"/>
          <a:stretch>
            <a:fillRect/>
          </a:stretch>
        </p:blipFill>
        <p:spPr>
          <a:xfrm>
            <a:off x="6869429" y="3155875"/>
            <a:ext cx="2403542" cy="3140701"/>
          </a:xfrm>
          <a:prstGeom prst="rect">
            <a:avLst/>
          </a:prstGeom>
        </p:spPr>
      </p:pic>
      <p:pic>
        <p:nvPicPr>
          <p:cNvPr id="10" name="Resim 9"/>
          <p:cNvPicPr>
            <a:picLocks noChangeAspect="1"/>
          </p:cNvPicPr>
          <p:nvPr/>
        </p:nvPicPr>
        <p:blipFill>
          <a:blip r:embed="rId4"/>
          <a:stretch>
            <a:fillRect/>
          </a:stretch>
        </p:blipFill>
        <p:spPr>
          <a:xfrm>
            <a:off x="309530" y="147252"/>
            <a:ext cx="11542405" cy="2934745"/>
          </a:xfrm>
          <a:prstGeom prst="rect">
            <a:avLst/>
          </a:prstGeom>
        </p:spPr>
      </p:pic>
    </p:spTree>
    <p:extLst>
      <p:ext uri="{BB962C8B-B14F-4D97-AF65-F5344CB8AC3E}">
        <p14:creationId xmlns:p14="http://schemas.microsoft.com/office/powerpoint/2010/main" val="1018980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72490" y="911224"/>
            <a:ext cx="10673516" cy="4670709"/>
          </a:xfrm>
        </p:spPr>
        <p:txBody>
          <a:bodyPr/>
          <a:lstStyle/>
          <a:p>
            <a:r>
              <a:rPr lang="en-US" dirty="0"/>
              <a:t>Congestion of conjunctiva, crusting on the medial canthus and sometimes profuse catarrhal conjunctivitis</a:t>
            </a:r>
            <a:endParaRPr lang="tr-TR" dirty="0"/>
          </a:p>
          <a:p>
            <a:r>
              <a:rPr lang="en-US" dirty="0">
                <a:solidFill>
                  <a:srgbClr val="FF0000"/>
                </a:solidFill>
              </a:rPr>
              <a:t>Severe, watery, blood-stained </a:t>
            </a:r>
            <a:r>
              <a:rPr lang="en-US" dirty="0" err="1">
                <a:solidFill>
                  <a:srgbClr val="FF0000"/>
                </a:solidFill>
              </a:rPr>
              <a:t>diarrhoea</a:t>
            </a:r>
            <a:r>
              <a:rPr lang="en-US" dirty="0">
                <a:solidFill>
                  <a:srgbClr val="FF0000"/>
                </a:solidFill>
              </a:rPr>
              <a:t> is common in later stages </a:t>
            </a:r>
            <a:endParaRPr lang="tr-TR" dirty="0">
              <a:solidFill>
                <a:srgbClr val="FF0000"/>
              </a:solidFill>
            </a:endParaRPr>
          </a:p>
          <a:p>
            <a:r>
              <a:rPr lang="en-US" dirty="0"/>
              <a:t>Bronchopneumonia evidenced by coughing is a common feature; abdominal breathing </a:t>
            </a:r>
            <a:endParaRPr lang="tr-TR" dirty="0"/>
          </a:p>
          <a:p>
            <a:r>
              <a:rPr lang="en-US" dirty="0">
                <a:solidFill>
                  <a:srgbClr val="CC0099"/>
                </a:solidFill>
              </a:rPr>
              <a:t>Abortions may occur </a:t>
            </a:r>
            <a:endParaRPr lang="tr-TR" dirty="0">
              <a:solidFill>
                <a:srgbClr val="CC0099"/>
              </a:solidFill>
            </a:endParaRPr>
          </a:p>
          <a:p>
            <a:r>
              <a:rPr lang="en-US" dirty="0"/>
              <a:t>Dehydration, emaciation, </a:t>
            </a:r>
            <a:r>
              <a:rPr lang="en-US" dirty="0" err="1"/>
              <a:t>dyspnoea</a:t>
            </a:r>
            <a:r>
              <a:rPr lang="en-US" dirty="0"/>
              <a:t>, hypothermia and death may occur within 5–10 days </a:t>
            </a:r>
            <a:endParaRPr lang="tr-TR" dirty="0"/>
          </a:p>
          <a:p>
            <a:r>
              <a:rPr lang="en-US" dirty="0"/>
              <a:t>Survivors undergo long convalescence </a:t>
            </a:r>
            <a:endParaRPr lang="tr-TR" dirty="0"/>
          </a:p>
          <a:p>
            <a:endParaRPr lang="tr-TR" dirty="0"/>
          </a:p>
        </p:txBody>
      </p:sp>
    </p:spTree>
    <p:extLst>
      <p:ext uri="{BB962C8B-B14F-4D97-AF65-F5344CB8AC3E}">
        <p14:creationId xmlns:p14="http://schemas.microsoft.com/office/powerpoint/2010/main" val="1610325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speakingofresearch.files.wordpress.com/2010/10/rinderpestnetherland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2" y="182562"/>
            <a:ext cx="9248775" cy="5581651"/>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3238500" y="5925235"/>
            <a:ext cx="6096000" cy="646331"/>
          </a:xfrm>
          <a:prstGeom prst="rect">
            <a:avLst/>
          </a:prstGeom>
        </p:spPr>
        <p:txBody>
          <a:bodyPr>
            <a:spAutoFit/>
          </a:bodyPr>
          <a:lstStyle/>
          <a:p>
            <a:r>
              <a:rPr lang="en-US" dirty="0"/>
              <a:t>Rinderpest, which once </a:t>
            </a:r>
            <a:r>
              <a:rPr lang="en-US" dirty="0" err="1"/>
              <a:t>devestated</a:t>
            </a:r>
            <a:r>
              <a:rPr lang="en-US" dirty="0"/>
              <a:t> cattle herds around the world, has become the second deadly virus to be eliminated</a:t>
            </a:r>
            <a:endParaRPr lang="tr-TR" dirty="0"/>
          </a:p>
        </p:txBody>
      </p:sp>
    </p:spTree>
    <p:extLst>
      <p:ext uri="{BB962C8B-B14F-4D97-AF65-F5344CB8AC3E}">
        <p14:creationId xmlns:p14="http://schemas.microsoft.com/office/powerpoint/2010/main" val="1787978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762000"/>
            <a:ext cx="10515600" cy="5414963"/>
          </a:xfrm>
        </p:spPr>
        <p:txBody>
          <a:bodyPr>
            <a:normAutofit lnSpcReduction="10000"/>
          </a:bodyPr>
          <a:lstStyle/>
          <a:p>
            <a:pPr marL="0" indent="0">
              <a:buNone/>
            </a:pPr>
            <a:r>
              <a:rPr lang="en-US" dirty="0" err="1">
                <a:solidFill>
                  <a:srgbClr val="FF0000"/>
                </a:solidFill>
              </a:rPr>
              <a:t>Peracute</a:t>
            </a:r>
            <a:r>
              <a:rPr lang="en-US" dirty="0">
                <a:solidFill>
                  <a:srgbClr val="FF0000"/>
                </a:solidFill>
              </a:rPr>
              <a:t> form </a:t>
            </a:r>
            <a:endParaRPr lang="tr-TR" dirty="0">
              <a:solidFill>
                <a:srgbClr val="FF0000"/>
              </a:solidFill>
            </a:endParaRPr>
          </a:p>
          <a:p>
            <a:r>
              <a:rPr lang="en-US" dirty="0"/>
              <a:t>Frequent in goats; especially situations of </a:t>
            </a:r>
            <a:r>
              <a:rPr lang="en-US" dirty="0" err="1"/>
              <a:t>inmuno</a:t>
            </a:r>
            <a:r>
              <a:rPr lang="en-US" dirty="0"/>
              <a:t>-naïve introductions into instances of circulating PPRV </a:t>
            </a:r>
            <a:endParaRPr lang="tr-TR" dirty="0"/>
          </a:p>
          <a:p>
            <a:r>
              <a:rPr lang="en-US" dirty="0"/>
              <a:t>High fever, depression and death </a:t>
            </a:r>
            <a:endParaRPr lang="tr-TR" dirty="0"/>
          </a:p>
          <a:p>
            <a:r>
              <a:rPr lang="en-US" dirty="0"/>
              <a:t>Higher mortality </a:t>
            </a:r>
          </a:p>
          <a:p>
            <a:pPr marL="0" indent="0">
              <a:buNone/>
            </a:pPr>
            <a:r>
              <a:rPr lang="en-US" dirty="0" err="1">
                <a:solidFill>
                  <a:srgbClr val="FF0000"/>
                </a:solidFill>
              </a:rPr>
              <a:t>Subacute</a:t>
            </a:r>
            <a:r>
              <a:rPr lang="en-US" dirty="0">
                <a:solidFill>
                  <a:srgbClr val="FF0000"/>
                </a:solidFill>
              </a:rPr>
              <a:t> form </a:t>
            </a:r>
            <a:endParaRPr lang="tr-TR" dirty="0">
              <a:solidFill>
                <a:srgbClr val="FF0000"/>
              </a:solidFill>
            </a:endParaRPr>
          </a:p>
          <a:p>
            <a:r>
              <a:rPr lang="en-US" dirty="0"/>
              <a:t>Frequent in some areas because of local breed susceptibility; form commonly seen in experimentally infected animals </a:t>
            </a:r>
            <a:endParaRPr lang="tr-TR" dirty="0"/>
          </a:p>
          <a:p>
            <a:r>
              <a:rPr lang="en-US" dirty="0"/>
              <a:t>Usually 10–15 days development with inconsistent signs; on or about 6th day post-infection, </a:t>
            </a:r>
            <a:r>
              <a:rPr lang="en-US" dirty="0">
                <a:solidFill>
                  <a:srgbClr val="00B0F0"/>
                </a:solidFill>
              </a:rPr>
              <a:t>fever and serous nasal discharge is observed </a:t>
            </a:r>
            <a:endParaRPr lang="tr-TR" dirty="0">
              <a:solidFill>
                <a:srgbClr val="00B0F0"/>
              </a:solidFill>
            </a:endParaRPr>
          </a:p>
          <a:p>
            <a:r>
              <a:rPr lang="en-US" dirty="0"/>
              <a:t>Fever falls with onset of </a:t>
            </a:r>
            <a:r>
              <a:rPr lang="en-US" dirty="0" err="1"/>
              <a:t>diarhea</a:t>
            </a:r>
            <a:r>
              <a:rPr lang="en-US" dirty="0"/>
              <a:t> and, if this is severe, may result in dehydration and prostration</a:t>
            </a:r>
            <a:endParaRPr lang="tr-TR" dirty="0"/>
          </a:p>
          <a:p>
            <a:endParaRPr lang="tr-TR" dirty="0"/>
          </a:p>
        </p:txBody>
      </p:sp>
    </p:spTree>
    <p:extLst>
      <p:ext uri="{BB962C8B-B14F-4D97-AF65-F5344CB8AC3E}">
        <p14:creationId xmlns:p14="http://schemas.microsoft.com/office/powerpoint/2010/main" val="271467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Pathology</a:t>
            </a:r>
            <a:endParaRPr lang="tr-TR" dirty="0">
              <a:solidFill>
                <a:srgbClr val="0070C0"/>
              </a:solidFill>
            </a:endParaRPr>
          </a:p>
        </p:txBody>
      </p:sp>
      <p:sp>
        <p:nvSpPr>
          <p:cNvPr id="3" name="İçerik Yer Tutucusu 2"/>
          <p:cNvSpPr>
            <a:spLocks noGrp="1"/>
          </p:cNvSpPr>
          <p:nvPr>
            <p:ph idx="1"/>
          </p:nvPr>
        </p:nvSpPr>
        <p:spPr>
          <a:xfrm>
            <a:off x="838200" y="1574800"/>
            <a:ext cx="10515600" cy="4602163"/>
          </a:xfrm>
        </p:spPr>
        <p:txBody>
          <a:bodyPr>
            <a:normAutofit fontScale="92500" lnSpcReduction="10000"/>
          </a:bodyPr>
          <a:lstStyle/>
          <a:p>
            <a:r>
              <a:rPr lang="en-US" dirty="0">
                <a:solidFill>
                  <a:srgbClr val="CC0099"/>
                </a:solidFill>
              </a:rPr>
              <a:t>The postmortem lesions are characterized by inflammatory and necrotic lesions in the oral cavity and throughout the gastrointestinal tract.</a:t>
            </a:r>
            <a:r>
              <a:rPr lang="en-US" dirty="0"/>
              <a:t> </a:t>
            </a:r>
          </a:p>
          <a:p>
            <a:r>
              <a:rPr lang="en-US" dirty="0"/>
              <a:t>The respiratory tract is also affected in many cases. </a:t>
            </a:r>
            <a:endParaRPr lang="tr-TR" dirty="0"/>
          </a:p>
          <a:p>
            <a:r>
              <a:rPr lang="en-US" dirty="0"/>
              <a:t>The carcass is often emaciated and/or dehydrated, and there may be evidence of diarrhea, serous or mucopurulent </a:t>
            </a:r>
            <a:r>
              <a:rPr lang="en-US" dirty="0" err="1"/>
              <a:t>oculonasal</a:t>
            </a:r>
            <a:r>
              <a:rPr lang="en-US" dirty="0"/>
              <a:t> discharges, crusted scabs on the lips, and necrotic stomatitis. </a:t>
            </a:r>
            <a:endParaRPr lang="tr-TR" dirty="0"/>
          </a:p>
          <a:p>
            <a:r>
              <a:rPr lang="en-US" dirty="0">
                <a:solidFill>
                  <a:schemeClr val="accent6">
                    <a:lumMod val="75000"/>
                  </a:schemeClr>
                </a:solidFill>
              </a:rPr>
              <a:t>Erosions in the mouth, and sometimes in the pharynx and upper esophagus</a:t>
            </a:r>
            <a:r>
              <a:rPr lang="en-US" dirty="0"/>
              <a:t>. </a:t>
            </a:r>
            <a:endParaRPr lang="tr-TR" dirty="0"/>
          </a:p>
          <a:p>
            <a:r>
              <a:rPr lang="en-US" dirty="0">
                <a:solidFill>
                  <a:srgbClr val="7030A0"/>
                </a:solidFill>
              </a:rPr>
              <a:t>Similar lesions may be detected on the vulva and vaginal mucous membranes of some animals. </a:t>
            </a:r>
            <a:endParaRPr lang="tr-TR" dirty="0">
              <a:solidFill>
                <a:srgbClr val="7030A0"/>
              </a:solidFill>
            </a:endParaRPr>
          </a:p>
          <a:p>
            <a:r>
              <a:rPr lang="en-US" dirty="0"/>
              <a:t>Erosions are common in the abomasum, but the rumen, reticulum and omasum are not significantly involved </a:t>
            </a:r>
            <a:endParaRPr lang="tr-TR" dirty="0"/>
          </a:p>
        </p:txBody>
      </p:sp>
    </p:spTree>
    <p:extLst>
      <p:ext uri="{BB962C8B-B14F-4D97-AF65-F5344CB8AC3E}">
        <p14:creationId xmlns:p14="http://schemas.microsoft.com/office/powerpoint/2010/main" val="2802581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72490" y="659765"/>
            <a:ext cx="10515600" cy="4351338"/>
          </a:xfrm>
        </p:spPr>
        <p:txBody>
          <a:bodyPr/>
          <a:lstStyle/>
          <a:p>
            <a:r>
              <a:rPr lang="en-US" dirty="0">
                <a:solidFill>
                  <a:srgbClr val="00B0F0"/>
                </a:solidFill>
              </a:rPr>
              <a:t>The most severe lesions are seen in the large intestine</a:t>
            </a:r>
            <a:r>
              <a:rPr lang="en-US" dirty="0"/>
              <a:t>, particularly around the ileocecal valve, at the </a:t>
            </a:r>
            <a:r>
              <a:rPr lang="en-US" dirty="0" err="1"/>
              <a:t>cecocolic</a:t>
            </a:r>
            <a:r>
              <a:rPr lang="en-US" dirty="0"/>
              <a:t> junction and in the rectum. “Zebra stripes” or “tiger stripes” of congestion, hemorrhage or darkened tissue are sometimes found in the posterior part of the colon on the mucosal folds</a:t>
            </a:r>
            <a:endParaRPr lang="tr-TR" dirty="0"/>
          </a:p>
        </p:txBody>
      </p:sp>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42" y="2995930"/>
            <a:ext cx="5082517" cy="3391222"/>
          </a:xfrm>
          <a:prstGeom prst="rect">
            <a:avLst/>
          </a:prstGeom>
          <a:noFill/>
          <a:ln w="28575">
            <a:solidFill>
              <a:srgbClr val="F2D992"/>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ppr17.JPG (309905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502" y="2995931"/>
            <a:ext cx="5020157" cy="3391222"/>
          </a:xfrm>
          <a:prstGeom prst="rect">
            <a:avLst/>
          </a:prstGeom>
          <a:noFill/>
          <a:ln w="28575">
            <a:solidFill>
              <a:srgbClr val="F2D99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389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en-US" dirty="0"/>
              <a:t>The disease may be suspected when there is sudden onset of fever, nasal discharges, diarrhea in sheep and goats, while cattle are uninvolved. </a:t>
            </a:r>
          </a:p>
          <a:p>
            <a:r>
              <a:rPr lang="en-US" dirty="0"/>
              <a:t>PPRV, its nucleic acids or antigens can be detected in </a:t>
            </a:r>
          </a:p>
          <a:p>
            <a:pPr lvl="1"/>
            <a:r>
              <a:rPr lang="en-US" dirty="0">
                <a:solidFill>
                  <a:srgbClr val="CC0099"/>
                </a:solidFill>
              </a:rPr>
              <a:t>whole blood, </a:t>
            </a:r>
          </a:p>
          <a:p>
            <a:pPr lvl="1"/>
            <a:r>
              <a:rPr lang="en-US" dirty="0">
                <a:solidFill>
                  <a:srgbClr val="CC0099"/>
                </a:solidFill>
              </a:rPr>
              <a:t>swabs of ocular and nasal discharges and/or </a:t>
            </a:r>
          </a:p>
          <a:p>
            <a:pPr lvl="1"/>
            <a:r>
              <a:rPr lang="en-US" dirty="0">
                <a:solidFill>
                  <a:srgbClr val="CC0099"/>
                </a:solidFill>
              </a:rPr>
              <a:t>swabs of buccal and rectal mucosa. </a:t>
            </a:r>
          </a:p>
          <a:p>
            <a:r>
              <a:rPr lang="en-US" dirty="0"/>
              <a:t>At present, PPRV is usually isolated in African green monkey kidney (Vero) cells, although other cell lines have also been employed. </a:t>
            </a:r>
          </a:p>
        </p:txBody>
      </p:sp>
    </p:spTree>
    <p:extLst>
      <p:ext uri="{BB962C8B-B14F-4D97-AF65-F5344CB8AC3E}">
        <p14:creationId xmlns:p14="http://schemas.microsoft.com/office/powerpoint/2010/main" val="1014343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891540"/>
            <a:ext cx="10515600" cy="5285423"/>
          </a:xfrm>
        </p:spPr>
        <p:txBody>
          <a:bodyPr/>
          <a:lstStyle/>
          <a:p>
            <a:r>
              <a:rPr lang="tr-TR" dirty="0"/>
              <a:t>ELISA (ICE), </a:t>
            </a:r>
          </a:p>
          <a:p>
            <a:r>
              <a:rPr lang="tr-TR" dirty="0" err="1"/>
              <a:t>counter</a:t>
            </a:r>
            <a:r>
              <a:rPr lang="tr-TR" dirty="0"/>
              <a:t> </a:t>
            </a:r>
            <a:r>
              <a:rPr lang="tr-TR" dirty="0" err="1"/>
              <a:t>immunoelectrophoresis</a:t>
            </a:r>
            <a:r>
              <a:rPr lang="tr-TR" dirty="0"/>
              <a:t> (CIEP) </a:t>
            </a:r>
          </a:p>
          <a:p>
            <a:r>
              <a:rPr lang="tr-TR" dirty="0"/>
              <a:t> </a:t>
            </a:r>
            <a:r>
              <a:rPr lang="tr-TR" dirty="0" err="1"/>
              <a:t>agar</a:t>
            </a:r>
            <a:r>
              <a:rPr lang="tr-TR" dirty="0"/>
              <a:t> gel </a:t>
            </a:r>
            <a:r>
              <a:rPr lang="tr-TR" dirty="0" err="1"/>
              <a:t>immunodiffusion</a:t>
            </a:r>
            <a:r>
              <a:rPr lang="tr-TR" dirty="0"/>
              <a:t> (AGID).</a:t>
            </a:r>
          </a:p>
          <a:p>
            <a:r>
              <a:rPr lang="tr-TR" dirty="0"/>
              <a:t>RT-PCR</a:t>
            </a:r>
          </a:p>
          <a:p>
            <a:endParaRPr lang="tr-TR" dirty="0"/>
          </a:p>
          <a:p>
            <a:r>
              <a:rPr lang="tr-TR" dirty="0" err="1"/>
              <a:t>virus</a:t>
            </a:r>
            <a:r>
              <a:rPr lang="tr-TR" dirty="0"/>
              <a:t> </a:t>
            </a:r>
            <a:r>
              <a:rPr lang="tr-TR" dirty="0" err="1"/>
              <a:t>neutralization</a:t>
            </a:r>
            <a:endParaRPr lang="tr-TR" dirty="0"/>
          </a:p>
          <a:p>
            <a:r>
              <a:rPr lang="tr-TR" dirty="0"/>
              <a:t>ELISA </a:t>
            </a:r>
            <a:r>
              <a:rPr lang="tr-TR" dirty="0" err="1"/>
              <a:t>assays</a:t>
            </a:r>
            <a:r>
              <a:rPr lang="tr-TR" dirty="0"/>
              <a:t>. </a:t>
            </a:r>
          </a:p>
        </p:txBody>
      </p:sp>
      <p:sp>
        <p:nvSpPr>
          <p:cNvPr id="4" name="Sağ Ayraç 3"/>
          <p:cNvSpPr/>
          <p:nvPr/>
        </p:nvSpPr>
        <p:spPr>
          <a:xfrm>
            <a:off x="7269480" y="891539"/>
            <a:ext cx="228600" cy="181649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 name="Metin kutusu 4"/>
          <p:cNvSpPr txBox="1"/>
          <p:nvPr/>
        </p:nvSpPr>
        <p:spPr>
          <a:xfrm>
            <a:off x="8058150" y="1337310"/>
            <a:ext cx="1421799" cy="461665"/>
          </a:xfrm>
          <a:prstGeom prst="rect">
            <a:avLst/>
          </a:prstGeom>
          <a:noFill/>
        </p:spPr>
        <p:txBody>
          <a:bodyPr wrap="none" rtlCol="0">
            <a:spAutoFit/>
          </a:bodyPr>
          <a:lstStyle/>
          <a:p>
            <a:r>
              <a:rPr lang="tr-TR" sz="2400" dirty="0" err="1"/>
              <a:t>Antigenic</a:t>
            </a:r>
            <a:r>
              <a:rPr lang="tr-TR" sz="2400" dirty="0"/>
              <a:t> </a:t>
            </a:r>
          </a:p>
        </p:txBody>
      </p:sp>
      <p:sp>
        <p:nvSpPr>
          <p:cNvPr id="6" name="Sağ Ayraç 5"/>
          <p:cNvSpPr/>
          <p:nvPr/>
        </p:nvSpPr>
        <p:spPr>
          <a:xfrm>
            <a:off x="7269480" y="3095513"/>
            <a:ext cx="228600" cy="14401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Metin kutusu 6"/>
          <p:cNvSpPr txBox="1"/>
          <p:nvPr/>
        </p:nvSpPr>
        <p:spPr>
          <a:xfrm>
            <a:off x="8058149" y="3603085"/>
            <a:ext cx="1321067" cy="461665"/>
          </a:xfrm>
          <a:prstGeom prst="rect">
            <a:avLst/>
          </a:prstGeom>
          <a:noFill/>
        </p:spPr>
        <p:txBody>
          <a:bodyPr wrap="none" rtlCol="0">
            <a:spAutoFit/>
          </a:bodyPr>
          <a:lstStyle/>
          <a:p>
            <a:r>
              <a:rPr lang="tr-TR" sz="2400" dirty="0" err="1"/>
              <a:t>Serologic</a:t>
            </a:r>
            <a:endParaRPr lang="tr-TR" sz="2400" dirty="0"/>
          </a:p>
        </p:txBody>
      </p:sp>
    </p:spTree>
    <p:extLst>
      <p:ext uri="{BB962C8B-B14F-4D97-AF65-F5344CB8AC3E}">
        <p14:creationId xmlns:p14="http://schemas.microsoft.com/office/powerpoint/2010/main" val="3454829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tr-TR" dirty="0">
                <a:solidFill>
                  <a:srgbClr val="0070C0"/>
                </a:solidFill>
              </a:rPr>
              <a:t>Differential Diagnosis</a:t>
            </a:r>
          </a:p>
        </p:txBody>
      </p:sp>
      <p:sp>
        <p:nvSpPr>
          <p:cNvPr id="52227" name="Rectangle 3"/>
          <p:cNvSpPr>
            <a:spLocks noGrp="1" noChangeArrowheads="1"/>
          </p:cNvSpPr>
          <p:nvPr>
            <p:ph idx="1"/>
          </p:nvPr>
        </p:nvSpPr>
        <p:spPr/>
        <p:txBody>
          <a:bodyPr/>
          <a:lstStyle/>
          <a:p>
            <a:pPr>
              <a:lnSpc>
                <a:spcPct val="80000"/>
              </a:lnSpc>
            </a:pPr>
            <a:r>
              <a:rPr lang="en-US" altLang="tr-TR" dirty="0"/>
              <a:t>Bluetongue</a:t>
            </a:r>
          </a:p>
          <a:p>
            <a:pPr>
              <a:lnSpc>
                <a:spcPct val="80000"/>
              </a:lnSpc>
            </a:pPr>
            <a:r>
              <a:rPr lang="en-US" altLang="tr-TR" dirty="0"/>
              <a:t>Contagious </a:t>
            </a:r>
            <a:r>
              <a:rPr lang="en-US" altLang="tr-TR" dirty="0" err="1"/>
              <a:t>ecthyma</a:t>
            </a:r>
            <a:endParaRPr lang="en-US" altLang="tr-TR" dirty="0"/>
          </a:p>
          <a:p>
            <a:pPr>
              <a:lnSpc>
                <a:spcPct val="80000"/>
              </a:lnSpc>
            </a:pPr>
            <a:r>
              <a:rPr lang="en-US" altLang="tr-TR" dirty="0"/>
              <a:t>Foot and mouth disease</a:t>
            </a:r>
          </a:p>
          <a:p>
            <a:pPr>
              <a:lnSpc>
                <a:spcPct val="80000"/>
              </a:lnSpc>
            </a:pPr>
            <a:r>
              <a:rPr lang="en-US" altLang="tr-TR" dirty="0" err="1"/>
              <a:t>Heartwater</a:t>
            </a:r>
            <a:r>
              <a:rPr lang="en-US" altLang="tr-TR" dirty="0"/>
              <a:t> </a:t>
            </a:r>
          </a:p>
          <a:p>
            <a:pPr>
              <a:lnSpc>
                <a:spcPct val="80000"/>
              </a:lnSpc>
            </a:pPr>
            <a:r>
              <a:rPr lang="en-US" altLang="tr-TR" dirty="0" err="1"/>
              <a:t>Coccidiosis</a:t>
            </a:r>
            <a:endParaRPr lang="en-US" altLang="tr-TR" dirty="0"/>
          </a:p>
          <a:p>
            <a:pPr>
              <a:lnSpc>
                <a:spcPct val="80000"/>
              </a:lnSpc>
            </a:pPr>
            <a:r>
              <a:rPr lang="en-US" altLang="tr-TR" dirty="0"/>
              <a:t>Mineral poisoning</a:t>
            </a:r>
          </a:p>
          <a:p>
            <a:pPr>
              <a:lnSpc>
                <a:spcPct val="80000"/>
              </a:lnSpc>
            </a:pPr>
            <a:r>
              <a:rPr lang="en-US" altLang="tr-TR" dirty="0"/>
              <a:t>Contagious </a:t>
            </a:r>
            <a:r>
              <a:rPr lang="en-US" altLang="tr-TR" dirty="0" err="1"/>
              <a:t>caprine</a:t>
            </a:r>
            <a:r>
              <a:rPr lang="en-US" altLang="tr-TR" dirty="0"/>
              <a:t> </a:t>
            </a:r>
            <a:r>
              <a:rPr lang="en-US" altLang="tr-TR" dirty="0" err="1"/>
              <a:t>pleuropneumonia</a:t>
            </a:r>
            <a:endParaRPr lang="en-US" altLang="tr-TR" dirty="0"/>
          </a:p>
          <a:p>
            <a:pPr>
              <a:lnSpc>
                <a:spcPct val="80000"/>
              </a:lnSpc>
            </a:pPr>
            <a:r>
              <a:rPr lang="en-US" altLang="tr-TR" dirty="0" err="1"/>
              <a:t>Pasteurellosis</a:t>
            </a:r>
            <a:endParaRPr lang="en-US" altLang="tr-TR" dirty="0"/>
          </a:p>
          <a:p>
            <a:pPr>
              <a:lnSpc>
                <a:spcPct val="80000"/>
              </a:lnSpc>
            </a:pPr>
            <a:r>
              <a:rPr lang="en-US" altLang="tr-TR" dirty="0"/>
              <a:t>Rinderpest </a:t>
            </a:r>
          </a:p>
          <a:p>
            <a:pPr marL="0" indent="0">
              <a:lnSpc>
                <a:spcPct val="80000"/>
              </a:lnSpc>
              <a:buNone/>
            </a:pPr>
            <a:endParaRPr lang="en-US" altLang="tr-TR" dirty="0"/>
          </a:p>
          <a:p>
            <a:pPr>
              <a:lnSpc>
                <a:spcPct val="80000"/>
              </a:lnSpc>
            </a:pPr>
            <a:endParaRPr lang="en-US" altLang="tr-TR" dirty="0"/>
          </a:p>
        </p:txBody>
      </p:sp>
    </p:spTree>
    <p:extLst>
      <p:ext uri="{BB962C8B-B14F-4D97-AF65-F5344CB8AC3E}">
        <p14:creationId xmlns:p14="http://schemas.microsoft.com/office/powerpoint/2010/main" val="2012228238"/>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Prevention</a:t>
            </a:r>
            <a:r>
              <a:rPr lang="tr-TR" dirty="0">
                <a:solidFill>
                  <a:srgbClr val="0070C0"/>
                </a:solidFill>
              </a:rPr>
              <a:t> </a:t>
            </a:r>
            <a:r>
              <a:rPr lang="tr-TR" dirty="0" err="1">
                <a:solidFill>
                  <a:srgbClr val="0070C0"/>
                </a:solidFill>
              </a:rPr>
              <a:t>and</a:t>
            </a:r>
            <a:r>
              <a:rPr lang="tr-TR" dirty="0">
                <a:solidFill>
                  <a:srgbClr val="0070C0"/>
                </a:solidFill>
              </a:rPr>
              <a:t> Control</a:t>
            </a:r>
          </a:p>
        </p:txBody>
      </p:sp>
      <p:sp>
        <p:nvSpPr>
          <p:cNvPr id="3" name="İçerik Yer Tutucusu 2"/>
          <p:cNvSpPr>
            <a:spLocks noGrp="1"/>
          </p:cNvSpPr>
          <p:nvPr>
            <p:ph idx="1"/>
          </p:nvPr>
        </p:nvSpPr>
        <p:spPr>
          <a:xfrm>
            <a:off x="838200" y="1825625"/>
            <a:ext cx="7482840" cy="4351338"/>
          </a:xfrm>
        </p:spPr>
        <p:txBody>
          <a:bodyPr/>
          <a:lstStyle/>
          <a:p>
            <a:r>
              <a:rPr lang="tr-TR" dirty="0" err="1"/>
              <a:t>In</a:t>
            </a:r>
            <a:r>
              <a:rPr lang="tr-TR" dirty="0"/>
              <a:t> </a:t>
            </a:r>
            <a:r>
              <a:rPr lang="tr-TR" dirty="0" err="1"/>
              <a:t>regions</a:t>
            </a:r>
            <a:r>
              <a:rPr lang="tr-TR" dirty="0"/>
              <a:t> </a:t>
            </a:r>
            <a:r>
              <a:rPr lang="tr-TR" dirty="0" err="1"/>
              <a:t>where</a:t>
            </a:r>
            <a:r>
              <a:rPr lang="tr-TR" dirty="0"/>
              <a:t> peste </a:t>
            </a:r>
            <a:r>
              <a:rPr lang="tr-TR" dirty="0" err="1"/>
              <a:t>des</a:t>
            </a:r>
            <a:r>
              <a:rPr lang="tr-TR" dirty="0"/>
              <a:t> </a:t>
            </a:r>
            <a:r>
              <a:rPr lang="tr-TR" dirty="0" err="1"/>
              <a:t>petits</a:t>
            </a:r>
            <a:r>
              <a:rPr lang="tr-TR" dirty="0"/>
              <a:t> </a:t>
            </a:r>
            <a:r>
              <a:rPr lang="tr-TR" dirty="0" err="1"/>
              <a:t>ruminants</a:t>
            </a:r>
            <a:r>
              <a:rPr lang="tr-TR" dirty="0"/>
              <a:t> is not </a:t>
            </a:r>
            <a:r>
              <a:rPr lang="tr-TR" dirty="0" err="1"/>
              <a:t>endemic</a:t>
            </a:r>
            <a:r>
              <a:rPr lang="tr-TR" dirty="0"/>
              <a:t>, it can be </a:t>
            </a:r>
            <a:r>
              <a:rPr lang="tr-TR" dirty="0" err="1"/>
              <a:t>eradicated</a:t>
            </a:r>
            <a:r>
              <a:rPr lang="tr-TR" dirty="0"/>
              <a:t> </a:t>
            </a:r>
            <a:r>
              <a:rPr lang="tr-TR" dirty="0" err="1"/>
              <a:t>with</a:t>
            </a:r>
            <a:r>
              <a:rPr lang="tr-TR" dirty="0"/>
              <a:t> a </a:t>
            </a:r>
            <a:r>
              <a:rPr lang="tr-TR" dirty="0" err="1">
                <a:solidFill>
                  <a:srgbClr val="92D050"/>
                </a:solidFill>
              </a:rPr>
              <a:t>combination</a:t>
            </a:r>
            <a:r>
              <a:rPr lang="tr-TR" dirty="0">
                <a:solidFill>
                  <a:srgbClr val="92D050"/>
                </a:solidFill>
              </a:rPr>
              <a:t> of </a:t>
            </a:r>
            <a:r>
              <a:rPr lang="tr-TR" dirty="0" err="1">
                <a:solidFill>
                  <a:srgbClr val="92D050"/>
                </a:solidFill>
              </a:rPr>
              <a:t>quarantines</a:t>
            </a:r>
            <a:r>
              <a:rPr lang="tr-TR" dirty="0"/>
              <a:t>, </a:t>
            </a:r>
            <a:r>
              <a:rPr lang="tr-TR" dirty="0" err="1">
                <a:solidFill>
                  <a:srgbClr val="00B050"/>
                </a:solidFill>
              </a:rPr>
              <a:t>movement</a:t>
            </a:r>
            <a:r>
              <a:rPr lang="tr-TR" dirty="0">
                <a:solidFill>
                  <a:srgbClr val="00B050"/>
                </a:solidFill>
              </a:rPr>
              <a:t> </a:t>
            </a:r>
            <a:r>
              <a:rPr lang="tr-TR" dirty="0" err="1">
                <a:solidFill>
                  <a:srgbClr val="00B050"/>
                </a:solidFill>
              </a:rPr>
              <a:t>controls</a:t>
            </a:r>
            <a:r>
              <a:rPr lang="tr-TR" dirty="0"/>
              <a:t>, </a:t>
            </a:r>
            <a:r>
              <a:rPr lang="tr-TR" dirty="0" err="1">
                <a:solidFill>
                  <a:schemeClr val="accent6">
                    <a:lumMod val="50000"/>
                  </a:schemeClr>
                </a:solidFill>
              </a:rPr>
              <a:t>euthanasia</a:t>
            </a:r>
            <a:r>
              <a:rPr lang="tr-TR" dirty="0">
                <a:solidFill>
                  <a:schemeClr val="accent6">
                    <a:lumMod val="50000"/>
                  </a:schemeClr>
                </a:solidFill>
              </a:rPr>
              <a:t> of </a:t>
            </a:r>
            <a:r>
              <a:rPr lang="tr-TR" dirty="0" err="1">
                <a:solidFill>
                  <a:schemeClr val="accent6">
                    <a:lumMod val="50000"/>
                  </a:schemeClr>
                </a:solidFill>
              </a:rPr>
              <a:t>infected</a:t>
            </a:r>
            <a:r>
              <a:rPr lang="tr-TR" dirty="0">
                <a:solidFill>
                  <a:schemeClr val="accent6">
                    <a:lumMod val="50000"/>
                  </a:schemeClr>
                </a:solidFill>
              </a:rPr>
              <a:t> </a:t>
            </a:r>
            <a:r>
              <a:rPr lang="tr-TR" dirty="0" err="1">
                <a:solidFill>
                  <a:schemeClr val="accent6">
                    <a:lumMod val="50000"/>
                  </a:schemeClr>
                </a:solidFill>
              </a:rPr>
              <a:t>and</a:t>
            </a:r>
            <a:r>
              <a:rPr lang="tr-TR" dirty="0">
                <a:solidFill>
                  <a:schemeClr val="accent6">
                    <a:lumMod val="50000"/>
                  </a:schemeClr>
                </a:solidFill>
              </a:rPr>
              <a:t> </a:t>
            </a:r>
            <a:r>
              <a:rPr lang="tr-TR" dirty="0" err="1">
                <a:solidFill>
                  <a:schemeClr val="accent6">
                    <a:lumMod val="50000"/>
                  </a:schemeClr>
                </a:solidFill>
              </a:rPr>
              <a:t>exposed</a:t>
            </a:r>
            <a:r>
              <a:rPr lang="tr-TR" dirty="0">
                <a:solidFill>
                  <a:schemeClr val="accent6">
                    <a:lumMod val="50000"/>
                  </a:schemeClr>
                </a:solidFill>
              </a:rPr>
              <a:t> </a:t>
            </a:r>
            <a:r>
              <a:rPr lang="tr-TR" dirty="0" err="1">
                <a:solidFill>
                  <a:schemeClr val="accent6">
                    <a:lumMod val="50000"/>
                  </a:schemeClr>
                </a:solidFill>
              </a:rPr>
              <a:t>animals</a:t>
            </a:r>
            <a:r>
              <a:rPr lang="tr-TR" dirty="0"/>
              <a:t>, </a:t>
            </a:r>
            <a:r>
              <a:rPr lang="tr-TR" dirty="0" err="1"/>
              <a:t>and</a:t>
            </a:r>
            <a:r>
              <a:rPr lang="tr-TR" dirty="0"/>
              <a:t> </a:t>
            </a:r>
            <a:r>
              <a:rPr lang="tr-TR" dirty="0" err="1"/>
              <a:t>cleaning</a:t>
            </a:r>
            <a:r>
              <a:rPr lang="tr-TR" dirty="0"/>
              <a:t> </a:t>
            </a:r>
            <a:r>
              <a:rPr lang="tr-TR" dirty="0" err="1"/>
              <a:t>and</a:t>
            </a:r>
            <a:r>
              <a:rPr lang="tr-TR" dirty="0"/>
              <a:t> </a:t>
            </a:r>
            <a:r>
              <a:rPr lang="tr-TR" dirty="0" err="1"/>
              <a:t>disinfection</a:t>
            </a:r>
            <a:r>
              <a:rPr lang="tr-TR" dirty="0"/>
              <a:t> of </a:t>
            </a:r>
            <a:r>
              <a:rPr lang="tr-TR" dirty="0" err="1"/>
              <a:t>infected</a:t>
            </a:r>
            <a:r>
              <a:rPr lang="tr-TR" dirty="0"/>
              <a:t> </a:t>
            </a:r>
            <a:r>
              <a:rPr lang="tr-TR" dirty="0" err="1"/>
              <a:t>premises</a:t>
            </a:r>
            <a:r>
              <a:rPr lang="tr-TR" dirty="0"/>
              <a:t>. </a:t>
            </a:r>
          </a:p>
          <a:p>
            <a:r>
              <a:rPr lang="tr-TR" dirty="0" err="1">
                <a:solidFill>
                  <a:srgbClr val="CC0099"/>
                </a:solidFill>
              </a:rPr>
              <a:t>Vaccination</a:t>
            </a:r>
            <a:r>
              <a:rPr lang="tr-TR" dirty="0">
                <a:solidFill>
                  <a:srgbClr val="CC0099"/>
                </a:solidFill>
              </a:rPr>
              <a:t> of </a:t>
            </a:r>
            <a:r>
              <a:rPr lang="tr-TR" dirty="0" err="1">
                <a:solidFill>
                  <a:srgbClr val="CC0099"/>
                </a:solidFill>
              </a:rPr>
              <a:t>high</a:t>
            </a:r>
            <a:r>
              <a:rPr lang="tr-TR" dirty="0">
                <a:solidFill>
                  <a:srgbClr val="CC0099"/>
                </a:solidFill>
              </a:rPr>
              <a:t>-risk </a:t>
            </a:r>
            <a:r>
              <a:rPr lang="tr-TR" dirty="0" err="1">
                <a:solidFill>
                  <a:srgbClr val="CC0099"/>
                </a:solidFill>
              </a:rPr>
              <a:t>populations</a:t>
            </a:r>
            <a:r>
              <a:rPr lang="tr-TR" dirty="0">
                <a:solidFill>
                  <a:srgbClr val="CC0099"/>
                </a:solidFill>
              </a:rPr>
              <a:t> </a:t>
            </a:r>
            <a:r>
              <a:rPr lang="tr-TR" dirty="0" err="1">
                <a:solidFill>
                  <a:srgbClr val="CC0099"/>
                </a:solidFill>
              </a:rPr>
              <a:t>may</a:t>
            </a:r>
            <a:r>
              <a:rPr lang="tr-TR" dirty="0">
                <a:solidFill>
                  <a:srgbClr val="CC0099"/>
                </a:solidFill>
              </a:rPr>
              <a:t> </a:t>
            </a:r>
            <a:r>
              <a:rPr lang="tr-TR" dirty="0" err="1">
                <a:solidFill>
                  <a:srgbClr val="CC0099"/>
                </a:solidFill>
              </a:rPr>
              <a:t>also</a:t>
            </a:r>
            <a:r>
              <a:rPr lang="tr-TR" dirty="0">
                <a:solidFill>
                  <a:srgbClr val="CC0099"/>
                </a:solidFill>
              </a:rPr>
              <a:t> be </a:t>
            </a:r>
            <a:r>
              <a:rPr lang="tr-TR" dirty="0" err="1">
                <a:solidFill>
                  <a:srgbClr val="CC0099"/>
                </a:solidFill>
              </a:rPr>
              <a:t>helpful</a:t>
            </a:r>
            <a:r>
              <a:rPr lang="tr-TR" dirty="0">
                <a:solidFill>
                  <a:srgbClr val="CC0099"/>
                </a:solidFill>
              </a:rPr>
              <a:t>. </a:t>
            </a:r>
          </a:p>
        </p:txBody>
      </p:sp>
      <p:pic>
        <p:nvPicPr>
          <p:cNvPr id="4" name="Resim 3"/>
          <p:cNvPicPr>
            <a:picLocks noChangeAspect="1"/>
          </p:cNvPicPr>
          <p:nvPr/>
        </p:nvPicPr>
        <p:blipFill>
          <a:blip r:embed="rId2"/>
          <a:stretch>
            <a:fillRect/>
          </a:stretch>
        </p:blipFill>
        <p:spPr>
          <a:xfrm>
            <a:off x="8734570" y="1072098"/>
            <a:ext cx="2837597" cy="2837597"/>
          </a:xfrm>
          <a:prstGeom prst="rect">
            <a:avLst/>
          </a:prstGeom>
        </p:spPr>
      </p:pic>
      <p:pic>
        <p:nvPicPr>
          <p:cNvPr id="5" name="Resim 4"/>
          <p:cNvPicPr>
            <a:picLocks noChangeAspect="1"/>
          </p:cNvPicPr>
          <p:nvPr/>
        </p:nvPicPr>
        <p:blipFill>
          <a:blip r:embed="rId3"/>
          <a:stretch>
            <a:fillRect/>
          </a:stretch>
        </p:blipFill>
        <p:spPr>
          <a:xfrm>
            <a:off x="9089409" y="4013486"/>
            <a:ext cx="2039601" cy="2719468"/>
          </a:xfrm>
          <a:prstGeom prst="rect">
            <a:avLst/>
          </a:prstGeom>
        </p:spPr>
      </p:pic>
    </p:spTree>
    <p:extLst>
      <p:ext uri="{BB962C8B-B14F-4D97-AF65-F5344CB8AC3E}">
        <p14:creationId xmlns:p14="http://schemas.microsoft.com/office/powerpoint/2010/main" val="3730773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tr-TR">
                <a:solidFill>
                  <a:srgbClr val="0070C0"/>
                </a:solidFill>
              </a:rPr>
              <a:t>Vaccination</a:t>
            </a:r>
          </a:p>
        </p:txBody>
      </p:sp>
      <p:sp>
        <p:nvSpPr>
          <p:cNvPr id="32772" name="Rectangle 3"/>
          <p:cNvSpPr>
            <a:spLocks noGrp="1" noChangeArrowheads="1"/>
          </p:cNvSpPr>
          <p:nvPr>
            <p:ph idx="1"/>
          </p:nvPr>
        </p:nvSpPr>
        <p:spPr/>
        <p:txBody>
          <a:bodyPr/>
          <a:lstStyle/>
          <a:p>
            <a:pPr>
              <a:defRPr/>
            </a:pPr>
            <a:r>
              <a:rPr lang="en-US" altLang="tr-TR" dirty="0">
                <a:solidFill>
                  <a:srgbClr val="7030A0"/>
                </a:solidFill>
              </a:rPr>
              <a:t>In an outbreak, ring vaccination and/or vaccination of high-risk populations can be helpful</a:t>
            </a:r>
          </a:p>
          <a:p>
            <a:pPr>
              <a:defRPr/>
            </a:pPr>
            <a:r>
              <a:rPr lang="en-US" dirty="0"/>
              <a:t>Endemic areas</a:t>
            </a:r>
          </a:p>
          <a:p>
            <a:pPr lvl="1">
              <a:defRPr/>
            </a:pPr>
            <a:r>
              <a:rPr lang="en-US" dirty="0"/>
              <a:t>Used to control disease</a:t>
            </a:r>
          </a:p>
          <a:p>
            <a:pPr>
              <a:defRPr/>
            </a:pPr>
            <a:r>
              <a:rPr lang="en-US" dirty="0"/>
              <a:t>Vaccine types</a:t>
            </a:r>
          </a:p>
          <a:p>
            <a:pPr lvl="1">
              <a:defRPr/>
            </a:pPr>
            <a:r>
              <a:rPr lang="en-US" dirty="0"/>
              <a:t>Attenuated rinderpest vaccine, previously</a:t>
            </a:r>
          </a:p>
          <a:p>
            <a:pPr lvl="1">
              <a:defRPr/>
            </a:pPr>
            <a:r>
              <a:rPr lang="en-US" dirty="0"/>
              <a:t>Homologous, attenuated PPR vaccine</a:t>
            </a:r>
          </a:p>
          <a:p>
            <a:pPr lvl="1">
              <a:defRPr/>
            </a:pPr>
            <a:r>
              <a:rPr lang="en-US" dirty="0"/>
              <a:t>Recombinant vaccine (</a:t>
            </a:r>
            <a:r>
              <a:rPr lang="en-US" altLang="tr-TR" dirty="0"/>
              <a:t>recombinant </a:t>
            </a:r>
            <a:r>
              <a:rPr lang="en-US" altLang="tr-TR" dirty="0" err="1"/>
              <a:t>capripox</a:t>
            </a:r>
            <a:r>
              <a:rPr lang="en-US" altLang="tr-TR" dirty="0"/>
              <a:t>-based PPR  vaccine)</a:t>
            </a:r>
            <a:endParaRPr lang="en-US" dirty="0"/>
          </a:p>
          <a:p>
            <a:pPr marL="457200" lvl="1" indent="0">
              <a:buNone/>
              <a:defRPr/>
            </a:pPr>
            <a:endParaRPr lang="en-US" dirty="0"/>
          </a:p>
          <a:p>
            <a:pPr lvl="1">
              <a:defRPr/>
            </a:pPr>
            <a:endParaRPr lang="en-US" dirty="0"/>
          </a:p>
        </p:txBody>
      </p:sp>
    </p:spTree>
    <p:extLst>
      <p:ext uri="{BB962C8B-B14F-4D97-AF65-F5344CB8AC3E}">
        <p14:creationId xmlns:p14="http://schemas.microsoft.com/office/powerpoint/2010/main" val="753233729"/>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hlinkClick r:id="rId2"/>
              </a:rPr>
              <a:t>http://www.cfsph.iastate.edu/Factsheets/pdfs/peste_des_petits_ruminants.pdf</a:t>
            </a:r>
            <a:endParaRPr lang="tr-TR" dirty="0"/>
          </a:p>
          <a:p>
            <a:r>
              <a:rPr lang="tr-TR" dirty="0">
                <a:hlinkClick r:id="rId3"/>
              </a:rPr>
              <a:t>http://www.oie.int/doc/ged/D13983.PDF</a:t>
            </a:r>
            <a:endParaRPr lang="tr-TR" dirty="0"/>
          </a:p>
          <a:p>
            <a:r>
              <a:rPr lang="tr-TR" dirty="0"/>
              <a:t>http://</a:t>
            </a:r>
            <a:r>
              <a:rPr lang="tr-TR" dirty="0" err="1"/>
              <a:t>www.oie.int</a:t>
            </a:r>
            <a:r>
              <a:rPr lang="tr-TR" dirty="0"/>
              <a:t>/</a:t>
            </a:r>
            <a:r>
              <a:rPr lang="tr-TR" dirty="0" err="1"/>
              <a:t>fileadmin</a:t>
            </a:r>
            <a:r>
              <a:rPr lang="tr-TR" dirty="0"/>
              <a:t>/Home/</a:t>
            </a:r>
            <a:r>
              <a:rPr lang="tr-TR" dirty="0" err="1"/>
              <a:t>eng</a:t>
            </a:r>
            <a:r>
              <a:rPr lang="tr-TR" dirty="0"/>
              <a:t>/</a:t>
            </a:r>
            <a:r>
              <a:rPr lang="tr-TR" dirty="0" err="1"/>
              <a:t>Animal_Health_in_the_World</a:t>
            </a:r>
            <a:r>
              <a:rPr lang="tr-TR" dirty="0"/>
              <a:t>/</a:t>
            </a:r>
            <a:r>
              <a:rPr lang="tr-TR" dirty="0" err="1"/>
              <a:t>docs</a:t>
            </a:r>
            <a:r>
              <a:rPr lang="tr-TR" dirty="0"/>
              <a:t>/</a:t>
            </a:r>
            <a:r>
              <a:rPr lang="tr-TR" dirty="0" err="1"/>
              <a:t>pdf</a:t>
            </a:r>
            <a:r>
              <a:rPr lang="tr-TR" dirty="0"/>
              <a:t>/</a:t>
            </a:r>
            <a:r>
              <a:rPr lang="tr-TR" dirty="0" err="1"/>
              <a:t>Disease_cards</a:t>
            </a:r>
            <a:r>
              <a:rPr lang="tr-TR" dirty="0"/>
              <a:t>/</a:t>
            </a:r>
            <a:r>
              <a:rPr lang="tr-TR" dirty="0" err="1"/>
              <a:t>PESTE_DES_PETITS_RUMINANTS.pdf</a:t>
            </a:r>
            <a:endParaRPr lang="tr-TR" dirty="0"/>
          </a:p>
        </p:txBody>
      </p:sp>
    </p:spTree>
    <p:extLst>
      <p:ext uri="{BB962C8B-B14F-4D97-AF65-F5344CB8AC3E}">
        <p14:creationId xmlns:p14="http://schemas.microsoft.com/office/powerpoint/2010/main" val="3797482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ctrTitle"/>
          </p:nvPr>
        </p:nvSpPr>
        <p:spPr/>
        <p:txBody>
          <a:bodyPr>
            <a:normAutofit/>
          </a:bodyPr>
          <a:lstStyle/>
          <a:p>
            <a:pPr lvl="2" algn="ctr" rtl="0">
              <a:lnSpc>
                <a:spcPct val="90000"/>
              </a:lnSpc>
              <a:spcBef>
                <a:spcPct val="0"/>
              </a:spcBef>
            </a:pPr>
            <a:r>
              <a:rPr lang="tr-TR" sz="4000" b="1" dirty="0">
                <a:solidFill>
                  <a:srgbClr val="0070C0"/>
                </a:solidFill>
                <a:latin typeface="+mj-lt"/>
              </a:rPr>
              <a:t>DISTEMPER VIRUS (CDV)</a:t>
            </a:r>
            <a:br>
              <a:rPr lang="tr-TR" sz="4000" b="1" dirty="0">
                <a:solidFill>
                  <a:srgbClr val="0070C0"/>
                </a:solidFill>
                <a:latin typeface="+mj-lt"/>
              </a:rPr>
            </a:br>
            <a:endParaRPr lang="tr-TR" sz="4000" b="1" dirty="0">
              <a:solidFill>
                <a:srgbClr val="0070C0"/>
              </a:solidFill>
              <a:latin typeface="+mj-lt"/>
            </a:endParaRPr>
          </a:p>
        </p:txBody>
      </p:sp>
      <p:sp>
        <p:nvSpPr>
          <p:cNvPr id="7" name="Alt Başlık 6"/>
          <p:cNvSpPr>
            <a:spLocks noGrp="1"/>
          </p:cNvSpPr>
          <p:nvPr>
            <p:ph type="subTitle" idx="1"/>
          </p:nvPr>
        </p:nvSpPr>
        <p:spPr/>
        <p:txBody>
          <a:bodyPr/>
          <a:lstStyle/>
          <a:p>
            <a:endParaRPr lang="tr-TR"/>
          </a:p>
        </p:txBody>
      </p:sp>
    </p:spTree>
    <p:extLst>
      <p:ext uri="{BB962C8B-B14F-4D97-AF65-F5344CB8AC3E}">
        <p14:creationId xmlns:p14="http://schemas.microsoft.com/office/powerpoint/2010/main" val="1124211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Etiology</a:t>
            </a:r>
            <a:endParaRPr lang="tr-TR" dirty="0">
              <a:solidFill>
                <a:srgbClr val="0070C0"/>
              </a:solidFill>
            </a:endParaRPr>
          </a:p>
        </p:txBody>
      </p:sp>
      <p:sp>
        <p:nvSpPr>
          <p:cNvPr id="3" name="İçerik Yer Tutucusu 2"/>
          <p:cNvSpPr>
            <a:spLocks noGrp="1"/>
          </p:cNvSpPr>
          <p:nvPr>
            <p:ph idx="1"/>
          </p:nvPr>
        </p:nvSpPr>
        <p:spPr/>
        <p:txBody>
          <a:bodyPr/>
          <a:lstStyle/>
          <a:p>
            <a:r>
              <a:rPr lang="tr-TR" dirty="0" err="1"/>
              <a:t>Paramyxoviridae</a:t>
            </a:r>
            <a:r>
              <a:rPr lang="tr-TR" dirty="0"/>
              <a:t> ----- </a:t>
            </a:r>
            <a:r>
              <a:rPr lang="tr-TR" dirty="0" err="1"/>
              <a:t>Morbillivirus</a:t>
            </a:r>
            <a:endParaRPr lang="tr-TR" dirty="0"/>
          </a:p>
          <a:p>
            <a:r>
              <a:rPr lang="tr-TR" dirty="0"/>
              <a:t>RNA</a:t>
            </a:r>
          </a:p>
          <a:p>
            <a:r>
              <a:rPr lang="tr-TR" dirty="0" err="1"/>
              <a:t>Enveloped</a:t>
            </a:r>
            <a:endParaRPr lang="tr-TR" dirty="0"/>
          </a:p>
          <a:p>
            <a:r>
              <a:rPr lang="en-US" dirty="0"/>
              <a:t>Sensitive to Ether and Chloroform</a:t>
            </a:r>
            <a:endParaRPr lang="tr-TR" dirty="0"/>
          </a:p>
          <a:p>
            <a:r>
              <a:rPr lang="en-US" dirty="0"/>
              <a:t>There is just one serotype of this virus, </a:t>
            </a:r>
            <a:endParaRPr lang="tr-TR" dirty="0"/>
          </a:p>
          <a:p>
            <a:pPr marL="0" indent="0">
              <a:buNone/>
            </a:pPr>
            <a:r>
              <a:rPr lang="en-US" dirty="0"/>
              <a:t>but three genetically distinct lineages</a:t>
            </a:r>
            <a:endParaRPr lang="tr-TR" dirty="0"/>
          </a:p>
          <a:p>
            <a:pPr lvl="1"/>
            <a:r>
              <a:rPr lang="en-US" dirty="0"/>
              <a:t> – lineage 1, lineage 2, and lineage 3 – have been identified.</a:t>
            </a:r>
            <a:endParaRPr lang="tr-TR" dirty="0"/>
          </a:p>
          <a:p>
            <a:r>
              <a:rPr lang="tr-TR" dirty="0"/>
              <a:t>K</a:t>
            </a:r>
            <a:r>
              <a:rPr lang="en-US" dirty="0"/>
              <a:t>a</a:t>
            </a:r>
            <a:r>
              <a:rPr lang="tr-TR" dirty="0"/>
              <a:t>b</a:t>
            </a:r>
            <a:r>
              <a:rPr lang="en-US" dirty="0" err="1"/>
              <a:t>ete</a:t>
            </a:r>
            <a:r>
              <a:rPr lang="en-US" dirty="0"/>
              <a:t>-O</a:t>
            </a:r>
            <a:endParaRPr lang="tr-TR" dirty="0"/>
          </a:p>
          <a:p>
            <a:endParaRPr lang="tr-TR" dirty="0"/>
          </a:p>
        </p:txBody>
      </p:sp>
      <p:pic>
        <p:nvPicPr>
          <p:cNvPr id="1028" name="Picture 4" descr="paramyxo morbilli rinderpest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t="10649" b="10347"/>
          <a:stretch/>
        </p:blipFill>
        <p:spPr bwMode="auto">
          <a:xfrm>
            <a:off x="7262283" y="0"/>
            <a:ext cx="4929717" cy="2921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rbillivirus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475" y="2921000"/>
            <a:ext cx="3070225" cy="2568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405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49124" y="401940"/>
            <a:ext cx="10556111" cy="4351338"/>
          </a:xfrm>
        </p:spPr>
        <p:txBody>
          <a:bodyPr>
            <a:normAutofit/>
          </a:bodyPr>
          <a:lstStyle/>
          <a:p>
            <a:r>
              <a:rPr lang="en-US" dirty="0"/>
              <a:t>Canine distemper is a highly contagious, systemic, viral disease of dogs seen worldwide. </a:t>
            </a:r>
            <a:endParaRPr lang="tr-TR" dirty="0">
              <a:solidFill>
                <a:srgbClr val="FF0000"/>
              </a:solidFill>
            </a:endParaRPr>
          </a:p>
          <a:p>
            <a:r>
              <a:rPr lang="en-US" dirty="0">
                <a:solidFill>
                  <a:srgbClr val="FF0000"/>
                </a:solidFill>
              </a:rPr>
              <a:t>Prior to vaccination this was the major pathogen </a:t>
            </a:r>
            <a:r>
              <a:rPr lang="en-US" dirty="0"/>
              <a:t>of dogs and puppies.  </a:t>
            </a:r>
            <a:endParaRPr lang="tr-TR" dirty="0"/>
          </a:p>
          <a:p>
            <a:r>
              <a:rPr lang="en-US" dirty="0"/>
              <a:t>Clinically, it is characterized by a </a:t>
            </a:r>
            <a:r>
              <a:rPr lang="en-US" dirty="0" err="1">
                <a:solidFill>
                  <a:srgbClr val="CC00CC"/>
                </a:solidFill>
              </a:rPr>
              <a:t>diphasic</a:t>
            </a:r>
            <a:r>
              <a:rPr lang="en-US" dirty="0">
                <a:solidFill>
                  <a:srgbClr val="CC00CC"/>
                </a:solidFill>
              </a:rPr>
              <a:t> fever</a:t>
            </a:r>
            <a:r>
              <a:rPr lang="en-US" dirty="0"/>
              <a:t>, </a:t>
            </a:r>
            <a:r>
              <a:rPr lang="en-US" dirty="0" err="1"/>
              <a:t>leukopenia</a:t>
            </a:r>
            <a:r>
              <a:rPr lang="en-US" dirty="0">
                <a:solidFill>
                  <a:srgbClr val="CC00CC"/>
                </a:solidFill>
              </a:rPr>
              <a:t>, GI and respiratory catarrh</a:t>
            </a:r>
            <a:r>
              <a:rPr lang="en-US" dirty="0"/>
              <a:t>, and frequently </a:t>
            </a:r>
            <a:r>
              <a:rPr lang="en-US" dirty="0">
                <a:solidFill>
                  <a:srgbClr val="CC00CC"/>
                </a:solidFill>
              </a:rPr>
              <a:t>pneumonic and neurologic complications</a:t>
            </a:r>
            <a:r>
              <a:rPr lang="en-US" dirty="0"/>
              <a:t>. Its epidemiology is complicated by the large number of species susceptible to infection.</a:t>
            </a:r>
            <a:endParaRPr lang="tr-TR" dirty="0"/>
          </a:p>
          <a:p>
            <a:r>
              <a:rPr lang="en-US" dirty="0"/>
              <a:t>Dogs, ferrets, seals, lions and mink are susceptible to the virus.</a:t>
            </a:r>
            <a:endParaRPr lang="tr-TR" dirty="0"/>
          </a:p>
        </p:txBody>
      </p:sp>
      <p:pic>
        <p:nvPicPr>
          <p:cNvPr id="5" name="Resim 4">
            <a:extLst>
              <a:ext uri="{FF2B5EF4-FFF2-40B4-BE49-F238E27FC236}">
                <a16:creationId xmlns:a16="http://schemas.microsoft.com/office/drawing/2014/main" id="{3EB08118-05C4-0A41-A9DD-135028D6A2F6}"/>
              </a:ext>
            </a:extLst>
          </p:cNvPr>
          <p:cNvPicPr>
            <a:picLocks noChangeAspect="1"/>
          </p:cNvPicPr>
          <p:nvPr/>
        </p:nvPicPr>
        <p:blipFill>
          <a:blip r:embed="rId2"/>
          <a:stretch>
            <a:fillRect/>
          </a:stretch>
        </p:blipFill>
        <p:spPr>
          <a:xfrm>
            <a:off x="1897892" y="4190035"/>
            <a:ext cx="2591373" cy="2591373"/>
          </a:xfrm>
          <a:prstGeom prst="rect">
            <a:avLst/>
          </a:prstGeom>
        </p:spPr>
      </p:pic>
      <p:pic>
        <p:nvPicPr>
          <p:cNvPr id="4" name="Resim 3">
            <a:extLst>
              <a:ext uri="{FF2B5EF4-FFF2-40B4-BE49-F238E27FC236}">
                <a16:creationId xmlns:a16="http://schemas.microsoft.com/office/drawing/2014/main" id="{61A8D23B-1B30-644A-B66C-002F0572D2AD}"/>
              </a:ext>
            </a:extLst>
          </p:cNvPr>
          <p:cNvPicPr>
            <a:picLocks noChangeAspect="1"/>
          </p:cNvPicPr>
          <p:nvPr/>
        </p:nvPicPr>
        <p:blipFill>
          <a:blip r:embed="rId3"/>
          <a:stretch>
            <a:fillRect/>
          </a:stretch>
        </p:blipFill>
        <p:spPr>
          <a:xfrm>
            <a:off x="352369" y="4190035"/>
            <a:ext cx="1795202" cy="2396687"/>
          </a:xfrm>
          <a:prstGeom prst="rect">
            <a:avLst/>
          </a:prstGeom>
        </p:spPr>
      </p:pic>
      <p:pic>
        <p:nvPicPr>
          <p:cNvPr id="6" name="Resim 5">
            <a:extLst>
              <a:ext uri="{FF2B5EF4-FFF2-40B4-BE49-F238E27FC236}">
                <a16:creationId xmlns:a16="http://schemas.microsoft.com/office/drawing/2014/main" id="{E91046EB-7C48-F84E-AFB1-85ACEB9F0BAA}"/>
              </a:ext>
            </a:extLst>
          </p:cNvPr>
          <p:cNvPicPr>
            <a:picLocks noChangeAspect="1"/>
          </p:cNvPicPr>
          <p:nvPr/>
        </p:nvPicPr>
        <p:blipFill>
          <a:blip r:embed="rId4"/>
          <a:stretch>
            <a:fillRect/>
          </a:stretch>
        </p:blipFill>
        <p:spPr>
          <a:xfrm>
            <a:off x="4337278" y="4753278"/>
            <a:ext cx="2585583" cy="1723722"/>
          </a:xfrm>
          <a:prstGeom prst="rect">
            <a:avLst/>
          </a:prstGeom>
        </p:spPr>
      </p:pic>
      <p:pic>
        <p:nvPicPr>
          <p:cNvPr id="7" name="Resim 6">
            <a:extLst>
              <a:ext uri="{FF2B5EF4-FFF2-40B4-BE49-F238E27FC236}">
                <a16:creationId xmlns:a16="http://schemas.microsoft.com/office/drawing/2014/main" id="{DE7F6BCA-A028-8040-8E89-6D468E05C570}"/>
              </a:ext>
            </a:extLst>
          </p:cNvPr>
          <p:cNvPicPr>
            <a:picLocks noChangeAspect="1"/>
          </p:cNvPicPr>
          <p:nvPr/>
        </p:nvPicPr>
        <p:blipFill>
          <a:blip r:embed="rId5"/>
          <a:stretch>
            <a:fillRect/>
          </a:stretch>
        </p:blipFill>
        <p:spPr>
          <a:xfrm flipH="1">
            <a:off x="7073331" y="3912242"/>
            <a:ext cx="1723428" cy="2564757"/>
          </a:xfrm>
          <a:prstGeom prst="rect">
            <a:avLst/>
          </a:prstGeom>
        </p:spPr>
      </p:pic>
      <p:pic>
        <p:nvPicPr>
          <p:cNvPr id="8" name="Resim 7">
            <a:extLst>
              <a:ext uri="{FF2B5EF4-FFF2-40B4-BE49-F238E27FC236}">
                <a16:creationId xmlns:a16="http://schemas.microsoft.com/office/drawing/2014/main" id="{0EEE2368-5C9D-E74E-BF9D-1C5F2A9A2149}"/>
              </a:ext>
            </a:extLst>
          </p:cNvPr>
          <p:cNvPicPr>
            <a:picLocks noChangeAspect="1"/>
          </p:cNvPicPr>
          <p:nvPr/>
        </p:nvPicPr>
        <p:blipFill>
          <a:blip r:embed="rId6"/>
          <a:stretch>
            <a:fillRect/>
          </a:stretch>
        </p:blipFill>
        <p:spPr>
          <a:xfrm>
            <a:off x="8947229" y="4433437"/>
            <a:ext cx="3072361" cy="2104567"/>
          </a:xfrm>
          <a:prstGeom prst="rect">
            <a:avLst/>
          </a:prstGeom>
        </p:spPr>
      </p:pic>
    </p:spTree>
    <p:extLst>
      <p:ext uri="{BB962C8B-B14F-4D97-AF65-F5344CB8AC3E}">
        <p14:creationId xmlns:p14="http://schemas.microsoft.com/office/powerpoint/2010/main" val="1263595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Etiology</a:t>
            </a:r>
            <a:endParaRPr lang="tr-TR" dirty="0">
              <a:solidFill>
                <a:srgbClr val="0070C0"/>
              </a:solidFill>
            </a:endParaRPr>
          </a:p>
        </p:txBody>
      </p:sp>
      <p:sp>
        <p:nvSpPr>
          <p:cNvPr id="3" name="İçerik Yer Tutucusu 2"/>
          <p:cNvSpPr>
            <a:spLocks noGrp="1"/>
          </p:cNvSpPr>
          <p:nvPr>
            <p:ph idx="1"/>
          </p:nvPr>
        </p:nvSpPr>
        <p:spPr/>
        <p:txBody>
          <a:bodyPr/>
          <a:lstStyle/>
          <a:p>
            <a:r>
              <a:rPr lang="en-US" dirty="0" err="1"/>
              <a:t>Paramyxoviridae</a:t>
            </a:r>
            <a:r>
              <a:rPr lang="tr-TR" dirty="0"/>
              <a:t>  </a:t>
            </a:r>
            <a:r>
              <a:rPr lang="en-US" dirty="0"/>
              <a:t>- </a:t>
            </a:r>
            <a:r>
              <a:rPr lang="en-US" dirty="0" err="1"/>
              <a:t>Morbillivirus</a:t>
            </a:r>
            <a:endParaRPr lang="en-US" dirty="0"/>
          </a:p>
          <a:p>
            <a:r>
              <a:rPr lang="en-US" dirty="0"/>
              <a:t>RNA</a:t>
            </a:r>
          </a:p>
          <a:p>
            <a:r>
              <a:rPr lang="tr-TR" dirty="0" err="1"/>
              <a:t>enveloped</a:t>
            </a:r>
            <a:endParaRPr lang="en-US" dirty="0"/>
          </a:p>
          <a:p>
            <a:r>
              <a:rPr lang="en-US" dirty="0"/>
              <a:t>Sensitive to Ether and Chloroform</a:t>
            </a:r>
          </a:p>
          <a:p>
            <a:r>
              <a:rPr lang="en-US" dirty="0"/>
              <a:t>HA</a:t>
            </a:r>
          </a:p>
          <a:p>
            <a:r>
              <a:rPr lang="en-US" dirty="0"/>
              <a:t>It is in close antigenic relationship with all other </a:t>
            </a:r>
            <a:r>
              <a:rPr lang="en-US" dirty="0" err="1"/>
              <a:t>morbilliviruses</a:t>
            </a:r>
            <a:r>
              <a:rPr lang="en-US" dirty="0"/>
              <a:t>.</a:t>
            </a:r>
            <a:r>
              <a:rPr lang="tr-TR" dirty="0"/>
              <a:t> (</a:t>
            </a:r>
            <a:r>
              <a:rPr lang="tr-TR" dirty="0" err="1">
                <a:solidFill>
                  <a:srgbClr val="CC00CC"/>
                </a:solidFill>
              </a:rPr>
              <a:t>rinderpest</a:t>
            </a:r>
            <a:r>
              <a:rPr lang="tr-TR" dirty="0">
                <a:solidFill>
                  <a:srgbClr val="CC00CC"/>
                </a:solidFill>
              </a:rPr>
              <a:t> </a:t>
            </a:r>
            <a:r>
              <a:rPr lang="tr-TR" dirty="0" err="1">
                <a:solidFill>
                  <a:srgbClr val="CC00CC"/>
                </a:solidFill>
              </a:rPr>
              <a:t>and</a:t>
            </a:r>
            <a:r>
              <a:rPr lang="tr-TR" dirty="0">
                <a:solidFill>
                  <a:srgbClr val="CC00CC"/>
                </a:solidFill>
              </a:rPr>
              <a:t> </a:t>
            </a:r>
            <a:r>
              <a:rPr lang="tr-TR" dirty="0" err="1">
                <a:solidFill>
                  <a:srgbClr val="CC00CC"/>
                </a:solidFill>
              </a:rPr>
              <a:t>measles</a:t>
            </a:r>
            <a:r>
              <a:rPr lang="tr-TR" dirty="0"/>
              <a:t>)</a:t>
            </a:r>
            <a:endParaRPr lang="en-US" dirty="0"/>
          </a:p>
          <a:p>
            <a:r>
              <a:rPr lang="en-US" dirty="0"/>
              <a:t>It is serologically uniform.</a:t>
            </a:r>
            <a:endParaRPr lang="tr-TR" dirty="0"/>
          </a:p>
        </p:txBody>
      </p:sp>
    </p:spTree>
    <p:extLst>
      <p:ext uri="{BB962C8B-B14F-4D97-AF65-F5344CB8AC3E}">
        <p14:creationId xmlns:p14="http://schemas.microsoft.com/office/powerpoint/2010/main" val="3393594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a:bodyPr>
          <a:lstStyle/>
          <a:p>
            <a:r>
              <a:rPr lang="en-US" dirty="0"/>
              <a:t>As a </a:t>
            </a:r>
            <a:r>
              <a:rPr lang="tr-TR" dirty="0" err="1"/>
              <a:t>experimental</a:t>
            </a:r>
            <a:r>
              <a:rPr lang="en-US" dirty="0"/>
              <a:t> animal Dog puppies and minks </a:t>
            </a:r>
            <a:r>
              <a:rPr lang="tr-TR" dirty="0" err="1"/>
              <a:t>are</a:t>
            </a:r>
            <a:r>
              <a:rPr lang="tr-TR" dirty="0"/>
              <a:t> </a:t>
            </a:r>
            <a:r>
              <a:rPr lang="tr-TR" dirty="0" err="1"/>
              <a:t>used</a:t>
            </a:r>
            <a:r>
              <a:rPr lang="tr-TR" dirty="0"/>
              <a:t>.</a:t>
            </a:r>
          </a:p>
          <a:p>
            <a:r>
              <a:rPr lang="tr-TR" dirty="0" err="1"/>
              <a:t>Virus</a:t>
            </a:r>
            <a:r>
              <a:rPr lang="tr-TR" dirty="0"/>
              <a:t> </a:t>
            </a:r>
            <a:r>
              <a:rPr lang="tr-TR" dirty="0" err="1"/>
              <a:t>could</a:t>
            </a:r>
            <a:r>
              <a:rPr lang="tr-TR" dirty="0"/>
              <a:t> be </a:t>
            </a:r>
            <a:r>
              <a:rPr lang="tr-TR" dirty="0" err="1"/>
              <a:t>inoculated</a:t>
            </a:r>
            <a:r>
              <a:rPr lang="tr-TR" dirty="0"/>
              <a:t> CAM of ECE. </a:t>
            </a:r>
            <a:endParaRPr lang="en-US" dirty="0"/>
          </a:p>
          <a:p>
            <a:r>
              <a:rPr lang="en-US" dirty="0"/>
              <a:t>As a tissue culture, Vero, MDCK and Dog Kidney Cell cultures </a:t>
            </a:r>
            <a:r>
              <a:rPr lang="tr-TR" dirty="0" err="1"/>
              <a:t>are</a:t>
            </a:r>
            <a:r>
              <a:rPr lang="tr-TR" dirty="0"/>
              <a:t> </a:t>
            </a:r>
            <a:r>
              <a:rPr lang="tr-TR" dirty="0" err="1"/>
              <a:t>used</a:t>
            </a:r>
            <a:r>
              <a:rPr lang="tr-TR" dirty="0"/>
              <a:t> </a:t>
            </a:r>
            <a:r>
              <a:rPr lang="tr-TR" dirty="0" err="1"/>
              <a:t>and</a:t>
            </a:r>
            <a:r>
              <a:rPr lang="tr-TR" dirty="0"/>
              <a:t> </a:t>
            </a:r>
            <a:r>
              <a:rPr lang="tr-TR" dirty="0" err="1">
                <a:solidFill>
                  <a:srgbClr val="7030A0"/>
                </a:solidFill>
              </a:rPr>
              <a:t>virus</a:t>
            </a:r>
            <a:r>
              <a:rPr lang="tr-TR" dirty="0">
                <a:solidFill>
                  <a:srgbClr val="7030A0"/>
                </a:solidFill>
              </a:rPr>
              <a:t> </a:t>
            </a:r>
            <a:r>
              <a:rPr lang="tr-TR" dirty="0" err="1">
                <a:solidFill>
                  <a:srgbClr val="7030A0"/>
                </a:solidFill>
              </a:rPr>
              <a:t>forms</a:t>
            </a:r>
            <a:r>
              <a:rPr lang="tr-TR" dirty="0">
                <a:solidFill>
                  <a:srgbClr val="7030A0"/>
                </a:solidFill>
              </a:rPr>
              <a:t> </a:t>
            </a:r>
            <a:r>
              <a:rPr lang="en-US" dirty="0">
                <a:solidFill>
                  <a:srgbClr val="7030A0"/>
                </a:solidFill>
              </a:rPr>
              <a:t>CPE and a Giant Cell</a:t>
            </a:r>
            <a:r>
              <a:rPr lang="en-US" dirty="0"/>
              <a:t>.</a:t>
            </a:r>
            <a:endParaRPr lang="tr-TR" dirty="0"/>
          </a:p>
          <a:p>
            <a:r>
              <a:rPr lang="tr-TR" dirty="0" err="1"/>
              <a:t>For</a:t>
            </a:r>
            <a:r>
              <a:rPr lang="tr-TR" dirty="0"/>
              <a:t> </a:t>
            </a:r>
            <a:r>
              <a:rPr lang="en-US" dirty="0"/>
              <a:t> disinfection, 2% </a:t>
            </a:r>
            <a:r>
              <a:rPr lang="en-US" dirty="0" err="1"/>
              <a:t>NaOH</a:t>
            </a:r>
            <a:r>
              <a:rPr lang="en-US" dirty="0"/>
              <a:t>, 0.01% </a:t>
            </a:r>
            <a:r>
              <a:rPr lang="en-US" dirty="0" err="1"/>
              <a:t>Formol</a:t>
            </a:r>
            <a:r>
              <a:rPr lang="en-US" dirty="0"/>
              <a:t> and 1% Lysol are used</a:t>
            </a:r>
            <a:endParaRPr lang="tr-TR" dirty="0"/>
          </a:p>
        </p:txBody>
      </p:sp>
    </p:spTree>
    <p:extLst>
      <p:ext uri="{BB962C8B-B14F-4D97-AF65-F5344CB8AC3E}">
        <p14:creationId xmlns:p14="http://schemas.microsoft.com/office/powerpoint/2010/main" val="3433629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a:xfrm>
            <a:off x="1018571" y="1423685"/>
            <a:ext cx="10475089" cy="5034987"/>
          </a:xfrm>
        </p:spPr>
        <p:txBody>
          <a:bodyPr>
            <a:normAutofit lnSpcReduction="10000"/>
          </a:bodyPr>
          <a:lstStyle/>
          <a:p>
            <a:r>
              <a:rPr lang="tr-TR" dirty="0" err="1"/>
              <a:t>the</a:t>
            </a:r>
            <a:r>
              <a:rPr lang="tr-TR" dirty="0"/>
              <a:t> </a:t>
            </a:r>
            <a:r>
              <a:rPr lang="tr-TR" dirty="0" err="1"/>
              <a:t>disease</a:t>
            </a:r>
            <a:r>
              <a:rPr lang="tr-TR" dirty="0"/>
              <a:t> is </a:t>
            </a:r>
            <a:r>
              <a:rPr lang="tr-TR" dirty="0" err="1"/>
              <a:t>seen</a:t>
            </a:r>
            <a:r>
              <a:rPr lang="tr-TR" dirty="0"/>
              <a:t> in </a:t>
            </a:r>
          </a:p>
          <a:p>
            <a:pPr lvl="1"/>
            <a:r>
              <a:rPr lang="tr-TR" sz="2000" dirty="0" err="1"/>
              <a:t>Canidae</a:t>
            </a:r>
            <a:r>
              <a:rPr lang="tr-TR" sz="2000" dirty="0"/>
              <a:t> (</a:t>
            </a:r>
            <a:r>
              <a:rPr lang="tr-TR" sz="2000" dirty="0" err="1"/>
              <a:t>dog</a:t>
            </a:r>
            <a:r>
              <a:rPr lang="tr-TR" sz="2000" dirty="0"/>
              <a:t>, </a:t>
            </a:r>
            <a:r>
              <a:rPr lang="tr-TR" sz="2000" dirty="0" err="1"/>
              <a:t>fox</a:t>
            </a:r>
            <a:r>
              <a:rPr lang="tr-TR" sz="2000" dirty="0"/>
              <a:t>, </a:t>
            </a:r>
            <a:r>
              <a:rPr lang="tr-TR" sz="2000" dirty="0" err="1"/>
              <a:t>wolf</a:t>
            </a:r>
            <a:r>
              <a:rPr lang="tr-TR" sz="2000" dirty="0"/>
              <a:t>, </a:t>
            </a:r>
            <a:r>
              <a:rPr lang="tr-TR" sz="2000" dirty="0" err="1"/>
              <a:t>raccoon</a:t>
            </a:r>
            <a:r>
              <a:rPr lang="tr-TR" sz="2000" dirty="0"/>
              <a:t> </a:t>
            </a:r>
            <a:r>
              <a:rPr lang="tr-TR" sz="2000" dirty="0" err="1"/>
              <a:t>dog</a:t>
            </a:r>
            <a:r>
              <a:rPr lang="tr-TR" sz="2000" dirty="0"/>
              <a:t>), </a:t>
            </a:r>
            <a:r>
              <a:rPr lang="tr-TR" sz="2000" dirty="0" err="1"/>
              <a:t>Mustelidae</a:t>
            </a:r>
            <a:r>
              <a:rPr lang="tr-TR" sz="2000" dirty="0"/>
              <a:t> (</a:t>
            </a:r>
            <a:r>
              <a:rPr lang="tr-TR" sz="2000" dirty="0" err="1"/>
              <a:t>ferret</a:t>
            </a:r>
            <a:r>
              <a:rPr lang="tr-TR" sz="2000" dirty="0"/>
              <a:t>, mink, </a:t>
            </a:r>
            <a:r>
              <a:rPr lang="tr-TR" sz="2000" dirty="0" err="1"/>
              <a:t>skunk</a:t>
            </a:r>
            <a:r>
              <a:rPr lang="tr-TR" sz="2000" dirty="0"/>
              <a:t>, </a:t>
            </a:r>
            <a:r>
              <a:rPr lang="tr-TR" sz="2000" dirty="0" err="1"/>
              <a:t>wolverine</a:t>
            </a:r>
            <a:r>
              <a:rPr lang="tr-TR" sz="2000" dirty="0"/>
              <a:t>, </a:t>
            </a:r>
            <a:r>
              <a:rPr lang="tr-TR" sz="2000" dirty="0" err="1"/>
              <a:t>marten</a:t>
            </a:r>
            <a:r>
              <a:rPr lang="tr-TR" sz="2000" dirty="0"/>
              <a:t>, </a:t>
            </a:r>
            <a:r>
              <a:rPr lang="tr-TR" sz="2000" dirty="0" err="1"/>
              <a:t>badger</a:t>
            </a:r>
            <a:r>
              <a:rPr lang="tr-TR" sz="2000" dirty="0"/>
              <a:t>, </a:t>
            </a:r>
            <a:r>
              <a:rPr lang="tr-TR" sz="2000" dirty="0" err="1"/>
              <a:t>otter</a:t>
            </a:r>
            <a:r>
              <a:rPr lang="tr-TR" sz="2000" dirty="0"/>
              <a:t>), </a:t>
            </a:r>
            <a:r>
              <a:rPr lang="tr-TR" sz="2000" dirty="0" err="1"/>
              <a:t>most</a:t>
            </a:r>
            <a:r>
              <a:rPr lang="tr-TR" sz="2000" dirty="0"/>
              <a:t> </a:t>
            </a:r>
            <a:r>
              <a:rPr lang="tr-TR" sz="2000" dirty="0" err="1"/>
              <a:t>Procyonidae</a:t>
            </a:r>
            <a:r>
              <a:rPr lang="tr-TR" sz="2000" dirty="0"/>
              <a:t> (</a:t>
            </a:r>
            <a:r>
              <a:rPr lang="tr-TR" sz="2000" dirty="0" err="1"/>
              <a:t>raccoon</a:t>
            </a:r>
            <a:r>
              <a:rPr lang="tr-TR" sz="2000" dirty="0"/>
              <a:t>, </a:t>
            </a:r>
            <a:r>
              <a:rPr lang="tr-TR" sz="2000" dirty="0" err="1"/>
              <a:t>coatimundi</a:t>
            </a:r>
            <a:r>
              <a:rPr lang="tr-TR" sz="2000" dirty="0"/>
              <a:t>), </a:t>
            </a:r>
            <a:r>
              <a:rPr lang="tr-TR" sz="2000" dirty="0" err="1"/>
              <a:t>some</a:t>
            </a:r>
            <a:r>
              <a:rPr lang="tr-TR" sz="2000" dirty="0"/>
              <a:t> </a:t>
            </a:r>
            <a:r>
              <a:rPr lang="tr-TR" sz="2000" dirty="0" err="1"/>
              <a:t>Viveridae</a:t>
            </a:r>
            <a:r>
              <a:rPr lang="tr-TR" sz="2000" dirty="0"/>
              <a:t> (</a:t>
            </a:r>
            <a:r>
              <a:rPr lang="tr-TR" sz="2000" dirty="0" err="1"/>
              <a:t>binturong</a:t>
            </a:r>
            <a:r>
              <a:rPr lang="tr-TR" sz="2000" dirty="0"/>
              <a:t>, </a:t>
            </a:r>
            <a:r>
              <a:rPr lang="tr-TR" sz="2000" dirty="0" err="1"/>
              <a:t>palm</a:t>
            </a:r>
            <a:r>
              <a:rPr lang="tr-TR" sz="2000" dirty="0"/>
              <a:t> </a:t>
            </a:r>
            <a:r>
              <a:rPr lang="tr-TR" sz="2000" dirty="0" err="1"/>
              <a:t>civet</a:t>
            </a:r>
            <a:r>
              <a:rPr lang="tr-TR" sz="2000" dirty="0"/>
              <a:t>), </a:t>
            </a:r>
            <a:r>
              <a:rPr lang="tr-TR" sz="2000" dirty="0" err="1"/>
              <a:t>Ailuridae</a:t>
            </a:r>
            <a:r>
              <a:rPr lang="tr-TR" sz="2000" dirty="0"/>
              <a:t> (</a:t>
            </a:r>
            <a:r>
              <a:rPr lang="tr-TR" sz="2000" dirty="0" err="1"/>
              <a:t>red</a:t>
            </a:r>
            <a:r>
              <a:rPr lang="tr-TR" sz="2000" dirty="0"/>
              <a:t> panda), </a:t>
            </a:r>
            <a:r>
              <a:rPr lang="tr-TR" sz="2000" dirty="0" err="1"/>
              <a:t>Ursidae</a:t>
            </a:r>
            <a:r>
              <a:rPr lang="tr-TR" sz="2000" dirty="0"/>
              <a:t> (</a:t>
            </a:r>
            <a:r>
              <a:rPr lang="tr-TR" sz="2000" dirty="0" err="1"/>
              <a:t>bear</a:t>
            </a:r>
            <a:r>
              <a:rPr lang="tr-TR" sz="2000" dirty="0"/>
              <a:t>), </a:t>
            </a:r>
            <a:r>
              <a:rPr lang="tr-TR" sz="2000" dirty="0" err="1"/>
              <a:t>Elephantidae</a:t>
            </a:r>
            <a:r>
              <a:rPr lang="tr-TR" sz="2000" dirty="0"/>
              <a:t> (</a:t>
            </a:r>
            <a:r>
              <a:rPr lang="tr-TR" sz="2000" dirty="0" err="1"/>
              <a:t>Asian</a:t>
            </a:r>
            <a:r>
              <a:rPr lang="tr-TR" sz="2000" dirty="0"/>
              <a:t> </a:t>
            </a:r>
            <a:r>
              <a:rPr lang="tr-TR" sz="2000" dirty="0" err="1"/>
              <a:t>elephant</a:t>
            </a:r>
            <a:r>
              <a:rPr lang="tr-TR" sz="2000" dirty="0"/>
              <a:t>), </a:t>
            </a:r>
            <a:r>
              <a:rPr lang="tr-TR" sz="2000" dirty="0" err="1"/>
              <a:t>primates</a:t>
            </a:r>
            <a:r>
              <a:rPr lang="tr-TR" sz="2000" dirty="0"/>
              <a:t> (</a:t>
            </a:r>
            <a:r>
              <a:rPr lang="tr-TR" sz="2000" dirty="0" err="1"/>
              <a:t>Japanese</a:t>
            </a:r>
            <a:r>
              <a:rPr lang="tr-TR" sz="2000" dirty="0"/>
              <a:t> </a:t>
            </a:r>
            <a:r>
              <a:rPr lang="tr-TR" sz="2000" dirty="0" err="1"/>
              <a:t>monkey</a:t>
            </a:r>
            <a:r>
              <a:rPr lang="tr-TR" sz="2000" dirty="0"/>
              <a:t>), </a:t>
            </a:r>
            <a:r>
              <a:rPr lang="tr-TR" sz="2000" dirty="0" err="1"/>
              <a:t>and</a:t>
            </a:r>
            <a:r>
              <a:rPr lang="tr-TR" sz="2000" dirty="0"/>
              <a:t> </a:t>
            </a:r>
            <a:r>
              <a:rPr lang="tr-TR" sz="2000" dirty="0" err="1"/>
              <a:t>large</a:t>
            </a:r>
            <a:r>
              <a:rPr lang="tr-TR" sz="2000" dirty="0"/>
              <a:t> </a:t>
            </a:r>
            <a:r>
              <a:rPr lang="tr-TR" sz="2000" dirty="0" err="1"/>
              <a:t>Felidae</a:t>
            </a:r>
            <a:r>
              <a:rPr lang="tr-TR" sz="2000" dirty="0"/>
              <a:t>. </a:t>
            </a:r>
            <a:r>
              <a:rPr lang="tr-TR" sz="2000" dirty="0" err="1"/>
              <a:t>Domestic</a:t>
            </a:r>
            <a:r>
              <a:rPr lang="tr-TR" sz="2000" dirty="0"/>
              <a:t> </a:t>
            </a:r>
            <a:r>
              <a:rPr lang="tr-TR" sz="2000" dirty="0" err="1"/>
              <a:t>dogs</a:t>
            </a:r>
            <a:r>
              <a:rPr lang="tr-TR" sz="2000" dirty="0"/>
              <a:t> (</a:t>
            </a:r>
            <a:r>
              <a:rPr lang="tr-TR" sz="2000" dirty="0" err="1"/>
              <a:t>including</a:t>
            </a:r>
            <a:r>
              <a:rPr lang="tr-TR" sz="2000" dirty="0"/>
              <a:t> </a:t>
            </a:r>
            <a:r>
              <a:rPr lang="tr-TR" sz="2000" dirty="0" err="1"/>
              <a:t>feral</a:t>
            </a:r>
            <a:r>
              <a:rPr lang="tr-TR" sz="2000" dirty="0"/>
              <a:t> </a:t>
            </a:r>
            <a:r>
              <a:rPr lang="tr-TR" sz="2000" dirty="0" err="1"/>
              <a:t>populations</a:t>
            </a:r>
            <a:r>
              <a:rPr lang="tr-TR" sz="2000" dirty="0"/>
              <a:t>) </a:t>
            </a:r>
            <a:r>
              <a:rPr lang="tr-TR" sz="2000" dirty="0" err="1"/>
              <a:t>are</a:t>
            </a:r>
            <a:r>
              <a:rPr lang="tr-TR" sz="2000" dirty="0"/>
              <a:t> </a:t>
            </a:r>
            <a:r>
              <a:rPr lang="tr-TR" sz="2000" dirty="0" err="1"/>
              <a:t>considered</a:t>
            </a:r>
            <a:r>
              <a:rPr lang="tr-TR" sz="2000" dirty="0"/>
              <a:t> </a:t>
            </a:r>
            <a:r>
              <a:rPr lang="tr-TR" sz="2000" dirty="0" err="1"/>
              <a:t>to</a:t>
            </a:r>
            <a:r>
              <a:rPr lang="tr-TR" sz="2000" dirty="0"/>
              <a:t> be </a:t>
            </a:r>
            <a:r>
              <a:rPr lang="tr-TR" sz="2000" dirty="0" err="1"/>
              <a:t>the</a:t>
            </a:r>
            <a:r>
              <a:rPr lang="tr-TR" sz="2000" dirty="0"/>
              <a:t> </a:t>
            </a:r>
            <a:r>
              <a:rPr lang="tr-TR" sz="2000" dirty="0" err="1"/>
              <a:t>reservoir</a:t>
            </a:r>
            <a:r>
              <a:rPr lang="tr-TR" sz="2000" dirty="0"/>
              <a:t> </a:t>
            </a:r>
            <a:r>
              <a:rPr lang="tr-TR" sz="2000" dirty="0" err="1"/>
              <a:t>species</a:t>
            </a:r>
            <a:r>
              <a:rPr lang="tr-TR" sz="2000" dirty="0"/>
              <a:t> in </a:t>
            </a:r>
            <a:r>
              <a:rPr lang="tr-TR" sz="2000" dirty="0" err="1"/>
              <a:t>most</a:t>
            </a:r>
            <a:r>
              <a:rPr lang="tr-TR" sz="2000" dirty="0"/>
              <a:t>, </a:t>
            </a:r>
            <a:r>
              <a:rPr lang="tr-TR" sz="2000" dirty="0" err="1"/>
              <a:t>if</a:t>
            </a:r>
            <a:r>
              <a:rPr lang="tr-TR" sz="2000" dirty="0"/>
              <a:t> not </a:t>
            </a:r>
            <a:r>
              <a:rPr lang="tr-TR" sz="2000" dirty="0" err="1"/>
              <a:t>all</a:t>
            </a:r>
            <a:r>
              <a:rPr lang="tr-TR" sz="2000" dirty="0"/>
              <a:t>, </a:t>
            </a:r>
            <a:r>
              <a:rPr lang="tr-TR" sz="2000" dirty="0" err="1"/>
              <a:t>locations</a:t>
            </a:r>
            <a:r>
              <a:rPr lang="tr-TR" sz="2000" dirty="0"/>
              <a:t>. </a:t>
            </a:r>
          </a:p>
          <a:p>
            <a:r>
              <a:rPr lang="en-US" dirty="0">
                <a:solidFill>
                  <a:srgbClr val="CC00CC"/>
                </a:solidFill>
              </a:rPr>
              <a:t>The main route of infection is via aerosol droplet secretions from infected animals. </a:t>
            </a:r>
            <a:r>
              <a:rPr lang="en-US" dirty="0"/>
              <a:t>Some infected dogs may shed virus for several months.</a:t>
            </a:r>
            <a:endParaRPr lang="tr-TR" dirty="0"/>
          </a:p>
          <a:p>
            <a:r>
              <a:rPr lang="en-US" dirty="0">
                <a:solidFill>
                  <a:srgbClr val="7030A0"/>
                </a:solidFill>
              </a:rPr>
              <a:t>Directly, </a:t>
            </a:r>
            <a:endParaRPr lang="tr-TR" dirty="0">
              <a:solidFill>
                <a:srgbClr val="7030A0"/>
              </a:solidFill>
            </a:endParaRPr>
          </a:p>
          <a:p>
            <a:pPr lvl="1"/>
            <a:r>
              <a:rPr lang="en-US" sz="2000" dirty="0"/>
              <a:t>nasal discharge, tear flow, saliva, contact with urine and stool and spread through the droplet. </a:t>
            </a:r>
          </a:p>
          <a:p>
            <a:r>
              <a:rPr lang="en-US" dirty="0">
                <a:solidFill>
                  <a:srgbClr val="7030A0"/>
                </a:solidFill>
              </a:rPr>
              <a:t>Indirectly, </a:t>
            </a:r>
            <a:endParaRPr lang="tr-TR" dirty="0">
              <a:solidFill>
                <a:srgbClr val="7030A0"/>
              </a:solidFill>
            </a:endParaRPr>
          </a:p>
          <a:p>
            <a:pPr lvl="1"/>
            <a:r>
              <a:rPr lang="en-US" sz="2000" dirty="0"/>
              <a:t>it is transmitted through infected feed and infected material.</a:t>
            </a:r>
            <a:endParaRPr lang="tr-TR" sz="2000" dirty="0"/>
          </a:p>
        </p:txBody>
      </p:sp>
    </p:spTree>
    <p:extLst>
      <p:ext uri="{BB962C8B-B14F-4D97-AF65-F5344CB8AC3E}">
        <p14:creationId xmlns:p14="http://schemas.microsoft.com/office/powerpoint/2010/main" val="368843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52650" y="831453"/>
            <a:ext cx="7886700" cy="994172"/>
          </a:xfrm>
        </p:spPr>
        <p:txBody>
          <a:bodyPr/>
          <a:lstStyle/>
          <a:p>
            <a:r>
              <a:rPr lang="en-US" dirty="0">
                <a:solidFill>
                  <a:srgbClr val="0070C0"/>
                </a:solidFill>
              </a:rPr>
              <a:t>Which animals are at risk?</a:t>
            </a:r>
            <a:endParaRPr lang="tr-TR" dirty="0">
              <a:solidFill>
                <a:srgbClr val="0070C0"/>
              </a:solidFill>
            </a:endParaRPr>
          </a:p>
        </p:txBody>
      </p:sp>
      <p:sp>
        <p:nvSpPr>
          <p:cNvPr id="3" name="İçerik Yer Tutucusu 2"/>
          <p:cNvSpPr>
            <a:spLocks noGrp="1"/>
          </p:cNvSpPr>
          <p:nvPr>
            <p:ph idx="1"/>
          </p:nvPr>
        </p:nvSpPr>
        <p:spPr/>
        <p:txBody>
          <a:bodyPr/>
          <a:lstStyle/>
          <a:p>
            <a:r>
              <a:rPr lang="en-US" dirty="0">
                <a:solidFill>
                  <a:srgbClr val="7030A0"/>
                </a:solidFill>
              </a:rPr>
              <a:t>3-6 month olds.</a:t>
            </a:r>
          </a:p>
          <a:p>
            <a:r>
              <a:rPr lang="en-US" dirty="0"/>
              <a:t>Mixed races,</a:t>
            </a:r>
          </a:p>
          <a:p>
            <a:pPr lvl="1"/>
            <a:r>
              <a:rPr lang="en-US" dirty="0"/>
              <a:t>It has been determined that the Greyhounds are the most sensitive race (race predisposition).</a:t>
            </a:r>
          </a:p>
          <a:p>
            <a:r>
              <a:rPr lang="en-US" dirty="0"/>
              <a:t>Unvaccinated or improperly vaccinated animals,</a:t>
            </a:r>
            <a:endParaRPr lang="tr-TR" dirty="0"/>
          </a:p>
          <a:p>
            <a:r>
              <a:rPr lang="en-US" dirty="0" err="1"/>
              <a:t>Immunos</a:t>
            </a:r>
            <a:r>
              <a:rPr lang="tr-TR" dirty="0" err="1"/>
              <a:t>upressed</a:t>
            </a:r>
            <a:r>
              <a:rPr lang="en-US" dirty="0"/>
              <a:t> animals (individuals with T-cell deficiency),</a:t>
            </a:r>
          </a:p>
          <a:p>
            <a:r>
              <a:rPr lang="en-US" dirty="0"/>
              <a:t>Animals that contact the infected dog.</a:t>
            </a:r>
            <a:endParaRPr lang="tr-TR" dirty="0"/>
          </a:p>
        </p:txBody>
      </p:sp>
    </p:spTree>
    <p:extLst>
      <p:ext uri="{BB962C8B-B14F-4D97-AF65-F5344CB8AC3E}">
        <p14:creationId xmlns:p14="http://schemas.microsoft.com/office/powerpoint/2010/main" val="2547450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33632"/>
            <a:ext cx="10515600" cy="1325563"/>
          </a:xfrm>
        </p:spPr>
        <p:txBody>
          <a:bodyPr/>
          <a:lstStyle/>
          <a:p>
            <a:r>
              <a:rPr lang="tr-TR" dirty="0" err="1">
                <a:solidFill>
                  <a:srgbClr val="0070C0"/>
                </a:solidFill>
              </a:rPr>
              <a:t>Pathogenesis</a:t>
            </a:r>
            <a:endParaRPr lang="tr-TR" dirty="0">
              <a:solidFill>
                <a:srgbClr val="0070C0"/>
              </a:solidFill>
            </a:endParaRPr>
          </a:p>
        </p:txBody>
      </p:sp>
      <p:sp>
        <p:nvSpPr>
          <p:cNvPr id="3" name="İçerik Yer Tutucusu 2"/>
          <p:cNvSpPr>
            <a:spLocks noGrp="1"/>
          </p:cNvSpPr>
          <p:nvPr>
            <p:ph idx="1"/>
          </p:nvPr>
        </p:nvSpPr>
        <p:spPr>
          <a:xfrm>
            <a:off x="838200" y="1169044"/>
            <a:ext cx="5458428" cy="4930816"/>
          </a:xfrm>
        </p:spPr>
        <p:txBody>
          <a:bodyPr>
            <a:normAutofit/>
          </a:bodyPr>
          <a:lstStyle/>
          <a:p>
            <a:r>
              <a:rPr lang="en-US" sz="2400" dirty="0"/>
              <a:t>Virus initially replicates in the lymphatic tissue of the respiratory tract.</a:t>
            </a:r>
            <a:endParaRPr lang="tr-TR" sz="2400" dirty="0"/>
          </a:p>
          <a:p>
            <a:r>
              <a:rPr lang="en-US" sz="2400" dirty="0"/>
              <a:t> A cell-associated </a:t>
            </a:r>
            <a:r>
              <a:rPr lang="en-US" sz="2400" dirty="0" err="1"/>
              <a:t>viremia</a:t>
            </a:r>
            <a:r>
              <a:rPr lang="en-US" sz="2400" dirty="0"/>
              <a:t> results in infection of all lymphatic tissues, which is followed by infection of respiratory, GI, and </a:t>
            </a:r>
            <a:r>
              <a:rPr lang="en-US" sz="2400" dirty="0" err="1"/>
              <a:t>urogenital</a:t>
            </a:r>
            <a:r>
              <a:rPr lang="en-US" sz="2400" dirty="0"/>
              <a:t> epithelium, as well as the CNS and optic nerves. </a:t>
            </a:r>
            <a:endParaRPr lang="tr-TR" sz="2400" dirty="0"/>
          </a:p>
          <a:p>
            <a:r>
              <a:rPr lang="en-US" sz="2400" dirty="0"/>
              <a:t>Disease follows virus replication in these tissues. </a:t>
            </a:r>
            <a:endParaRPr lang="tr-TR" sz="2400" dirty="0"/>
          </a:p>
          <a:p>
            <a:pPr>
              <a:buNone/>
            </a:pPr>
            <a:endParaRPr lang="tr-TR" sz="2400" dirty="0">
              <a:solidFill>
                <a:srgbClr val="CC00CC"/>
              </a:solidFill>
            </a:endParaRPr>
          </a:p>
        </p:txBody>
      </p:sp>
      <p:pic>
        <p:nvPicPr>
          <p:cNvPr id="4" name="Picture 4" descr="http://duke.usask.ca/~misra/virology/stud2001/CDV/pgenesis.jpg">
            <a:extLst>
              <a:ext uri="{FF2B5EF4-FFF2-40B4-BE49-F238E27FC236}">
                <a16:creationId xmlns:a16="http://schemas.microsoft.com/office/drawing/2014/main" id="{7E38F1AE-569C-4F4C-89F6-5D21DBDF7651}"/>
              </a:ext>
            </a:extLst>
          </p:cNvPr>
          <p:cNvPicPr>
            <a:picLocks noChangeAspect="1" noChangeArrowheads="1"/>
          </p:cNvPicPr>
          <p:nvPr/>
        </p:nvPicPr>
        <p:blipFill>
          <a:blip r:embed="rId2" r:link="rId3" cstate="print"/>
          <a:srcRect/>
          <a:stretch>
            <a:fillRect/>
          </a:stretch>
        </p:blipFill>
        <p:spPr bwMode="auto">
          <a:xfrm>
            <a:off x="6483521" y="282429"/>
            <a:ext cx="5508515" cy="6338291"/>
          </a:xfrm>
          <a:prstGeom prst="rect">
            <a:avLst/>
          </a:prstGeom>
          <a:noFill/>
          <a:ln w="9525">
            <a:noFill/>
            <a:miter lim="800000"/>
            <a:headEnd/>
            <a:tailEnd/>
          </a:ln>
        </p:spPr>
      </p:pic>
    </p:spTree>
    <p:extLst>
      <p:ext uri="{BB962C8B-B14F-4D97-AF65-F5344CB8AC3E}">
        <p14:creationId xmlns:p14="http://schemas.microsoft.com/office/powerpoint/2010/main" val="22786267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753C4DDE-7B7D-644E-94FC-C1A7501178D6}"/>
              </a:ext>
            </a:extLst>
          </p:cNvPr>
          <p:cNvPicPr>
            <a:picLocks noChangeAspect="1"/>
          </p:cNvPicPr>
          <p:nvPr/>
        </p:nvPicPr>
        <p:blipFill>
          <a:blip r:embed="rId2"/>
          <a:stretch>
            <a:fillRect/>
          </a:stretch>
        </p:blipFill>
        <p:spPr>
          <a:xfrm>
            <a:off x="0" y="0"/>
            <a:ext cx="6237117" cy="6748041"/>
          </a:xfrm>
          <a:prstGeom prst="rect">
            <a:avLst/>
          </a:prstGeom>
        </p:spPr>
      </p:pic>
      <p:sp>
        <p:nvSpPr>
          <p:cNvPr id="5" name="Dikdörtgen 4">
            <a:extLst>
              <a:ext uri="{FF2B5EF4-FFF2-40B4-BE49-F238E27FC236}">
                <a16:creationId xmlns:a16="http://schemas.microsoft.com/office/drawing/2014/main" id="{58342573-6948-5D4D-A5DC-5AD8A76B10C8}"/>
              </a:ext>
            </a:extLst>
          </p:cNvPr>
          <p:cNvSpPr/>
          <p:nvPr/>
        </p:nvSpPr>
        <p:spPr>
          <a:xfrm>
            <a:off x="5822067" y="250088"/>
            <a:ext cx="6369933" cy="6247864"/>
          </a:xfrm>
          <a:prstGeom prst="rect">
            <a:avLst/>
          </a:prstGeom>
        </p:spPr>
        <p:txBody>
          <a:bodyPr wrap="square">
            <a:spAutoFit/>
          </a:bodyPr>
          <a:lstStyle/>
          <a:p>
            <a:r>
              <a:rPr lang="tr-TR" sz="2000" b="1" i="1" dirty="0">
                <a:solidFill>
                  <a:srgbClr val="FF0000"/>
                </a:solidFill>
              </a:rPr>
              <a:t>1,</a:t>
            </a:r>
            <a:r>
              <a:rPr lang="tr-TR" sz="2000" dirty="0"/>
              <a:t> CDV </a:t>
            </a:r>
            <a:r>
              <a:rPr lang="tr-TR" sz="2000" dirty="0" err="1"/>
              <a:t>enters</a:t>
            </a:r>
            <a:r>
              <a:rPr lang="tr-TR" sz="2000" dirty="0"/>
              <a:t> </a:t>
            </a:r>
            <a:r>
              <a:rPr lang="tr-TR" sz="2000" dirty="0" err="1"/>
              <a:t>the</a:t>
            </a:r>
            <a:r>
              <a:rPr lang="tr-TR" sz="2000" dirty="0"/>
              <a:t> </a:t>
            </a:r>
            <a:r>
              <a:rPr lang="tr-TR" sz="2000" dirty="0" err="1"/>
              <a:t>respiratory</a:t>
            </a:r>
            <a:r>
              <a:rPr lang="tr-TR" sz="2000" dirty="0"/>
              <a:t> </a:t>
            </a:r>
            <a:r>
              <a:rPr lang="tr-TR" sz="2000" dirty="0" err="1"/>
              <a:t>tract</a:t>
            </a:r>
            <a:r>
              <a:rPr lang="tr-TR" sz="2000" dirty="0"/>
              <a:t> </a:t>
            </a:r>
            <a:r>
              <a:rPr lang="tr-TR" sz="2000" dirty="0" err="1"/>
              <a:t>via</a:t>
            </a:r>
            <a:r>
              <a:rPr lang="tr-TR" sz="2000" dirty="0"/>
              <a:t> </a:t>
            </a:r>
            <a:r>
              <a:rPr lang="tr-TR" sz="2000" dirty="0" err="1"/>
              <a:t>aerosols</a:t>
            </a:r>
            <a:r>
              <a:rPr lang="tr-TR" sz="2000" dirty="0"/>
              <a:t> </a:t>
            </a:r>
            <a:r>
              <a:rPr lang="tr-TR" sz="2000" dirty="0" err="1"/>
              <a:t>and</a:t>
            </a:r>
            <a:r>
              <a:rPr lang="tr-TR" sz="2000" dirty="0"/>
              <a:t> </a:t>
            </a:r>
            <a:r>
              <a:rPr lang="tr-TR" sz="2000" dirty="0" err="1"/>
              <a:t>colonizes</a:t>
            </a:r>
            <a:r>
              <a:rPr lang="tr-TR" sz="2000" dirty="0"/>
              <a:t> </a:t>
            </a:r>
            <a:r>
              <a:rPr lang="tr-TR" sz="2000" dirty="0" err="1"/>
              <a:t>the</a:t>
            </a:r>
            <a:r>
              <a:rPr lang="tr-TR" sz="2000" dirty="0"/>
              <a:t> </a:t>
            </a:r>
            <a:r>
              <a:rPr lang="tr-TR" sz="2000" dirty="0" err="1"/>
              <a:t>local</a:t>
            </a:r>
            <a:r>
              <a:rPr lang="tr-TR" sz="2000" dirty="0"/>
              <a:t> </a:t>
            </a:r>
            <a:r>
              <a:rPr lang="tr-TR" sz="2000" dirty="0" err="1"/>
              <a:t>lymphoid</a:t>
            </a:r>
            <a:r>
              <a:rPr lang="tr-TR" sz="2000" dirty="0"/>
              <a:t> </a:t>
            </a:r>
            <a:r>
              <a:rPr lang="tr-TR" sz="2000" dirty="0" err="1"/>
              <a:t>tissues</a:t>
            </a:r>
            <a:r>
              <a:rPr lang="tr-TR" sz="2000" dirty="0"/>
              <a:t> </a:t>
            </a:r>
            <a:r>
              <a:rPr lang="tr-TR" sz="2000" dirty="0" err="1"/>
              <a:t>such</a:t>
            </a:r>
            <a:r>
              <a:rPr lang="tr-TR" sz="2000" dirty="0"/>
              <a:t> as </a:t>
            </a:r>
            <a:r>
              <a:rPr lang="tr-TR" sz="2000" dirty="0" err="1"/>
              <a:t>the</a:t>
            </a:r>
            <a:r>
              <a:rPr lang="tr-TR" sz="2000" dirty="0"/>
              <a:t> </a:t>
            </a:r>
            <a:r>
              <a:rPr lang="tr-TR" sz="2000" dirty="0" err="1"/>
              <a:t>tonsils</a:t>
            </a:r>
            <a:r>
              <a:rPr lang="tr-TR" sz="2000" dirty="0"/>
              <a:t>. </a:t>
            </a:r>
          </a:p>
          <a:p>
            <a:r>
              <a:rPr lang="tr-TR" sz="2000" b="1" i="1" dirty="0">
                <a:solidFill>
                  <a:srgbClr val="FF0000"/>
                </a:solidFill>
              </a:rPr>
              <a:t>2,</a:t>
            </a:r>
            <a:r>
              <a:rPr lang="tr-TR" sz="2000" dirty="0"/>
              <a:t> </a:t>
            </a:r>
            <a:r>
              <a:rPr lang="tr-TR" sz="2000" dirty="0" err="1"/>
              <a:t>Primary</a:t>
            </a:r>
            <a:r>
              <a:rPr lang="tr-TR" sz="2000" dirty="0"/>
              <a:t> </a:t>
            </a:r>
            <a:r>
              <a:rPr lang="tr-TR" sz="2000" dirty="0" err="1"/>
              <a:t>viral</a:t>
            </a:r>
            <a:r>
              <a:rPr lang="tr-TR" sz="2000" dirty="0"/>
              <a:t> </a:t>
            </a:r>
            <a:r>
              <a:rPr lang="tr-TR" sz="2000" dirty="0" err="1"/>
              <a:t>replication</a:t>
            </a:r>
            <a:r>
              <a:rPr lang="tr-TR" sz="2000" dirty="0"/>
              <a:t> </a:t>
            </a:r>
            <a:r>
              <a:rPr lang="tr-TR" sz="2000" dirty="0" err="1"/>
              <a:t>occurs</a:t>
            </a:r>
            <a:r>
              <a:rPr lang="tr-TR" sz="2000" dirty="0"/>
              <a:t> in </a:t>
            </a:r>
            <a:r>
              <a:rPr lang="tr-TR" sz="2000" dirty="0" err="1"/>
              <a:t>the</a:t>
            </a:r>
            <a:r>
              <a:rPr lang="tr-TR" sz="2000" dirty="0"/>
              <a:t> </a:t>
            </a:r>
            <a:r>
              <a:rPr lang="tr-TR" sz="2000" dirty="0" err="1"/>
              <a:t>tonsils</a:t>
            </a:r>
            <a:r>
              <a:rPr lang="tr-TR" sz="2000" dirty="0"/>
              <a:t>, </a:t>
            </a:r>
            <a:r>
              <a:rPr lang="tr-TR" sz="2000" dirty="0" err="1"/>
              <a:t>retropharyngeal</a:t>
            </a:r>
            <a:r>
              <a:rPr lang="tr-TR" sz="2000" dirty="0"/>
              <a:t> </a:t>
            </a:r>
            <a:r>
              <a:rPr lang="tr-TR" sz="2000" dirty="0" err="1"/>
              <a:t>nodes</a:t>
            </a:r>
            <a:r>
              <a:rPr lang="tr-TR" sz="2000" dirty="0"/>
              <a:t>, </a:t>
            </a:r>
            <a:r>
              <a:rPr lang="tr-TR" sz="2000" dirty="0" err="1"/>
              <a:t>bronchial</a:t>
            </a:r>
            <a:r>
              <a:rPr lang="tr-TR" sz="2000" dirty="0"/>
              <a:t> </a:t>
            </a:r>
            <a:r>
              <a:rPr lang="tr-TR" sz="2000" dirty="0" err="1"/>
              <a:t>lymph</a:t>
            </a:r>
            <a:r>
              <a:rPr lang="tr-TR" sz="2000" dirty="0"/>
              <a:t> </a:t>
            </a:r>
            <a:r>
              <a:rPr lang="tr-TR" sz="2000" dirty="0" err="1"/>
              <a:t>nodes</a:t>
            </a:r>
            <a:r>
              <a:rPr lang="tr-TR" sz="2000" dirty="0"/>
              <a:t>, </a:t>
            </a:r>
            <a:r>
              <a:rPr lang="tr-TR" sz="2000" dirty="0" err="1"/>
              <a:t>and</a:t>
            </a:r>
            <a:r>
              <a:rPr lang="tr-TR" sz="2000" dirty="0"/>
              <a:t> GI </a:t>
            </a:r>
            <a:r>
              <a:rPr lang="tr-TR" sz="2000" dirty="0" err="1"/>
              <a:t>lymphoid</a:t>
            </a:r>
            <a:r>
              <a:rPr lang="tr-TR" sz="2000" dirty="0"/>
              <a:t> </a:t>
            </a:r>
            <a:r>
              <a:rPr lang="tr-TR" sz="2000" dirty="0" err="1"/>
              <a:t>tissue</a:t>
            </a:r>
            <a:r>
              <a:rPr lang="tr-TR" sz="2000" dirty="0"/>
              <a:t>. </a:t>
            </a:r>
          </a:p>
          <a:p>
            <a:r>
              <a:rPr lang="tr-TR" sz="2000" b="1" i="1" dirty="0">
                <a:solidFill>
                  <a:srgbClr val="FF0000"/>
                </a:solidFill>
              </a:rPr>
              <a:t>3,</a:t>
            </a:r>
            <a:r>
              <a:rPr lang="tr-TR" sz="2000" dirty="0"/>
              <a:t> </a:t>
            </a:r>
            <a:r>
              <a:rPr lang="tr-TR" sz="2000" dirty="0" err="1"/>
              <a:t>From</a:t>
            </a:r>
            <a:r>
              <a:rPr lang="tr-TR" sz="2000" dirty="0"/>
              <a:t> </a:t>
            </a:r>
            <a:r>
              <a:rPr lang="tr-TR" sz="2000" dirty="0" err="1"/>
              <a:t>these</a:t>
            </a:r>
            <a:r>
              <a:rPr lang="tr-TR" sz="2000" dirty="0"/>
              <a:t> </a:t>
            </a:r>
            <a:r>
              <a:rPr lang="tr-TR" sz="2000" dirty="0" err="1"/>
              <a:t>sites</a:t>
            </a:r>
            <a:r>
              <a:rPr lang="tr-TR" sz="2000" dirty="0"/>
              <a:t> of </a:t>
            </a:r>
            <a:r>
              <a:rPr lang="tr-TR" sz="2000" dirty="0" err="1"/>
              <a:t>primary</a:t>
            </a:r>
            <a:r>
              <a:rPr lang="tr-TR" sz="2000" dirty="0"/>
              <a:t> </a:t>
            </a:r>
            <a:r>
              <a:rPr lang="tr-TR" sz="2000" dirty="0" err="1"/>
              <a:t>replication</a:t>
            </a:r>
            <a:r>
              <a:rPr lang="tr-TR" sz="2000" dirty="0"/>
              <a:t>, </a:t>
            </a:r>
            <a:r>
              <a:rPr lang="tr-TR" sz="2000" dirty="0" err="1"/>
              <a:t>macrophages</a:t>
            </a:r>
            <a:r>
              <a:rPr lang="tr-TR" sz="2000" dirty="0"/>
              <a:t> </a:t>
            </a:r>
            <a:r>
              <a:rPr lang="tr-TR" sz="2000" dirty="0" err="1"/>
              <a:t>containing</a:t>
            </a:r>
            <a:r>
              <a:rPr lang="tr-TR" sz="2000" dirty="0"/>
              <a:t> CDV </a:t>
            </a:r>
            <a:r>
              <a:rPr lang="tr-TR" sz="2000" dirty="0" err="1"/>
              <a:t>enter</a:t>
            </a:r>
            <a:r>
              <a:rPr lang="tr-TR" sz="2000" dirty="0"/>
              <a:t> </a:t>
            </a:r>
            <a:r>
              <a:rPr lang="tr-TR" sz="2000" dirty="0" err="1"/>
              <a:t>lymphatics</a:t>
            </a:r>
            <a:r>
              <a:rPr lang="tr-TR" sz="2000" dirty="0"/>
              <a:t> </a:t>
            </a:r>
            <a:r>
              <a:rPr lang="tr-TR" sz="2000" dirty="0" err="1"/>
              <a:t>traveling</a:t>
            </a:r>
            <a:r>
              <a:rPr lang="tr-TR" sz="2000" dirty="0"/>
              <a:t> </a:t>
            </a:r>
            <a:r>
              <a:rPr lang="tr-TR" sz="2000" dirty="0" err="1"/>
              <a:t>back</a:t>
            </a:r>
            <a:r>
              <a:rPr lang="tr-TR" sz="2000" dirty="0"/>
              <a:t> </a:t>
            </a:r>
            <a:r>
              <a:rPr lang="tr-TR" sz="2000" dirty="0" err="1"/>
              <a:t>to</a:t>
            </a:r>
            <a:r>
              <a:rPr lang="tr-TR" sz="2000" dirty="0"/>
              <a:t> </a:t>
            </a:r>
            <a:r>
              <a:rPr lang="tr-TR" sz="2000" dirty="0" err="1"/>
              <a:t>the</a:t>
            </a:r>
            <a:r>
              <a:rPr lang="tr-TR" sz="2000" dirty="0"/>
              <a:t> </a:t>
            </a:r>
            <a:r>
              <a:rPr lang="tr-TR" sz="2000" dirty="0" err="1"/>
              <a:t>heart</a:t>
            </a:r>
            <a:r>
              <a:rPr lang="tr-TR" sz="2000" dirty="0"/>
              <a:t>, </a:t>
            </a:r>
            <a:r>
              <a:rPr lang="tr-TR" sz="2000" dirty="0" err="1"/>
              <a:t>where</a:t>
            </a:r>
            <a:r>
              <a:rPr lang="tr-TR" sz="2000" dirty="0"/>
              <a:t> </a:t>
            </a:r>
            <a:r>
              <a:rPr lang="tr-TR" sz="2000" dirty="0" err="1"/>
              <a:t>they</a:t>
            </a:r>
            <a:r>
              <a:rPr lang="tr-TR" sz="2000" dirty="0"/>
              <a:t> </a:t>
            </a:r>
            <a:r>
              <a:rPr lang="tr-TR" sz="2000" dirty="0" err="1"/>
              <a:t>enter</a:t>
            </a:r>
            <a:r>
              <a:rPr lang="tr-TR" sz="2000" dirty="0"/>
              <a:t> </a:t>
            </a:r>
            <a:r>
              <a:rPr lang="tr-TR" sz="2000" dirty="0" err="1"/>
              <a:t>the</a:t>
            </a:r>
            <a:r>
              <a:rPr lang="tr-TR" sz="2000" dirty="0"/>
              <a:t> </a:t>
            </a:r>
            <a:r>
              <a:rPr lang="tr-TR" sz="2000" dirty="0" err="1"/>
              <a:t>blood</a:t>
            </a:r>
            <a:r>
              <a:rPr lang="tr-TR" sz="2000" dirty="0"/>
              <a:t> as </a:t>
            </a:r>
            <a:r>
              <a:rPr lang="tr-TR" sz="2000" dirty="0">
                <a:solidFill>
                  <a:srgbClr val="CC00CC"/>
                </a:solidFill>
              </a:rPr>
              <a:t>a </a:t>
            </a:r>
            <a:r>
              <a:rPr lang="tr-TR" sz="2000" dirty="0" err="1">
                <a:solidFill>
                  <a:srgbClr val="CC00CC"/>
                </a:solidFill>
              </a:rPr>
              <a:t>mononuclear</a:t>
            </a:r>
            <a:r>
              <a:rPr lang="tr-TR" sz="2000" dirty="0">
                <a:solidFill>
                  <a:srgbClr val="CC00CC"/>
                </a:solidFill>
              </a:rPr>
              <a:t> </a:t>
            </a:r>
            <a:r>
              <a:rPr lang="tr-TR" sz="2000" dirty="0" err="1">
                <a:solidFill>
                  <a:srgbClr val="CC00CC"/>
                </a:solidFill>
              </a:rPr>
              <a:t>cell-associated</a:t>
            </a:r>
            <a:r>
              <a:rPr lang="tr-TR" sz="2000" dirty="0">
                <a:solidFill>
                  <a:srgbClr val="CC00CC"/>
                </a:solidFill>
              </a:rPr>
              <a:t> </a:t>
            </a:r>
            <a:r>
              <a:rPr lang="tr-TR" sz="2000" dirty="0" err="1">
                <a:solidFill>
                  <a:srgbClr val="CC00CC"/>
                </a:solidFill>
              </a:rPr>
              <a:t>viremia</a:t>
            </a:r>
            <a:r>
              <a:rPr lang="tr-TR" sz="2000" dirty="0">
                <a:solidFill>
                  <a:srgbClr val="CC00CC"/>
                </a:solidFill>
              </a:rPr>
              <a:t>. </a:t>
            </a:r>
          </a:p>
          <a:p>
            <a:r>
              <a:rPr lang="tr-TR" sz="2000" b="1" i="1" dirty="0">
                <a:solidFill>
                  <a:srgbClr val="FF0000"/>
                </a:solidFill>
              </a:rPr>
              <a:t>4,</a:t>
            </a:r>
            <a:r>
              <a:rPr lang="tr-TR" sz="2000" dirty="0">
                <a:solidFill>
                  <a:srgbClr val="FF0000"/>
                </a:solidFill>
              </a:rPr>
              <a:t> </a:t>
            </a:r>
            <a:r>
              <a:rPr lang="tr-TR" sz="2000" dirty="0" err="1"/>
              <a:t>Virus</a:t>
            </a:r>
            <a:r>
              <a:rPr lang="tr-TR" sz="2000" dirty="0"/>
              <a:t> </a:t>
            </a:r>
            <a:r>
              <a:rPr lang="tr-TR" sz="2000" dirty="0" err="1"/>
              <a:t>enters</a:t>
            </a:r>
            <a:r>
              <a:rPr lang="tr-TR" sz="2000" dirty="0"/>
              <a:t> </a:t>
            </a:r>
            <a:r>
              <a:rPr lang="tr-TR" sz="2000" dirty="0" err="1"/>
              <a:t>the</a:t>
            </a:r>
            <a:r>
              <a:rPr lang="tr-TR" sz="2000" dirty="0"/>
              <a:t> CNS </a:t>
            </a:r>
            <a:r>
              <a:rPr lang="tr-TR" sz="2000" dirty="0" err="1"/>
              <a:t>via</a:t>
            </a:r>
            <a:r>
              <a:rPr lang="tr-TR" sz="2000" dirty="0"/>
              <a:t> </a:t>
            </a:r>
            <a:r>
              <a:rPr lang="tr-TR" sz="2000" dirty="0" err="1"/>
              <a:t>the</a:t>
            </a:r>
            <a:r>
              <a:rPr lang="tr-TR" sz="2000" dirty="0"/>
              <a:t> </a:t>
            </a:r>
            <a:r>
              <a:rPr lang="tr-TR" sz="2000" dirty="0" err="1"/>
              <a:t>cerebral</a:t>
            </a:r>
            <a:r>
              <a:rPr lang="tr-TR" sz="2000" dirty="0"/>
              <a:t> </a:t>
            </a:r>
            <a:r>
              <a:rPr lang="tr-TR" sz="2000" dirty="0" err="1"/>
              <a:t>circulation</a:t>
            </a:r>
            <a:r>
              <a:rPr lang="tr-TR" sz="2000" dirty="0"/>
              <a:t>. </a:t>
            </a:r>
            <a:r>
              <a:rPr lang="tr-TR" sz="2000" dirty="0" err="1"/>
              <a:t>There</a:t>
            </a:r>
            <a:r>
              <a:rPr lang="tr-TR" sz="2000" dirty="0"/>
              <a:t> it is </a:t>
            </a:r>
            <a:r>
              <a:rPr lang="tr-TR" sz="2000" dirty="0" err="1"/>
              <a:t>deposited</a:t>
            </a:r>
            <a:r>
              <a:rPr lang="tr-TR" sz="2000" dirty="0"/>
              <a:t> in </a:t>
            </a:r>
            <a:r>
              <a:rPr lang="tr-TR" sz="2000" dirty="0" err="1"/>
              <a:t>the</a:t>
            </a:r>
            <a:r>
              <a:rPr lang="tr-TR" sz="2000" dirty="0"/>
              <a:t> </a:t>
            </a:r>
            <a:r>
              <a:rPr lang="tr-TR" sz="2000" dirty="0" err="1"/>
              <a:t>perivascular</a:t>
            </a:r>
            <a:r>
              <a:rPr lang="tr-TR" sz="2000" dirty="0"/>
              <a:t> </a:t>
            </a:r>
            <a:r>
              <a:rPr lang="tr-TR" sz="2000" dirty="0" err="1"/>
              <a:t>spaces</a:t>
            </a:r>
            <a:r>
              <a:rPr lang="tr-TR" sz="2000" dirty="0"/>
              <a:t> of </a:t>
            </a:r>
            <a:r>
              <a:rPr lang="tr-TR" sz="2000" dirty="0" err="1"/>
              <a:t>fine</a:t>
            </a:r>
            <a:r>
              <a:rPr lang="tr-TR" sz="2000" dirty="0"/>
              <a:t> </a:t>
            </a:r>
            <a:r>
              <a:rPr lang="tr-TR" sz="2000" dirty="0" err="1"/>
              <a:t>blood</a:t>
            </a:r>
            <a:r>
              <a:rPr lang="tr-TR" sz="2000" dirty="0"/>
              <a:t> </a:t>
            </a:r>
            <a:r>
              <a:rPr lang="tr-TR" sz="2000" dirty="0" err="1"/>
              <a:t>vessels</a:t>
            </a:r>
            <a:r>
              <a:rPr lang="tr-TR" sz="2000" dirty="0"/>
              <a:t>. </a:t>
            </a:r>
          </a:p>
          <a:p>
            <a:r>
              <a:rPr lang="tr-TR" sz="2000" b="1" i="1" dirty="0">
                <a:solidFill>
                  <a:srgbClr val="FF0000"/>
                </a:solidFill>
              </a:rPr>
              <a:t>5,</a:t>
            </a:r>
            <a:r>
              <a:rPr lang="tr-TR" sz="2000" dirty="0">
                <a:solidFill>
                  <a:srgbClr val="FF0000"/>
                </a:solidFill>
              </a:rPr>
              <a:t> </a:t>
            </a:r>
            <a:r>
              <a:rPr lang="tr-TR" sz="2000" dirty="0" err="1"/>
              <a:t>Alternatively</a:t>
            </a:r>
            <a:r>
              <a:rPr lang="tr-TR" sz="2000" dirty="0"/>
              <a:t>, </a:t>
            </a:r>
            <a:r>
              <a:rPr lang="tr-TR" sz="2000" dirty="0" err="1"/>
              <a:t>virus</a:t>
            </a:r>
            <a:r>
              <a:rPr lang="tr-TR" sz="2000" dirty="0"/>
              <a:t> </a:t>
            </a:r>
            <a:r>
              <a:rPr lang="tr-TR" sz="2000" dirty="0" err="1"/>
              <a:t>enters</a:t>
            </a:r>
            <a:r>
              <a:rPr lang="tr-TR" sz="2000" dirty="0"/>
              <a:t> </a:t>
            </a:r>
            <a:r>
              <a:rPr lang="tr-TR" sz="2000" dirty="0" err="1"/>
              <a:t>the</a:t>
            </a:r>
            <a:r>
              <a:rPr lang="tr-TR" sz="2000" dirty="0"/>
              <a:t> </a:t>
            </a:r>
            <a:r>
              <a:rPr lang="tr-TR" sz="2000" dirty="0" err="1"/>
              <a:t>vessels</a:t>
            </a:r>
            <a:r>
              <a:rPr lang="tr-TR" sz="2000" dirty="0"/>
              <a:t> of </a:t>
            </a:r>
            <a:r>
              <a:rPr lang="tr-TR" sz="2000" dirty="0" err="1"/>
              <a:t>the</a:t>
            </a:r>
            <a:r>
              <a:rPr lang="tr-TR" sz="2000" dirty="0"/>
              <a:t> </a:t>
            </a:r>
            <a:r>
              <a:rPr lang="tr-TR" sz="2000" dirty="0" err="1"/>
              <a:t>choroid</a:t>
            </a:r>
            <a:r>
              <a:rPr lang="tr-TR" sz="2000" dirty="0"/>
              <a:t> </a:t>
            </a:r>
            <a:r>
              <a:rPr lang="tr-TR" sz="2000" dirty="0" err="1"/>
              <a:t>plexus</a:t>
            </a:r>
            <a:r>
              <a:rPr lang="tr-TR" sz="2000" dirty="0"/>
              <a:t> </a:t>
            </a:r>
            <a:r>
              <a:rPr lang="tr-TR" sz="2000" dirty="0" err="1"/>
              <a:t>and</a:t>
            </a:r>
            <a:r>
              <a:rPr lang="tr-TR" sz="2000" dirty="0"/>
              <a:t> </a:t>
            </a:r>
            <a:r>
              <a:rPr lang="tr-TR" sz="2000" dirty="0" err="1"/>
              <a:t>eventually</a:t>
            </a:r>
            <a:r>
              <a:rPr lang="tr-TR" sz="2000" dirty="0"/>
              <a:t> </a:t>
            </a:r>
            <a:r>
              <a:rPr lang="tr-TR" sz="2000" dirty="0" err="1"/>
              <a:t>the</a:t>
            </a:r>
            <a:r>
              <a:rPr lang="tr-TR" sz="2000" dirty="0"/>
              <a:t> </a:t>
            </a:r>
            <a:r>
              <a:rPr lang="tr-TR" sz="2000" dirty="0" err="1"/>
              <a:t>cerebrospinal</a:t>
            </a:r>
            <a:r>
              <a:rPr lang="tr-TR" sz="2000" dirty="0"/>
              <a:t> </a:t>
            </a:r>
            <a:r>
              <a:rPr lang="tr-TR" sz="2000" dirty="0" err="1"/>
              <a:t>fluid</a:t>
            </a:r>
            <a:r>
              <a:rPr lang="tr-TR" sz="2000" dirty="0"/>
              <a:t> </a:t>
            </a:r>
            <a:r>
              <a:rPr lang="tr-TR" sz="2000" dirty="0" err="1"/>
              <a:t>and</a:t>
            </a:r>
            <a:r>
              <a:rPr lang="tr-TR" sz="2000" dirty="0"/>
              <a:t> </a:t>
            </a:r>
            <a:r>
              <a:rPr lang="tr-TR" sz="2000" dirty="0" err="1"/>
              <a:t>ventricular</a:t>
            </a:r>
            <a:r>
              <a:rPr lang="tr-TR" sz="2000" dirty="0"/>
              <a:t> </a:t>
            </a:r>
            <a:r>
              <a:rPr lang="tr-TR" sz="2000" dirty="0" err="1"/>
              <a:t>system</a:t>
            </a:r>
            <a:r>
              <a:rPr lang="tr-TR" sz="2000" dirty="0"/>
              <a:t>. </a:t>
            </a:r>
          </a:p>
          <a:p>
            <a:r>
              <a:rPr lang="tr-TR" sz="2000" b="1" i="1" dirty="0">
                <a:solidFill>
                  <a:srgbClr val="FF0000"/>
                </a:solidFill>
              </a:rPr>
              <a:t>6,</a:t>
            </a:r>
            <a:r>
              <a:rPr lang="tr-TR" sz="2000" dirty="0"/>
              <a:t> As an </a:t>
            </a:r>
            <a:r>
              <a:rPr lang="tr-TR" sz="2000" dirty="0" err="1"/>
              <a:t>uncommon</a:t>
            </a:r>
            <a:r>
              <a:rPr lang="tr-TR" sz="2000" dirty="0"/>
              <a:t> </a:t>
            </a:r>
            <a:r>
              <a:rPr lang="tr-TR" sz="2000" dirty="0" err="1"/>
              <a:t>phenomenon</a:t>
            </a:r>
            <a:r>
              <a:rPr lang="tr-TR" sz="2000" dirty="0"/>
              <a:t> in </a:t>
            </a:r>
            <a:r>
              <a:rPr lang="tr-TR" sz="2000" dirty="0" err="1"/>
              <a:t>dogs</a:t>
            </a:r>
            <a:r>
              <a:rPr lang="tr-TR" sz="2000" dirty="0"/>
              <a:t>, CDV can </a:t>
            </a:r>
            <a:r>
              <a:rPr lang="tr-TR" sz="2000" dirty="0" err="1"/>
              <a:t>travel</a:t>
            </a:r>
            <a:r>
              <a:rPr lang="tr-TR" sz="2000" dirty="0"/>
              <a:t> </a:t>
            </a:r>
            <a:r>
              <a:rPr lang="tr-TR" sz="2000" dirty="0" err="1"/>
              <a:t>from</a:t>
            </a:r>
            <a:r>
              <a:rPr lang="tr-TR" sz="2000" dirty="0"/>
              <a:t> </a:t>
            </a:r>
            <a:r>
              <a:rPr lang="tr-TR" sz="2000" dirty="0" err="1"/>
              <a:t>the</a:t>
            </a:r>
            <a:r>
              <a:rPr lang="tr-TR" sz="2000" dirty="0"/>
              <a:t> </a:t>
            </a:r>
            <a:r>
              <a:rPr lang="tr-TR" sz="2000" dirty="0" err="1"/>
              <a:t>nasal</a:t>
            </a:r>
            <a:r>
              <a:rPr lang="tr-TR" sz="2000" dirty="0"/>
              <a:t> </a:t>
            </a:r>
            <a:r>
              <a:rPr lang="tr-TR" sz="2000" dirty="0" err="1"/>
              <a:t>passage</a:t>
            </a:r>
            <a:r>
              <a:rPr lang="tr-TR" sz="2000" dirty="0"/>
              <a:t>, </a:t>
            </a:r>
            <a:r>
              <a:rPr lang="tr-TR" sz="2000" dirty="0" err="1"/>
              <a:t>through</a:t>
            </a:r>
            <a:r>
              <a:rPr lang="tr-TR" sz="2000" dirty="0"/>
              <a:t> </a:t>
            </a:r>
            <a:r>
              <a:rPr lang="tr-TR" sz="2000" dirty="0" err="1"/>
              <a:t>the</a:t>
            </a:r>
            <a:r>
              <a:rPr lang="tr-TR" sz="2000" dirty="0"/>
              <a:t> </a:t>
            </a:r>
            <a:r>
              <a:rPr lang="tr-TR" sz="2000" dirty="0" err="1"/>
              <a:t>cribiform</a:t>
            </a:r>
            <a:r>
              <a:rPr lang="tr-TR" sz="2000" dirty="0"/>
              <a:t> </a:t>
            </a:r>
            <a:r>
              <a:rPr lang="tr-TR" sz="2000" dirty="0" err="1"/>
              <a:t>plate</a:t>
            </a:r>
            <a:r>
              <a:rPr lang="tr-TR" sz="2000" dirty="0"/>
              <a:t> </a:t>
            </a:r>
            <a:r>
              <a:rPr lang="tr-TR" sz="2000" dirty="0" err="1"/>
              <a:t>and</a:t>
            </a:r>
            <a:r>
              <a:rPr lang="tr-TR" sz="2000" dirty="0"/>
              <a:t> </a:t>
            </a:r>
            <a:r>
              <a:rPr lang="tr-TR" sz="2000" dirty="0" err="1"/>
              <a:t>anterograde</a:t>
            </a:r>
            <a:r>
              <a:rPr lang="tr-TR" sz="2000" dirty="0"/>
              <a:t> </a:t>
            </a:r>
            <a:r>
              <a:rPr lang="tr-TR" sz="2000" dirty="0" err="1"/>
              <a:t>via</a:t>
            </a:r>
            <a:r>
              <a:rPr lang="tr-TR" sz="2000" dirty="0"/>
              <a:t> </a:t>
            </a:r>
            <a:r>
              <a:rPr lang="tr-TR" sz="2000" dirty="0" err="1"/>
              <a:t>the</a:t>
            </a:r>
            <a:r>
              <a:rPr lang="tr-TR" sz="2000" dirty="0"/>
              <a:t> </a:t>
            </a:r>
            <a:r>
              <a:rPr lang="tr-TR" sz="2000" dirty="0" err="1"/>
              <a:t>olfactory</a:t>
            </a:r>
            <a:r>
              <a:rPr lang="tr-TR" sz="2000" dirty="0"/>
              <a:t> </a:t>
            </a:r>
            <a:r>
              <a:rPr lang="tr-TR" sz="2000" dirty="0" err="1"/>
              <a:t>nerve</a:t>
            </a:r>
            <a:r>
              <a:rPr lang="tr-TR" sz="2000" dirty="0"/>
              <a:t> </a:t>
            </a:r>
            <a:r>
              <a:rPr lang="tr-TR" sz="2000" dirty="0" err="1"/>
              <a:t>to</a:t>
            </a:r>
            <a:r>
              <a:rPr lang="tr-TR" sz="2000" dirty="0"/>
              <a:t> </a:t>
            </a:r>
            <a:r>
              <a:rPr lang="tr-TR" sz="2000" dirty="0" err="1"/>
              <a:t>the</a:t>
            </a:r>
            <a:r>
              <a:rPr lang="tr-TR" sz="2000" dirty="0"/>
              <a:t> </a:t>
            </a:r>
            <a:r>
              <a:rPr lang="tr-TR" sz="2000" dirty="0" err="1"/>
              <a:t>olfactory</a:t>
            </a:r>
            <a:r>
              <a:rPr lang="tr-TR" sz="2000" dirty="0"/>
              <a:t> </a:t>
            </a:r>
            <a:r>
              <a:rPr lang="tr-TR" sz="2000" dirty="0" err="1"/>
              <a:t>bulb</a:t>
            </a:r>
            <a:r>
              <a:rPr lang="tr-TR" sz="2000" dirty="0"/>
              <a:t> </a:t>
            </a:r>
            <a:r>
              <a:rPr lang="tr-TR" sz="2000" dirty="0" err="1"/>
              <a:t>and</a:t>
            </a:r>
            <a:r>
              <a:rPr lang="tr-TR" sz="2000" dirty="0"/>
              <a:t> CNS. </a:t>
            </a:r>
            <a:r>
              <a:rPr lang="tr-TR" sz="2000" dirty="0" err="1"/>
              <a:t>There</a:t>
            </a:r>
            <a:r>
              <a:rPr lang="tr-TR" sz="2000" dirty="0"/>
              <a:t> it </a:t>
            </a:r>
            <a:r>
              <a:rPr lang="tr-TR" sz="2000" dirty="0" err="1"/>
              <a:t>localizes</a:t>
            </a:r>
            <a:r>
              <a:rPr lang="tr-TR" sz="2000" dirty="0"/>
              <a:t>, </a:t>
            </a:r>
            <a:r>
              <a:rPr lang="tr-TR" sz="2000" dirty="0" err="1"/>
              <a:t>predominantly</a:t>
            </a:r>
            <a:r>
              <a:rPr lang="tr-TR" sz="2000" dirty="0"/>
              <a:t> in </a:t>
            </a:r>
            <a:r>
              <a:rPr lang="tr-TR" sz="2000" dirty="0" err="1"/>
              <a:t>the</a:t>
            </a:r>
            <a:r>
              <a:rPr lang="tr-TR" sz="2000" dirty="0"/>
              <a:t> </a:t>
            </a:r>
            <a:r>
              <a:rPr lang="tr-TR" sz="2000" dirty="0" err="1"/>
              <a:t>pyriform</a:t>
            </a:r>
            <a:r>
              <a:rPr lang="tr-TR" sz="2000" dirty="0"/>
              <a:t> </a:t>
            </a:r>
            <a:r>
              <a:rPr lang="tr-TR" sz="2000" dirty="0" err="1"/>
              <a:t>lobes</a:t>
            </a:r>
            <a:r>
              <a:rPr lang="tr-TR" sz="2000" dirty="0"/>
              <a:t> of </a:t>
            </a:r>
            <a:r>
              <a:rPr lang="tr-TR" sz="2000" dirty="0" err="1"/>
              <a:t>the</a:t>
            </a:r>
            <a:r>
              <a:rPr lang="tr-TR" sz="2000" dirty="0"/>
              <a:t> </a:t>
            </a:r>
            <a:r>
              <a:rPr lang="tr-TR" sz="2000" dirty="0" err="1"/>
              <a:t>cerebral</a:t>
            </a:r>
            <a:r>
              <a:rPr lang="tr-TR" sz="2000" dirty="0"/>
              <a:t> </a:t>
            </a:r>
            <a:r>
              <a:rPr lang="tr-TR" sz="2000" dirty="0" err="1"/>
              <a:t>cortex</a:t>
            </a:r>
            <a:endParaRPr lang="tr-TR" sz="2000" dirty="0"/>
          </a:p>
        </p:txBody>
      </p:sp>
      <p:sp>
        <p:nvSpPr>
          <p:cNvPr id="6" name="Dikdörtgen 5">
            <a:extLst>
              <a:ext uri="{FF2B5EF4-FFF2-40B4-BE49-F238E27FC236}">
                <a16:creationId xmlns:a16="http://schemas.microsoft.com/office/drawing/2014/main" id="{E115547C-3980-134D-A3E6-6EA046B9363A}"/>
              </a:ext>
            </a:extLst>
          </p:cNvPr>
          <p:cNvSpPr/>
          <p:nvPr/>
        </p:nvSpPr>
        <p:spPr>
          <a:xfrm>
            <a:off x="7308371" y="6614801"/>
            <a:ext cx="4833474" cy="230832"/>
          </a:xfrm>
          <a:prstGeom prst="rect">
            <a:avLst/>
          </a:prstGeom>
        </p:spPr>
        <p:txBody>
          <a:bodyPr wrap="square">
            <a:spAutoFit/>
          </a:bodyPr>
          <a:lstStyle/>
          <a:p>
            <a:r>
              <a:rPr lang="tr-TR" sz="900" dirty="0">
                <a:latin typeface="Arial" panose="020B0604020202020204" pitchFamily="34" charset="0"/>
              </a:rPr>
              <a:t>.(A, B, </a:t>
            </a:r>
            <a:r>
              <a:rPr lang="tr-TR" sz="900" dirty="0" err="1">
                <a:latin typeface="Arial" panose="020B0604020202020204" pitchFamily="34" charset="0"/>
              </a:rPr>
              <a:t>and</a:t>
            </a:r>
            <a:r>
              <a:rPr lang="tr-TR" sz="900" dirty="0">
                <a:latin typeface="Arial" panose="020B0604020202020204" pitchFamily="34" charset="0"/>
              </a:rPr>
              <a:t> D Art </a:t>
            </a:r>
            <a:r>
              <a:rPr lang="tr-TR" sz="900" dirty="0" err="1">
                <a:latin typeface="Arial" panose="020B0604020202020204" pitchFamily="34" charset="0"/>
              </a:rPr>
              <a:t>by</a:t>
            </a:r>
            <a:r>
              <a:rPr lang="tr-TR" sz="900" dirty="0">
                <a:latin typeface="Arial" panose="020B0604020202020204" pitchFamily="34" charset="0"/>
              </a:rPr>
              <a:t> Kip Carter © 2010 </a:t>
            </a:r>
            <a:r>
              <a:rPr lang="tr-TR" sz="900" dirty="0" err="1">
                <a:latin typeface="Arial" panose="020B0604020202020204" pitchFamily="34" charset="0"/>
              </a:rPr>
              <a:t>University</a:t>
            </a:r>
            <a:r>
              <a:rPr lang="tr-TR" sz="900" dirty="0">
                <a:latin typeface="Arial" panose="020B0604020202020204" pitchFamily="34" charset="0"/>
              </a:rPr>
              <a:t> of Georgia </a:t>
            </a:r>
            <a:r>
              <a:rPr lang="tr-TR" sz="900" dirty="0" err="1">
                <a:latin typeface="Arial" panose="020B0604020202020204" pitchFamily="34" charset="0"/>
              </a:rPr>
              <a:t>Research</a:t>
            </a:r>
            <a:r>
              <a:rPr lang="tr-TR" sz="900" dirty="0">
                <a:latin typeface="Arial" panose="020B0604020202020204" pitchFamily="34" charset="0"/>
              </a:rPr>
              <a:t> Foundation </a:t>
            </a:r>
            <a:r>
              <a:rPr lang="tr-TR" sz="900" dirty="0" err="1">
                <a:latin typeface="Arial" panose="020B0604020202020204" pitchFamily="34" charset="0"/>
              </a:rPr>
              <a:t>Inc</a:t>
            </a:r>
            <a:r>
              <a:rPr lang="tr-TR" sz="900" dirty="0">
                <a:latin typeface="Arial" panose="020B0604020202020204" pitchFamily="34" charset="0"/>
              </a:rPr>
              <a:t>.)</a:t>
            </a:r>
            <a:endParaRPr lang="tr-TR" sz="900" dirty="0"/>
          </a:p>
        </p:txBody>
      </p:sp>
    </p:spTree>
    <p:extLst>
      <p:ext uri="{BB962C8B-B14F-4D97-AF65-F5344CB8AC3E}">
        <p14:creationId xmlns:p14="http://schemas.microsoft.com/office/powerpoint/2010/main" val="1537968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22D12B0F-5299-0246-A4BE-5803AC3B52B7}"/>
              </a:ext>
            </a:extLst>
          </p:cNvPr>
          <p:cNvSpPr/>
          <p:nvPr/>
        </p:nvSpPr>
        <p:spPr>
          <a:xfrm>
            <a:off x="844951" y="1684529"/>
            <a:ext cx="10961225" cy="3539430"/>
          </a:xfrm>
          <a:prstGeom prst="rect">
            <a:avLst/>
          </a:prstGeom>
        </p:spPr>
        <p:txBody>
          <a:bodyPr wrap="square">
            <a:spAutoFit/>
          </a:bodyPr>
          <a:lstStyle/>
          <a:p>
            <a:r>
              <a:rPr lang="en-US" sz="2800" dirty="0"/>
              <a:t>The degree of viremia and extent of viral spread to various tissues is moderated by the level of specific humoral immunity in the host during the </a:t>
            </a:r>
            <a:r>
              <a:rPr lang="en-US" sz="2800" dirty="0" err="1"/>
              <a:t>viremic</a:t>
            </a:r>
            <a:r>
              <a:rPr lang="en-US" sz="2800" dirty="0"/>
              <a:t> period.</a:t>
            </a:r>
            <a:endParaRPr lang="tr-TR" sz="2800" dirty="0"/>
          </a:p>
          <a:p>
            <a:pPr>
              <a:buNone/>
            </a:pPr>
            <a:r>
              <a:rPr lang="tr-TR" sz="2800" dirty="0"/>
              <a:t>	</a:t>
            </a:r>
            <a:r>
              <a:rPr lang="en-GB" sz="2800" b="1" dirty="0" smtClean="0"/>
              <a:t>Mortality </a:t>
            </a:r>
            <a:r>
              <a:rPr lang="en-GB" sz="2800" b="1" dirty="0"/>
              <a:t>is variable (average 20%) according to the virulence of the strain;</a:t>
            </a:r>
            <a:r>
              <a:rPr lang="en-GB" sz="2800" dirty="0"/>
              <a:t> some cases may be subclinical. </a:t>
            </a:r>
            <a:endParaRPr lang="tr-TR" sz="2800" dirty="0"/>
          </a:p>
          <a:p>
            <a:r>
              <a:rPr lang="en-GB" sz="2800" dirty="0"/>
              <a:t> However CNS involvement often causes &gt;90% mortality</a:t>
            </a:r>
            <a:r>
              <a:rPr lang="en-GB" sz="2800" dirty="0" smtClean="0"/>
              <a:t>.</a:t>
            </a:r>
            <a:endParaRPr lang="tr-TR" sz="2800" dirty="0" smtClean="0"/>
          </a:p>
          <a:p>
            <a:pPr algn="ctr"/>
            <a:r>
              <a:rPr lang="en-US" sz="2800" dirty="0">
                <a:solidFill>
                  <a:srgbClr val="CC00CC"/>
                </a:solidFill>
              </a:rPr>
              <a:t>The inclusion body in the epithelial cells is </a:t>
            </a:r>
            <a:r>
              <a:rPr lang="en-US" sz="2800" dirty="0" err="1">
                <a:solidFill>
                  <a:srgbClr val="CC00CC"/>
                </a:solidFill>
              </a:rPr>
              <a:t>pathognomic</a:t>
            </a:r>
            <a:r>
              <a:rPr lang="en-US" sz="2800" dirty="0">
                <a:solidFill>
                  <a:srgbClr val="CC00CC"/>
                </a:solidFill>
              </a:rPr>
              <a:t>!</a:t>
            </a:r>
            <a:endParaRPr lang="tr-TR" sz="2800" dirty="0">
              <a:solidFill>
                <a:srgbClr val="CC00CC"/>
              </a:solidFill>
            </a:endParaRPr>
          </a:p>
          <a:p>
            <a:endParaRPr lang="en-GB" sz="2800" dirty="0"/>
          </a:p>
        </p:txBody>
      </p:sp>
    </p:spTree>
    <p:extLst>
      <p:ext uri="{BB962C8B-B14F-4D97-AF65-F5344CB8AC3E}">
        <p14:creationId xmlns:p14="http://schemas.microsoft.com/office/powerpoint/2010/main" val="45948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solidFill>
                  <a:srgbClr val="0070C0"/>
                </a:solidFill>
              </a:rPr>
              <a:t>Pathogenesis</a:t>
            </a:r>
            <a:endParaRPr lang="tr-TR" dirty="0"/>
          </a:p>
        </p:txBody>
      </p:sp>
      <p:sp>
        <p:nvSpPr>
          <p:cNvPr id="3" name="2 İçerik Yer Tutucusu"/>
          <p:cNvSpPr>
            <a:spLocks noGrp="1"/>
          </p:cNvSpPr>
          <p:nvPr>
            <p:ph idx="1"/>
          </p:nvPr>
        </p:nvSpPr>
        <p:spPr>
          <a:xfrm>
            <a:off x="960699" y="1516284"/>
            <a:ext cx="10393101" cy="4780343"/>
          </a:xfrm>
        </p:spPr>
        <p:txBody>
          <a:bodyPr>
            <a:normAutofit/>
          </a:bodyPr>
          <a:lstStyle/>
          <a:p>
            <a:pPr marL="0" indent="0" algn="just">
              <a:buNone/>
            </a:pPr>
            <a:r>
              <a:rPr lang="tr-TR" dirty="0" err="1"/>
              <a:t>Stages</a:t>
            </a:r>
            <a:endParaRPr lang="tr-TR" dirty="0"/>
          </a:p>
          <a:p>
            <a:pPr lvl="1" algn="just"/>
            <a:r>
              <a:rPr lang="en-GB" dirty="0"/>
              <a:t>Infection of the alveolar macrophages or </a:t>
            </a:r>
            <a:r>
              <a:rPr lang="en-GB" dirty="0" err="1"/>
              <a:t>orpharynx</a:t>
            </a:r>
            <a:r>
              <a:rPr lang="en-GB" dirty="0"/>
              <a:t> .</a:t>
            </a:r>
          </a:p>
          <a:p>
            <a:pPr lvl="1" algn="just"/>
            <a:r>
              <a:rPr lang="en-GB" dirty="0" err="1"/>
              <a:t>Viraemia</a:t>
            </a:r>
            <a:r>
              <a:rPr lang="en-GB" dirty="0"/>
              <a:t> and virus infection of macrophages and </a:t>
            </a:r>
            <a:r>
              <a:rPr lang="en-GB" dirty="0" err="1"/>
              <a:t>dendritic</a:t>
            </a:r>
            <a:r>
              <a:rPr lang="en-GB" dirty="0"/>
              <a:t> cells. .</a:t>
            </a:r>
          </a:p>
          <a:p>
            <a:pPr lvl="1" algn="just"/>
            <a:r>
              <a:rPr lang="en-GB" dirty="0"/>
              <a:t>Spread to </a:t>
            </a:r>
            <a:r>
              <a:rPr lang="en-GB" b="1" dirty="0">
                <a:solidFill>
                  <a:srgbClr val="CC00CC"/>
                </a:solidFill>
              </a:rPr>
              <a:t>most epithelial tissues and skin</a:t>
            </a:r>
            <a:r>
              <a:rPr lang="en-GB" dirty="0"/>
              <a:t>.</a:t>
            </a:r>
          </a:p>
          <a:p>
            <a:pPr lvl="1" algn="just"/>
            <a:r>
              <a:rPr lang="en-GB" dirty="0"/>
              <a:t>Opportunistic bacteria cause </a:t>
            </a:r>
            <a:r>
              <a:rPr lang="en-GB" dirty="0" err="1"/>
              <a:t>pyogenic</a:t>
            </a:r>
            <a:r>
              <a:rPr lang="en-GB" dirty="0"/>
              <a:t> discharges and diarrhoea.  </a:t>
            </a:r>
          </a:p>
          <a:p>
            <a:pPr lvl="1" algn="just"/>
            <a:r>
              <a:rPr lang="en-GB" dirty="0">
                <a:solidFill>
                  <a:srgbClr val="CC00CC"/>
                </a:solidFill>
              </a:rPr>
              <a:t>Hyperkeratosis of the pads (</a:t>
            </a:r>
            <a:r>
              <a:rPr lang="en-GB" dirty="0" err="1">
                <a:solidFill>
                  <a:srgbClr val="CC00CC"/>
                </a:solidFill>
              </a:rPr>
              <a:t>hardpad</a:t>
            </a:r>
            <a:r>
              <a:rPr lang="en-GB" dirty="0">
                <a:solidFill>
                  <a:srgbClr val="CC00CC"/>
                </a:solidFill>
              </a:rPr>
              <a:t>) and nose, skin rash.</a:t>
            </a:r>
          </a:p>
          <a:p>
            <a:pPr lvl="1" algn="just"/>
            <a:r>
              <a:rPr lang="en-GB" dirty="0"/>
              <a:t>Late infection of neurones.  </a:t>
            </a:r>
            <a:r>
              <a:rPr lang="en-GB" dirty="0" err="1"/>
              <a:t>Demyelination</a:t>
            </a:r>
            <a:r>
              <a:rPr lang="en-GB" dirty="0"/>
              <a:t>.  </a:t>
            </a:r>
            <a:r>
              <a:rPr lang="en-GB" dirty="0" err="1"/>
              <a:t>Incoordination</a:t>
            </a:r>
            <a:r>
              <a:rPr lang="en-GB" dirty="0"/>
              <a:t> or muscle tremors which may progress to paralysis and coma or to convulsions.</a:t>
            </a:r>
          </a:p>
          <a:p>
            <a:pPr lvl="1" algn="just"/>
            <a:r>
              <a:rPr lang="en-GB" dirty="0"/>
              <a:t>Death.  Recovered animals may have a persistent or spasmodic chorea.</a:t>
            </a:r>
          </a:p>
          <a:p>
            <a:endParaRPr lang="tr-TR" dirty="0"/>
          </a:p>
        </p:txBody>
      </p:sp>
    </p:spTree>
    <p:extLst>
      <p:ext uri="{BB962C8B-B14F-4D97-AF65-F5344CB8AC3E}">
        <p14:creationId xmlns:p14="http://schemas.microsoft.com/office/powerpoint/2010/main" val="3162684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g001"/>
          <p:cNvPicPr>
            <a:picLocks noChangeAspect="1" noChangeArrowheads="1"/>
          </p:cNvPicPr>
          <p:nvPr/>
        </p:nvPicPr>
        <p:blipFill>
          <a:blip r:embed="rId2" cstate="print"/>
          <a:srcRect/>
          <a:stretch>
            <a:fillRect/>
          </a:stretch>
        </p:blipFill>
        <p:spPr bwMode="auto">
          <a:xfrm>
            <a:off x="2006280" y="358817"/>
            <a:ext cx="8164009" cy="6123007"/>
          </a:xfrm>
          <a:prstGeom prst="rect">
            <a:avLst/>
          </a:prstGeom>
          <a:noFill/>
          <a:ln w="9525">
            <a:noFill/>
            <a:miter lim="800000"/>
            <a:headEnd/>
            <a:tailEnd/>
          </a:ln>
        </p:spPr>
      </p:pic>
    </p:spTree>
    <p:extLst>
      <p:ext uri="{BB962C8B-B14F-4D97-AF65-F5344CB8AC3E}">
        <p14:creationId xmlns:p14="http://schemas.microsoft.com/office/powerpoint/2010/main" val="836378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41400" y="868362"/>
            <a:ext cx="10515600" cy="4351338"/>
          </a:xfrm>
        </p:spPr>
        <p:txBody>
          <a:bodyPr/>
          <a:lstStyle/>
          <a:p>
            <a:r>
              <a:rPr lang="en-US" dirty="0"/>
              <a:t>Rinderpest historically occurred in Europe, Africa and Asia. The Americas and Oceania never faced rinderpest epizootics. </a:t>
            </a:r>
            <a:endParaRPr lang="tr-TR" dirty="0"/>
          </a:p>
          <a:p>
            <a:r>
              <a:rPr lang="tr-TR" dirty="0" err="1"/>
              <a:t>Virus</a:t>
            </a:r>
            <a:r>
              <a:rPr lang="tr-TR" dirty="0"/>
              <a:t> </a:t>
            </a:r>
            <a:r>
              <a:rPr lang="en-US" dirty="0"/>
              <a:t>form</a:t>
            </a:r>
            <a:r>
              <a:rPr lang="tr-TR" dirty="0"/>
              <a:t>s I</a:t>
            </a:r>
            <a:r>
              <a:rPr lang="en-US" dirty="0"/>
              <a:t>.N. and </a:t>
            </a:r>
            <a:r>
              <a:rPr lang="tr-TR" dirty="0"/>
              <a:t>I</a:t>
            </a:r>
            <a:r>
              <a:rPr lang="en-US" dirty="0"/>
              <a:t>.S. </a:t>
            </a:r>
            <a:r>
              <a:rPr lang="tr-TR" dirty="0"/>
              <a:t>i</a:t>
            </a:r>
            <a:r>
              <a:rPr lang="en-US" dirty="0" err="1"/>
              <a:t>nclusion</a:t>
            </a:r>
            <a:r>
              <a:rPr lang="tr-TR" dirty="0"/>
              <a:t> </a:t>
            </a:r>
            <a:r>
              <a:rPr lang="tr-TR" dirty="0" err="1"/>
              <a:t>bodies</a:t>
            </a:r>
            <a:r>
              <a:rPr lang="tr-TR" dirty="0"/>
              <a:t>.</a:t>
            </a:r>
          </a:p>
          <a:p>
            <a:r>
              <a:rPr lang="tr-TR" dirty="0"/>
              <a:t>V</a:t>
            </a:r>
            <a:r>
              <a:rPr lang="en-US" dirty="0" err="1"/>
              <a:t>irus</a:t>
            </a:r>
            <a:r>
              <a:rPr lang="en-US" dirty="0"/>
              <a:t> was first isolated by French Ni</a:t>
            </a:r>
            <a:r>
              <a:rPr lang="tr-TR" dirty="0"/>
              <a:t>c</a:t>
            </a:r>
            <a:r>
              <a:rPr lang="en-US" dirty="0" err="1"/>
              <a:t>holl</a:t>
            </a:r>
            <a:r>
              <a:rPr lang="en-US" dirty="0"/>
              <a:t> and Turkish </a:t>
            </a:r>
            <a:r>
              <a:rPr lang="en-US" dirty="0" err="1"/>
              <a:t>Adil</a:t>
            </a:r>
            <a:r>
              <a:rPr lang="en-US" dirty="0"/>
              <a:t> </a:t>
            </a:r>
            <a:r>
              <a:rPr lang="en-US" dirty="0" err="1"/>
              <a:t>Bey</a:t>
            </a:r>
            <a:r>
              <a:rPr lang="en-US" dirty="0"/>
              <a:t>.</a:t>
            </a:r>
            <a:endParaRPr lang="tr-TR" dirty="0"/>
          </a:p>
          <a:p>
            <a:r>
              <a:rPr lang="tr-TR" dirty="0"/>
              <a:t>CPE</a:t>
            </a:r>
          </a:p>
          <a:p>
            <a:r>
              <a:rPr lang="tr-TR" dirty="0" err="1"/>
              <a:t>İnterference</a:t>
            </a:r>
            <a:r>
              <a:rPr lang="tr-TR" dirty="0"/>
              <a:t> </a:t>
            </a:r>
            <a:r>
              <a:rPr lang="tr-TR" dirty="0" err="1"/>
              <a:t>feature</a:t>
            </a:r>
            <a:endParaRPr lang="tr-TR" dirty="0"/>
          </a:p>
          <a:p>
            <a:endParaRPr lang="tr-TR" dirty="0"/>
          </a:p>
        </p:txBody>
      </p:sp>
      <p:pic>
        <p:nvPicPr>
          <p:cNvPr id="6146" name="Picture 2" descr="rinderpest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8821" y="2761658"/>
            <a:ext cx="5898179" cy="394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662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Clinical</a:t>
            </a:r>
            <a:r>
              <a:rPr lang="tr-TR" dirty="0">
                <a:solidFill>
                  <a:srgbClr val="0070C0"/>
                </a:solidFill>
              </a:rPr>
              <a:t> </a:t>
            </a:r>
            <a:r>
              <a:rPr lang="tr-TR" dirty="0" err="1">
                <a:solidFill>
                  <a:srgbClr val="0070C0"/>
                </a:solidFill>
              </a:rPr>
              <a:t>Signs</a:t>
            </a:r>
            <a:endParaRPr lang="tr-TR" dirty="0">
              <a:solidFill>
                <a:srgbClr val="0070C0"/>
              </a:solidFill>
            </a:endParaRPr>
          </a:p>
        </p:txBody>
      </p:sp>
      <p:sp>
        <p:nvSpPr>
          <p:cNvPr id="3" name="İçerik Yer Tutucusu 2"/>
          <p:cNvSpPr>
            <a:spLocks noGrp="1"/>
          </p:cNvSpPr>
          <p:nvPr>
            <p:ph idx="1"/>
          </p:nvPr>
        </p:nvSpPr>
        <p:spPr>
          <a:xfrm>
            <a:off x="694482" y="1690688"/>
            <a:ext cx="10659318" cy="4640663"/>
          </a:xfrm>
        </p:spPr>
        <p:txBody>
          <a:bodyPr>
            <a:normAutofit fontScale="92500" lnSpcReduction="10000"/>
          </a:bodyPr>
          <a:lstStyle/>
          <a:p>
            <a:r>
              <a:rPr lang="en-US" dirty="0">
                <a:solidFill>
                  <a:srgbClr val="FF0000"/>
                </a:solidFill>
              </a:rPr>
              <a:t>Systemic Disease:</a:t>
            </a:r>
          </a:p>
          <a:p>
            <a:r>
              <a:rPr lang="en-US" dirty="0"/>
              <a:t>It usually starts with cold-like symptoms from following </a:t>
            </a:r>
            <a:r>
              <a:rPr lang="tr-TR" dirty="0"/>
              <a:t> </a:t>
            </a:r>
            <a:r>
              <a:rPr lang="en-US" dirty="0"/>
              <a:t>8 to 14 days </a:t>
            </a:r>
            <a:r>
              <a:rPr lang="tr-TR" dirty="0"/>
              <a:t>of </a:t>
            </a:r>
            <a:r>
              <a:rPr lang="en-US" dirty="0"/>
              <a:t>the </a:t>
            </a:r>
            <a:r>
              <a:rPr lang="tr-TR" dirty="0" err="1"/>
              <a:t>introduction</a:t>
            </a:r>
            <a:r>
              <a:rPr lang="en-US" dirty="0"/>
              <a:t> of the agent</a:t>
            </a:r>
            <a:r>
              <a:rPr lang="tr-TR" dirty="0"/>
              <a:t>. </a:t>
            </a:r>
            <a:r>
              <a:rPr lang="en-US" dirty="0"/>
              <a:t>In affected animals according to the order of occurrence frequency; </a:t>
            </a:r>
            <a:r>
              <a:rPr lang="en-US" dirty="0">
                <a:solidFill>
                  <a:srgbClr val="7030A0"/>
                </a:solidFill>
              </a:rPr>
              <a:t>pneumonia, conjunctivitis, dark nasal discharge, diarrhea, coughing and vomiting</a:t>
            </a:r>
            <a:r>
              <a:rPr lang="tr-TR" dirty="0">
                <a:solidFill>
                  <a:srgbClr val="7030A0"/>
                </a:solidFill>
              </a:rPr>
              <a:t> </a:t>
            </a:r>
            <a:r>
              <a:rPr lang="tr-TR" dirty="0" err="1">
                <a:solidFill>
                  <a:srgbClr val="7030A0"/>
                </a:solidFill>
              </a:rPr>
              <a:t>could</a:t>
            </a:r>
            <a:r>
              <a:rPr lang="tr-TR" dirty="0">
                <a:solidFill>
                  <a:srgbClr val="7030A0"/>
                </a:solidFill>
              </a:rPr>
              <a:t> be </a:t>
            </a:r>
            <a:r>
              <a:rPr lang="tr-TR" dirty="0" err="1">
                <a:solidFill>
                  <a:srgbClr val="7030A0"/>
                </a:solidFill>
              </a:rPr>
              <a:t>seen</a:t>
            </a:r>
            <a:r>
              <a:rPr lang="tr-TR" dirty="0">
                <a:solidFill>
                  <a:srgbClr val="7030A0"/>
                </a:solidFill>
              </a:rPr>
              <a:t>.</a:t>
            </a:r>
            <a:r>
              <a:rPr lang="en-US" dirty="0">
                <a:solidFill>
                  <a:srgbClr val="7030A0"/>
                </a:solidFill>
              </a:rPr>
              <a:t> </a:t>
            </a:r>
            <a:r>
              <a:rPr lang="en-US" dirty="0"/>
              <a:t>Other </a:t>
            </a:r>
            <a:r>
              <a:rPr lang="tr-TR" dirty="0" err="1"/>
              <a:t>findings</a:t>
            </a:r>
            <a:r>
              <a:rPr lang="tr-TR" dirty="0"/>
              <a:t>, </a:t>
            </a:r>
            <a:r>
              <a:rPr lang="en-US" dirty="0"/>
              <a:t>lethargy, enlarged lymph glands, weight loss, loss of appetite.</a:t>
            </a:r>
          </a:p>
          <a:p>
            <a:r>
              <a:rPr lang="en-US" dirty="0"/>
              <a:t>Systemic disease can sometimes be followed by other forms of disease;</a:t>
            </a:r>
          </a:p>
          <a:p>
            <a:pPr>
              <a:buNone/>
            </a:pPr>
            <a:r>
              <a:rPr lang="en-US" dirty="0"/>
              <a:t>- CNS Disease</a:t>
            </a:r>
          </a:p>
          <a:p>
            <a:pPr>
              <a:buNone/>
            </a:pPr>
            <a:r>
              <a:rPr lang="en-US" dirty="0"/>
              <a:t>- </a:t>
            </a:r>
            <a:r>
              <a:rPr lang="tr-TR" dirty="0"/>
              <a:t>Ocular </a:t>
            </a:r>
            <a:r>
              <a:rPr lang="en-US" dirty="0"/>
              <a:t>Disease</a:t>
            </a:r>
          </a:p>
          <a:p>
            <a:pPr>
              <a:buNone/>
            </a:pPr>
            <a:r>
              <a:rPr lang="en-US" dirty="0"/>
              <a:t>- Skin Disease</a:t>
            </a:r>
          </a:p>
          <a:p>
            <a:pPr>
              <a:buNone/>
            </a:pPr>
            <a:r>
              <a:rPr lang="en-US" dirty="0"/>
              <a:t>- Fetal disease</a:t>
            </a:r>
            <a:endParaRPr lang="tr-TR" dirty="0"/>
          </a:p>
        </p:txBody>
      </p:sp>
    </p:spTree>
    <p:extLst>
      <p:ext uri="{BB962C8B-B14F-4D97-AF65-F5344CB8AC3E}">
        <p14:creationId xmlns:p14="http://schemas.microsoft.com/office/powerpoint/2010/main" val="1326501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asal-CDV"/>
          <p:cNvPicPr>
            <a:picLocks noChangeAspect="1" noChangeArrowheads="1"/>
          </p:cNvPicPr>
          <p:nvPr/>
        </p:nvPicPr>
        <p:blipFill>
          <a:blip r:embed="rId2" cstate="print"/>
          <a:srcRect/>
          <a:stretch>
            <a:fillRect/>
          </a:stretch>
        </p:blipFill>
        <p:spPr bwMode="auto">
          <a:xfrm>
            <a:off x="672906" y="665432"/>
            <a:ext cx="3632876" cy="5519304"/>
          </a:xfrm>
          <a:prstGeom prst="rect">
            <a:avLst/>
          </a:prstGeom>
          <a:noFill/>
          <a:ln w="9525">
            <a:noFill/>
            <a:miter lim="800000"/>
            <a:headEnd/>
            <a:tailEnd/>
          </a:ln>
        </p:spPr>
      </p:pic>
      <p:pic>
        <p:nvPicPr>
          <p:cNvPr id="3" name="Picture 2" descr="Staupegebiss2">
            <a:extLst>
              <a:ext uri="{FF2B5EF4-FFF2-40B4-BE49-F238E27FC236}">
                <a16:creationId xmlns:a16="http://schemas.microsoft.com/office/drawing/2014/main" id="{7E280FEC-A134-5B44-BF55-2E4B292868FB}"/>
              </a:ext>
            </a:extLst>
          </p:cNvPr>
          <p:cNvPicPr>
            <a:picLocks noChangeAspect="1" noChangeArrowheads="1"/>
          </p:cNvPicPr>
          <p:nvPr/>
        </p:nvPicPr>
        <p:blipFill>
          <a:blip r:embed="rId3" cstate="print"/>
          <a:srcRect/>
          <a:stretch>
            <a:fillRect/>
          </a:stretch>
        </p:blipFill>
        <p:spPr bwMode="auto">
          <a:xfrm>
            <a:off x="4954129" y="1451600"/>
            <a:ext cx="6543407" cy="3946967"/>
          </a:xfrm>
          <a:prstGeom prst="rect">
            <a:avLst/>
          </a:prstGeom>
          <a:noFill/>
          <a:ln w="9525">
            <a:noFill/>
            <a:miter lim="800000"/>
            <a:headEnd/>
            <a:tailEnd/>
          </a:ln>
        </p:spPr>
      </p:pic>
    </p:spTree>
    <p:extLst>
      <p:ext uri="{BB962C8B-B14F-4D97-AF65-F5344CB8AC3E}">
        <p14:creationId xmlns:p14="http://schemas.microsoft.com/office/powerpoint/2010/main" val="22634964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2 İçerik Yer Tutucusu" descr="cdv 1.jpg"/>
          <p:cNvPicPr>
            <a:picLocks noGrp="1" noChangeAspect="1"/>
          </p:cNvPicPr>
          <p:nvPr>
            <p:ph/>
          </p:nvPr>
        </p:nvPicPr>
        <p:blipFill>
          <a:blip r:embed="rId2" cstate="print"/>
          <a:srcRect/>
          <a:stretch>
            <a:fillRect/>
          </a:stretch>
        </p:blipFill>
        <p:spPr>
          <a:xfrm>
            <a:off x="6238877" y="636608"/>
            <a:ext cx="3743325" cy="2639993"/>
          </a:xfrm>
        </p:spPr>
      </p:pic>
      <p:pic>
        <p:nvPicPr>
          <p:cNvPr id="15363" name="3 Resim" descr="rott.25.08.04 2.jpg"/>
          <p:cNvPicPr>
            <a:picLocks noChangeAspect="1"/>
          </p:cNvPicPr>
          <p:nvPr/>
        </p:nvPicPr>
        <p:blipFill>
          <a:blip r:embed="rId3" cstate="print"/>
          <a:srcRect/>
          <a:stretch>
            <a:fillRect/>
          </a:stretch>
        </p:blipFill>
        <p:spPr bwMode="auto">
          <a:xfrm>
            <a:off x="4182743" y="3547732"/>
            <a:ext cx="3743325" cy="2540552"/>
          </a:xfrm>
          <a:prstGeom prst="rect">
            <a:avLst/>
          </a:prstGeom>
          <a:noFill/>
          <a:ln w="9525">
            <a:noFill/>
            <a:miter lim="800000"/>
            <a:headEnd/>
            <a:tailEnd/>
          </a:ln>
        </p:spPr>
      </p:pic>
      <p:pic>
        <p:nvPicPr>
          <p:cNvPr id="15364" name="4 Resim" descr="sokak kop.-4.jpg"/>
          <p:cNvPicPr>
            <a:picLocks noChangeAspect="1"/>
          </p:cNvPicPr>
          <p:nvPr/>
        </p:nvPicPr>
        <p:blipFill>
          <a:blip r:embed="rId4" cstate="print"/>
          <a:srcRect/>
          <a:stretch>
            <a:fillRect/>
          </a:stretch>
        </p:blipFill>
        <p:spPr bwMode="auto">
          <a:xfrm>
            <a:off x="2024064" y="636608"/>
            <a:ext cx="3743325" cy="2639993"/>
          </a:xfrm>
          <a:prstGeom prst="rect">
            <a:avLst/>
          </a:prstGeom>
          <a:noFill/>
          <a:ln w="9525">
            <a:noFill/>
            <a:miter lim="800000"/>
            <a:headEnd/>
            <a:tailEnd/>
          </a:ln>
        </p:spPr>
      </p:pic>
    </p:spTree>
    <p:extLst>
      <p:ext uri="{BB962C8B-B14F-4D97-AF65-F5344CB8AC3E}">
        <p14:creationId xmlns:p14="http://schemas.microsoft.com/office/powerpoint/2010/main" val="29690591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Görünt000"/>
          <p:cNvPicPr>
            <a:picLocks noChangeAspect="1" noChangeArrowheads="1"/>
          </p:cNvPicPr>
          <p:nvPr/>
        </p:nvPicPr>
        <p:blipFill>
          <a:blip r:embed="rId2" cstate="print"/>
          <a:srcRect l="4315"/>
          <a:stretch>
            <a:fillRect/>
          </a:stretch>
        </p:blipFill>
        <p:spPr bwMode="auto">
          <a:xfrm>
            <a:off x="1007120" y="738190"/>
            <a:ext cx="4822825" cy="2834878"/>
          </a:xfrm>
          <a:prstGeom prst="rect">
            <a:avLst/>
          </a:prstGeom>
          <a:noFill/>
          <a:ln w="9525">
            <a:noFill/>
            <a:miter lim="800000"/>
            <a:headEnd/>
            <a:tailEnd/>
          </a:ln>
        </p:spPr>
      </p:pic>
      <p:pic>
        <p:nvPicPr>
          <p:cNvPr id="16387" name="Picture 6" descr="Görünt009"/>
          <p:cNvPicPr>
            <a:picLocks noChangeAspect="1" noChangeArrowheads="1"/>
          </p:cNvPicPr>
          <p:nvPr/>
        </p:nvPicPr>
        <p:blipFill>
          <a:blip r:embed="rId3" cstate="print"/>
          <a:srcRect l="15454" r="4137"/>
          <a:stretch>
            <a:fillRect/>
          </a:stretch>
        </p:blipFill>
        <p:spPr bwMode="auto">
          <a:xfrm>
            <a:off x="6707190" y="738191"/>
            <a:ext cx="4054251" cy="2834878"/>
          </a:xfrm>
          <a:prstGeom prst="rect">
            <a:avLst/>
          </a:prstGeom>
          <a:noFill/>
          <a:ln w="9525">
            <a:noFill/>
            <a:miter lim="800000"/>
            <a:headEnd/>
            <a:tailEnd/>
          </a:ln>
        </p:spPr>
      </p:pic>
      <p:pic>
        <p:nvPicPr>
          <p:cNvPr id="16388" name="Picture 7" descr="Görünt062"/>
          <p:cNvPicPr>
            <a:picLocks noChangeAspect="1" noChangeArrowheads="1"/>
          </p:cNvPicPr>
          <p:nvPr/>
        </p:nvPicPr>
        <p:blipFill>
          <a:blip r:embed="rId4" cstate="print"/>
          <a:srcRect/>
          <a:stretch>
            <a:fillRect/>
          </a:stretch>
        </p:blipFill>
        <p:spPr bwMode="auto">
          <a:xfrm>
            <a:off x="4150371" y="3829715"/>
            <a:ext cx="4155751" cy="2652108"/>
          </a:xfrm>
          <a:prstGeom prst="rect">
            <a:avLst/>
          </a:prstGeom>
          <a:noFill/>
          <a:ln w="9525">
            <a:noFill/>
            <a:miter lim="800000"/>
            <a:headEnd/>
            <a:tailEnd/>
          </a:ln>
        </p:spPr>
      </p:pic>
    </p:spTree>
    <p:extLst>
      <p:ext uri="{BB962C8B-B14F-4D97-AF65-F5344CB8AC3E}">
        <p14:creationId xmlns:p14="http://schemas.microsoft.com/office/powerpoint/2010/main" val="1855143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Clinical</a:t>
            </a:r>
            <a:r>
              <a:rPr lang="tr-TR" dirty="0">
                <a:solidFill>
                  <a:srgbClr val="0070C0"/>
                </a:solidFill>
              </a:rPr>
              <a:t> </a:t>
            </a:r>
            <a:r>
              <a:rPr lang="tr-TR" dirty="0" err="1">
                <a:solidFill>
                  <a:srgbClr val="0070C0"/>
                </a:solidFill>
              </a:rPr>
              <a:t>Signs</a:t>
            </a:r>
            <a:endParaRPr lang="tr-TR" dirty="0">
              <a:solidFill>
                <a:srgbClr val="0070C0"/>
              </a:solidFill>
            </a:endParaRPr>
          </a:p>
        </p:txBody>
      </p:sp>
      <p:sp>
        <p:nvSpPr>
          <p:cNvPr id="3" name="İçerik Yer Tutucusu 2"/>
          <p:cNvSpPr>
            <a:spLocks noGrp="1"/>
          </p:cNvSpPr>
          <p:nvPr>
            <p:ph idx="1"/>
          </p:nvPr>
        </p:nvSpPr>
        <p:spPr>
          <a:xfrm>
            <a:off x="838200" y="1690689"/>
            <a:ext cx="10643886" cy="4486274"/>
          </a:xfrm>
        </p:spPr>
        <p:txBody>
          <a:bodyPr>
            <a:normAutofit/>
          </a:bodyPr>
          <a:lstStyle/>
          <a:p>
            <a:pPr marL="0" indent="0">
              <a:buNone/>
            </a:pPr>
            <a:r>
              <a:rPr lang="tr-TR" dirty="0">
                <a:solidFill>
                  <a:srgbClr val="CC00CC"/>
                </a:solidFill>
              </a:rPr>
              <a:t>CNS </a:t>
            </a:r>
            <a:r>
              <a:rPr lang="tr-TR" dirty="0" err="1">
                <a:solidFill>
                  <a:srgbClr val="CC00CC"/>
                </a:solidFill>
              </a:rPr>
              <a:t>Disease</a:t>
            </a:r>
            <a:r>
              <a:rPr lang="tr-TR" dirty="0">
                <a:solidFill>
                  <a:srgbClr val="CC00CC"/>
                </a:solidFill>
              </a:rPr>
              <a:t>;</a:t>
            </a:r>
          </a:p>
          <a:p>
            <a:r>
              <a:rPr lang="tr-TR" dirty="0"/>
              <a:t>CNS </a:t>
            </a:r>
            <a:r>
              <a:rPr lang="tr-TR" dirty="0" err="1"/>
              <a:t>signs</a:t>
            </a:r>
            <a:r>
              <a:rPr lang="tr-TR" dirty="0"/>
              <a:t> </a:t>
            </a:r>
            <a:r>
              <a:rPr lang="tr-TR" dirty="0" err="1"/>
              <a:t>include</a:t>
            </a:r>
            <a:r>
              <a:rPr lang="tr-TR" dirty="0"/>
              <a:t> </a:t>
            </a:r>
            <a:r>
              <a:rPr lang="tr-TR" dirty="0" err="1"/>
              <a:t>circling</a:t>
            </a:r>
            <a:r>
              <a:rPr lang="tr-TR" dirty="0"/>
              <a:t>, </a:t>
            </a:r>
            <a:r>
              <a:rPr lang="tr-TR" dirty="0" err="1"/>
              <a:t>head</a:t>
            </a:r>
            <a:r>
              <a:rPr lang="tr-TR" dirty="0"/>
              <a:t> </a:t>
            </a:r>
            <a:r>
              <a:rPr lang="tr-TR" dirty="0" err="1"/>
              <a:t>tilt</a:t>
            </a:r>
            <a:r>
              <a:rPr lang="tr-TR" dirty="0"/>
              <a:t>, </a:t>
            </a:r>
            <a:r>
              <a:rPr lang="tr-TR" dirty="0" err="1"/>
              <a:t>nystagmus</a:t>
            </a:r>
            <a:r>
              <a:rPr lang="tr-TR" dirty="0"/>
              <a:t>, </a:t>
            </a:r>
            <a:r>
              <a:rPr lang="tr-TR" dirty="0" err="1"/>
              <a:t>paresis</a:t>
            </a:r>
            <a:r>
              <a:rPr lang="tr-TR" dirty="0"/>
              <a:t> </a:t>
            </a:r>
            <a:r>
              <a:rPr lang="tr-TR" dirty="0" err="1"/>
              <a:t>to</a:t>
            </a:r>
            <a:r>
              <a:rPr lang="tr-TR" dirty="0"/>
              <a:t> </a:t>
            </a:r>
            <a:r>
              <a:rPr lang="tr-TR" dirty="0" err="1"/>
              <a:t>paralysis</a:t>
            </a:r>
            <a:r>
              <a:rPr lang="tr-TR" dirty="0"/>
              <a:t>, </a:t>
            </a:r>
            <a:r>
              <a:rPr lang="tr-TR" dirty="0" err="1"/>
              <a:t>and</a:t>
            </a:r>
            <a:r>
              <a:rPr lang="tr-TR" dirty="0"/>
              <a:t> </a:t>
            </a:r>
            <a:r>
              <a:rPr lang="tr-TR" dirty="0" err="1"/>
              <a:t>focal</a:t>
            </a:r>
            <a:r>
              <a:rPr lang="tr-TR" dirty="0"/>
              <a:t> </a:t>
            </a:r>
            <a:r>
              <a:rPr lang="tr-TR" dirty="0" err="1"/>
              <a:t>to</a:t>
            </a:r>
            <a:r>
              <a:rPr lang="tr-TR" dirty="0"/>
              <a:t> </a:t>
            </a:r>
            <a:r>
              <a:rPr lang="tr-TR" dirty="0" err="1"/>
              <a:t>generalized</a:t>
            </a:r>
            <a:r>
              <a:rPr lang="tr-TR" dirty="0"/>
              <a:t> </a:t>
            </a:r>
            <a:r>
              <a:rPr lang="tr-TR" dirty="0" err="1"/>
              <a:t>seizures</a:t>
            </a:r>
            <a:r>
              <a:rPr lang="tr-TR" dirty="0"/>
              <a:t>. </a:t>
            </a:r>
          </a:p>
          <a:p>
            <a:r>
              <a:rPr lang="tr-TR" dirty="0" err="1">
                <a:solidFill>
                  <a:srgbClr val="7030A0"/>
                </a:solidFill>
              </a:rPr>
              <a:t>Localized</a:t>
            </a:r>
            <a:r>
              <a:rPr lang="tr-TR" dirty="0">
                <a:solidFill>
                  <a:srgbClr val="7030A0"/>
                </a:solidFill>
              </a:rPr>
              <a:t> </a:t>
            </a:r>
            <a:r>
              <a:rPr lang="tr-TR" dirty="0" err="1">
                <a:solidFill>
                  <a:srgbClr val="7030A0"/>
                </a:solidFill>
              </a:rPr>
              <a:t>involuntary</a:t>
            </a:r>
            <a:r>
              <a:rPr lang="tr-TR" dirty="0">
                <a:solidFill>
                  <a:srgbClr val="7030A0"/>
                </a:solidFill>
              </a:rPr>
              <a:t> </a:t>
            </a:r>
            <a:r>
              <a:rPr lang="tr-TR" dirty="0" err="1">
                <a:solidFill>
                  <a:srgbClr val="7030A0"/>
                </a:solidFill>
              </a:rPr>
              <a:t>twitching</a:t>
            </a:r>
            <a:r>
              <a:rPr lang="tr-TR" dirty="0">
                <a:solidFill>
                  <a:srgbClr val="7030A0"/>
                </a:solidFill>
              </a:rPr>
              <a:t> of a </a:t>
            </a:r>
            <a:r>
              <a:rPr lang="tr-TR" dirty="0" err="1">
                <a:solidFill>
                  <a:srgbClr val="7030A0"/>
                </a:solidFill>
              </a:rPr>
              <a:t>muscle</a:t>
            </a:r>
            <a:r>
              <a:rPr lang="tr-TR" dirty="0">
                <a:solidFill>
                  <a:srgbClr val="7030A0"/>
                </a:solidFill>
              </a:rPr>
              <a:t> </a:t>
            </a:r>
            <a:r>
              <a:rPr lang="tr-TR" dirty="0" err="1">
                <a:solidFill>
                  <a:srgbClr val="7030A0"/>
                </a:solidFill>
              </a:rPr>
              <a:t>or</a:t>
            </a:r>
            <a:r>
              <a:rPr lang="tr-TR" dirty="0">
                <a:solidFill>
                  <a:srgbClr val="7030A0"/>
                </a:solidFill>
              </a:rPr>
              <a:t> </a:t>
            </a:r>
            <a:r>
              <a:rPr lang="tr-TR" dirty="0" err="1">
                <a:solidFill>
                  <a:srgbClr val="7030A0"/>
                </a:solidFill>
              </a:rPr>
              <a:t>group</a:t>
            </a:r>
            <a:r>
              <a:rPr lang="tr-TR" dirty="0">
                <a:solidFill>
                  <a:srgbClr val="7030A0"/>
                </a:solidFill>
              </a:rPr>
              <a:t> of </a:t>
            </a:r>
            <a:r>
              <a:rPr lang="tr-TR" dirty="0" err="1">
                <a:solidFill>
                  <a:srgbClr val="7030A0"/>
                </a:solidFill>
              </a:rPr>
              <a:t>muscles</a:t>
            </a:r>
            <a:r>
              <a:rPr lang="tr-TR" dirty="0">
                <a:solidFill>
                  <a:srgbClr val="7030A0"/>
                </a:solidFill>
              </a:rPr>
              <a:t> </a:t>
            </a:r>
            <a:r>
              <a:rPr lang="tr-TR" dirty="0"/>
              <a:t>(</a:t>
            </a:r>
            <a:r>
              <a:rPr lang="tr-TR" dirty="0" err="1"/>
              <a:t>myoclonus</a:t>
            </a:r>
            <a:r>
              <a:rPr lang="tr-TR" dirty="0"/>
              <a:t>, </a:t>
            </a:r>
            <a:r>
              <a:rPr lang="tr-TR" dirty="0" err="1"/>
              <a:t>chorea</a:t>
            </a:r>
            <a:r>
              <a:rPr lang="tr-TR" dirty="0"/>
              <a:t>, </a:t>
            </a:r>
            <a:r>
              <a:rPr lang="tr-TR" dirty="0" err="1"/>
              <a:t>flexor</a:t>
            </a:r>
            <a:r>
              <a:rPr lang="tr-TR" dirty="0"/>
              <a:t> </a:t>
            </a:r>
            <a:r>
              <a:rPr lang="tr-TR" dirty="0" err="1"/>
              <a:t>spasm</a:t>
            </a:r>
            <a:r>
              <a:rPr lang="tr-TR" dirty="0"/>
              <a:t>, </a:t>
            </a:r>
            <a:r>
              <a:rPr lang="tr-TR" dirty="0" err="1"/>
              <a:t>hyperkinesia</a:t>
            </a:r>
            <a:r>
              <a:rPr lang="tr-TR" dirty="0"/>
              <a:t>) </a:t>
            </a:r>
            <a:r>
              <a:rPr lang="tr-TR" dirty="0" err="1">
                <a:solidFill>
                  <a:srgbClr val="7030A0"/>
                </a:solidFill>
              </a:rPr>
              <a:t>and</a:t>
            </a:r>
            <a:r>
              <a:rPr lang="tr-TR" dirty="0">
                <a:solidFill>
                  <a:srgbClr val="7030A0"/>
                </a:solidFill>
              </a:rPr>
              <a:t> </a:t>
            </a:r>
            <a:r>
              <a:rPr lang="tr-TR" dirty="0" err="1">
                <a:solidFill>
                  <a:srgbClr val="7030A0"/>
                </a:solidFill>
              </a:rPr>
              <a:t>convulsions</a:t>
            </a:r>
            <a:r>
              <a:rPr lang="tr-TR" dirty="0">
                <a:solidFill>
                  <a:srgbClr val="7030A0"/>
                </a:solidFill>
              </a:rPr>
              <a:t> </a:t>
            </a:r>
            <a:r>
              <a:rPr lang="tr-TR" dirty="0" err="1">
                <a:solidFill>
                  <a:srgbClr val="00B050"/>
                </a:solidFill>
              </a:rPr>
              <a:t>characterized</a:t>
            </a:r>
            <a:r>
              <a:rPr lang="tr-TR" dirty="0">
                <a:solidFill>
                  <a:srgbClr val="00B050"/>
                </a:solidFill>
              </a:rPr>
              <a:t> </a:t>
            </a:r>
            <a:r>
              <a:rPr lang="tr-TR" dirty="0" err="1">
                <a:solidFill>
                  <a:srgbClr val="00B050"/>
                </a:solidFill>
              </a:rPr>
              <a:t>by</a:t>
            </a:r>
            <a:r>
              <a:rPr lang="tr-TR" dirty="0">
                <a:solidFill>
                  <a:srgbClr val="00B050"/>
                </a:solidFill>
              </a:rPr>
              <a:t> </a:t>
            </a:r>
            <a:r>
              <a:rPr lang="tr-TR" dirty="0" err="1">
                <a:solidFill>
                  <a:srgbClr val="00B050"/>
                </a:solidFill>
              </a:rPr>
              <a:t>salivation</a:t>
            </a:r>
            <a:r>
              <a:rPr lang="tr-TR" dirty="0">
                <a:solidFill>
                  <a:srgbClr val="00B050"/>
                </a:solidFill>
              </a:rPr>
              <a:t> </a:t>
            </a:r>
            <a:r>
              <a:rPr lang="tr-TR" dirty="0" err="1">
                <a:solidFill>
                  <a:srgbClr val="00B050"/>
                </a:solidFill>
              </a:rPr>
              <a:t>and</a:t>
            </a:r>
            <a:r>
              <a:rPr lang="tr-TR" dirty="0">
                <a:solidFill>
                  <a:srgbClr val="00B050"/>
                </a:solidFill>
              </a:rPr>
              <a:t>, </a:t>
            </a:r>
            <a:r>
              <a:rPr lang="tr-TR" dirty="0" err="1">
                <a:solidFill>
                  <a:srgbClr val="00B050"/>
                </a:solidFill>
              </a:rPr>
              <a:t>often</a:t>
            </a:r>
            <a:r>
              <a:rPr lang="tr-TR" dirty="0">
                <a:solidFill>
                  <a:srgbClr val="00B050"/>
                </a:solidFill>
              </a:rPr>
              <a:t>, </a:t>
            </a:r>
            <a:r>
              <a:rPr lang="tr-TR" dirty="0" err="1">
                <a:solidFill>
                  <a:srgbClr val="00B050"/>
                </a:solidFill>
              </a:rPr>
              <a:t>chewing</a:t>
            </a:r>
            <a:r>
              <a:rPr lang="tr-TR" dirty="0">
                <a:solidFill>
                  <a:srgbClr val="00B050"/>
                </a:solidFill>
              </a:rPr>
              <a:t> </a:t>
            </a:r>
            <a:r>
              <a:rPr lang="tr-TR" dirty="0" err="1">
                <a:solidFill>
                  <a:srgbClr val="00B050"/>
                </a:solidFill>
              </a:rPr>
              <a:t>movements</a:t>
            </a:r>
            <a:r>
              <a:rPr lang="tr-TR" dirty="0">
                <a:solidFill>
                  <a:srgbClr val="00B050"/>
                </a:solidFill>
              </a:rPr>
              <a:t> of </a:t>
            </a:r>
            <a:r>
              <a:rPr lang="tr-TR" dirty="0" err="1">
                <a:solidFill>
                  <a:srgbClr val="00B050"/>
                </a:solidFill>
              </a:rPr>
              <a:t>the</a:t>
            </a:r>
            <a:r>
              <a:rPr lang="tr-TR" dirty="0">
                <a:solidFill>
                  <a:srgbClr val="00B050"/>
                </a:solidFill>
              </a:rPr>
              <a:t> </a:t>
            </a:r>
            <a:r>
              <a:rPr lang="tr-TR" dirty="0" err="1">
                <a:solidFill>
                  <a:srgbClr val="00B050"/>
                </a:solidFill>
              </a:rPr>
              <a:t>jaw</a:t>
            </a:r>
            <a:r>
              <a:rPr lang="tr-TR" dirty="0">
                <a:solidFill>
                  <a:srgbClr val="00B050"/>
                </a:solidFill>
              </a:rPr>
              <a:t> (“</a:t>
            </a:r>
            <a:r>
              <a:rPr lang="tr-TR" dirty="0" err="1">
                <a:solidFill>
                  <a:srgbClr val="00B050"/>
                </a:solidFill>
              </a:rPr>
              <a:t>chewing-gum</a:t>
            </a:r>
            <a:r>
              <a:rPr lang="tr-TR" dirty="0">
                <a:solidFill>
                  <a:srgbClr val="00B050"/>
                </a:solidFill>
              </a:rPr>
              <a:t> </a:t>
            </a:r>
            <a:r>
              <a:rPr lang="tr-TR" dirty="0" err="1">
                <a:solidFill>
                  <a:srgbClr val="00B050"/>
                </a:solidFill>
              </a:rPr>
              <a:t>fits</a:t>
            </a:r>
            <a:r>
              <a:rPr lang="tr-TR" dirty="0">
                <a:solidFill>
                  <a:srgbClr val="00B050"/>
                </a:solidFill>
              </a:rPr>
              <a:t>”) </a:t>
            </a:r>
            <a:r>
              <a:rPr lang="tr-TR" dirty="0" err="1"/>
              <a:t>are</a:t>
            </a:r>
            <a:r>
              <a:rPr lang="tr-TR" dirty="0"/>
              <a:t> </a:t>
            </a:r>
            <a:r>
              <a:rPr lang="tr-TR" dirty="0" err="1"/>
              <a:t>considered</a:t>
            </a:r>
            <a:r>
              <a:rPr lang="tr-TR" dirty="0"/>
              <a:t> </a:t>
            </a:r>
            <a:r>
              <a:rPr lang="tr-TR" dirty="0" err="1"/>
              <a:t>classic</a:t>
            </a:r>
            <a:r>
              <a:rPr lang="tr-TR" dirty="0"/>
              <a:t> </a:t>
            </a:r>
            <a:r>
              <a:rPr lang="tr-TR" dirty="0" err="1"/>
              <a:t>neurologic</a:t>
            </a:r>
            <a:r>
              <a:rPr lang="tr-TR" dirty="0"/>
              <a:t> </a:t>
            </a:r>
            <a:r>
              <a:rPr lang="tr-TR" dirty="0" err="1"/>
              <a:t>signs</a:t>
            </a:r>
            <a:r>
              <a:rPr lang="tr-TR" dirty="0"/>
              <a:t>. </a:t>
            </a:r>
          </a:p>
          <a:p>
            <a:r>
              <a:rPr lang="tr-TR" dirty="0" err="1"/>
              <a:t>Emerging</a:t>
            </a:r>
            <a:r>
              <a:rPr lang="tr-TR" dirty="0"/>
              <a:t> </a:t>
            </a:r>
            <a:r>
              <a:rPr lang="tr-TR" dirty="0" err="1"/>
              <a:t>viral</a:t>
            </a:r>
            <a:r>
              <a:rPr lang="tr-TR" dirty="0"/>
              <a:t> </a:t>
            </a:r>
            <a:r>
              <a:rPr lang="tr-TR" dirty="0" err="1"/>
              <a:t>strains</a:t>
            </a:r>
            <a:r>
              <a:rPr lang="tr-TR" dirty="0"/>
              <a:t> </a:t>
            </a:r>
            <a:r>
              <a:rPr lang="tr-TR" dirty="0" err="1"/>
              <a:t>may</a:t>
            </a:r>
            <a:r>
              <a:rPr lang="tr-TR" dirty="0"/>
              <a:t> be </a:t>
            </a:r>
            <a:r>
              <a:rPr lang="tr-TR" dirty="0" err="1"/>
              <a:t>associated</a:t>
            </a:r>
            <a:r>
              <a:rPr lang="tr-TR" dirty="0"/>
              <a:t> </a:t>
            </a:r>
            <a:r>
              <a:rPr lang="tr-TR" dirty="0" err="1"/>
              <a:t>with</a:t>
            </a:r>
            <a:r>
              <a:rPr lang="tr-TR" dirty="0"/>
              <a:t> </a:t>
            </a:r>
            <a:r>
              <a:rPr lang="tr-TR" dirty="0" err="1"/>
              <a:t>greater</a:t>
            </a:r>
            <a:r>
              <a:rPr lang="tr-TR" dirty="0"/>
              <a:t> </a:t>
            </a:r>
            <a:r>
              <a:rPr lang="tr-TR" dirty="0" err="1"/>
              <a:t>neurotropism</a:t>
            </a:r>
            <a:r>
              <a:rPr lang="tr-TR" dirty="0"/>
              <a:t>; </a:t>
            </a:r>
            <a:r>
              <a:rPr lang="tr-TR" dirty="0" err="1"/>
              <a:t>increased</a:t>
            </a:r>
            <a:r>
              <a:rPr lang="tr-TR" dirty="0"/>
              <a:t> </a:t>
            </a:r>
            <a:r>
              <a:rPr lang="tr-TR" dirty="0" err="1"/>
              <a:t>morbidity</a:t>
            </a:r>
            <a:r>
              <a:rPr lang="tr-TR" dirty="0"/>
              <a:t> </a:t>
            </a:r>
            <a:r>
              <a:rPr lang="tr-TR" dirty="0" err="1"/>
              <a:t>and</a:t>
            </a:r>
            <a:r>
              <a:rPr lang="tr-TR" dirty="0"/>
              <a:t> </a:t>
            </a:r>
            <a:r>
              <a:rPr lang="tr-TR" dirty="0" err="1"/>
              <a:t>mortality</a:t>
            </a:r>
            <a:r>
              <a:rPr lang="tr-TR" dirty="0"/>
              <a:t> </a:t>
            </a:r>
            <a:r>
              <a:rPr lang="tr-TR" dirty="0" err="1"/>
              <a:t>from</a:t>
            </a:r>
            <a:r>
              <a:rPr lang="tr-TR" dirty="0"/>
              <a:t> </a:t>
            </a:r>
            <a:r>
              <a:rPr lang="tr-TR" dirty="0" err="1"/>
              <a:t>neurologic</a:t>
            </a:r>
            <a:r>
              <a:rPr lang="tr-TR" dirty="0"/>
              <a:t> </a:t>
            </a:r>
            <a:r>
              <a:rPr lang="tr-TR" dirty="0" err="1"/>
              <a:t>complications</a:t>
            </a:r>
            <a:r>
              <a:rPr lang="tr-TR" dirty="0"/>
              <a:t> has </a:t>
            </a:r>
            <a:r>
              <a:rPr lang="tr-TR" dirty="0" err="1"/>
              <a:t>been</a:t>
            </a:r>
            <a:r>
              <a:rPr lang="tr-TR" dirty="0"/>
              <a:t> </a:t>
            </a:r>
            <a:r>
              <a:rPr lang="tr-TR" dirty="0" err="1"/>
              <a:t>observed</a:t>
            </a:r>
            <a:r>
              <a:rPr lang="tr-TR" dirty="0"/>
              <a:t>.</a:t>
            </a:r>
          </a:p>
          <a:p>
            <a:endParaRPr lang="tr-TR" dirty="0"/>
          </a:p>
        </p:txBody>
      </p:sp>
    </p:spTree>
    <p:extLst>
      <p:ext uri="{BB962C8B-B14F-4D97-AF65-F5344CB8AC3E}">
        <p14:creationId xmlns:p14="http://schemas.microsoft.com/office/powerpoint/2010/main" val="17795169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203767" y="405115"/>
            <a:ext cx="9711160" cy="5771849"/>
          </a:xfrm>
        </p:spPr>
        <p:txBody>
          <a:bodyPr>
            <a:normAutofit/>
          </a:bodyPr>
          <a:lstStyle/>
          <a:p>
            <a:r>
              <a:rPr lang="tr-TR" sz="2400" dirty="0" err="1"/>
              <a:t>These</a:t>
            </a:r>
            <a:r>
              <a:rPr lang="tr-TR" sz="2400" dirty="0"/>
              <a:t> </a:t>
            </a:r>
            <a:r>
              <a:rPr lang="tr-TR" sz="2400" dirty="0" err="1"/>
              <a:t>symptoms</a:t>
            </a:r>
            <a:r>
              <a:rPr lang="tr-TR" sz="2400" dirty="0"/>
              <a:t> </a:t>
            </a:r>
            <a:r>
              <a:rPr lang="tr-TR" sz="2400" dirty="0" err="1"/>
              <a:t>may</a:t>
            </a:r>
            <a:r>
              <a:rPr lang="tr-TR" sz="2400" dirty="0"/>
              <a:t> </a:t>
            </a:r>
            <a:r>
              <a:rPr lang="tr-TR" sz="2400" dirty="0" err="1"/>
              <a:t>continue</a:t>
            </a:r>
            <a:r>
              <a:rPr lang="tr-TR" sz="2400" dirty="0"/>
              <a:t> </a:t>
            </a:r>
            <a:r>
              <a:rPr lang="tr-TR" sz="2400" dirty="0" err="1"/>
              <a:t>until</a:t>
            </a:r>
            <a:r>
              <a:rPr lang="tr-TR" sz="2400" dirty="0"/>
              <a:t> </a:t>
            </a:r>
            <a:r>
              <a:rPr lang="tr-TR" sz="2400" dirty="0" err="1"/>
              <a:t>day</a:t>
            </a:r>
            <a:r>
              <a:rPr lang="tr-TR" sz="2400" dirty="0"/>
              <a:t> 21 </a:t>
            </a:r>
            <a:r>
              <a:rPr lang="tr-TR" sz="2400" dirty="0" err="1"/>
              <a:t>after</a:t>
            </a:r>
            <a:r>
              <a:rPr lang="tr-TR" sz="2400" dirty="0"/>
              <a:t> </a:t>
            </a:r>
            <a:r>
              <a:rPr lang="tr-TR" sz="2400" dirty="0" err="1"/>
              <a:t>systemic</a:t>
            </a:r>
            <a:r>
              <a:rPr lang="tr-TR" sz="2400" dirty="0"/>
              <a:t> </a:t>
            </a:r>
            <a:r>
              <a:rPr lang="tr-TR" sz="2400" dirty="0" err="1"/>
              <a:t>disease</a:t>
            </a:r>
            <a:r>
              <a:rPr lang="tr-TR" sz="2400" dirty="0"/>
              <a:t>. </a:t>
            </a:r>
            <a:r>
              <a:rPr lang="tr-TR" sz="2400" dirty="0" err="1"/>
              <a:t>The</a:t>
            </a:r>
            <a:r>
              <a:rPr lang="tr-TR" sz="2400" dirty="0"/>
              <a:t> </a:t>
            </a:r>
            <a:r>
              <a:rPr lang="tr-TR" sz="2400" dirty="0" err="1"/>
              <a:t>disease</a:t>
            </a:r>
            <a:r>
              <a:rPr lang="tr-TR" sz="2400" dirty="0"/>
              <a:t> is </a:t>
            </a:r>
            <a:r>
              <a:rPr lang="tr-TR" sz="2400" dirty="0" err="1"/>
              <a:t>progressive</a:t>
            </a:r>
            <a:r>
              <a:rPr lang="tr-TR" sz="2400" dirty="0"/>
              <a:t> </a:t>
            </a:r>
            <a:r>
              <a:rPr lang="tr-TR" sz="2400" dirty="0" err="1"/>
              <a:t>and</a:t>
            </a:r>
            <a:r>
              <a:rPr lang="tr-TR" sz="2400" dirty="0"/>
              <a:t> </a:t>
            </a:r>
            <a:r>
              <a:rPr lang="tr-TR" sz="2400" dirty="0" err="1"/>
              <a:t>if</a:t>
            </a:r>
            <a:r>
              <a:rPr lang="tr-TR" sz="2400" dirty="0"/>
              <a:t> </a:t>
            </a:r>
            <a:r>
              <a:rPr lang="tr-TR" sz="2400" dirty="0" err="1"/>
              <a:t>worsens</a:t>
            </a:r>
            <a:r>
              <a:rPr lang="tr-TR" sz="2400" dirty="0"/>
              <a:t> </a:t>
            </a:r>
            <a:r>
              <a:rPr lang="tr-TR" sz="2400" dirty="0" err="1"/>
              <a:t>the</a:t>
            </a:r>
            <a:r>
              <a:rPr lang="tr-TR" sz="2400" dirty="0"/>
              <a:t> </a:t>
            </a:r>
            <a:r>
              <a:rPr lang="tr-TR" sz="2400" dirty="0" err="1"/>
              <a:t>prognosis</a:t>
            </a:r>
            <a:r>
              <a:rPr lang="tr-TR" sz="2400" dirty="0"/>
              <a:t> is not </a:t>
            </a:r>
            <a:r>
              <a:rPr lang="tr-TR" sz="2400" dirty="0" err="1"/>
              <a:t>good</a:t>
            </a:r>
            <a:r>
              <a:rPr lang="tr-TR" sz="2400" dirty="0"/>
              <a:t>.</a:t>
            </a:r>
          </a:p>
          <a:p>
            <a:r>
              <a:rPr lang="tr-TR" sz="2400" dirty="0">
                <a:solidFill>
                  <a:srgbClr val="FF0000"/>
                </a:solidFill>
              </a:rPr>
              <a:t>IMPORTANT </a:t>
            </a:r>
            <a:r>
              <a:rPr lang="tr-TR" sz="2400" dirty="0">
                <a:solidFill>
                  <a:srgbClr val="CC00CC"/>
                </a:solidFill>
              </a:rPr>
              <a:t>30% of CNS </a:t>
            </a:r>
            <a:r>
              <a:rPr lang="tr-TR" sz="2400" dirty="0" err="1">
                <a:solidFill>
                  <a:srgbClr val="CC00CC"/>
                </a:solidFill>
              </a:rPr>
              <a:t>disease</a:t>
            </a:r>
            <a:r>
              <a:rPr lang="tr-TR" sz="2400" dirty="0">
                <a:solidFill>
                  <a:srgbClr val="CC00CC"/>
                </a:solidFill>
              </a:rPr>
              <a:t> </a:t>
            </a:r>
            <a:r>
              <a:rPr lang="tr-TR" sz="2400" dirty="0" err="1">
                <a:solidFill>
                  <a:srgbClr val="CC00CC"/>
                </a:solidFill>
              </a:rPr>
              <a:t>occurs</a:t>
            </a:r>
            <a:r>
              <a:rPr lang="tr-TR" sz="2400" dirty="0">
                <a:solidFill>
                  <a:srgbClr val="CC00CC"/>
                </a:solidFill>
              </a:rPr>
              <a:t> </a:t>
            </a:r>
            <a:r>
              <a:rPr lang="tr-TR" sz="2400" dirty="0" err="1">
                <a:solidFill>
                  <a:srgbClr val="CC00CC"/>
                </a:solidFill>
              </a:rPr>
              <a:t>without</a:t>
            </a:r>
            <a:r>
              <a:rPr lang="tr-TR" sz="2400" dirty="0">
                <a:solidFill>
                  <a:srgbClr val="CC00CC"/>
                </a:solidFill>
              </a:rPr>
              <a:t> </a:t>
            </a:r>
            <a:r>
              <a:rPr lang="tr-TR" sz="2400" dirty="0" err="1">
                <a:solidFill>
                  <a:srgbClr val="CC00CC"/>
                </a:solidFill>
              </a:rPr>
              <a:t>systemic</a:t>
            </a:r>
            <a:r>
              <a:rPr lang="tr-TR" sz="2400" dirty="0">
                <a:solidFill>
                  <a:srgbClr val="CC00CC"/>
                </a:solidFill>
              </a:rPr>
              <a:t> </a:t>
            </a:r>
            <a:r>
              <a:rPr lang="tr-TR" sz="2400" dirty="0" err="1">
                <a:solidFill>
                  <a:srgbClr val="CC00CC"/>
                </a:solidFill>
              </a:rPr>
              <a:t>symptoms</a:t>
            </a:r>
            <a:r>
              <a:rPr lang="tr-TR" sz="2400" dirty="0">
                <a:solidFill>
                  <a:srgbClr val="CC00CC"/>
                </a:solidFill>
              </a:rPr>
              <a:t>.</a:t>
            </a:r>
          </a:p>
        </p:txBody>
      </p:sp>
      <p:pic>
        <p:nvPicPr>
          <p:cNvPr id="4" name="Picture 2" descr="1a-CD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347" y="2241631"/>
            <a:ext cx="68580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260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eadpress-CD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491" y="1154841"/>
            <a:ext cx="4701935" cy="370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seizures-CD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154841"/>
            <a:ext cx="5327668" cy="363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2819400" y="5000625"/>
            <a:ext cx="1156086" cy="369332"/>
          </a:xfrm>
          <a:prstGeom prst="rect">
            <a:avLst/>
          </a:prstGeom>
          <a:noFill/>
          <a:ln w="9525">
            <a:noFill/>
            <a:miter lim="800000"/>
            <a:headEnd/>
            <a:tailEnd/>
          </a:ln>
          <a:effectLst/>
        </p:spPr>
        <p:txBody>
          <a:bodyPr wrap="none">
            <a:spAutoFit/>
          </a:bodyPr>
          <a:lstStyle/>
          <a:p>
            <a:pPr>
              <a:defRPr/>
            </a:pPr>
            <a:r>
              <a:rPr lang="tr-TR" b="1" dirty="0" err="1">
                <a:effectLst>
                  <a:outerShdw blurRad="38100" dist="38100" dir="2700000" algn="tl">
                    <a:srgbClr val="000000"/>
                  </a:outerShdw>
                </a:effectLst>
                <a:latin typeface="Comic Sans MS" pitchFamily="66" charset="0"/>
              </a:rPr>
              <a:t>head</a:t>
            </a:r>
            <a:r>
              <a:rPr lang="tr-TR" b="1" dirty="0">
                <a:effectLst>
                  <a:outerShdw blurRad="38100" dist="38100" dir="2700000" algn="tl">
                    <a:srgbClr val="000000"/>
                  </a:outerShdw>
                </a:effectLst>
                <a:latin typeface="Comic Sans MS" pitchFamily="66" charset="0"/>
              </a:rPr>
              <a:t> </a:t>
            </a:r>
            <a:r>
              <a:rPr lang="tr-TR" b="1" dirty="0" err="1">
                <a:effectLst>
                  <a:outerShdw blurRad="38100" dist="38100" dir="2700000" algn="tl">
                    <a:srgbClr val="000000"/>
                  </a:outerShdw>
                </a:effectLst>
                <a:latin typeface="Comic Sans MS" pitchFamily="66" charset="0"/>
              </a:rPr>
              <a:t>tilt</a:t>
            </a:r>
            <a:endParaRPr lang="en-US" b="1" dirty="0">
              <a:effectLst>
                <a:outerShdw blurRad="38100" dist="38100" dir="2700000" algn="tl">
                  <a:srgbClr val="000000"/>
                </a:outerShdw>
              </a:effectLst>
              <a:latin typeface="Comic Sans MS" pitchFamily="66" charset="0"/>
            </a:endParaRPr>
          </a:p>
        </p:txBody>
      </p:sp>
      <p:sp>
        <p:nvSpPr>
          <p:cNvPr id="21510" name="Text Box 6"/>
          <p:cNvSpPr txBox="1">
            <a:spLocks noChangeArrowheads="1"/>
          </p:cNvSpPr>
          <p:nvPr/>
        </p:nvSpPr>
        <p:spPr bwMode="auto">
          <a:xfrm>
            <a:off x="7793621" y="5000625"/>
            <a:ext cx="952505" cy="369332"/>
          </a:xfrm>
          <a:prstGeom prst="rect">
            <a:avLst/>
          </a:prstGeom>
          <a:noFill/>
          <a:ln w="9525">
            <a:noFill/>
            <a:miter lim="800000"/>
            <a:headEnd/>
            <a:tailEnd/>
          </a:ln>
          <a:effectLst/>
        </p:spPr>
        <p:txBody>
          <a:bodyPr wrap="none">
            <a:spAutoFit/>
          </a:bodyPr>
          <a:lstStyle/>
          <a:p>
            <a:pPr>
              <a:defRPr/>
            </a:pPr>
            <a:r>
              <a:rPr lang="tr-TR" b="1">
                <a:effectLst>
                  <a:outerShdw blurRad="38100" dist="38100" dir="2700000" algn="tl">
                    <a:srgbClr val="000000"/>
                  </a:outerShdw>
                </a:effectLst>
                <a:latin typeface="Comic Sans MS" pitchFamily="66" charset="0"/>
              </a:rPr>
              <a:t>spasms</a:t>
            </a:r>
            <a:endParaRPr lang="en-US" b="1" dirty="0">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2269674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buNone/>
            </a:pPr>
            <a:r>
              <a:rPr lang="tr-TR" dirty="0" err="1">
                <a:solidFill>
                  <a:srgbClr val="CC00CC"/>
                </a:solidFill>
              </a:rPr>
              <a:t>Ocular</a:t>
            </a:r>
            <a:r>
              <a:rPr lang="tr-TR" dirty="0">
                <a:solidFill>
                  <a:srgbClr val="CC00CC"/>
                </a:solidFill>
              </a:rPr>
              <a:t> </a:t>
            </a:r>
            <a:r>
              <a:rPr lang="tr-TR" dirty="0" err="1">
                <a:solidFill>
                  <a:srgbClr val="CC00CC"/>
                </a:solidFill>
              </a:rPr>
              <a:t>Diseases</a:t>
            </a:r>
            <a:endParaRPr lang="tr-TR" dirty="0">
              <a:solidFill>
                <a:srgbClr val="CC00CC"/>
              </a:solidFill>
            </a:endParaRPr>
          </a:p>
          <a:p>
            <a:r>
              <a:rPr lang="tr-TR" dirty="0" err="1"/>
              <a:t>inflammation</a:t>
            </a:r>
            <a:r>
              <a:rPr lang="tr-TR" dirty="0"/>
              <a:t> (</a:t>
            </a:r>
            <a:r>
              <a:rPr lang="tr-TR" dirty="0" err="1"/>
              <a:t>redness</a:t>
            </a:r>
            <a:r>
              <a:rPr lang="tr-TR" dirty="0"/>
              <a:t>, </a:t>
            </a:r>
            <a:r>
              <a:rPr lang="tr-TR" dirty="0" err="1"/>
              <a:t>pain</a:t>
            </a:r>
            <a:r>
              <a:rPr lang="tr-TR" dirty="0"/>
              <a:t>, </a:t>
            </a:r>
            <a:r>
              <a:rPr lang="tr-TR" dirty="0" err="1"/>
              <a:t>swelling</a:t>
            </a:r>
            <a:r>
              <a:rPr lang="tr-TR" dirty="0"/>
              <a:t>, </a:t>
            </a:r>
            <a:r>
              <a:rPr lang="tr-TR" dirty="0" err="1"/>
              <a:t>loss</a:t>
            </a:r>
            <a:r>
              <a:rPr lang="tr-TR" dirty="0"/>
              <a:t> of </a:t>
            </a:r>
            <a:r>
              <a:rPr lang="tr-TR" dirty="0" err="1"/>
              <a:t>function</a:t>
            </a:r>
            <a:r>
              <a:rPr lang="tr-TR" dirty="0"/>
              <a:t>),</a:t>
            </a:r>
          </a:p>
          <a:p>
            <a:r>
              <a:rPr lang="tr-TR" dirty="0" err="1"/>
              <a:t>blindness</a:t>
            </a:r>
            <a:r>
              <a:rPr lang="tr-TR" dirty="0"/>
              <a:t>,</a:t>
            </a:r>
          </a:p>
          <a:p>
            <a:r>
              <a:rPr lang="tr-TR" dirty="0" err="1"/>
              <a:t>dilated</a:t>
            </a:r>
            <a:r>
              <a:rPr lang="tr-TR" dirty="0"/>
              <a:t> </a:t>
            </a:r>
            <a:r>
              <a:rPr lang="tr-TR" dirty="0" err="1"/>
              <a:t>pupils</a:t>
            </a:r>
            <a:r>
              <a:rPr lang="tr-TR" dirty="0"/>
              <a:t>,</a:t>
            </a:r>
          </a:p>
          <a:p>
            <a:r>
              <a:rPr lang="tr-TR" dirty="0" err="1"/>
              <a:t>corneal</a:t>
            </a:r>
            <a:r>
              <a:rPr lang="tr-TR" dirty="0"/>
              <a:t> </a:t>
            </a:r>
            <a:r>
              <a:rPr lang="tr-TR" dirty="0" err="1"/>
              <a:t>dryness</a:t>
            </a:r>
            <a:r>
              <a:rPr lang="tr-TR" dirty="0"/>
              <a:t>,</a:t>
            </a:r>
          </a:p>
          <a:p>
            <a:r>
              <a:rPr lang="tr-TR" dirty="0" err="1"/>
              <a:t>eye</a:t>
            </a:r>
            <a:r>
              <a:rPr lang="tr-TR" dirty="0"/>
              <a:t> </a:t>
            </a:r>
            <a:r>
              <a:rPr lang="tr-TR" dirty="0" err="1"/>
              <a:t>discharge</a:t>
            </a:r>
            <a:endParaRPr lang="tr-TR" dirty="0"/>
          </a:p>
        </p:txBody>
      </p:sp>
    </p:spTree>
    <p:extLst>
      <p:ext uri="{BB962C8B-B14F-4D97-AF65-F5344CB8AC3E}">
        <p14:creationId xmlns:p14="http://schemas.microsoft.com/office/powerpoint/2010/main" val="3964451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18571" y="914401"/>
            <a:ext cx="9734309" cy="5262563"/>
          </a:xfrm>
        </p:spPr>
        <p:txBody>
          <a:bodyPr>
            <a:normAutofit fontScale="92500" lnSpcReduction="20000"/>
          </a:bodyPr>
          <a:lstStyle/>
          <a:p>
            <a:pPr marL="0" indent="0">
              <a:spcBef>
                <a:spcPct val="50000"/>
              </a:spcBef>
              <a:buNone/>
            </a:pPr>
            <a:r>
              <a:rPr lang="tr-TR" dirty="0">
                <a:solidFill>
                  <a:srgbClr val="CC00CC"/>
                </a:solidFill>
              </a:rPr>
              <a:t>Skin </a:t>
            </a:r>
            <a:r>
              <a:rPr lang="tr-TR" dirty="0" err="1">
                <a:solidFill>
                  <a:srgbClr val="CC00CC"/>
                </a:solidFill>
              </a:rPr>
              <a:t>Disease</a:t>
            </a:r>
            <a:r>
              <a:rPr lang="tr-TR" dirty="0">
                <a:solidFill>
                  <a:srgbClr val="CC00CC"/>
                </a:solidFill>
              </a:rPr>
              <a:t> (Hard </a:t>
            </a:r>
            <a:r>
              <a:rPr lang="tr-TR" dirty="0" err="1">
                <a:solidFill>
                  <a:srgbClr val="CC00CC"/>
                </a:solidFill>
              </a:rPr>
              <a:t>Pad</a:t>
            </a:r>
            <a:r>
              <a:rPr lang="tr-TR" dirty="0">
                <a:solidFill>
                  <a:srgbClr val="CC00CC"/>
                </a:solidFill>
              </a:rPr>
              <a:t> </a:t>
            </a:r>
            <a:r>
              <a:rPr lang="tr-TR" dirty="0" err="1">
                <a:solidFill>
                  <a:srgbClr val="CC00CC"/>
                </a:solidFill>
              </a:rPr>
              <a:t>Disease</a:t>
            </a:r>
            <a:r>
              <a:rPr lang="tr-TR" dirty="0">
                <a:solidFill>
                  <a:srgbClr val="CC00CC"/>
                </a:solidFill>
              </a:rPr>
              <a:t>)</a:t>
            </a:r>
          </a:p>
          <a:p>
            <a:pPr>
              <a:spcBef>
                <a:spcPct val="50000"/>
              </a:spcBef>
              <a:buFontTx/>
              <a:buChar char="-"/>
            </a:pPr>
            <a:r>
              <a:rPr lang="tr-TR" dirty="0" err="1"/>
              <a:t>Characterized</a:t>
            </a:r>
            <a:r>
              <a:rPr lang="tr-TR" dirty="0"/>
              <a:t> </a:t>
            </a:r>
            <a:r>
              <a:rPr lang="tr-TR" dirty="0" err="1"/>
              <a:t>by</a:t>
            </a:r>
            <a:r>
              <a:rPr lang="tr-TR" dirty="0"/>
              <a:t> a </a:t>
            </a:r>
            <a:r>
              <a:rPr lang="tr-TR" dirty="0" err="1"/>
              <a:t>thickening</a:t>
            </a:r>
            <a:r>
              <a:rPr lang="tr-TR" dirty="0"/>
              <a:t> of </a:t>
            </a:r>
            <a:r>
              <a:rPr lang="tr-TR" dirty="0" err="1"/>
              <a:t>the</a:t>
            </a:r>
            <a:r>
              <a:rPr lang="tr-TR" dirty="0"/>
              <a:t> </a:t>
            </a:r>
            <a:r>
              <a:rPr lang="tr-TR" dirty="0" err="1"/>
              <a:t>nasal</a:t>
            </a:r>
            <a:r>
              <a:rPr lang="tr-TR" dirty="0"/>
              <a:t> tip </a:t>
            </a:r>
            <a:r>
              <a:rPr lang="tr-TR" dirty="0" err="1"/>
              <a:t>and</a:t>
            </a:r>
            <a:r>
              <a:rPr lang="tr-TR" dirty="0"/>
              <a:t> </a:t>
            </a:r>
            <a:r>
              <a:rPr lang="tr-TR" dirty="0" err="1"/>
              <a:t>soles</a:t>
            </a:r>
            <a:endParaRPr lang="tr-TR" dirty="0"/>
          </a:p>
          <a:p>
            <a:pPr>
              <a:spcBef>
                <a:spcPct val="50000"/>
              </a:spcBef>
              <a:buFontTx/>
              <a:buChar char="-"/>
            </a:pPr>
            <a:r>
              <a:rPr lang="tr-TR" dirty="0" err="1"/>
              <a:t>Vesicular</a:t>
            </a:r>
            <a:r>
              <a:rPr lang="tr-TR" dirty="0"/>
              <a:t> </a:t>
            </a:r>
            <a:r>
              <a:rPr lang="tr-TR" dirty="0" err="1"/>
              <a:t>and</a:t>
            </a:r>
            <a:r>
              <a:rPr lang="tr-TR" dirty="0"/>
              <a:t> pustular </a:t>
            </a:r>
            <a:r>
              <a:rPr lang="tr-TR" dirty="0" err="1"/>
              <a:t>dermatitis</a:t>
            </a:r>
            <a:r>
              <a:rPr lang="tr-TR" dirty="0"/>
              <a:t> in </a:t>
            </a:r>
            <a:r>
              <a:rPr lang="tr-TR" dirty="0" err="1"/>
              <a:t>puppies</a:t>
            </a:r>
            <a:r>
              <a:rPr lang="tr-TR" dirty="0"/>
              <a:t> is </a:t>
            </a:r>
            <a:r>
              <a:rPr lang="tr-TR" dirty="0" err="1"/>
              <a:t>rarely</a:t>
            </a:r>
            <a:r>
              <a:rPr lang="tr-TR" dirty="0"/>
              <a:t> </a:t>
            </a:r>
            <a:r>
              <a:rPr lang="tr-TR" dirty="0" err="1"/>
              <a:t>associated</a:t>
            </a:r>
            <a:r>
              <a:rPr lang="tr-TR" dirty="0"/>
              <a:t> </a:t>
            </a:r>
            <a:r>
              <a:rPr lang="tr-TR" dirty="0" err="1"/>
              <a:t>with</a:t>
            </a:r>
            <a:r>
              <a:rPr lang="tr-TR" dirty="0"/>
              <a:t> CNS </a:t>
            </a:r>
            <a:r>
              <a:rPr lang="tr-TR" dirty="0" err="1"/>
              <a:t>disease</a:t>
            </a:r>
            <a:endParaRPr lang="tr-TR" dirty="0"/>
          </a:p>
          <a:p>
            <a:pPr>
              <a:spcBef>
                <a:spcPct val="50000"/>
              </a:spcBef>
              <a:buFontTx/>
              <a:buChar char="-"/>
            </a:pPr>
            <a:endParaRPr lang="tr-TR" dirty="0"/>
          </a:p>
          <a:p>
            <a:pPr>
              <a:spcBef>
                <a:spcPct val="50000"/>
              </a:spcBef>
              <a:buFontTx/>
              <a:buChar char="-"/>
            </a:pPr>
            <a:endParaRPr lang="tr-TR" dirty="0"/>
          </a:p>
          <a:p>
            <a:pPr marL="0" indent="0">
              <a:spcBef>
                <a:spcPct val="50000"/>
              </a:spcBef>
              <a:buNone/>
            </a:pPr>
            <a:endParaRPr lang="tr-TR" dirty="0"/>
          </a:p>
          <a:p>
            <a:pPr>
              <a:spcBef>
                <a:spcPct val="50000"/>
              </a:spcBef>
              <a:buFontTx/>
              <a:buChar char="-"/>
            </a:pPr>
            <a:endParaRPr lang="tr-TR" dirty="0"/>
          </a:p>
          <a:p>
            <a:pPr>
              <a:spcBef>
                <a:spcPct val="50000"/>
              </a:spcBef>
              <a:buFontTx/>
              <a:buChar char="-"/>
            </a:pPr>
            <a:endParaRPr lang="tr-TR" dirty="0"/>
          </a:p>
          <a:p>
            <a:pPr marL="0" indent="0">
              <a:spcBef>
                <a:spcPct val="50000"/>
              </a:spcBef>
              <a:buNone/>
            </a:pPr>
            <a:r>
              <a:rPr lang="tr-TR" dirty="0" err="1">
                <a:solidFill>
                  <a:srgbClr val="CC00CC"/>
                </a:solidFill>
              </a:rPr>
              <a:t>Fetal</a:t>
            </a:r>
            <a:r>
              <a:rPr lang="tr-TR" dirty="0">
                <a:solidFill>
                  <a:srgbClr val="CC00CC"/>
                </a:solidFill>
              </a:rPr>
              <a:t> </a:t>
            </a:r>
            <a:r>
              <a:rPr lang="tr-TR" dirty="0" err="1">
                <a:solidFill>
                  <a:srgbClr val="CC00CC"/>
                </a:solidFill>
              </a:rPr>
              <a:t>disease</a:t>
            </a:r>
            <a:endParaRPr lang="tr-TR" dirty="0">
              <a:solidFill>
                <a:srgbClr val="CC00CC"/>
              </a:solidFill>
            </a:endParaRPr>
          </a:p>
          <a:p>
            <a:pPr>
              <a:spcBef>
                <a:spcPct val="50000"/>
              </a:spcBef>
              <a:buFontTx/>
              <a:buChar char="-"/>
            </a:pPr>
            <a:r>
              <a:rPr lang="tr-TR" dirty="0" err="1"/>
              <a:t>Pregnant</a:t>
            </a:r>
            <a:r>
              <a:rPr lang="tr-TR" dirty="0"/>
              <a:t> </a:t>
            </a:r>
            <a:r>
              <a:rPr lang="tr-TR" dirty="0" err="1"/>
              <a:t>animals</a:t>
            </a:r>
            <a:r>
              <a:rPr lang="tr-TR" dirty="0"/>
              <a:t> can </a:t>
            </a:r>
            <a:r>
              <a:rPr lang="tr-TR" dirty="0" err="1"/>
              <a:t>abort</a:t>
            </a:r>
            <a:r>
              <a:rPr lang="tr-TR" dirty="0"/>
              <a:t> </a:t>
            </a:r>
            <a:r>
              <a:rPr lang="tr-TR" dirty="0" err="1"/>
              <a:t>or</a:t>
            </a:r>
            <a:r>
              <a:rPr lang="tr-TR" dirty="0"/>
              <a:t> </a:t>
            </a:r>
            <a:r>
              <a:rPr lang="tr-TR" dirty="0" err="1"/>
              <a:t>give</a:t>
            </a:r>
            <a:r>
              <a:rPr lang="tr-TR" dirty="0"/>
              <a:t> </a:t>
            </a:r>
            <a:r>
              <a:rPr lang="tr-TR" dirty="0" err="1"/>
              <a:t>birth</a:t>
            </a:r>
            <a:r>
              <a:rPr lang="tr-TR" dirty="0"/>
              <a:t> </a:t>
            </a:r>
            <a:r>
              <a:rPr lang="tr-TR" dirty="0" err="1"/>
              <a:t>infected</a:t>
            </a:r>
            <a:r>
              <a:rPr lang="tr-TR" dirty="0"/>
              <a:t> </a:t>
            </a:r>
            <a:r>
              <a:rPr lang="tr-TR" dirty="0" err="1"/>
              <a:t>puppies</a:t>
            </a:r>
            <a:r>
              <a:rPr lang="tr-TR" dirty="0"/>
              <a:t>. </a:t>
            </a:r>
            <a:r>
              <a:rPr lang="tr-TR" dirty="0" err="1"/>
              <a:t>Symptoms</a:t>
            </a:r>
            <a:r>
              <a:rPr lang="tr-TR" dirty="0"/>
              <a:t> of CNS can be </a:t>
            </a:r>
            <a:r>
              <a:rPr lang="tr-TR" dirty="0" err="1"/>
              <a:t>observed</a:t>
            </a:r>
            <a:r>
              <a:rPr lang="tr-TR" dirty="0"/>
              <a:t> in </a:t>
            </a:r>
            <a:r>
              <a:rPr lang="tr-TR" dirty="0" err="1"/>
              <a:t>these</a:t>
            </a:r>
            <a:r>
              <a:rPr lang="tr-TR" dirty="0"/>
              <a:t> </a:t>
            </a:r>
            <a:r>
              <a:rPr lang="tr-TR" dirty="0" err="1"/>
              <a:t>puppies</a:t>
            </a:r>
            <a:r>
              <a:rPr lang="tr-TR" dirty="0"/>
              <a:t>.</a:t>
            </a:r>
          </a:p>
        </p:txBody>
      </p:sp>
      <p:pic>
        <p:nvPicPr>
          <p:cNvPr id="4" name="Picture 5" descr="hardpads-CD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388" y="2311080"/>
            <a:ext cx="3593316" cy="300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002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ard-p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97113" y="277813"/>
            <a:ext cx="7594600" cy="5853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161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p:txBody>
          <a:bodyPr>
            <a:normAutofit fontScale="92500" lnSpcReduction="20000"/>
          </a:bodyPr>
          <a:lstStyle/>
          <a:p>
            <a:r>
              <a:rPr lang="en-US" dirty="0"/>
              <a:t>Transmission of rinderpest virus usually occurs through direct or close indirect contact with infected animals. </a:t>
            </a:r>
            <a:endParaRPr lang="tr-TR" dirty="0"/>
          </a:p>
          <a:p>
            <a:r>
              <a:rPr lang="en-US" dirty="0"/>
              <a:t>The virus is found in nasal secretions a few days before any clinical signs appear. </a:t>
            </a:r>
            <a:endParaRPr lang="tr-TR" dirty="0"/>
          </a:p>
          <a:p>
            <a:r>
              <a:rPr lang="en-US" dirty="0"/>
              <a:t>As the disease progresses the virus is found in most body fluids and </a:t>
            </a:r>
            <a:endParaRPr lang="tr-TR" dirty="0"/>
          </a:p>
          <a:p>
            <a:pPr lvl="1"/>
            <a:r>
              <a:rPr lang="en-US" dirty="0">
                <a:solidFill>
                  <a:srgbClr val="FF0000"/>
                </a:solidFill>
              </a:rPr>
              <a:t>either death ensues, </a:t>
            </a:r>
            <a:endParaRPr lang="tr-TR" dirty="0">
              <a:solidFill>
                <a:srgbClr val="FF0000"/>
              </a:solidFill>
            </a:endParaRPr>
          </a:p>
          <a:p>
            <a:pPr lvl="1"/>
            <a:r>
              <a:rPr lang="en-US" dirty="0">
                <a:solidFill>
                  <a:srgbClr val="FF0000"/>
                </a:solidFill>
              </a:rPr>
              <a:t>or the animal recovers, develops immunity and clears the virus from the body. </a:t>
            </a:r>
            <a:endParaRPr lang="tr-TR" dirty="0">
              <a:solidFill>
                <a:srgbClr val="FF0000"/>
              </a:solidFill>
            </a:endParaRPr>
          </a:p>
          <a:p>
            <a:r>
              <a:rPr lang="en-US" dirty="0"/>
              <a:t>Other than cattle and buffalo, rinderpest can infect zebus, water buffaloes, African buffaloes, eland, kudu, wildebeest, various antelopes, </a:t>
            </a:r>
            <a:r>
              <a:rPr lang="en-US" dirty="0" err="1"/>
              <a:t>bushpigs</a:t>
            </a:r>
            <a:r>
              <a:rPr lang="en-US" dirty="0"/>
              <a:t>, warthogs, giraffes, sheep, and goats. </a:t>
            </a:r>
            <a:endParaRPr lang="tr-TR" dirty="0"/>
          </a:p>
          <a:p>
            <a:r>
              <a:rPr lang="en-US" dirty="0"/>
              <a:t>Some wild animals can </a:t>
            </a:r>
            <a:r>
              <a:rPr lang="en-US" dirty="0">
                <a:solidFill>
                  <a:srgbClr val="CC0099"/>
                </a:solidFill>
              </a:rPr>
              <a:t>carry the virus without showing signs </a:t>
            </a:r>
            <a:r>
              <a:rPr lang="en-US" dirty="0"/>
              <a:t>of disease and in a few cases have made contact with domestic animal populations, leading to (re)introduction of the disease.</a:t>
            </a:r>
            <a:endParaRPr lang="tr-TR" dirty="0"/>
          </a:p>
        </p:txBody>
      </p:sp>
    </p:spTree>
    <p:extLst>
      <p:ext uri="{BB962C8B-B14F-4D97-AF65-F5344CB8AC3E}">
        <p14:creationId xmlns:p14="http://schemas.microsoft.com/office/powerpoint/2010/main" val="1018226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712C0F7-971A-7C44-90B3-6DC4D06B470B}"/>
              </a:ext>
            </a:extLst>
          </p:cNvPr>
          <p:cNvPicPr>
            <a:picLocks noChangeAspect="1"/>
          </p:cNvPicPr>
          <p:nvPr/>
        </p:nvPicPr>
        <p:blipFill>
          <a:blip r:embed="rId2"/>
          <a:stretch>
            <a:fillRect/>
          </a:stretch>
        </p:blipFill>
        <p:spPr>
          <a:xfrm>
            <a:off x="821802" y="0"/>
            <a:ext cx="4729655" cy="6858000"/>
          </a:xfrm>
          <a:prstGeom prst="rect">
            <a:avLst/>
          </a:prstGeom>
        </p:spPr>
      </p:pic>
      <p:pic>
        <p:nvPicPr>
          <p:cNvPr id="5" name="Picture 6" descr="DSCN1927">
            <a:extLst>
              <a:ext uri="{FF2B5EF4-FFF2-40B4-BE49-F238E27FC236}">
                <a16:creationId xmlns:a16="http://schemas.microsoft.com/office/drawing/2014/main" id="{BF4B27C0-A239-9B45-B5AD-4D63DC78A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0160" b="16145"/>
          <a:stretch>
            <a:fillRect/>
          </a:stretch>
        </p:blipFill>
        <p:spPr bwMode="auto">
          <a:xfrm>
            <a:off x="6951877" y="0"/>
            <a:ext cx="4319999" cy="36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SCN1923">
            <a:extLst>
              <a:ext uri="{FF2B5EF4-FFF2-40B4-BE49-F238E27FC236}">
                <a16:creationId xmlns:a16="http://schemas.microsoft.com/office/drawing/2014/main" id="{3BB62DE8-3E64-504D-9A4F-88BE0FBD32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554" r="3175" b="21306"/>
          <a:stretch>
            <a:fillRect/>
          </a:stretch>
        </p:blipFill>
        <p:spPr bwMode="auto">
          <a:xfrm>
            <a:off x="6951878" y="3666825"/>
            <a:ext cx="4339219" cy="31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0040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taupe-exanthem"/>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36750" y="248776"/>
            <a:ext cx="8255000" cy="6410325"/>
          </a:xfrm>
          <a:noFill/>
          <a:extLst>
            <a:ext uri="{909E8E84-426E-40DD-AFC4-6F175D3DCCD1}">
              <a14:hiddenFill xmlns:a14="http://schemas.microsoft.com/office/drawing/2010/main">
                <a:solidFill>
                  <a:srgbClr val="FFFFFF"/>
                </a:solidFill>
              </a14:hiddenFill>
            </a:ext>
          </a:extLst>
        </p:spPr>
      </p:pic>
      <p:sp>
        <p:nvSpPr>
          <p:cNvPr id="24579" name="Line 3"/>
          <p:cNvSpPr>
            <a:spLocks noChangeShapeType="1"/>
          </p:cNvSpPr>
          <p:nvPr/>
        </p:nvSpPr>
        <p:spPr bwMode="auto">
          <a:xfrm flipV="1">
            <a:off x="4624388" y="1052514"/>
            <a:ext cx="895350" cy="73025"/>
          </a:xfrm>
          <a:prstGeom prst="line">
            <a:avLst/>
          </a:prstGeom>
          <a:noFill/>
          <a:ln w="603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24580" name="Line 4"/>
          <p:cNvSpPr>
            <a:spLocks noChangeShapeType="1"/>
          </p:cNvSpPr>
          <p:nvPr/>
        </p:nvSpPr>
        <p:spPr bwMode="auto">
          <a:xfrm flipH="1" flipV="1">
            <a:off x="6927850" y="1052513"/>
            <a:ext cx="704850" cy="360362"/>
          </a:xfrm>
          <a:prstGeom prst="line">
            <a:avLst/>
          </a:prstGeom>
          <a:noFill/>
          <a:ln w="603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24581" name="Line 5"/>
          <p:cNvSpPr>
            <a:spLocks noChangeShapeType="1"/>
          </p:cNvSpPr>
          <p:nvPr/>
        </p:nvSpPr>
        <p:spPr bwMode="auto">
          <a:xfrm flipH="1" flipV="1">
            <a:off x="7312025" y="692151"/>
            <a:ext cx="704850" cy="360363"/>
          </a:xfrm>
          <a:prstGeom prst="line">
            <a:avLst/>
          </a:prstGeom>
          <a:noFill/>
          <a:ln w="603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24582" name="Line 6"/>
          <p:cNvSpPr>
            <a:spLocks noChangeShapeType="1"/>
          </p:cNvSpPr>
          <p:nvPr/>
        </p:nvSpPr>
        <p:spPr bwMode="auto">
          <a:xfrm flipV="1">
            <a:off x="6672263" y="4724401"/>
            <a:ext cx="895350" cy="73025"/>
          </a:xfrm>
          <a:prstGeom prst="line">
            <a:avLst/>
          </a:prstGeom>
          <a:noFill/>
          <a:ln w="603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9545958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5" descr="DSCN1923"/>
          <p:cNvPicPr>
            <a:picLocks noChangeAspect="1" noChangeArrowheads="1"/>
          </p:cNvPicPr>
          <p:nvPr/>
        </p:nvPicPr>
        <p:blipFill>
          <a:blip r:embed="rId2">
            <a:extLst>
              <a:ext uri="{28A0092B-C50C-407E-A947-70E740481C1C}">
                <a14:useLocalDpi xmlns:a14="http://schemas.microsoft.com/office/drawing/2010/main" val="0"/>
              </a:ext>
            </a:extLst>
          </a:blip>
          <a:srcRect l="16554" r="3175" b="21306"/>
          <a:stretch>
            <a:fillRect/>
          </a:stretch>
        </p:blipFill>
        <p:spPr bwMode="auto">
          <a:xfrm>
            <a:off x="6225311" y="1302696"/>
            <a:ext cx="4713015" cy="346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DSCN1927"/>
          <p:cNvPicPr>
            <a:picLocks noChangeAspect="1" noChangeArrowheads="1"/>
          </p:cNvPicPr>
          <p:nvPr/>
        </p:nvPicPr>
        <p:blipFill>
          <a:blip r:embed="rId3">
            <a:extLst>
              <a:ext uri="{28A0092B-C50C-407E-A947-70E740481C1C}">
                <a14:useLocalDpi xmlns:a14="http://schemas.microsoft.com/office/drawing/2010/main" val="0"/>
              </a:ext>
            </a:extLst>
          </a:blip>
          <a:srcRect r="20160" b="16145"/>
          <a:stretch>
            <a:fillRect/>
          </a:stretch>
        </p:blipFill>
        <p:spPr bwMode="auto">
          <a:xfrm>
            <a:off x="1540901" y="1302696"/>
            <a:ext cx="4400125" cy="346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1447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072D145-01FC-B048-A828-0C4CB6D92587}"/>
              </a:ext>
            </a:extLst>
          </p:cNvPr>
          <p:cNvPicPr>
            <a:picLocks noChangeAspect="1"/>
          </p:cNvPicPr>
          <p:nvPr/>
        </p:nvPicPr>
        <p:blipFill>
          <a:blip r:embed="rId2"/>
          <a:stretch>
            <a:fillRect/>
          </a:stretch>
        </p:blipFill>
        <p:spPr>
          <a:xfrm>
            <a:off x="2006367" y="0"/>
            <a:ext cx="8179266" cy="6858000"/>
          </a:xfrm>
          <a:prstGeom prst="rect">
            <a:avLst/>
          </a:prstGeom>
        </p:spPr>
      </p:pic>
    </p:spTree>
    <p:extLst>
      <p:ext uri="{BB962C8B-B14F-4D97-AF65-F5344CB8AC3E}">
        <p14:creationId xmlns:p14="http://schemas.microsoft.com/office/powerpoint/2010/main" val="565438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err="1">
                <a:solidFill>
                  <a:srgbClr val="0070C0"/>
                </a:solidFill>
              </a:rPr>
              <a:t>Chronic</a:t>
            </a:r>
            <a:r>
              <a:rPr lang="tr-TR" dirty="0">
                <a:solidFill>
                  <a:srgbClr val="0070C0"/>
                </a:solidFill>
              </a:rPr>
              <a:t> </a:t>
            </a:r>
            <a:r>
              <a:rPr lang="tr-TR" dirty="0" err="1">
                <a:solidFill>
                  <a:srgbClr val="0070C0"/>
                </a:solidFill>
              </a:rPr>
              <a:t>distemper</a:t>
            </a:r>
            <a:r>
              <a:rPr lang="tr-TR" dirty="0">
                <a:solidFill>
                  <a:srgbClr val="0070C0"/>
                </a:solidFill>
              </a:rPr>
              <a:t> </a:t>
            </a:r>
            <a:r>
              <a:rPr lang="tr-TR" dirty="0" err="1">
                <a:solidFill>
                  <a:srgbClr val="0070C0"/>
                </a:solidFill>
              </a:rPr>
              <a:t>encephalitis</a:t>
            </a:r>
            <a:r>
              <a:rPr lang="tr-TR" dirty="0">
                <a:solidFill>
                  <a:srgbClr val="0070C0"/>
                </a:solidFill>
              </a:rPr>
              <a:t> (</a:t>
            </a:r>
            <a:r>
              <a:rPr lang="tr-TR" dirty="0" err="1">
                <a:solidFill>
                  <a:srgbClr val="0070C0"/>
                </a:solidFill>
              </a:rPr>
              <a:t>old</a:t>
            </a:r>
            <a:r>
              <a:rPr lang="tr-TR" dirty="0">
                <a:solidFill>
                  <a:srgbClr val="0070C0"/>
                </a:solidFill>
              </a:rPr>
              <a:t> </a:t>
            </a:r>
            <a:r>
              <a:rPr lang="tr-TR" dirty="0" err="1">
                <a:solidFill>
                  <a:srgbClr val="0070C0"/>
                </a:solidFill>
              </a:rPr>
              <a:t>dog</a:t>
            </a:r>
            <a:r>
              <a:rPr lang="tr-TR" dirty="0">
                <a:solidFill>
                  <a:srgbClr val="0070C0"/>
                </a:solidFill>
              </a:rPr>
              <a:t> </a:t>
            </a:r>
            <a:r>
              <a:rPr lang="tr-TR" dirty="0" err="1">
                <a:solidFill>
                  <a:srgbClr val="0070C0"/>
                </a:solidFill>
              </a:rPr>
              <a:t>encephalitis</a:t>
            </a:r>
            <a:r>
              <a:rPr lang="tr-TR" dirty="0">
                <a:solidFill>
                  <a:srgbClr val="0070C0"/>
                </a:solidFill>
              </a:rPr>
              <a:t>, [ODE])</a:t>
            </a:r>
          </a:p>
        </p:txBody>
      </p:sp>
      <p:sp>
        <p:nvSpPr>
          <p:cNvPr id="3" name="İçerik Yer Tutucusu 2"/>
          <p:cNvSpPr>
            <a:spLocks noGrp="1"/>
          </p:cNvSpPr>
          <p:nvPr>
            <p:ph idx="1"/>
          </p:nvPr>
        </p:nvSpPr>
        <p:spPr/>
        <p:txBody>
          <a:bodyPr>
            <a:normAutofit fontScale="85000" lnSpcReduction="10000"/>
          </a:bodyPr>
          <a:lstStyle/>
          <a:p>
            <a:r>
              <a:rPr lang="tr-TR" dirty="0" err="1"/>
              <a:t>It</a:t>
            </a:r>
            <a:r>
              <a:rPr lang="tr-TR" dirty="0"/>
              <a:t> is an </a:t>
            </a:r>
            <a:r>
              <a:rPr lang="tr-TR" dirty="0" err="1"/>
              <a:t>extremely</a:t>
            </a:r>
            <a:r>
              <a:rPr lang="tr-TR" dirty="0"/>
              <a:t> </a:t>
            </a:r>
            <a:r>
              <a:rPr lang="tr-TR" dirty="0" err="1"/>
              <a:t>rare</a:t>
            </a:r>
            <a:r>
              <a:rPr lang="tr-TR" dirty="0"/>
              <a:t>, </a:t>
            </a:r>
            <a:r>
              <a:rPr lang="tr-TR" dirty="0" err="1"/>
              <a:t>chronic</a:t>
            </a:r>
            <a:r>
              <a:rPr lang="tr-TR" dirty="0"/>
              <a:t>, </a:t>
            </a:r>
            <a:r>
              <a:rPr lang="tr-TR" dirty="0" err="1"/>
              <a:t>active</a:t>
            </a:r>
            <a:r>
              <a:rPr lang="tr-TR" dirty="0"/>
              <a:t> </a:t>
            </a:r>
            <a:r>
              <a:rPr lang="tr-TR" dirty="0" err="1"/>
              <a:t>progressive</a:t>
            </a:r>
            <a:r>
              <a:rPr lang="tr-TR" dirty="0"/>
              <a:t> </a:t>
            </a:r>
            <a:r>
              <a:rPr lang="tr-TR" dirty="0" err="1"/>
              <a:t>inflammatory</a:t>
            </a:r>
            <a:r>
              <a:rPr lang="tr-TR" dirty="0"/>
              <a:t> </a:t>
            </a:r>
            <a:r>
              <a:rPr lang="tr-TR" dirty="0" err="1"/>
              <a:t>disease</a:t>
            </a:r>
            <a:r>
              <a:rPr lang="tr-TR" dirty="0"/>
              <a:t> of </a:t>
            </a:r>
            <a:r>
              <a:rPr lang="tr-TR" dirty="0" err="1"/>
              <a:t>the</a:t>
            </a:r>
            <a:r>
              <a:rPr lang="tr-TR" dirty="0"/>
              <a:t> </a:t>
            </a:r>
            <a:r>
              <a:rPr lang="tr-TR" dirty="0" err="1"/>
              <a:t>gray</a:t>
            </a:r>
            <a:r>
              <a:rPr lang="tr-TR" dirty="0"/>
              <a:t> </a:t>
            </a:r>
            <a:r>
              <a:rPr lang="tr-TR" dirty="0" err="1"/>
              <a:t>matter</a:t>
            </a:r>
            <a:r>
              <a:rPr lang="tr-TR" dirty="0"/>
              <a:t> of </a:t>
            </a:r>
            <a:r>
              <a:rPr lang="tr-TR" dirty="0" err="1"/>
              <a:t>the</a:t>
            </a:r>
            <a:r>
              <a:rPr lang="tr-TR" dirty="0"/>
              <a:t> </a:t>
            </a:r>
            <a:r>
              <a:rPr lang="tr-TR" dirty="0" err="1"/>
              <a:t>cerebral</a:t>
            </a:r>
            <a:r>
              <a:rPr lang="tr-TR" dirty="0"/>
              <a:t> </a:t>
            </a:r>
            <a:r>
              <a:rPr lang="tr-TR" dirty="0" err="1"/>
              <a:t>hemispheres</a:t>
            </a:r>
            <a:r>
              <a:rPr lang="tr-TR" dirty="0"/>
              <a:t> </a:t>
            </a:r>
            <a:r>
              <a:rPr lang="tr-TR" dirty="0" err="1"/>
              <a:t>and</a:t>
            </a:r>
            <a:r>
              <a:rPr lang="tr-TR" dirty="0"/>
              <a:t> </a:t>
            </a:r>
            <a:r>
              <a:rPr lang="tr-TR" dirty="0" err="1"/>
              <a:t>brainstem</a:t>
            </a:r>
            <a:r>
              <a:rPr lang="tr-TR" dirty="0"/>
              <a:t> of </a:t>
            </a:r>
            <a:r>
              <a:rPr lang="tr-TR" dirty="0" err="1"/>
              <a:t>the</a:t>
            </a:r>
            <a:r>
              <a:rPr lang="tr-TR" dirty="0"/>
              <a:t> CNS, </a:t>
            </a:r>
            <a:r>
              <a:rPr lang="tr-TR" dirty="0" err="1"/>
              <a:t>associated</a:t>
            </a:r>
            <a:r>
              <a:rPr lang="tr-TR" dirty="0"/>
              <a:t> </a:t>
            </a:r>
            <a:r>
              <a:rPr lang="tr-TR" dirty="0" err="1"/>
              <a:t>with</a:t>
            </a:r>
            <a:r>
              <a:rPr lang="tr-TR" dirty="0"/>
              <a:t> CDV </a:t>
            </a:r>
            <a:r>
              <a:rPr lang="tr-TR" dirty="0" err="1"/>
              <a:t>infection</a:t>
            </a:r>
            <a:endParaRPr lang="tr-TR" dirty="0"/>
          </a:p>
          <a:p>
            <a:r>
              <a:rPr lang="tr-TR" dirty="0"/>
              <a:t>A </a:t>
            </a:r>
            <a:r>
              <a:rPr lang="tr-TR" dirty="0" err="1"/>
              <a:t>condition</a:t>
            </a:r>
            <a:r>
              <a:rPr lang="tr-TR" dirty="0"/>
              <a:t> </a:t>
            </a:r>
            <a:r>
              <a:rPr lang="tr-TR" dirty="0" err="1"/>
              <a:t>often</a:t>
            </a:r>
            <a:r>
              <a:rPr lang="tr-TR" dirty="0"/>
              <a:t> </a:t>
            </a:r>
            <a:r>
              <a:rPr lang="tr-TR" dirty="0" err="1"/>
              <a:t>marked</a:t>
            </a:r>
            <a:r>
              <a:rPr lang="tr-TR" dirty="0"/>
              <a:t> </a:t>
            </a:r>
            <a:r>
              <a:rPr lang="tr-TR" dirty="0" err="1"/>
              <a:t>by</a:t>
            </a:r>
            <a:r>
              <a:rPr lang="tr-TR" dirty="0"/>
              <a:t> </a:t>
            </a:r>
            <a:r>
              <a:rPr lang="tr-TR" dirty="0" err="1"/>
              <a:t>ataxia</a:t>
            </a:r>
            <a:r>
              <a:rPr lang="tr-TR" dirty="0"/>
              <a:t>, </a:t>
            </a:r>
            <a:r>
              <a:rPr lang="tr-TR" dirty="0" err="1"/>
              <a:t>compulsive</a:t>
            </a:r>
            <a:r>
              <a:rPr lang="tr-TR" dirty="0"/>
              <a:t> </a:t>
            </a:r>
            <a:r>
              <a:rPr lang="tr-TR" dirty="0" err="1"/>
              <a:t>movements</a:t>
            </a:r>
            <a:r>
              <a:rPr lang="tr-TR" dirty="0"/>
              <a:t> </a:t>
            </a:r>
            <a:r>
              <a:rPr lang="tr-TR" dirty="0" err="1"/>
              <a:t>such</a:t>
            </a:r>
            <a:r>
              <a:rPr lang="tr-TR" dirty="0"/>
              <a:t> as </a:t>
            </a:r>
            <a:r>
              <a:rPr lang="tr-TR" dirty="0" err="1"/>
              <a:t>head</a:t>
            </a:r>
            <a:r>
              <a:rPr lang="tr-TR" dirty="0"/>
              <a:t> </a:t>
            </a:r>
            <a:r>
              <a:rPr lang="tr-TR" dirty="0" err="1"/>
              <a:t>pressing</a:t>
            </a:r>
            <a:r>
              <a:rPr lang="tr-TR" dirty="0"/>
              <a:t> </a:t>
            </a:r>
            <a:r>
              <a:rPr lang="tr-TR" dirty="0" err="1"/>
              <a:t>or</a:t>
            </a:r>
            <a:r>
              <a:rPr lang="tr-TR" dirty="0"/>
              <a:t> </a:t>
            </a:r>
            <a:r>
              <a:rPr lang="tr-TR" dirty="0" err="1"/>
              <a:t>continual</a:t>
            </a:r>
            <a:r>
              <a:rPr lang="tr-TR" dirty="0"/>
              <a:t> </a:t>
            </a:r>
            <a:r>
              <a:rPr lang="tr-TR" dirty="0" err="1"/>
              <a:t>pacing</a:t>
            </a:r>
            <a:r>
              <a:rPr lang="tr-TR" dirty="0"/>
              <a:t>, </a:t>
            </a:r>
            <a:r>
              <a:rPr lang="tr-TR" dirty="0" err="1"/>
              <a:t>and</a:t>
            </a:r>
            <a:r>
              <a:rPr lang="tr-TR" dirty="0"/>
              <a:t> </a:t>
            </a:r>
            <a:r>
              <a:rPr lang="tr-TR" dirty="0" err="1"/>
              <a:t>incoordinated</a:t>
            </a:r>
            <a:r>
              <a:rPr lang="tr-TR" dirty="0"/>
              <a:t> </a:t>
            </a:r>
            <a:r>
              <a:rPr lang="tr-TR" dirty="0" err="1"/>
              <a:t>hypermetria</a:t>
            </a:r>
            <a:r>
              <a:rPr lang="tr-TR" dirty="0"/>
              <a:t>, </a:t>
            </a:r>
            <a:r>
              <a:rPr lang="tr-TR" dirty="0" err="1"/>
              <a:t>may</a:t>
            </a:r>
            <a:r>
              <a:rPr lang="tr-TR" dirty="0"/>
              <a:t> be </a:t>
            </a:r>
            <a:r>
              <a:rPr lang="tr-TR" dirty="0" err="1"/>
              <a:t>seen</a:t>
            </a:r>
            <a:r>
              <a:rPr lang="tr-TR" dirty="0"/>
              <a:t> in </a:t>
            </a:r>
            <a:r>
              <a:rPr lang="tr-TR" dirty="0" err="1"/>
              <a:t>fully</a:t>
            </a:r>
            <a:r>
              <a:rPr lang="tr-TR" dirty="0"/>
              <a:t> </a:t>
            </a:r>
            <a:r>
              <a:rPr lang="tr-TR" dirty="0" err="1"/>
              <a:t>vaccinated</a:t>
            </a:r>
            <a:r>
              <a:rPr lang="tr-TR" dirty="0"/>
              <a:t> </a:t>
            </a:r>
            <a:r>
              <a:rPr lang="tr-TR" dirty="0" err="1">
                <a:solidFill>
                  <a:srgbClr val="00B050"/>
                </a:solidFill>
              </a:rPr>
              <a:t>adult</a:t>
            </a:r>
            <a:r>
              <a:rPr lang="tr-TR" dirty="0">
                <a:solidFill>
                  <a:srgbClr val="00B050"/>
                </a:solidFill>
              </a:rPr>
              <a:t> </a:t>
            </a:r>
            <a:r>
              <a:rPr lang="tr-TR" dirty="0" err="1">
                <a:solidFill>
                  <a:srgbClr val="00B050"/>
                </a:solidFill>
              </a:rPr>
              <a:t>dogs</a:t>
            </a:r>
            <a:r>
              <a:rPr lang="tr-TR" dirty="0">
                <a:solidFill>
                  <a:srgbClr val="00B050"/>
                </a:solidFill>
              </a:rPr>
              <a:t> </a:t>
            </a:r>
            <a:r>
              <a:rPr lang="tr-TR" dirty="0" err="1"/>
              <a:t>without</a:t>
            </a:r>
            <a:r>
              <a:rPr lang="tr-TR" dirty="0"/>
              <a:t> a </a:t>
            </a:r>
            <a:r>
              <a:rPr lang="tr-TR" dirty="0" err="1"/>
              <a:t>history</a:t>
            </a:r>
            <a:r>
              <a:rPr lang="tr-TR" dirty="0"/>
              <a:t> </a:t>
            </a:r>
            <a:r>
              <a:rPr lang="tr-TR" dirty="0" err="1"/>
              <a:t>suggestive</a:t>
            </a:r>
            <a:r>
              <a:rPr lang="tr-TR" dirty="0"/>
              <a:t> of </a:t>
            </a:r>
            <a:r>
              <a:rPr lang="tr-TR" dirty="0" err="1">
                <a:solidFill>
                  <a:srgbClr val="FF0000"/>
                </a:solidFill>
              </a:rPr>
              <a:t>systemic</a:t>
            </a:r>
            <a:r>
              <a:rPr lang="tr-TR" dirty="0">
                <a:solidFill>
                  <a:srgbClr val="FF0000"/>
                </a:solidFill>
              </a:rPr>
              <a:t> canine </a:t>
            </a:r>
            <a:r>
              <a:rPr lang="tr-TR" dirty="0" err="1">
                <a:solidFill>
                  <a:srgbClr val="FF0000"/>
                </a:solidFill>
              </a:rPr>
              <a:t>distemper</a:t>
            </a:r>
            <a:r>
              <a:rPr lang="tr-TR" dirty="0">
                <a:solidFill>
                  <a:srgbClr val="FF0000"/>
                </a:solidFill>
              </a:rPr>
              <a:t> </a:t>
            </a:r>
            <a:r>
              <a:rPr lang="tr-TR" dirty="0" err="1">
                <a:solidFill>
                  <a:srgbClr val="FF0000"/>
                </a:solidFill>
              </a:rPr>
              <a:t>infection</a:t>
            </a:r>
            <a:r>
              <a:rPr lang="tr-TR" dirty="0"/>
              <a:t>. </a:t>
            </a:r>
          </a:p>
          <a:p>
            <a:r>
              <a:rPr lang="tr-TR" dirty="0" err="1"/>
              <a:t>Although</a:t>
            </a:r>
            <a:r>
              <a:rPr lang="tr-TR" dirty="0"/>
              <a:t> canine </a:t>
            </a:r>
            <a:r>
              <a:rPr lang="tr-TR" dirty="0" err="1"/>
              <a:t>distemper</a:t>
            </a:r>
            <a:r>
              <a:rPr lang="tr-TR" dirty="0"/>
              <a:t> </a:t>
            </a:r>
            <a:r>
              <a:rPr lang="tr-TR" dirty="0" err="1"/>
              <a:t>antigen</a:t>
            </a:r>
            <a:r>
              <a:rPr lang="tr-TR" dirty="0"/>
              <a:t> has </a:t>
            </a:r>
            <a:r>
              <a:rPr lang="tr-TR" dirty="0" err="1"/>
              <a:t>been</a:t>
            </a:r>
            <a:r>
              <a:rPr lang="tr-TR" dirty="0"/>
              <a:t> </a:t>
            </a:r>
            <a:r>
              <a:rPr lang="tr-TR" dirty="0" err="1"/>
              <a:t>detected</a:t>
            </a:r>
            <a:r>
              <a:rPr lang="tr-TR" dirty="0"/>
              <a:t> in </a:t>
            </a:r>
            <a:r>
              <a:rPr lang="tr-TR" dirty="0" err="1"/>
              <a:t>the</a:t>
            </a:r>
            <a:r>
              <a:rPr lang="tr-TR" dirty="0"/>
              <a:t> </a:t>
            </a:r>
            <a:r>
              <a:rPr lang="tr-TR" dirty="0" err="1"/>
              <a:t>brains</a:t>
            </a:r>
            <a:r>
              <a:rPr lang="tr-TR" dirty="0"/>
              <a:t> of </a:t>
            </a:r>
            <a:r>
              <a:rPr lang="tr-TR" dirty="0" err="1"/>
              <a:t>some</a:t>
            </a:r>
            <a:r>
              <a:rPr lang="tr-TR" dirty="0"/>
              <a:t> </a:t>
            </a:r>
            <a:r>
              <a:rPr lang="tr-TR" dirty="0" err="1"/>
              <a:t>dogs</a:t>
            </a:r>
            <a:r>
              <a:rPr lang="tr-TR" dirty="0"/>
              <a:t> </a:t>
            </a:r>
            <a:r>
              <a:rPr lang="tr-TR" dirty="0" err="1"/>
              <a:t>with</a:t>
            </a:r>
            <a:r>
              <a:rPr lang="tr-TR" dirty="0"/>
              <a:t> ODE </a:t>
            </a:r>
            <a:r>
              <a:rPr lang="tr-TR" dirty="0" err="1"/>
              <a:t>by</a:t>
            </a:r>
            <a:r>
              <a:rPr lang="tr-TR" dirty="0"/>
              <a:t> </a:t>
            </a:r>
            <a:r>
              <a:rPr lang="tr-TR" dirty="0" err="1"/>
              <a:t>fluorescent</a:t>
            </a:r>
            <a:r>
              <a:rPr lang="tr-TR" dirty="0"/>
              <a:t> </a:t>
            </a:r>
            <a:r>
              <a:rPr lang="tr-TR" dirty="0" err="1"/>
              <a:t>antibody</a:t>
            </a:r>
            <a:r>
              <a:rPr lang="tr-TR" dirty="0"/>
              <a:t> </a:t>
            </a:r>
            <a:r>
              <a:rPr lang="tr-TR" dirty="0" err="1"/>
              <a:t>staining</a:t>
            </a:r>
            <a:r>
              <a:rPr lang="tr-TR" dirty="0"/>
              <a:t> </a:t>
            </a:r>
            <a:r>
              <a:rPr lang="tr-TR" dirty="0" err="1"/>
              <a:t>or</a:t>
            </a:r>
            <a:r>
              <a:rPr lang="tr-TR" dirty="0"/>
              <a:t> </a:t>
            </a:r>
            <a:r>
              <a:rPr lang="tr-TR" dirty="0" err="1"/>
              <a:t>genetic</a:t>
            </a:r>
            <a:r>
              <a:rPr lang="tr-TR" dirty="0"/>
              <a:t> </a:t>
            </a:r>
            <a:r>
              <a:rPr lang="tr-TR" dirty="0" err="1"/>
              <a:t>methods</a:t>
            </a:r>
            <a:r>
              <a:rPr lang="tr-TR" dirty="0"/>
              <a:t>, </a:t>
            </a:r>
            <a:r>
              <a:rPr lang="tr-TR" dirty="0" err="1">
                <a:solidFill>
                  <a:srgbClr val="CC00CC"/>
                </a:solidFill>
              </a:rPr>
              <a:t>dogs</a:t>
            </a:r>
            <a:r>
              <a:rPr lang="tr-TR" dirty="0">
                <a:solidFill>
                  <a:srgbClr val="CC00CC"/>
                </a:solidFill>
              </a:rPr>
              <a:t> </a:t>
            </a:r>
            <a:r>
              <a:rPr lang="tr-TR" dirty="0" err="1">
                <a:solidFill>
                  <a:srgbClr val="CC00CC"/>
                </a:solidFill>
              </a:rPr>
              <a:t>with</a:t>
            </a:r>
            <a:r>
              <a:rPr lang="tr-TR" dirty="0">
                <a:solidFill>
                  <a:srgbClr val="CC00CC"/>
                </a:solidFill>
              </a:rPr>
              <a:t> ODE </a:t>
            </a:r>
            <a:r>
              <a:rPr lang="tr-TR" dirty="0" err="1">
                <a:solidFill>
                  <a:srgbClr val="CC00CC"/>
                </a:solidFill>
              </a:rPr>
              <a:t>are</a:t>
            </a:r>
            <a:r>
              <a:rPr lang="tr-TR" dirty="0">
                <a:solidFill>
                  <a:srgbClr val="CC00CC"/>
                </a:solidFill>
              </a:rPr>
              <a:t> not </a:t>
            </a:r>
            <a:r>
              <a:rPr lang="tr-TR" dirty="0" err="1">
                <a:solidFill>
                  <a:srgbClr val="CC00CC"/>
                </a:solidFill>
              </a:rPr>
              <a:t>infectious</a:t>
            </a:r>
            <a:r>
              <a:rPr lang="tr-TR" dirty="0"/>
              <a:t>, </a:t>
            </a:r>
            <a:r>
              <a:rPr lang="tr-TR" dirty="0" err="1"/>
              <a:t>and</a:t>
            </a:r>
            <a:r>
              <a:rPr lang="tr-TR" dirty="0"/>
              <a:t> </a:t>
            </a:r>
            <a:r>
              <a:rPr lang="tr-TR" dirty="0" err="1"/>
              <a:t>replication-competent</a:t>
            </a:r>
            <a:r>
              <a:rPr lang="tr-TR" dirty="0"/>
              <a:t> </a:t>
            </a:r>
            <a:r>
              <a:rPr lang="tr-TR" dirty="0" err="1"/>
              <a:t>virus</a:t>
            </a:r>
            <a:r>
              <a:rPr lang="tr-TR" dirty="0"/>
              <a:t> has not </a:t>
            </a:r>
            <a:r>
              <a:rPr lang="tr-TR" dirty="0" err="1"/>
              <a:t>been</a:t>
            </a:r>
            <a:r>
              <a:rPr lang="tr-TR" dirty="0"/>
              <a:t> </a:t>
            </a:r>
            <a:r>
              <a:rPr lang="tr-TR" dirty="0" err="1"/>
              <a:t>isolated</a:t>
            </a:r>
            <a:r>
              <a:rPr lang="tr-TR" dirty="0"/>
              <a:t>. </a:t>
            </a:r>
          </a:p>
          <a:p>
            <a:r>
              <a:rPr lang="tr-TR" dirty="0" err="1"/>
              <a:t>The</a:t>
            </a:r>
            <a:r>
              <a:rPr lang="tr-TR" dirty="0"/>
              <a:t> </a:t>
            </a:r>
            <a:r>
              <a:rPr lang="tr-TR" dirty="0" err="1"/>
              <a:t>disease</a:t>
            </a:r>
            <a:r>
              <a:rPr lang="tr-TR" dirty="0"/>
              <a:t> is </a:t>
            </a:r>
            <a:r>
              <a:rPr lang="tr-TR" dirty="0" err="1"/>
              <a:t>caused</a:t>
            </a:r>
            <a:r>
              <a:rPr lang="tr-TR" dirty="0"/>
              <a:t> </a:t>
            </a:r>
            <a:r>
              <a:rPr lang="tr-TR" dirty="0" err="1"/>
              <a:t>by</a:t>
            </a:r>
            <a:r>
              <a:rPr lang="tr-TR" dirty="0"/>
              <a:t> an </a:t>
            </a:r>
            <a:r>
              <a:rPr lang="tr-TR" dirty="0" err="1"/>
              <a:t>inflammatory</a:t>
            </a:r>
            <a:r>
              <a:rPr lang="tr-TR" dirty="0"/>
              <a:t> </a:t>
            </a:r>
            <a:r>
              <a:rPr lang="tr-TR" dirty="0" err="1"/>
              <a:t>reaction</a:t>
            </a:r>
            <a:r>
              <a:rPr lang="tr-TR" dirty="0"/>
              <a:t> </a:t>
            </a:r>
            <a:r>
              <a:rPr lang="tr-TR" dirty="0" err="1">
                <a:solidFill>
                  <a:srgbClr val="FF0000"/>
                </a:solidFill>
              </a:rPr>
              <a:t>associated</a:t>
            </a:r>
            <a:r>
              <a:rPr lang="tr-TR" dirty="0">
                <a:solidFill>
                  <a:srgbClr val="FF0000"/>
                </a:solidFill>
              </a:rPr>
              <a:t> </a:t>
            </a:r>
            <a:r>
              <a:rPr lang="tr-TR" dirty="0" err="1">
                <a:solidFill>
                  <a:srgbClr val="FF0000"/>
                </a:solidFill>
              </a:rPr>
              <a:t>with</a:t>
            </a:r>
            <a:r>
              <a:rPr lang="tr-TR" dirty="0">
                <a:solidFill>
                  <a:srgbClr val="FF0000"/>
                </a:solidFill>
              </a:rPr>
              <a:t> </a:t>
            </a:r>
            <a:r>
              <a:rPr lang="tr-TR" dirty="0" err="1">
                <a:solidFill>
                  <a:srgbClr val="FF0000"/>
                </a:solidFill>
              </a:rPr>
              <a:t>persistent</a:t>
            </a:r>
            <a:r>
              <a:rPr lang="tr-TR" dirty="0">
                <a:solidFill>
                  <a:srgbClr val="FF0000"/>
                </a:solidFill>
              </a:rPr>
              <a:t> canine </a:t>
            </a:r>
            <a:r>
              <a:rPr lang="tr-TR" dirty="0" err="1">
                <a:solidFill>
                  <a:srgbClr val="FF0000"/>
                </a:solidFill>
              </a:rPr>
              <a:t>distemper</a:t>
            </a:r>
            <a:r>
              <a:rPr lang="tr-TR" dirty="0">
                <a:solidFill>
                  <a:srgbClr val="FF0000"/>
                </a:solidFill>
              </a:rPr>
              <a:t> </a:t>
            </a:r>
            <a:r>
              <a:rPr lang="tr-TR" dirty="0" err="1">
                <a:solidFill>
                  <a:srgbClr val="FF0000"/>
                </a:solidFill>
              </a:rPr>
              <a:t>virus</a:t>
            </a:r>
            <a:r>
              <a:rPr lang="tr-TR" dirty="0">
                <a:solidFill>
                  <a:srgbClr val="FF0000"/>
                </a:solidFill>
              </a:rPr>
              <a:t> </a:t>
            </a:r>
            <a:r>
              <a:rPr lang="tr-TR" dirty="0" err="1">
                <a:solidFill>
                  <a:srgbClr val="FF0000"/>
                </a:solidFill>
              </a:rPr>
              <a:t>infection</a:t>
            </a:r>
            <a:r>
              <a:rPr lang="tr-TR" dirty="0">
                <a:solidFill>
                  <a:srgbClr val="FF0000"/>
                </a:solidFill>
              </a:rPr>
              <a:t> in </a:t>
            </a:r>
            <a:r>
              <a:rPr lang="tr-TR" dirty="0" err="1">
                <a:solidFill>
                  <a:srgbClr val="FF0000"/>
                </a:solidFill>
              </a:rPr>
              <a:t>the</a:t>
            </a:r>
            <a:r>
              <a:rPr lang="tr-TR" dirty="0">
                <a:solidFill>
                  <a:srgbClr val="FF0000"/>
                </a:solidFill>
              </a:rPr>
              <a:t> CNS,</a:t>
            </a:r>
            <a:r>
              <a:rPr lang="tr-TR" dirty="0"/>
              <a:t> but </a:t>
            </a:r>
            <a:r>
              <a:rPr lang="tr-TR" dirty="0" err="1"/>
              <a:t>mechanisms</a:t>
            </a:r>
            <a:r>
              <a:rPr lang="tr-TR" dirty="0"/>
              <a:t> </a:t>
            </a:r>
            <a:r>
              <a:rPr lang="tr-TR" dirty="0" err="1"/>
              <a:t>that</a:t>
            </a:r>
            <a:r>
              <a:rPr lang="tr-TR" dirty="0"/>
              <a:t> </a:t>
            </a:r>
            <a:r>
              <a:rPr lang="tr-TR" dirty="0" err="1"/>
              <a:t>trigger</a:t>
            </a:r>
            <a:r>
              <a:rPr lang="tr-TR" dirty="0"/>
              <a:t> </a:t>
            </a:r>
            <a:r>
              <a:rPr lang="tr-TR" dirty="0" err="1"/>
              <a:t>this</a:t>
            </a:r>
            <a:r>
              <a:rPr lang="tr-TR" dirty="0"/>
              <a:t> </a:t>
            </a:r>
            <a:r>
              <a:rPr lang="tr-TR" dirty="0" err="1"/>
              <a:t>syndrome</a:t>
            </a:r>
            <a:r>
              <a:rPr lang="tr-TR" dirty="0"/>
              <a:t> </a:t>
            </a:r>
            <a:r>
              <a:rPr lang="tr-TR" dirty="0" err="1"/>
              <a:t>are</a:t>
            </a:r>
            <a:r>
              <a:rPr lang="tr-TR" dirty="0"/>
              <a:t> </a:t>
            </a:r>
            <a:r>
              <a:rPr lang="tr-TR" dirty="0" err="1"/>
              <a:t>unknown</a:t>
            </a:r>
            <a:r>
              <a:rPr lang="tr-TR" dirty="0"/>
              <a:t>.</a:t>
            </a:r>
          </a:p>
        </p:txBody>
      </p:sp>
    </p:spTree>
    <p:extLst>
      <p:ext uri="{BB962C8B-B14F-4D97-AF65-F5344CB8AC3E}">
        <p14:creationId xmlns:p14="http://schemas.microsoft.com/office/powerpoint/2010/main" val="8967091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solidFill>
                  <a:srgbClr val="0070C0"/>
                </a:solidFill>
              </a:rPr>
              <a:t>Diagnosis</a:t>
            </a:r>
            <a:endParaRPr lang="tr-TR" dirty="0">
              <a:solidFill>
                <a:srgbClr val="0070C0"/>
              </a:solidFill>
            </a:endParaRPr>
          </a:p>
        </p:txBody>
      </p:sp>
      <p:sp>
        <p:nvSpPr>
          <p:cNvPr id="3" name="İçerik Yer Tutucusu 2"/>
          <p:cNvSpPr>
            <a:spLocks noGrp="1"/>
          </p:cNvSpPr>
          <p:nvPr>
            <p:ph idx="1"/>
          </p:nvPr>
        </p:nvSpPr>
        <p:spPr>
          <a:xfrm>
            <a:off x="838200" y="1690689"/>
            <a:ext cx="10181492" cy="4486274"/>
          </a:xfrm>
        </p:spPr>
        <p:txBody>
          <a:bodyPr>
            <a:normAutofit/>
          </a:bodyPr>
          <a:lstStyle/>
          <a:p>
            <a:pPr marL="0" indent="0">
              <a:buNone/>
            </a:pPr>
            <a:r>
              <a:rPr lang="tr-TR" dirty="0" err="1"/>
              <a:t>Laboratory</a:t>
            </a:r>
            <a:r>
              <a:rPr lang="tr-TR" dirty="0"/>
              <a:t> </a:t>
            </a:r>
            <a:r>
              <a:rPr lang="tr-TR" dirty="0" err="1"/>
              <a:t>findings</a:t>
            </a:r>
            <a:r>
              <a:rPr lang="tr-TR" dirty="0"/>
              <a:t>,</a:t>
            </a:r>
          </a:p>
          <a:p>
            <a:r>
              <a:rPr lang="tr-TR" dirty="0" err="1"/>
              <a:t>Hematology</a:t>
            </a:r>
            <a:r>
              <a:rPr lang="tr-TR" dirty="0"/>
              <a:t>;  </a:t>
            </a:r>
            <a:r>
              <a:rPr lang="tr-TR" dirty="0" err="1"/>
              <a:t>Lymphopenia</a:t>
            </a:r>
            <a:r>
              <a:rPr lang="tr-TR" dirty="0"/>
              <a:t>, </a:t>
            </a:r>
            <a:r>
              <a:rPr lang="tr-TR" dirty="0" err="1"/>
              <a:t>neutropenia</a:t>
            </a:r>
            <a:endParaRPr lang="tr-TR" dirty="0"/>
          </a:p>
          <a:p>
            <a:r>
              <a:rPr lang="tr-TR" dirty="0" err="1"/>
              <a:t>Histopathology</a:t>
            </a:r>
            <a:r>
              <a:rPr lang="tr-TR" dirty="0"/>
              <a:t>; </a:t>
            </a:r>
            <a:r>
              <a:rPr lang="tr-TR" dirty="0" err="1"/>
              <a:t>Inclusion</a:t>
            </a:r>
            <a:r>
              <a:rPr lang="tr-TR" dirty="0"/>
              <a:t> body in </a:t>
            </a:r>
            <a:r>
              <a:rPr lang="tr-TR" dirty="0" err="1"/>
              <a:t>epithelial</a:t>
            </a:r>
            <a:r>
              <a:rPr lang="tr-TR" dirty="0"/>
              <a:t> </a:t>
            </a:r>
            <a:r>
              <a:rPr lang="tr-TR" dirty="0" err="1"/>
              <a:t>cells</a:t>
            </a:r>
            <a:r>
              <a:rPr lang="tr-TR" dirty="0"/>
              <a:t>. </a:t>
            </a:r>
            <a:r>
              <a:rPr lang="tr-TR" dirty="0">
                <a:solidFill>
                  <a:srgbClr val="CC00CC"/>
                </a:solidFill>
              </a:rPr>
              <a:t>PATOGNOMIC !!</a:t>
            </a:r>
          </a:p>
          <a:p>
            <a:pPr marL="0" indent="0">
              <a:buNone/>
            </a:pPr>
            <a:r>
              <a:rPr lang="tr-TR" dirty="0" err="1"/>
              <a:t>Serology</a:t>
            </a:r>
            <a:r>
              <a:rPr lang="tr-TR" dirty="0"/>
              <a:t>  </a:t>
            </a:r>
          </a:p>
          <a:p>
            <a:r>
              <a:rPr lang="tr-TR" dirty="0"/>
              <a:t>Control of </a:t>
            </a:r>
            <a:r>
              <a:rPr lang="tr-TR" dirty="0" err="1"/>
              <a:t>IgM</a:t>
            </a:r>
            <a:r>
              <a:rPr lang="tr-TR" dirty="0"/>
              <a:t> </a:t>
            </a:r>
            <a:r>
              <a:rPr lang="tr-TR" dirty="0" err="1"/>
              <a:t>and</a:t>
            </a:r>
            <a:r>
              <a:rPr lang="tr-TR" dirty="0"/>
              <a:t> </a:t>
            </a:r>
            <a:r>
              <a:rPr lang="tr-TR" dirty="0" err="1"/>
              <a:t>IgG</a:t>
            </a:r>
            <a:r>
              <a:rPr lang="tr-TR" dirty="0"/>
              <a:t> </a:t>
            </a:r>
            <a:r>
              <a:rPr lang="tr-TR" dirty="0" err="1"/>
              <a:t>responses</a:t>
            </a:r>
            <a:r>
              <a:rPr lang="tr-TR" dirty="0"/>
              <a:t> (ELISA, SN)</a:t>
            </a:r>
          </a:p>
          <a:p>
            <a:pPr marL="0" indent="0">
              <a:buNone/>
            </a:pPr>
            <a:r>
              <a:rPr lang="tr-TR" dirty="0" err="1"/>
              <a:t>Virology</a:t>
            </a:r>
            <a:r>
              <a:rPr lang="tr-TR" dirty="0"/>
              <a:t>  </a:t>
            </a:r>
          </a:p>
          <a:p>
            <a:r>
              <a:rPr lang="tr-TR" dirty="0" err="1"/>
              <a:t>Virus</a:t>
            </a:r>
            <a:r>
              <a:rPr lang="tr-TR" dirty="0"/>
              <a:t> </a:t>
            </a:r>
            <a:r>
              <a:rPr lang="tr-TR" dirty="0" err="1"/>
              <a:t>isolation</a:t>
            </a:r>
            <a:r>
              <a:rPr lang="tr-TR" dirty="0"/>
              <a:t> (</a:t>
            </a:r>
            <a:r>
              <a:rPr lang="tr-TR" dirty="0" err="1"/>
              <a:t>eye</a:t>
            </a:r>
            <a:r>
              <a:rPr lang="tr-TR" dirty="0"/>
              <a:t> </a:t>
            </a:r>
            <a:r>
              <a:rPr lang="tr-TR" dirty="0" err="1"/>
              <a:t>and</a:t>
            </a:r>
            <a:r>
              <a:rPr lang="tr-TR" dirty="0"/>
              <a:t> </a:t>
            </a:r>
            <a:r>
              <a:rPr lang="tr-TR" dirty="0" err="1"/>
              <a:t>nasal</a:t>
            </a:r>
            <a:r>
              <a:rPr lang="tr-TR" dirty="0"/>
              <a:t> </a:t>
            </a:r>
            <a:r>
              <a:rPr lang="tr-TR" dirty="0" err="1"/>
              <a:t>swab</a:t>
            </a:r>
            <a:r>
              <a:rPr lang="tr-TR" dirty="0"/>
              <a:t>, </a:t>
            </a:r>
            <a:r>
              <a:rPr lang="tr-TR" dirty="0" err="1"/>
              <a:t>blood</a:t>
            </a:r>
            <a:r>
              <a:rPr lang="tr-TR" dirty="0"/>
              <a:t>, </a:t>
            </a:r>
            <a:r>
              <a:rPr lang="tr-TR" dirty="0" err="1"/>
              <a:t>stool</a:t>
            </a:r>
            <a:r>
              <a:rPr lang="tr-TR" dirty="0"/>
              <a:t>, </a:t>
            </a:r>
            <a:r>
              <a:rPr lang="tr-TR" dirty="0" err="1"/>
              <a:t>tissue</a:t>
            </a:r>
            <a:r>
              <a:rPr lang="tr-TR" dirty="0"/>
              <a:t> </a:t>
            </a:r>
            <a:r>
              <a:rPr lang="tr-TR" dirty="0" err="1"/>
              <a:t>sample</a:t>
            </a:r>
            <a:r>
              <a:rPr lang="tr-TR" dirty="0"/>
              <a:t>)</a:t>
            </a:r>
          </a:p>
          <a:p>
            <a:r>
              <a:rPr lang="tr-TR" dirty="0"/>
              <a:t>RT-PCR</a:t>
            </a:r>
          </a:p>
        </p:txBody>
      </p:sp>
    </p:spTree>
    <p:extLst>
      <p:ext uri="{BB962C8B-B14F-4D97-AF65-F5344CB8AC3E}">
        <p14:creationId xmlns:p14="http://schemas.microsoft.com/office/powerpoint/2010/main" val="1930918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err="1"/>
              <a:t>Distemper</a:t>
            </a:r>
            <a:r>
              <a:rPr lang="tr-TR" dirty="0"/>
              <a:t> is </a:t>
            </a:r>
            <a:r>
              <a:rPr lang="tr-TR" dirty="0" err="1"/>
              <a:t>sometimes</a:t>
            </a:r>
            <a:r>
              <a:rPr lang="tr-TR" dirty="0"/>
              <a:t> </a:t>
            </a:r>
            <a:r>
              <a:rPr lang="tr-TR" dirty="0" err="1"/>
              <a:t>confused</a:t>
            </a:r>
            <a:r>
              <a:rPr lang="tr-TR" dirty="0"/>
              <a:t> </a:t>
            </a:r>
            <a:r>
              <a:rPr lang="tr-TR" dirty="0" err="1"/>
              <a:t>with</a:t>
            </a:r>
            <a:r>
              <a:rPr lang="tr-TR" dirty="0"/>
              <a:t> </a:t>
            </a:r>
            <a:r>
              <a:rPr lang="tr-TR" dirty="0" err="1"/>
              <a:t>other</a:t>
            </a:r>
            <a:r>
              <a:rPr lang="tr-TR" dirty="0"/>
              <a:t> </a:t>
            </a:r>
            <a:r>
              <a:rPr lang="tr-TR" dirty="0" err="1"/>
              <a:t>systemic</a:t>
            </a:r>
            <a:r>
              <a:rPr lang="tr-TR" dirty="0"/>
              <a:t> </a:t>
            </a:r>
            <a:r>
              <a:rPr lang="tr-TR" dirty="0" err="1"/>
              <a:t>infections</a:t>
            </a:r>
            <a:r>
              <a:rPr lang="tr-TR" dirty="0"/>
              <a:t> </a:t>
            </a:r>
            <a:r>
              <a:rPr lang="tr-TR" dirty="0" err="1"/>
              <a:t>such</a:t>
            </a:r>
            <a:r>
              <a:rPr lang="tr-TR" dirty="0"/>
              <a:t> as;</a:t>
            </a:r>
          </a:p>
          <a:p>
            <a:pPr lvl="1"/>
            <a:r>
              <a:rPr lang="tr-TR" dirty="0" err="1"/>
              <a:t>leptospirosis</a:t>
            </a:r>
            <a:endParaRPr lang="tr-TR" dirty="0"/>
          </a:p>
          <a:p>
            <a:pPr lvl="1"/>
            <a:r>
              <a:rPr lang="tr-TR" dirty="0" err="1"/>
              <a:t>Rabies</a:t>
            </a:r>
            <a:endParaRPr lang="tr-TR" dirty="0"/>
          </a:p>
          <a:p>
            <a:pPr lvl="1"/>
            <a:r>
              <a:rPr lang="tr-TR" dirty="0" err="1"/>
              <a:t>infectious</a:t>
            </a:r>
            <a:r>
              <a:rPr lang="tr-TR" dirty="0"/>
              <a:t> canine </a:t>
            </a:r>
            <a:r>
              <a:rPr lang="tr-TR" dirty="0" err="1"/>
              <a:t>hepatitis</a:t>
            </a:r>
            <a:r>
              <a:rPr lang="tr-TR" dirty="0"/>
              <a:t> </a:t>
            </a:r>
          </a:p>
          <a:p>
            <a:pPr lvl="1"/>
            <a:r>
              <a:rPr lang="tr-TR" dirty="0" err="1"/>
              <a:t>Rocky</a:t>
            </a:r>
            <a:r>
              <a:rPr lang="tr-TR" dirty="0"/>
              <a:t> </a:t>
            </a:r>
            <a:r>
              <a:rPr lang="tr-TR" dirty="0" err="1"/>
              <a:t>Mountain</a:t>
            </a:r>
            <a:r>
              <a:rPr lang="tr-TR" dirty="0"/>
              <a:t> </a:t>
            </a:r>
            <a:r>
              <a:rPr lang="tr-TR" dirty="0" err="1"/>
              <a:t>spotted</a:t>
            </a:r>
            <a:r>
              <a:rPr lang="tr-TR" dirty="0"/>
              <a:t> </a:t>
            </a:r>
            <a:r>
              <a:rPr lang="tr-TR" dirty="0" err="1"/>
              <a:t>fever</a:t>
            </a:r>
            <a:endParaRPr lang="tr-TR" dirty="0"/>
          </a:p>
          <a:p>
            <a:pPr lvl="1"/>
            <a:r>
              <a:rPr lang="tr-TR" dirty="0" err="1"/>
              <a:t>Intoxicants</a:t>
            </a:r>
            <a:r>
              <a:rPr lang="tr-TR" dirty="0"/>
              <a:t> </a:t>
            </a:r>
            <a:r>
              <a:rPr lang="tr-TR" dirty="0" err="1"/>
              <a:t>such</a:t>
            </a:r>
            <a:r>
              <a:rPr lang="tr-TR" dirty="0"/>
              <a:t> as </a:t>
            </a:r>
            <a:r>
              <a:rPr lang="tr-TR" dirty="0" err="1"/>
              <a:t>lead</a:t>
            </a:r>
            <a:r>
              <a:rPr lang="tr-TR" dirty="0"/>
              <a:t> </a:t>
            </a:r>
            <a:r>
              <a:rPr lang="tr-TR" dirty="0" err="1"/>
              <a:t>or</a:t>
            </a:r>
            <a:r>
              <a:rPr lang="tr-TR" dirty="0"/>
              <a:t> </a:t>
            </a:r>
            <a:r>
              <a:rPr lang="tr-TR" dirty="0" err="1"/>
              <a:t>organophosphates</a:t>
            </a:r>
            <a:r>
              <a:rPr lang="tr-TR" dirty="0"/>
              <a:t> can </a:t>
            </a:r>
            <a:r>
              <a:rPr lang="tr-TR" dirty="0" err="1"/>
              <a:t>cause</a:t>
            </a:r>
            <a:r>
              <a:rPr lang="tr-TR" dirty="0"/>
              <a:t> </a:t>
            </a:r>
            <a:r>
              <a:rPr lang="tr-TR" dirty="0" err="1"/>
              <a:t>simultaneous</a:t>
            </a:r>
            <a:r>
              <a:rPr lang="tr-TR" dirty="0"/>
              <a:t> GI </a:t>
            </a:r>
            <a:r>
              <a:rPr lang="tr-TR" dirty="0" err="1"/>
              <a:t>and</a:t>
            </a:r>
            <a:r>
              <a:rPr lang="tr-TR" dirty="0"/>
              <a:t> </a:t>
            </a:r>
            <a:r>
              <a:rPr lang="tr-TR" dirty="0" err="1"/>
              <a:t>neurologic</a:t>
            </a:r>
            <a:r>
              <a:rPr lang="tr-TR" dirty="0"/>
              <a:t> </a:t>
            </a:r>
            <a:r>
              <a:rPr lang="tr-TR" dirty="0" err="1"/>
              <a:t>signs</a:t>
            </a:r>
            <a:r>
              <a:rPr lang="tr-TR" dirty="0"/>
              <a:t>.</a:t>
            </a:r>
          </a:p>
        </p:txBody>
      </p:sp>
    </p:spTree>
    <p:extLst>
      <p:ext uri="{BB962C8B-B14F-4D97-AF65-F5344CB8AC3E}">
        <p14:creationId xmlns:p14="http://schemas.microsoft.com/office/powerpoint/2010/main" val="11752045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0070C0"/>
                </a:solidFill>
              </a:rPr>
              <a:t>Treatment</a:t>
            </a:r>
            <a:r>
              <a:rPr lang="tr-TR" dirty="0">
                <a:solidFill>
                  <a:srgbClr val="0070C0"/>
                </a:solidFill>
              </a:rPr>
              <a:t> </a:t>
            </a:r>
            <a:r>
              <a:rPr lang="tr-TR" dirty="0" err="1">
                <a:solidFill>
                  <a:srgbClr val="0070C0"/>
                </a:solidFill>
              </a:rPr>
              <a:t>and</a:t>
            </a:r>
            <a:r>
              <a:rPr lang="tr-TR" dirty="0">
                <a:solidFill>
                  <a:srgbClr val="0070C0"/>
                </a:solidFill>
              </a:rPr>
              <a:t> Control</a:t>
            </a:r>
          </a:p>
        </p:txBody>
      </p:sp>
      <p:sp>
        <p:nvSpPr>
          <p:cNvPr id="3" name="İçerik Yer Tutucusu 2"/>
          <p:cNvSpPr>
            <a:spLocks noGrp="1"/>
          </p:cNvSpPr>
          <p:nvPr>
            <p:ph idx="1"/>
          </p:nvPr>
        </p:nvSpPr>
        <p:spPr/>
        <p:txBody>
          <a:bodyPr/>
          <a:lstStyle/>
          <a:p>
            <a:r>
              <a:rPr lang="tr-TR" dirty="0" err="1"/>
              <a:t>Treatments</a:t>
            </a:r>
            <a:r>
              <a:rPr lang="tr-TR" dirty="0"/>
              <a:t> </a:t>
            </a:r>
            <a:r>
              <a:rPr lang="tr-TR" dirty="0" err="1"/>
              <a:t>are</a:t>
            </a:r>
            <a:r>
              <a:rPr lang="tr-TR" dirty="0"/>
              <a:t> </a:t>
            </a:r>
            <a:r>
              <a:rPr lang="tr-TR" dirty="0" err="1"/>
              <a:t>symptomatic</a:t>
            </a:r>
            <a:r>
              <a:rPr lang="tr-TR" dirty="0"/>
              <a:t> </a:t>
            </a:r>
            <a:r>
              <a:rPr lang="tr-TR" dirty="0" err="1"/>
              <a:t>and</a:t>
            </a:r>
            <a:r>
              <a:rPr lang="tr-TR" dirty="0"/>
              <a:t> </a:t>
            </a:r>
            <a:r>
              <a:rPr lang="tr-TR" dirty="0" err="1"/>
              <a:t>supportive</a:t>
            </a:r>
            <a:r>
              <a:rPr lang="tr-TR" dirty="0"/>
              <a:t>, </a:t>
            </a:r>
            <a:r>
              <a:rPr lang="tr-TR" dirty="0" err="1"/>
              <a:t>aimed</a:t>
            </a:r>
            <a:r>
              <a:rPr lang="tr-TR" dirty="0"/>
              <a:t> at </a:t>
            </a:r>
            <a:r>
              <a:rPr lang="tr-TR" dirty="0" err="1"/>
              <a:t>limiting</a:t>
            </a:r>
            <a:r>
              <a:rPr lang="tr-TR" dirty="0"/>
              <a:t> </a:t>
            </a:r>
            <a:r>
              <a:rPr lang="tr-TR" dirty="0" err="1"/>
              <a:t>secondary</a:t>
            </a:r>
            <a:r>
              <a:rPr lang="tr-TR" dirty="0"/>
              <a:t> </a:t>
            </a:r>
            <a:r>
              <a:rPr lang="tr-TR" dirty="0" err="1"/>
              <a:t>bacterial</a:t>
            </a:r>
            <a:r>
              <a:rPr lang="tr-TR" dirty="0"/>
              <a:t> </a:t>
            </a:r>
            <a:r>
              <a:rPr lang="tr-TR" dirty="0" err="1"/>
              <a:t>invasion</a:t>
            </a:r>
            <a:r>
              <a:rPr lang="tr-TR" dirty="0"/>
              <a:t>, </a:t>
            </a:r>
            <a:r>
              <a:rPr lang="tr-TR" dirty="0" err="1"/>
              <a:t>supporting</a:t>
            </a:r>
            <a:r>
              <a:rPr lang="tr-TR" dirty="0"/>
              <a:t> </a:t>
            </a:r>
            <a:r>
              <a:rPr lang="tr-TR" dirty="0" err="1"/>
              <a:t>fluid</a:t>
            </a:r>
            <a:r>
              <a:rPr lang="tr-TR" dirty="0"/>
              <a:t> </a:t>
            </a:r>
            <a:r>
              <a:rPr lang="tr-TR" dirty="0" err="1"/>
              <a:t>balance</a:t>
            </a:r>
            <a:r>
              <a:rPr lang="tr-TR" dirty="0"/>
              <a:t>, </a:t>
            </a:r>
            <a:r>
              <a:rPr lang="tr-TR" dirty="0" err="1"/>
              <a:t>and</a:t>
            </a:r>
            <a:r>
              <a:rPr lang="tr-TR" dirty="0"/>
              <a:t> </a:t>
            </a:r>
            <a:r>
              <a:rPr lang="tr-TR" dirty="0" err="1"/>
              <a:t>controlling</a:t>
            </a:r>
            <a:r>
              <a:rPr lang="tr-TR" dirty="0"/>
              <a:t> </a:t>
            </a:r>
            <a:r>
              <a:rPr lang="tr-TR" dirty="0" err="1"/>
              <a:t>neurologic</a:t>
            </a:r>
            <a:r>
              <a:rPr lang="tr-TR" dirty="0"/>
              <a:t> </a:t>
            </a:r>
            <a:r>
              <a:rPr lang="tr-TR" dirty="0" err="1"/>
              <a:t>manifestations</a:t>
            </a:r>
            <a:r>
              <a:rPr lang="tr-TR" dirty="0"/>
              <a:t>. </a:t>
            </a:r>
          </a:p>
          <a:p>
            <a:r>
              <a:rPr lang="tr-TR" dirty="0" err="1"/>
              <a:t>Broad-spectrum</a:t>
            </a:r>
            <a:r>
              <a:rPr lang="tr-TR" dirty="0"/>
              <a:t> </a:t>
            </a:r>
            <a:r>
              <a:rPr lang="tr-TR" dirty="0" err="1"/>
              <a:t>antibiotics</a:t>
            </a:r>
            <a:r>
              <a:rPr lang="tr-TR" dirty="0"/>
              <a:t>, </a:t>
            </a:r>
            <a:r>
              <a:rPr lang="tr-TR" dirty="0" err="1"/>
              <a:t>balanced</a:t>
            </a:r>
            <a:r>
              <a:rPr lang="tr-TR" dirty="0"/>
              <a:t> </a:t>
            </a:r>
            <a:r>
              <a:rPr lang="tr-TR" dirty="0" err="1"/>
              <a:t>electrolyte</a:t>
            </a:r>
            <a:r>
              <a:rPr lang="tr-TR" dirty="0"/>
              <a:t> </a:t>
            </a:r>
            <a:r>
              <a:rPr lang="tr-TR" dirty="0" err="1"/>
              <a:t>solutions</a:t>
            </a:r>
            <a:r>
              <a:rPr lang="tr-TR" dirty="0"/>
              <a:t>, </a:t>
            </a:r>
            <a:r>
              <a:rPr lang="tr-TR" dirty="0" err="1"/>
              <a:t>parenteral</a:t>
            </a:r>
            <a:r>
              <a:rPr lang="tr-TR" dirty="0"/>
              <a:t> </a:t>
            </a:r>
            <a:r>
              <a:rPr lang="tr-TR" dirty="0" err="1"/>
              <a:t>nutrition</a:t>
            </a:r>
            <a:r>
              <a:rPr lang="tr-TR" dirty="0"/>
              <a:t>, </a:t>
            </a:r>
            <a:r>
              <a:rPr lang="tr-TR" dirty="0" err="1"/>
              <a:t>antipyretics</a:t>
            </a:r>
            <a:r>
              <a:rPr lang="tr-TR" dirty="0"/>
              <a:t>, </a:t>
            </a:r>
            <a:r>
              <a:rPr lang="tr-TR" dirty="0" err="1"/>
              <a:t>analgesics</a:t>
            </a:r>
            <a:r>
              <a:rPr lang="tr-TR" dirty="0"/>
              <a:t>, </a:t>
            </a:r>
            <a:r>
              <a:rPr lang="tr-TR" dirty="0" err="1"/>
              <a:t>and</a:t>
            </a:r>
            <a:r>
              <a:rPr lang="tr-TR" dirty="0"/>
              <a:t> </a:t>
            </a:r>
            <a:r>
              <a:rPr lang="tr-TR" dirty="0" err="1"/>
              <a:t>anticonvulsants</a:t>
            </a:r>
            <a:r>
              <a:rPr lang="tr-TR" dirty="0"/>
              <a:t> </a:t>
            </a:r>
            <a:r>
              <a:rPr lang="tr-TR" dirty="0" err="1"/>
              <a:t>are</a:t>
            </a:r>
            <a:r>
              <a:rPr lang="tr-TR" dirty="0"/>
              <a:t> </a:t>
            </a:r>
            <a:r>
              <a:rPr lang="tr-TR" dirty="0" err="1"/>
              <a:t>used</a:t>
            </a:r>
            <a:r>
              <a:rPr lang="tr-TR" dirty="0"/>
              <a:t>, </a:t>
            </a:r>
            <a:r>
              <a:rPr lang="tr-TR" dirty="0" err="1"/>
              <a:t>and</a:t>
            </a:r>
            <a:r>
              <a:rPr lang="tr-TR" dirty="0"/>
              <a:t> </a:t>
            </a:r>
            <a:r>
              <a:rPr lang="tr-TR" dirty="0" err="1"/>
              <a:t>good</a:t>
            </a:r>
            <a:r>
              <a:rPr lang="tr-TR" dirty="0"/>
              <a:t> </a:t>
            </a:r>
            <a:r>
              <a:rPr lang="tr-TR" dirty="0" err="1"/>
              <a:t>nursing</a:t>
            </a:r>
            <a:r>
              <a:rPr lang="tr-TR" dirty="0"/>
              <a:t> </a:t>
            </a:r>
            <a:r>
              <a:rPr lang="tr-TR" dirty="0" err="1"/>
              <a:t>care</a:t>
            </a:r>
            <a:r>
              <a:rPr lang="tr-TR" dirty="0"/>
              <a:t> is </a:t>
            </a:r>
            <a:r>
              <a:rPr lang="tr-TR" dirty="0" err="1"/>
              <a:t>essential</a:t>
            </a:r>
            <a:r>
              <a:rPr lang="tr-TR" dirty="0"/>
              <a:t>. </a:t>
            </a:r>
          </a:p>
          <a:p>
            <a:r>
              <a:rPr lang="tr-TR" dirty="0"/>
              <a:t>No </a:t>
            </a:r>
            <a:r>
              <a:rPr lang="tr-TR" dirty="0" err="1"/>
              <a:t>single</a:t>
            </a:r>
            <a:r>
              <a:rPr lang="tr-TR" dirty="0"/>
              <a:t> </a:t>
            </a:r>
            <a:r>
              <a:rPr lang="tr-TR" dirty="0" err="1"/>
              <a:t>treatment</a:t>
            </a:r>
            <a:r>
              <a:rPr lang="tr-TR" dirty="0"/>
              <a:t> is </a:t>
            </a:r>
            <a:r>
              <a:rPr lang="tr-TR" dirty="0" err="1"/>
              <a:t>specific</a:t>
            </a:r>
            <a:r>
              <a:rPr lang="tr-TR" dirty="0"/>
              <a:t> </a:t>
            </a:r>
            <a:r>
              <a:rPr lang="tr-TR" dirty="0" err="1"/>
              <a:t>or</a:t>
            </a:r>
            <a:r>
              <a:rPr lang="tr-TR" dirty="0"/>
              <a:t> </a:t>
            </a:r>
            <a:r>
              <a:rPr lang="tr-TR" dirty="0" err="1"/>
              <a:t>uniformly</a:t>
            </a:r>
            <a:r>
              <a:rPr lang="tr-TR" dirty="0"/>
              <a:t> </a:t>
            </a:r>
            <a:r>
              <a:rPr lang="tr-TR" dirty="0" err="1"/>
              <a:t>successful</a:t>
            </a:r>
            <a:r>
              <a:rPr lang="tr-TR" dirty="0"/>
              <a:t>.</a:t>
            </a:r>
          </a:p>
        </p:txBody>
      </p:sp>
    </p:spTree>
    <p:extLst>
      <p:ext uri="{BB962C8B-B14F-4D97-AF65-F5344CB8AC3E}">
        <p14:creationId xmlns:p14="http://schemas.microsoft.com/office/powerpoint/2010/main" val="22664600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1885" y="1551007"/>
            <a:ext cx="11100120" cy="4625955"/>
          </a:xfrm>
        </p:spPr>
        <p:txBody>
          <a:bodyPr>
            <a:normAutofit/>
          </a:bodyPr>
          <a:lstStyle/>
          <a:p>
            <a:r>
              <a:rPr lang="tr-TR" dirty="0" err="1">
                <a:solidFill>
                  <a:srgbClr val="FF0000"/>
                </a:solidFill>
              </a:rPr>
              <a:t>Most</a:t>
            </a:r>
            <a:r>
              <a:rPr lang="tr-TR" dirty="0">
                <a:solidFill>
                  <a:srgbClr val="FF0000"/>
                </a:solidFill>
              </a:rPr>
              <a:t> </a:t>
            </a:r>
            <a:r>
              <a:rPr lang="tr-TR" dirty="0" err="1">
                <a:solidFill>
                  <a:srgbClr val="FF0000"/>
                </a:solidFill>
              </a:rPr>
              <a:t>current</a:t>
            </a:r>
            <a:r>
              <a:rPr lang="tr-TR" dirty="0">
                <a:solidFill>
                  <a:srgbClr val="FF0000"/>
                </a:solidFill>
              </a:rPr>
              <a:t> </a:t>
            </a:r>
            <a:r>
              <a:rPr lang="tr-TR" dirty="0" err="1">
                <a:solidFill>
                  <a:srgbClr val="FF0000"/>
                </a:solidFill>
              </a:rPr>
              <a:t>vaccines</a:t>
            </a:r>
            <a:r>
              <a:rPr lang="tr-TR" dirty="0">
                <a:solidFill>
                  <a:srgbClr val="FF0000"/>
                </a:solidFill>
              </a:rPr>
              <a:t> </a:t>
            </a:r>
            <a:r>
              <a:rPr lang="tr-TR" dirty="0" err="1">
                <a:solidFill>
                  <a:srgbClr val="FF0000"/>
                </a:solidFill>
              </a:rPr>
              <a:t>are</a:t>
            </a:r>
            <a:r>
              <a:rPr lang="tr-TR" dirty="0">
                <a:solidFill>
                  <a:srgbClr val="FF0000"/>
                </a:solidFill>
              </a:rPr>
              <a:t> </a:t>
            </a:r>
            <a:r>
              <a:rPr lang="tr-TR" dirty="0" err="1">
                <a:solidFill>
                  <a:srgbClr val="FF0000"/>
                </a:solidFill>
              </a:rPr>
              <a:t>live</a:t>
            </a:r>
            <a:r>
              <a:rPr lang="tr-TR" dirty="0">
                <a:solidFill>
                  <a:srgbClr val="FF0000"/>
                </a:solidFill>
              </a:rPr>
              <a:t> </a:t>
            </a:r>
            <a:r>
              <a:rPr lang="tr-TR" dirty="0" err="1">
                <a:solidFill>
                  <a:srgbClr val="FF0000"/>
                </a:solidFill>
              </a:rPr>
              <a:t>virus</a:t>
            </a:r>
            <a:r>
              <a:rPr lang="tr-TR" dirty="0">
                <a:solidFill>
                  <a:srgbClr val="FF0000"/>
                </a:solidFill>
              </a:rPr>
              <a:t> </a:t>
            </a:r>
            <a:r>
              <a:rPr lang="tr-TR" dirty="0" err="1"/>
              <a:t>which</a:t>
            </a:r>
            <a:r>
              <a:rPr lang="tr-TR" dirty="0"/>
              <a:t> has </a:t>
            </a:r>
            <a:r>
              <a:rPr lang="tr-TR" dirty="0" err="1"/>
              <a:t>been</a:t>
            </a:r>
            <a:r>
              <a:rPr lang="tr-TR" dirty="0"/>
              <a:t> </a:t>
            </a:r>
            <a:r>
              <a:rPr lang="tr-TR" dirty="0" err="1"/>
              <a:t>attenuated</a:t>
            </a:r>
            <a:r>
              <a:rPr lang="tr-TR" dirty="0"/>
              <a:t> </a:t>
            </a:r>
            <a:r>
              <a:rPr lang="tr-TR" dirty="0" err="1"/>
              <a:t>by</a:t>
            </a:r>
            <a:r>
              <a:rPr lang="tr-TR" dirty="0"/>
              <a:t> </a:t>
            </a:r>
            <a:r>
              <a:rPr lang="tr-TR" dirty="0" err="1"/>
              <a:t>egg</a:t>
            </a:r>
            <a:r>
              <a:rPr lang="tr-TR" dirty="0"/>
              <a:t> </a:t>
            </a:r>
            <a:r>
              <a:rPr lang="tr-TR" dirty="0" err="1"/>
              <a:t>passage</a:t>
            </a:r>
            <a:r>
              <a:rPr lang="tr-TR" dirty="0"/>
              <a:t> </a:t>
            </a:r>
            <a:r>
              <a:rPr lang="tr-TR" dirty="0" err="1"/>
              <a:t>and</a:t>
            </a:r>
            <a:r>
              <a:rPr lang="tr-TR" dirty="0"/>
              <a:t> </a:t>
            </a:r>
            <a:r>
              <a:rPr lang="tr-TR" dirty="0" err="1"/>
              <a:t>then</a:t>
            </a:r>
            <a:r>
              <a:rPr lang="tr-TR" dirty="0"/>
              <a:t> </a:t>
            </a:r>
            <a:r>
              <a:rPr lang="tr-TR" dirty="0" err="1"/>
              <a:t>grown</a:t>
            </a:r>
            <a:r>
              <a:rPr lang="tr-TR" dirty="0"/>
              <a:t> in canine </a:t>
            </a:r>
            <a:r>
              <a:rPr lang="tr-TR" dirty="0" err="1"/>
              <a:t>monolayers</a:t>
            </a:r>
            <a:r>
              <a:rPr lang="tr-TR" dirty="0"/>
              <a:t>.  </a:t>
            </a:r>
            <a:r>
              <a:rPr lang="tr-TR" dirty="0" err="1"/>
              <a:t>They</a:t>
            </a:r>
            <a:r>
              <a:rPr lang="tr-TR" dirty="0"/>
              <a:t> </a:t>
            </a:r>
            <a:r>
              <a:rPr lang="tr-TR" dirty="0" err="1"/>
              <a:t>evoke</a:t>
            </a:r>
            <a:r>
              <a:rPr lang="tr-TR" dirty="0"/>
              <a:t> </a:t>
            </a:r>
            <a:r>
              <a:rPr lang="tr-TR" dirty="0" err="1"/>
              <a:t>antibody</a:t>
            </a:r>
            <a:r>
              <a:rPr lang="tr-TR" dirty="0"/>
              <a:t> </a:t>
            </a:r>
            <a:r>
              <a:rPr lang="tr-TR" dirty="0" err="1"/>
              <a:t>against</a:t>
            </a:r>
            <a:r>
              <a:rPr lang="tr-TR" dirty="0"/>
              <a:t> </a:t>
            </a:r>
            <a:r>
              <a:rPr lang="tr-TR" dirty="0" err="1"/>
              <a:t>both</a:t>
            </a:r>
            <a:r>
              <a:rPr lang="tr-TR" dirty="0"/>
              <a:t> F </a:t>
            </a:r>
            <a:r>
              <a:rPr lang="tr-TR" dirty="0" err="1"/>
              <a:t>and</a:t>
            </a:r>
            <a:r>
              <a:rPr lang="tr-TR" dirty="0"/>
              <a:t> H </a:t>
            </a:r>
            <a:r>
              <a:rPr lang="tr-TR" dirty="0" err="1"/>
              <a:t>antigens</a:t>
            </a:r>
            <a:r>
              <a:rPr lang="tr-TR" dirty="0"/>
              <a:t> </a:t>
            </a:r>
            <a:r>
              <a:rPr lang="tr-TR" dirty="0" err="1"/>
              <a:t>and</a:t>
            </a:r>
            <a:r>
              <a:rPr lang="tr-TR" dirty="0"/>
              <a:t> </a:t>
            </a:r>
            <a:r>
              <a:rPr lang="tr-TR" dirty="0" err="1"/>
              <a:t>are</a:t>
            </a:r>
            <a:r>
              <a:rPr lang="tr-TR" dirty="0"/>
              <a:t> </a:t>
            </a:r>
            <a:r>
              <a:rPr lang="tr-TR" dirty="0" err="1"/>
              <a:t>protective</a:t>
            </a:r>
            <a:r>
              <a:rPr lang="tr-TR" dirty="0"/>
              <a:t>. </a:t>
            </a:r>
          </a:p>
          <a:p>
            <a:r>
              <a:rPr lang="tr-TR" dirty="0" err="1"/>
              <a:t>Two</a:t>
            </a:r>
            <a:r>
              <a:rPr lang="tr-TR" dirty="0"/>
              <a:t> </a:t>
            </a:r>
            <a:r>
              <a:rPr lang="tr-TR" dirty="0" err="1"/>
              <a:t>doses</a:t>
            </a:r>
            <a:r>
              <a:rPr lang="tr-TR" dirty="0"/>
              <a:t> </a:t>
            </a:r>
            <a:r>
              <a:rPr lang="tr-TR" dirty="0" err="1"/>
              <a:t>are</a:t>
            </a:r>
            <a:r>
              <a:rPr lang="tr-TR" dirty="0"/>
              <a:t> </a:t>
            </a:r>
            <a:r>
              <a:rPr lang="tr-TR" dirty="0" err="1"/>
              <a:t>given</a:t>
            </a:r>
            <a:r>
              <a:rPr lang="tr-TR" dirty="0"/>
              <a:t> at 10 </a:t>
            </a:r>
            <a:r>
              <a:rPr lang="tr-TR" dirty="0" err="1"/>
              <a:t>and</a:t>
            </a:r>
            <a:r>
              <a:rPr lang="tr-TR" dirty="0"/>
              <a:t> 12 </a:t>
            </a:r>
            <a:r>
              <a:rPr lang="tr-TR" dirty="0" err="1"/>
              <a:t>weeks</a:t>
            </a:r>
            <a:r>
              <a:rPr lang="tr-TR" dirty="0"/>
              <a:t> </a:t>
            </a:r>
            <a:r>
              <a:rPr lang="tr-TR" dirty="0" err="1"/>
              <a:t>old</a:t>
            </a:r>
            <a:r>
              <a:rPr lang="tr-TR" dirty="0"/>
              <a:t> </a:t>
            </a:r>
            <a:r>
              <a:rPr lang="tr-TR" dirty="0" err="1"/>
              <a:t>because</a:t>
            </a:r>
            <a:r>
              <a:rPr lang="tr-TR" dirty="0"/>
              <a:t> of </a:t>
            </a:r>
            <a:r>
              <a:rPr lang="tr-TR" dirty="0" err="1"/>
              <a:t>passive</a:t>
            </a:r>
            <a:r>
              <a:rPr lang="tr-TR" dirty="0"/>
              <a:t> </a:t>
            </a:r>
            <a:r>
              <a:rPr lang="tr-TR" dirty="0" err="1"/>
              <a:t>immunity</a:t>
            </a:r>
            <a:r>
              <a:rPr lang="tr-TR" dirty="0"/>
              <a:t>. </a:t>
            </a:r>
            <a:r>
              <a:rPr lang="tr-TR" dirty="0" err="1"/>
              <a:t>Every</a:t>
            </a:r>
            <a:r>
              <a:rPr lang="tr-TR" dirty="0"/>
              <a:t> </a:t>
            </a:r>
            <a:r>
              <a:rPr lang="tr-TR" dirty="0" err="1"/>
              <a:t>year</a:t>
            </a:r>
            <a:r>
              <a:rPr lang="tr-TR" dirty="0"/>
              <a:t> </a:t>
            </a:r>
            <a:r>
              <a:rPr lang="tr-TR" dirty="0" err="1"/>
              <a:t>again</a:t>
            </a:r>
            <a:r>
              <a:rPr lang="tr-TR" dirty="0"/>
              <a:t>.</a:t>
            </a:r>
          </a:p>
          <a:p>
            <a:r>
              <a:rPr lang="tr-TR" dirty="0" err="1"/>
              <a:t>However</a:t>
            </a:r>
            <a:r>
              <a:rPr lang="tr-TR" dirty="0"/>
              <a:t> </a:t>
            </a:r>
            <a:r>
              <a:rPr lang="tr-TR" dirty="0" err="1"/>
              <a:t>some</a:t>
            </a:r>
            <a:r>
              <a:rPr lang="tr-TR" dirty="0"/>
              <a:t> </a:t>
            </a:r>
            <a:r>
              <a:rPr lang="tr-TR" dirty="0" err="1"/>
              <a:t>live</a:t>
            </a:r>
            <a:r>
              <a:rPr lang="tr-TR" dirty="0"/>
              <a:t> </a:t>
            </a:r>
            <a:r>
              <a:rPr lang="tr-TR" dirty="0" err="1"/>
              <a:t>vaccines</a:t>
            </a:r>
            <a:r>
              <a:rPr lang="tr-TR" dirty="0"/>
              <a:t> </a:t>
            </a:r>
            <a:r>
              <a:rPr lang="tr-TR" dirty="0" err="1"/>
              <a:t>are</a:t>
            </a:r>
            <a:r>
              <a:rPr lang="tr-TR" dirty="0"/>
              <a:t> </a:t>
            </a:r>
            <a:r>
              <a:rPr lang="tr-TR" dirty="0" err="1"/>
              <a:t>now</a:t>
            </a:r>
            <a:r>
              <a:rPr lang="tr-TR" dirty="0"/>
              <a:t> </a:t>
            </a:r>
            <a:r>
              <a:rPr lang="tr-TR" dirty="0" err="1"/>
              <a:t>given</a:t>
            </a:r>
            <a:r>
              <a:rPr lang="tr-TR" dirty="0"/>
              <a:t> at 7 </a:t>
            </a:r>
            <a:r>
              <a:rPr lang="tr-TR" dirty="0" err="1"/>
              <a:t>and</a:t>
            </a:r>
            <a:r>
              <a:rPr lang="tr-TR" dirty="0"/>
              <a:t> 10 </a:t>
            </a:r>
            <a:r>
              <a:rPr lang="tr-TR" dirty="0" err="1"/>
              <a:t>weeks</a:t>
            </a:r>
            <a:r>
              <a:rPr lang="tr-TR" dirty="0"/>
              <a:t> </a:t>
            </a:r>
            <a:r>
              <a:rPr lang="tr-TR" dirty="0" err="1"/>
              <a:t>to</a:t>
            </a:r>
            <a:r>
              <a:rPr lang="tr-TR" dirty="0"/>
              <a:t> </a:t>
            </a:r>
            <a:r>
              <a:rPr lang="tr-TR" dirty="0" err="1"/>
              <a:t>permit</a:t>
            </a:r>
            <a:r>
              <a:rPr lang="tr-TR" dirty="0"/>
              <a:t> </a:t>
            </a:r>
            <a:r>
              <a:rPr lang="tr-TR" dirty="0" err="1"/>
              <a:t>more</a:t>
            </a:r>
            <a:r>
              <a:rPr lang="tr-TR" dirty="0"/>
              <a:t> </a:t>
            </a:r>
            <a:r>
              <a:rPr lang="tr-TR" dirty="0" err="1"/>
              <a:t>puppy</a:t>
            </a:r>
            <a:r>
              <a:rPr lang="tr-TR" dirty="0"/>
              <a:t> </a:t>
            </a:r>
            <a:r>
              <a:rPr lang="tr-TR" dirty="0" err="1"/>
              <a:t>socialisation</a:t>
            </a:r>
            <a:r>
              <a:rPr lang="tr-TR" dirty="0"/>
              <a:t> </a:t>
            </a:r>
            <a:r>
              <a:rPr lang="tr-TR" dirty="0" err="1"/>
              <a:t>before</a:t>
            </a:r>
            <a:r>
              <a:rPr lang="tr-TR" dirty="0"/>
              <a:t> 4m. </a:t>
            </a:r>
          </a:p>
        </p:txBody>
      </p:sp>
    </p:spTree>
    <p:extLst>
      <p:ext uri="{BB962C8B-B14F-4D97-AF65-F5344CB8AC3E}">
        <p14:creationId xmlns:p14="http://schemas.microsoft.com/office/powerpoint/2010/main" val="5389112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06056" y="1377387"/>
            <a:ext cx="10741306" cy="4799577"/>
          </a:xfrm>
        </p:spPr>
        <p:txBody>
          <a:bodyPr/>
          <a:lstStyle/>
          <a:p>
            <a:r>
              <a:rPr lang="tr-TR" dirty="0" err="1"/>
              <a:t>Successful</a:t>
            </a:r>
            <a:r>
              <a:rPr lang="tr-TR" dirty="0"/>
              <a:t> </a:t>
            </a:r>
            <a:r>
              <a:rPr lang="tr-TR" dirty="0" err="1"/>
              <a:t>immunization</a:t>
            </a:r>
            <a:r>
              <a:rPr lang="tr-TR" dirty="0"/>
              <a:t> of </a:t>
            </a:r>
            <a:r>
              <a:rPr lang="tr-TR" dirty="0" err="1"/>
              <a:t>pups</a:t>
            </a:r>
            <a:r>
              <a:rPr lang="tr-TR" dirty="0"/>
              <a:t> </a:t>
            </a:r>
            <a:r>
              <a:rPr lang="tr-TR" dirty="0" err="1"/>
              <a:t>with</a:t>
            </a:r>
            <a:r>
              <a:rPr lang="tr-TR" dirty="0"/>
              <a:t> canine </a:t>
            </a:r>
            <a:r>
              <a:rPr lang="tr-TR" dirty="0" err="1"/>
              <a:t>distemper</a:t>
            </a:r>
            <a:r>
              <a:rPr lang="tr-TR" dirty="0"/>
              <a:t> </a:t>
            </a:r>
            <a:r>
              <a:rPr lang="tr-TR" dirty="0" err="1"/>
              <a:t>modified-live</a:t>
            </a:r>
            <a:r>
              <a:rPr lang="tr-TR" dirty="0"/>
              <a:t> </a:t>
            </a:r>
            <a:r>
              <a:rPr lang="tr-TR" dirty="0" err="1"/>
              <a:t>virus</a:t>
            </a:r>
            <a:r>
              <a:rPr lang="tr-TR" dirty="0"/>
              <a:t> (MLV) </a:t>
            </a:r>
            <a:r>
              <a:rPr lang="tr-TR" dirty="0" err="1"/>
              <a:t>vaccines</a:t>
            </a:r>
            <a:r>
              <a:rPr lang="tr-TR" dirty="0"/>
              <a:t> </a:t>
            </a:r>
            <a:r>
              <a:rPr lang="tr-TR" dirty="0" err="1"/>
              <a:t>depends</a:t>
            </a:r>
            <a:r>
              <a:rPr lang="tr-TR" dirty="0"/>
              <a:t> on </a:t>
            </a:r>
            <a:r>
              <a:rPr lang="tr-TR" dirty="0" err="1"/>
              <a:t>the</a:t>
            </a:r>
            <a:r>
              <a:rPr lang="tr-TR" dirty="0"/>
              <a:t> </a:t>
            </a:r>
            <a:r>
              <a:rPr lang="tr-TR" dirty="0" err="1"/>
              <a:t>lack</a:t>
            </a:r>
            <a:r>
              <a:rPr lang="tr-TR" dirty="0"/>
              <a:t> of </a:t>
            </a:r>
            <a:r>
              <a:rPr lang="tr-TR" dirty="0" err="1"/>
              <a:t>interference</a:t>
            </a:r>
            <a:r>
              <a:rPr lang="tr-TR" dirty="0"/>
              <a:t> </a:t>
            </a:r>
            <a:r>
              <a:rPr lang="tr-TR" dirty="0" err="1"/>
              <a:t>by</a:t>
            </a:r>
            <a:r>
              <a:rPr lang="tr-TR" dirty="0"/>
              <a:t> </a:t>
            </a:r>
            <a:r>
              <a:rPr lang="tr-TR" dirty="0" err="1"/>
              <a:t>maternal</a:t>
            </a:r>
            <a:r>
              <a:rPr lang="tr-TR" dirty="0"/>
              <a:t> </a:t>
            </a:r>
            <a:r>
              <a:rPr lang="tr-TR" dirty="0" err="1"/>
              <a:t>antibody</a:t>
            </a:r>
            <a:r>
              <a:rPr lang="tr-TR" dirty="0"/>
              <a:t>. </a:t>
            </a:r>
          </a:p>
          <a:p>
            <a:r>
              <a:rPr lang="tr-TR" dirty="0" err="1"/>
              <a:t>To</a:t>
            </a:r>
            <a:r>
              <a:rPr lang="tr-TR" dirty="0"/>
              <a:t> </a:t>
            </a:r>
            <a:r>
              <a:rPr lang="tr-TR" dirty="0" err="1"/>
              <a:t>overcome</a:t>
            </a:r>
            <a:r>
              <a:rPr lang="tr-TR" dirty="0"/>
              <a:t> </a:t>
            </a:r>
            <a:r>
              <a:rPr lang="tr-TR" dirty="0" err="1"/>
              <a:t>this</a:t>
            </a:r>
            <a:r>
              <a:rPr lang="tr-TR" dirty="0"/>
              <a:t> </a:t>
            </a:r>
            <a:r>
              <a:rPr lang="tr-TR" dirty="0" err="1"/>
              <a:t>barrier</a:t>
            </a:r>
            <a:r>
              <a:rPr lang="tr-TR" dirty="0"/>
              <a:t>, </a:t>
            </a:r>
            <a:r>
              <a:rPr lang="tr-TR" dirty="0" err="1"/>
              <a:t>pups</a:t>
            </a:r>
            <a:r>
              <a:rPr lang="tr-TR" dirty="0"/>
              <a:t> </a:t>
            </a:r>
            <a:r>
              <a:rPr lang="tr-TR" dirty="0" err="1"/>
              <a:t>are</a:t>
            </a:r>
            <a:r>
              <a:rPr lang="tr-TR" dirty="0"/>
              <a:t> </a:t>
            </a:r>
            <a:r>
              <a:rPr lang="tr-TR" dirty="0" err="1"/>
              <a:t>vaccinated</a:t>
            </a:r>
            <a:r>
              <a:rPr lang="tr-TR" dirty="0"/>
              <a:t> </a:t>
            </a:r>
            <a:r>
              <a:rPr lang="tr-TR" dirty="0" err="1"/>
              <a:t>with</a:t>
            </a:r>
            <a:r>
              <a:rPr lang="tr-TR" dirty="0"/>
              <a:t> MLV </a:t>
            </a:r>
            <a:r>
              <a:rPr lang="tr-TR" dirty="0" err="1"/>
              <a:t>vaccine</a:t>
            </a:r>
            <a:r>
              <a:rPr lang="tr-TR" dirty="0"/>
              <a:t> </a:t>
            </a:r>
            <a:r>
              <a:rPr lang="tr-TR" dirty="0" err="1"/>
              <a:t>when</a:t>
            </a:r>
            <a:r>
              <a:rPr lang="tr-TR" dirty="0"/>
              <a:t> 6 </a:t>
            </a:r>
            <a:r>
              <a:rPr lang="tr-TR" dirty="0" err="1"/>
              <a:t>wk</a:t>
            </a:r>
            <a:r>
              <a:rPr lang="tr-TR" dirty="0"/>
              <a:t> </a:t>
            </a:r>
            <a:r>
              <a:rPr lang="tr-TR" dirty="0" err="1"/>
              <a:t>old</a:t>
            </a:r>
            <a:r>
              <a:rPr lang="tr-TR" dirty="0"/>
              <a:t> </a:t>
            </a:r>
            <a:r>
              <a:rPr lang="tr-TR" dirty="0" err="1"/>
              <a:t>and</a:t>
            </a:r>
            <a:r>
              <a:rPr lang="tr-TR" dirty="0"/>
              <a:t> at 3- </a:t>
            </a:r>
            <a:r>
              <a:rPr lang="tr-TR" dirty="0" err="1"/>
              <a:t>to</a:t>
            </a:r>
            <a:r>
              <a:rPr lang="tr-TR" dirty="0"/>
              <a:t> 4-wk </a:t>
            </a:r>
            <a:r>
              <a:rPr lang="tr-TR" dirty="0" err="1"/>
              <a:t>intervals</a:t>
            </a:r>
            <a:r>
              <a:rPr lang="tr-TR" dirty="0"/>
              <a:t> </a:t>
            </a:r>
            <a:r>
              <a:rPr lang="tr-TR" dirty="0" err="1"/>
              <a:t>until</a:t>
            </a:r>
            <a:r>
              <a:rPr lang="tr-TR" dirty="0"/>
              <a:t> 16 </a:t>
            </a:r>
            <a:r>
              <a:rPr lang="tr-TR" dirty="0" err="1"/>
              <a:t>wk</a:t>
            </a:r>
            <a:r>
              <a:rPr lang="tr-TR" dirty="0"/>
              <a:t> </a:t>
            </a:r>
            <a:r>
              <a:rPr lang="tr-TR" dirty="0" err="1"/>
              <a:t>old</a:t>
            </a:r>
            <a:r>
              <a:rPr lang="tr-TR" dirty="0"/>
              <a:t>. </a:t>
            </a:r>
          </a:p>
          <a:p>
            <a:r>
              <a:rPr lang="tr-TR" dirty="0" err="1"/>
              <a:t>Alternatively</a:t>
            </a:r>
            <a:r>
              <a:rPr lang="tr-TR" dirty="0"/>
              <a:t>, </a:t>
            </a:r>
            <a:r>
              <a:rPr lang="tr-TR" dirty="0" err="1"/>
              <a:t>measles</a:t>
            </a:r>
            <a:r>
              <a:rPr lang="tr-TR" dirty="0"/>
              <a:t> </a:t>
            </a:r>
            <a:r>
              <a:rPr lang="tr-TR" dirty="0" err="1"/>
              <a:t>virus</a:t>
            </a:r>
            <a:r>
              <a:rPr lang="tr-TR" dirty="0"/>
              <a:t> </a:t>
            </a:r>
            <a:r>
              <a:rPr lang="tr-TR" dirty="0" err="1"/>
              <a:t>vaccine</a:t>
            </a:r>
            <a:r>
              <a:rPr lang="tr-TR" dirty="0"/>
              <a:t> </a:t>
            </a:r>
            <a:r>
              <a:rPr lang="tr-TR" dirty="0" err="1"/>
              <a:t>induces</a:t>
            </a:r>
            <a:r>
              <a:rPr lang="tr-TR" dirty="0"/>
              <a:t> </a:t>
            </a:r>
            <a:r>
              <a:rPr lang="tr-TR" dirty="0" err="1"/>
              <a:t>immunity</a:t>
            </a:r>
            <a:r>
              <a:rPr lang="tr-TR" dirty="0"/>
              <a:t> </a:t>
            </a:r>
            <a:r>
              <a:rPr lang="tr-TR" dirty="0" err="1"/>
              <a:t>to</a:t>
            </a:r>
            <a:r>
              <a:rPr lang="tr-TR" dirty="0"/>
              <a:t> canine </a:t>
            </a:r>
            <a:r>
              <a:rPr lang="tr-TR" dirty="0" err="1"/>
              <a:t>distemper</a:t>
            </a:r>
            <a:r>
              <a:rPr lang="tr-TR" dirty="0"/>
              <a:t> </a:t>
            </a:r>
            <a:r>
              <a:rPr lang="tr-TR" dirty="0" err="1"/>
              <a:t>virus</a:t>
            </a:r>
            <a:r>
              <a:rPr lang="tr-TR" dirty="0"/>
              <a:t> in </a:t>
            </a:r>
            <a:r>
              <a:rPr lang="tr-TR" dirty="0" err="1"/>
              <a:t>the</a:t>
            </a:r>
            <a:r>
              <a:rPr lang="tr-TR" dirty="0"/>
              <a:t> presence of </a:t>
            </a:r>
            <a:r>
              <a:rPr lang="tr-TR" dirty="0" err="1"/>
              <a:t>relatively</a:t>
            </a:r>
            <a:r>
              <a:rPr lang="tr-TR" dirty="0"/>
              <a:t> </a:t>
            </a:r>
            <a:r>
              <a:rPr lang="tr-TR" dirty="0" err="1"/>
              <a:t>greater</a:t>
            </a:r>
            <a:r>
              <a:rPr lang="tr-TR" dirty="0"/>
              <a:t> </a:t>
            </a:r>
            <a:r>
              <a:rPr lang="tr-TR" dirty="0" err="1"/>
              <a:t>levels</a:t>
            </a:r>
            <a:r>
              <a:rPr lang="tr-TR" dirty="0"/>
              <a:t> of </a:t>
            </a:r>
            <a:r>
              <a:rPr lang="tr-TR" dirty="0" err="1"/>
              <a:t>maternal</a:t>
            </a:r>
            <a:r>
              <a:rPr lang="tr-TR" dirty="0"/>
              <a:t> </a:t>
            </a:r>
            <a:r>
              <a:rPr lang="tr-TR" dirty="0" err="1"/>
              <a:t>distemper</a:t>
            </a:r>
            <a:r>
              <a:rPr lang="tr-TR" dirty="0"/>
              <a:t> </a:t>
            </a:r>
            <a:r>
              <a:rPr lang="tr-TR" dirty="0" err="1"/>
              <a:t>antibody</a:t>
            </a:r>
            <a:r>
              <a:rPr lang="tr-TR" dirty="0"/>
              <a:t>.</a:t>
            </a:r>
          </a:p>
          <a:p>
            <a:endParaRPr lang="tr-TR" dirty="0"/>
          </a:p>
        </p:txBody>
      </p:sp>
    </p:spTree>
    <p:extLst>
      <p:ext uri="{BB962C8B-B14F-4D97-AF65-F5344CB8AC3E}">
        <p14:creationId xmlns:p14="http://schemas.microsoft.com/office/powerpoint/2010/main" val="1704900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fao.org/docrep/004/X2720E/X2720E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1908"/>
            <a:ext cx="9043617" cy="587835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210468" y="5900262"/>
            <a:ext cx="10688637" cy="646331"/>
          </a:xfrm>
          <a:prstGeom prst="rect">
            <a:avLst/>
          </a:prstGeom>
        </p:spPr>
        <p:txBody>
          <a:bodyPr wrap="square">
            <a:spAutoFit/>
          </a:bodyPr>
          <a:lstStyle/>
          <a:p>
            <a:r>
              <a:rPr lang="en-US" b="1" dirty="0">
                <a:solidFill>
                  <a:srgbClr val="000000"/>
                </a:solidFill>
                <a:latin typeface="Arial" panose="020B0604020202020204" pitchFamily="34" charset="0"/>
              </a:rPr>
              <a:t>Rinderpest transmission and spread are enhanced by congregation of different herds of animals, as occurs at common watering-points</a:t>
            </a:r>
            <a:endParaRPr lang="tr-TR" dirty="0"/>
          </a:p>
        </p:txBody>
      </p:sp>
    </p:spTree>
    <p:extLst>
      <p:ext uri="{BB962C8B-B14F-4D97-AF65-F5344CB8AC3E}">
        <p14:creationId xmlns:p14="http://schemas.microsoft.com/office/powerpoint/2010/main" val="16050201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hlinkClick r:id="rId2"/>
              </a:rPr>
              <a:t>http://www.msdvetmanual.com/generalized-conditions/canine-distemper/overview-of-canine-distemper</a:t>
            </a:r>
            <a:endParaRPr lang="tr-TR" dirty="0"/>
          </a:p>
          <a:p>
            <a:r>
              <a:rPr lang="en-US" b="1" dirty="0"/>
              <a:t>PETER H. RUSSELL</a:t>
            </a:r>
            <a:r>
              <a:rPr lang="en-US" b="1" i="1" dirty="0"/>
              <a:t>, </a:t>
            </a:r>
            <a:r>
              <a:rPr lang="en-US" b="1" dirty="0" err="1"/>
              <a:t>BVSc</a:t>
            </a:r>
            <a:r>
              <a:rPr lang="en-US" b="1" dirty="0"/>
              <a:t>, PhD, </a:t>
            </a:r>
            <a:r>
              <a:rPr lang="en-US" b="1" dirty="0" err="1"/>
              <a:t>FRCPath</a:t>
            </a:r>
            <a:r>
              <a:rPr lang="en-US" b="1" dirty="0"/>
              <a:t>, MRCVS</a:t>
            </a:r>
            <a:r>
              <a:rPr lang="tr-TR" dirty="0"/>
              <a:t>, </a:t>
            </a:r>
            <a:r>
              <a:rPr lang="en-US" dirty="0"/>
              <a:t>Department of Pathology and Infectious Diseases, The Royal Veterinary College, </a:t>
            </a:r>
            <a:r>
              <a:rPr lang="en-US" dirty="0">
                <a:hlinkClick r:id="rId3"/>
              </a:rPr>
              <a:t>http://www.pitt.edu/~super1/Virology/virology.htm</a:t>
            </a:r>
            <a:endParaRPr lang="en-US" dirty="0"/>
          </a:p>
          <a:p>
            <a:r>
              <a:rPr lang="en-US" dirty="0" err="1"/>
              <a:t>Burgu</a:t>
            </a:r>
            <a:r>
              <a:rPr lang="en-US" dirty="0"/>
              <a:t> İ, </a:t>
            </a:r>
            <a:r>
              <a:rPr lang="en-US" dirty="0" err="1"/>
              <a:t>Akça</a:t>
            </a:r>
            <a:r>
              <a:rPr lang="en-US" dirty="0"/>
              <a:t> Y. Virology II </a:t>
            </a:r>
            <a:endParaRPr lang="tr-TR" dirty="0"/>
          </a:p>
          <a:p>
            <a:endParaRPr lang="tr-TR" dirty="0"/>
          </a:p>
        </p:txBody>
      </p:sp>
    </p:spTree>
    <p:extLst>
      <p:ext uri="{BB962C8B-B14F-4D97-AF65-F5344CB8AC3E}">
        <p14:creationId xmlns:p14="http://schemas.microsoft.com/office/powerpoint/2010/main" val="3322288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Clinical</a:t>
            </a:r>
            <a:r>
              <a:rPr lang="tr-TR" dirty="0">
                <a:solidFill>
                  <a:srgbClr val="0070C0"/>
                </a:solidFill>
              </a:rPr>
              <a:t> </a:t>
            </a:r>
            <a:r>
              <a:rPr lang="tr-TR" dirty="0" err="1">
                <a:solidFill>
                  <a:srgbClr val="0070C0"/>
                </a:solidFill>
              </a:rPr>
              <a:t>Signs</a:t>
            </a:r>
            <a:endParaRPr lang="tr-TR" dirty="0">
              <a:solidFill>
                <a:srgbClr val="0070C0"/>
              </a:solidFill>
            </a:endParaRPr>
          </a:p>
        </p:txBody>
      </p:sp>
      <p:sp>
        <p:nvSpPr>
          <p:cNvPr id="3" name="İçerik Yer Tutucusu 2"/>
          <p:cNvSpPr>
            <a:spLocks noGrp="1"/>
          </p:cNvSpPr>
          <p:nvPr>
            <p:ph idx="1"/>
          </p:nvPr>
        </p:nvSpPr>
        <p:spPr>
          <a:xfrm>
            <a:off x="200025" y="1952625"/>
            <a:ext cx="6807200" cy="4351338"/>
          </a:xfrm>
        </p:spPr>
        <p:txBody>
          <a:bodyPr>
            <a:normAutofit fontScale="92500"/>
          </a:bodyPr>
          <a:lstStyle/>
          <a:p>
            <a:r>
              <a:rPr lang="en-US" dirty="0"/>
              <a:t>The incubation period for rinderpest ranges from 3 to 15 days; </a:t>
            </a:r>
            <a:r>
              <a:rPr lang="en-US" dirty="0">
                <a:solidFill>
                  <a:srgbClr val="7030A0"/>
                </a:solidFill>
              </a:rPr>
              <a:t>4 to 5 days is typical. </a:t>
            </a:r>
            <a:endParaRPr lang="tr-TR" dirty="0">
              <a:solidFill>
                <a:srgbClr val="7030A0"/>
              </a:solidFill>
            </a:endParaRPr>
          </a:p>
          <a:p>
            <a:r>
              <a:rPr lang="en-US" dirty="0"/>
              <a:t>The virulence and dose of virus and the route of exposure affect the incubation period. </a:t>
            </a:r>
            <a:endParaRPr lang="tr-TR" dirty="0"/>
          </a:p>
          <a:p>
            <a:r>
              <a:rPr lang="en-US" dirty="0"/>
              <a:t>Mild forms of the disease can have an incubation period between one and two weeks. </a:t>
            </a:r>
            <a:endParaRPr lang="tr-TR" dirty="0"/>
          </a:p>
          <a:p>
            <a:r>
              <a:rPr lang="en-US" dirty="0"/>
              <a:t>The World Organization for Animal Health (OIE) has established a maximum incubation period of 21 days for </a:t>
            </a:r>
            <a:r>
              <a:rPr lang="en-US" dirty="0" err="1"/>
              <a:t>zoosanitary</a:t>
            </a:r>
            <a:r>
              <a:rPr lang="en-US" dirty="0"/>
              <a:t> measures.</a:t>
            </a:r>
            <a:endParaRPr lang="tr-TR" dirty="0"/>
          </a:p>
        </p:txBody>
      </p:sp>
      <p:pic>
        <p:nvPicPr>
          <p:cNvPr id="2052" name="Picture 4" descr="rinderpest in cat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7225" y="1952625"/>
            <a:ext cx="5039783" cy="377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597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55599" y="319494"/>
            <a:ext cx="11699875" cy="5719763"/>
          </a:xfrm>
        </p:spPr>
        <p:txBody>
          <a:bodyPr/>
          <a:lstStyle/>
          <a:p>
            <a:r>
              <a:rPr lang="en-US" dirty="0"/>
              <a:t>In cattle, the most susceptible species, classical signs of the disease include </a:t>
            </a:r>
            <a:endParaRPr lang="tr-TR" dirty="0"/>
          </a:p>
          <a:p>
            <a:pPr lvl="1"/>
            <a:r>
              <a:rPr lang="en-US" dirty="0"/>
              <a:t>fever, </a:t>
            </a:r>
            <a:endParaRPr lang="tr-TR" dirty="0"/>
          </a:p>
          <a:p>
            <a:pPr lvl="1"/>
            <a:r>
              <a:rPr lang="en-US" dirty="0"/>
              <a:t>erosive lesions in the mouth,</a:t>
            </a:r>
            <a:r>
              <a:rPr lang="tr-TR" dirty="0"/>
              <a:t> </a:t>
            </a:r>
            <a:r>
              <a:rPr lang="tr-TR" dirty="0">
                <a:solidFill>
                  <a:srgbClr val="FF0000"/>
                </a:solidFill>
              </a:rPr>
              <a:t>(</a:t>
            </a:r>
            <a:r>
              <a:rPr lang="tr-TR" dirty="0" err="1">
                <a:solidFill>
                  <a:srgbClr val="FF0000"/>
                </a:solidFill>
              </a:rPr>
              <a:t>foamy</a:t>
            </a:r>
            <a:r>
              <a:rPr lang="tr-TR" dirty="0">
                <a:solidFill>
                  <a:srgbClr val="FF0000"/>
                </a:solidFill>
              </a:rPr>
              <a:t> </a:t>
            </a:r>
            <a:r>
              <a:rPr lang="tr-TR" dirty="0" err="1">
                <a:solidFill>
                  <a:srgbClr val="FF0000"/>
                </a:solidFill>
              </a:rPr>
              <a:t>saliva</a:t>
            </a:r>
            <a:r>
              <a:rPr lang="tr-TR" dirty="0">
                <a:solidFill>
                  <a:srgbClr val="FF0000"/>
                </a:solidFill>
              </a:rPr>
              <a:t>)</a:t>
            </a:r>
          </a:p>
          <a:p>
            <a:pPr lvl="1"/>
            <a:r>
              <a:rPr lang="en-US" dirty="0"/>
              <a:t>discharge from the nose and eyes, </a:t>
            </a:r>
            <a:endParaRPr lang="tr-TR" dirty="0"/>
          </a:p>
          <a:p>
            <a:pPr lvl="1"/>
            <a:r>
              <a:rPr lang="en-US" dirty="0"/>
              <a:t>profuse </a:t>
            </a:r>
            <a:r>
              <a:rPr lang="en-US" dirty="0" err="1"/>
              <a:t>diarrh</a:t>
            </a:r>
            <a:r>
              <a:rPr lang="tr-TR" dirty="0" err="1"/>
              <a:t>ea</a:t>
            </a:r>
            <a:r>
              <a:rPr lang="en-US" dirty="0"/>
              <a:t> and dehydration, </a:t>
            </a:r>
            <a:endParaRPr lang="tr-TR" dirty="0"/>
          </a:p>
          <a:p>
            <a:pPr lvl="1"/>
            <a:r>
              <a:rPr lang="en-US" dirty="0"/>
              <a:t>often leading to death within 10 to 15 days. </a:t>
            </a:r>
            <a:endParaRPr lang="tr-TR" dirty="0"/>
          </a:p>
          <a:p>
            <a:r>
              <a:rPr lang="en-US" dirty="0"/>
              <a:t>In other species rinderpest may show milder clinical signs.</a:t>
            </a:r>
            <a:endParaRPr lang="tr-TR" dirty="0"/>
          </a:p>
          <a:p>
            <a:r>
              <a:rPr lang="en-US" dirty="0">
                <a:solidFill>
                  <a:srgbClr val="CC0099"/>
                </a:solidFill>
              </a:rPr>
              <a:t>A </a:t>
            </a:r>
            <a:r>
              <a:rPr lang="en-US" dirty="0" err="1">
                <a:solidFill>
                  <a:srgbClr val="CC0099"/>
                </a:solidFill>
              </a:rPr>
              <a:t>peracute</a:t>
            </a:r>
            <a:r>
              <a:rPr lang="en-US" dirty="0">
                <a:solidFill>
                  <a:srgbClr val="CC0099"/>
                </a:solidFill>
              </a:rPr>
              <a:t> form,</a:t>
            </a:r>
            <a:r>
              <a:rPr lang="en-US" dirty="0"/>
              <a:t> characterized primarily by high fever and sudden death, is mainly seen in young and newborn animals.</a:t>
            </a:r>
            <a:endParaRPr lang="tr-TR" dirty="0"/>
          </a:p>
          <a:p>
            <a:endParaRPr lang="tr-TR" dirty="0"/>
          </a:p>
          <a:p>
            <a:endParaRPr lang="tr-TR" dirty="0"/>
          </a:p>
        </p:txBody>
      </p:sp>
      <p:pic>
        <p:nvPicPr>
          <p:cNvPr id="3076" name="Picture 4" descr="https://microbewiki.kenyon.edu/images/thumb/1/11/Rinderpestmouth.jpg/300px-Rinderpestmo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4186802"/>
            <a:ext cx="3718764" cy="241719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4883465" y="4796402"/>
            <a:ext cx="1999935" cy="923330"/>
          </a:xfrm>
          <a:prstGeom prst="rect">
            <a:avLst/>
          </a:prstGeom>
        </p:spPr>
        <p:txBody>
          <a:bodyPr wrap="square">
            <a:spAutoFit/>
          </a:bodyPr>
          <a:lstStyle/>
          <a:p>
            <a:r>
              <a:rPr lang="en-US" dirty="0"/>
              <a:t>Oral legions from Rinderpest, Source: www.vet.uga.edu</a:t>
            </a:r>
            <a:endParaRPr lang="tr-TR" dirty="0"/>
          </a:p>
        </p:txBody>
      </p:sp>
      <p:pic>
        <p:nvPicPr>
          <p:cNvPr id="5" name="Picture 13" descr="de03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8956" y="4186802"/>
            <a:ext cx="3607143" cy="2417198"/>
          </a:xfrm>
          <a:prstGeom prst="rect">
            <a:avLst/>
          </a:prstGeom>
          <a:noFill/>
          <a:ln w="28575">
            <a:solidFill>
              <a:srgbClr val="F2D99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74498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i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i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1927</TotalTime>
  <Words>3627</Words>
  <Application>Microsoft Office PowerPoint</Application>
  <PresentationFormat>Geniş ekran</PresentationFormat>
  <Paragraphs>347</Paragraphs>
  <Slides>70</Slides>
  <Notes>5</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70</vt:i4>
      </vt:variant>
    </vt:vector>
  </HeadingPairs>
  <TitlesOfParts>
    <vt:vector size="75" baseType="lpstr">
      <vt:lpstr>Arial</vt:lpstr>
      <vt:lpstr>Calibri</vt:lpstr>
      <vt:lpstr>Calibri Light</vt:lpstr>
      <vt:lpstr>Comic Sans MS</vt:lpstr>
      <vt:lpstr>Office Teması</vt:lpstr>
      <vt:lpstr>RINDERPEST    Cattle Plague </vt:lpstr>
      <vt:lpstr>PowerPoint Sunusu</vt:lpstr>
      <vt:lpstr>PowerPoint Sunusu</vt:lpstr>
      <vt:lpstr>Etiology</vt:lpstr>
      <vt:lpstr>PowerPoint Sunusu</vt:lpstr>
      <vt:lpstr>Transmission</vt:lpstr>
      <vt:lpstr>PowerPoint Sunusu</vt:lpstr>
      <vt:lpstr>Clinical Signs</vt:lpstr>
      <vt:lpstr>PowerPoint Sunusu</vt:lpstr>
      <vt:lpstr>PowerPoint Sunusu</vt:lpstr>
      <vt:lpstr>PowerPoint Sunusu</vt:lpstr>
      <vt:lpstr>Pathogenesis, immunity and pathology</vt:lpstr>
      <vt:lpstr>PowerPoint Sunusu</vt:lpstr>
      <vt:lpstr>Post Mortem Lesions</vt:lpstr>
      <vt:lpstr>PowerPoint Sunusu</vt:lpstr>
      <vt:lpstr>Diagnosis</vt:lpstr>
      <vt:lpstr>Differential Diagnosis</vt:lpstr>
      <vt:lpstr>Vaccines</vt:lpstr>
      <vt:lpstr>PowerPoint Sunusu</vt:lpstr>
      <vt:lpstr>PowerPoint Sunusu</vt:lpstr>
      <vt:lpstr>Kaynaklar</vt:lpstr>
      <vt:lpstr>PESTE DES PETİT RUMİNANT  (PPR)</vt:lpstr>
      <vt:lpstr>PowerPoint Sunusu</vt:lpstr>
      <vt:lpstr>Etiology</vt:lpstr>
      <vt:lpstr>Transmission</vt:lpstr>
      <vt:lpstr>Clinical Signs</vt:lpstr>
      <vt:lpstr>PowerPoint Sunusu</vt:lpstr>
      <vt:lpstr>PowerPoint Sunusu</vt:lpstr>
      <vt:lpstr>PowerPoint Sunusu</vt:lpstr>
      <vt:lpstr>PowerPoint Sunusu</vt:lpstr>
      <vt:lpstr>Pathology</vt:lpstr>
      <vt:lpstr>PowerPoint Sunusu</vt:lpstr>
      <vt:lpstr>Diagnosis</vt:lpstr>
      <vt:lpstr>PowerPoint Sunusu</vt:lpstr>
      <vt:lpstr>Differential Diagnosis</vt:lpstr>
      <vt:lpstr>Prevention and Control</vt:lpstr>
      <vt:lpstr>Vaccination</vt:lpstr>
      <vt:lpstr>PowerPoint Sunusu</vt:lpstr>
      <vt:lpstr>DISTEMPER VIRUS (CDV) </vt:lpstr>
      <vt:lpstr>PowerPoint Sunusu</vt:lpstr>
      <vt:lpstr>Etiology</vt:lpstr>
      <vt:lpstr>PowerPoint Sunusu</vt:lpstr>
      <vt:lpstr>Transmission</vt:lpstr>
      <vt:lpstr>Which animals are at risk?</vt:lpstr>
      <vt:lpstr>Pathogenesis</vt:lpstr>
      <vt:lpstr>PowerPoint Sunusu</vt:lpstr>
      <vt:lpstr>PowerPoint Sunusu</vt:lpstr>
      <vt:lpstr>Pathogenesis</vt:lpstr>
      <vt:lpstr>PowerPoint Sunusu</vt:lpstr>
      <vt:lpstr>Clinical Signs</vt:lpstr>
      <vt:lpstr>PowerPoint Sunusu</vt:lpstr>
      <vt:lpstr>PowerPoint Sunusu</vt:lpstr>
      <vt:lpstr>PowerPoint Sunusu</vt:lpstr>
      <vt:lpstr>Clinical Signs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Chronic distemper encephalitis (old dog encephalitis, [ODE])</vt:lpstr>
      <vt:lpstr>Diagnosis</vt:lpstr>
      <vt:lpstr>PowerPoint Sunusu</vt:lpstr>
      <vt:lpstr>Treatment and Control</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Viroloji</dc:creator>
  <cp:lastModifiedBy>İlke</cp:lastModifiedBy>
  <cp:revision>157</cp:revision>
  <dcterms:created xsi:type="dcterms:W3CDTF">2017-10-23T07:18:44Z</dcterms:created>
  <dcterms:modified xsi:type="dcterms:W3CDTF">2019-10-17T08:11:24Z</dcterms:modified>
</cp:coreProperties>
</file>