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F6696"/>
          </a:solidFill>
        </a:fill>
      </a:tcStyle>
    </a:wholeTbl>
    <a:band2H>
      <a:tcTxStyle b="def" i="def"/>
      <a:tcStyle>
        <a:tcBdr/>
        <a:fill>
          <a:solidFill>
            <a:schemeClr val="accent1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F669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4557D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000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2" name="Shape 10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n-lt"/>
        <a:ea typeface="+mn-ea"/>
        <a:cs typeface="+mn-cs"/>
        <a:sym typeface="Calibri"/>
      </a:defRPr>
    </a:lvl1pPr>
    <a:lvl2pPr indent="2286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2pPr>
    <a:lvl3pPr indent="4572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3pPr>
    <a:lvl4pPr indent="6858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4pPr>
    <a:lvl5pPr indent="9144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5pPr>
    <a:lvl6pPr indent="11430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6pPr>
    <a:lvl7pPr indent="13716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7pPr>
    <a:lvl8pPr indent="16002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8pPr>
    <a:lvl9pPr indent="18288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aşlık Metni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Başlık Metni</a:t>
            </a:r>
          </a:p>
        </p:txBody>
      </p:sp>
      <p:sp>
        <p:nvSpPr>
          <p:cNvPr id="12" name="Gövde Düzeyi Bir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3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 ve Metin Üzerind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Başlık Metni"/>
          <p:cNvSpPr txBox="1"/>
          <p:nvPr>
            <p:ph type="title"/>
          </p:nvPr>
        </p:nvSpPr>
        <p:spPr>
          <a:xfrm>
            <a:off x="457200" y="292100"/>
            <a:ext cx="8229600" cy="1384300"/>
          </a:xfrm>
          <a:prstGeom prst="rect">
            <a:avLst/>
          </a:prstGeom>
        </p:spPr>
        <p:txBody>
          <a:bodyPr/>
          <a:lstStyle/>
          <a:p>
            <a:pPr/>
            <a:r>
              <a:t>Başlık Metni</a:t>
            </a:r>
          </a:p>
        </p:txBody>
      </p:sp>
      <p:sp>
        <p:nvSpPr>
          <p:cNvPr id="93" name="Gövde Düzeyi Bir…"/>
          <p:cNvSpPr txBox="1"/>
          <p:nvPr>
            <p:ph type="body" sz="half" idx="1"/>
          </p:nvPr>
        </p:nvSpPr>
        <p:spPr>
          <a:xfrm>
            <a:off x="457200" y="1905000"/>
            <a:ext cx="8229600" cy="1981200"/>
          </a:xfrm>
          <a:prstGeom prst="rect">
            <a:avLst/>
          </a:prstGeom>
        </p:spPr>
        <p:txBody>
          <a:bodyPr/>
          <a:lstStyle/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94" name="3 Metin Yer Tutucusu"/>
          <p:cNvSpPr/>
          <p:nvPr>
            <p:ph type="body" sz="half" idx="13"/>
          </p:nvPr>
        </p:nvSpPr>
        <p:spPr>
          <a:xfrm>
            <a:off x="457200" y="4038600"/>
            <a:ext cx="8229600" cy="19812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5" name="Slayt Numarası"/>
          <p:cNvSpPr txBox="1"/>
          <p:nvPr>
            <p:ph type="sldNum" sz="quarter" idx="2"/>
          </p:nvPr>
        </p:nvSpPr>
        <p:spPr>
          <a:xfrm>
            <a:off x="8413144" y="6351222"/>
            <a:ext cx="273657" cy="264256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aşlık Metn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Başlık Metni</a:t>
            </a:r>
          </a:p>
        </p:txBody>
      </p:sp>
      <p:sp>
        <p:nvSpPr>
          <p:cNvPr id="21" name="Gövde Düzeyi Bir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22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Başlık Metni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Başlık Metni</a:t>
            </a:r>
          </a:p>
        </p:txBody>
      </p:sp>
      <p:sp>
        <p:nvSpPr>
          <p:cNvPr id="30" name="Gövde Düzeyi Bir…"/>
          <p:cNvSpPr txBox="1"/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31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Başlık Metn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Başlık Metni</a:t>
            </a:r>
          </a:p>
        </p:txBody>
      </p:sp>
      <p:sp>
        <p:nvSpPr>
          <p:cNvPr id="39" name="Gövde Düzeyi Bir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40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Başlık Metn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Başlık Metni</a:t>
            </a:r>
          </a:p>
        </p:txBody>
      </p:sp>
      <p:sp>
        <p:nvSpPr>
          <p:cNvPr id="48" name="Gövde Düzeyi Bir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49" name="4 Metin Yer Tutucusu"/>
          <p:cNvSpPr/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50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Başlık Metn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Başlık Metni</a:t>
            </a:r>
          </a:p>
        </p:txBody>
      </p:sp>
      <p:sp>
        <p:nvSpPr>
          <p:cNvPr id="58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Başlık Metni"/>
          <p:cNvSpPr txBox="1"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Başlık Metni</a:t>
            </a:r>
          </a:p>
        </p:txBody>
      </p:sp>
      <p:sp>
        <p:nvSpPr>
          <p:cNvPr id="73" name="Gövde Düzeyi Bir…"/>
          <p:cNvSpPr txBox="1"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74" name="3 Metin Yer Tutucusu"/>
          <p:cNvSpPr/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7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Başlık Metni"/>
          <p:cNvSpPr txBox="1"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Başlık Metni</a:t>
            </a:r>
          </a:p>
        </p:txBody>
      </p:sp>
      <p:sp>
        <p:nvSpPr>
          <p:cNvPr id="83" name="2 Resim Yer Tutucusu"/>
          <p:cNvSpPr/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Gövde Düzeyi Bir…"/>
          <p:cNvSpPr txBox="1"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8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Metni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Başlık Metni</a:t>
            </a:r>
          </a:p>
        </p:txBody>
      </p:sp>
      <p:sp>
        <p:nvSpPr>
          <p:cNvPr id="3" name="Gövde Düzeyi Bir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4" name="Slayt Numarası"/>
          <p:cNvSpPr txBox="1"/>
          <p:nvPr>
            <p:ph type="sldNum" sz="quarter" idx="2"/>
          </p:nvPr>
        </p:nvSpPr>
        <p:spPr>
          <a:xfrm>
            <a:off x="8413144" y="6406785"/>
            <a:ext cx="273657" cy="26425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3.png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1 Başlık"/>
          <p:cNvSpPr txBox="1"/>
          <p:nvPr>
            <p:ph type="ctrTitle"/>
          </p:nvPr>
        </p:nvSpPr>
        <p:spPr>
          <a:xfrm>
            <a:off x="179511" y="2130425"/>
            <a:ext cx="8784978" cy="1470025"/>
          </a:xfrm>
          <a:prstGeom prst="rect">
            <a:avLst/>
          </a:prstGeom>
        </p:spPr>
        <p:txBody>
          <a:bodyPr/>
          <a:lstStyle/>
          <a:p>
            <a:pPr defTabSz="768095">
              <a:defRPr sz="4535">
                <a:latin typeface="Tahoma Bold"/>
                <a:ea typeface="Tahoma Bold"/>
                <a:cs typeface="Tahoma Bold"/>
                <a:sym typeface="Tahoma Bold"/>
              </a:defRPr>
            </a:pPr>
            <a:r>
              <a:t>RADYASYON </a:t>
            </a:r>
            <a:br/>
            <a:r>
              <a:t>DOZ BİRİMLERİ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2"/>
          <p:cNvSpPr txBox="1"/>
          <p:nvPr/>
        </p:nvSpPr>
        <p:spPr>
          <a:xfrm>
            <a:off x="46037" y="2108201"/>
            <a:ext cx="9051926" cy="1730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037" tIns="46037" rIns="46037" bIns="46037" anchor="ctr">
            <a:spAutoFit/>
          </a:bodyPr>
          <a:lstStyle/>
          <a:p>
            <a:pPr>
              <a:defRPr sz="3600">
                <a:solidFill>
                  <a:srgbClr val="1F497D"/>
                </a:solidFill>
                <a:latin typeface="Tahoma"/>
                <a:ea typeface="Tahoma"/>
                <a:cs typeface="Tahoma"/>
                <a:sym typeface="Tahoma"/>
              </a:defRPr>
            </a:pPr>
            <a:br/>
            <a:br/>
          </a:p>
        </p:txBody>
      </p:sp>
      <p:pic>
        <p:nvPicPr>
          <p:cNvPr id="134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0825" y="188912"/>
            <a:ext cx="1656879" cy="2193926"/>
          </a:xfrm>
          <a:prstGeom prst="rect">
            <a:avLst/>
          </a:prstGeom>
          <a:ln w="12700">
            <a:miter lim="400000"/>
          </a:ln>
        </p:spPr>
      </p:pic>
      <p:sp>
        <p:nvSpPr>
          <p:cNvPr id="135" name="Rectangle 4"/>
          <p:cNvSpPr txBox="1"/>
          <p:nvPr>
            <p:ph type="title"/>
          </p:nvPr>
        </p:nvSpPr>
        <p:spPr>
          <a:xfrm>
            <a:off x="1979711" y="704087"/>
            <a:ext cx="4608513" cy="1143001"/>
          </a:xfrm>
          <a:prstGeom prst="rect">
            <a:avLst/>
          </a:prstGeom>
        </p:spPr>
        <p:txBody>
          <a:bodyPr/>
          <a:lstStyle>
            <a:lvl1pPr>
              <a:defRPr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Işınlama Birimi</a:t>
            </a:r>
          </a:p>
        </p:txBody>
      </p:sp>
      <p:sp>
        <p:nvSpPr>
          <p:cNvPr id="136" name="Rectangle 5"/>
          <p:cNvSpPr txBox="1"/>
          <p:nvPr>
            <p:ph type="body" idx="1"/>
          </p:nvPr>
        </p:nvSpPr>
        <p:spPr>
          <a:xfrm>
            <a:off x="250825" y="3068638"/>
            <a:ext cx="8353622" cy="3240088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80000"/>
              </a:lnSpc>
              <a:spcBef>
                <a:spcPts val="600"/>
              </a:spcBef>
              <a:buSzTx/>
              <a:buNone/>
              <a:defRPr sz="2800">
                <a:solidFill>
                  <a:srgbClr val="1F497D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 	</a:t>
            </a:r>
            <a:r>
              <a:rPr>
                <a:solidFill>
                  <a:srgbClr val="FF9966"/>
                </a:solidFill>
              </a:rPr>
              <a:t>Özel Birim :</a:t>
            </a:r>
            <a:r>
              <a:rPr>
                <a:solidFill>
                  <a:srgbClr val="000000"/>
                </a:solidFill>
              </a:rPr>
              <a:t> </a:t>
            </a:r>
            <a:r>
              <a:rPr>
                <a:solidFill>
                  <a:srgbClr val="99FF66"/>
                </a:solidFill>
              </a:rPr>
              <a:t>Röntgen</a:t>
            </a:r>
            <a:r>
              <a:rPr>
                <a:solidFill>
                  <a:srgbClr val="000000"/>
                </a:solidFill>
              </a:rPr>
              <a:t> </a:t>
            </a:r>
            <a:r>
              <a:rPr>
                <a:solidFill>
                  <a:srgbClr val="FF0000"/>
                </a:solidFill>
              </a:rPr>
              <a:t>( R ) </a:t>
            </a:r>
          </a:p>
          <a:p>
            <a:pPr algn="just">
              <a:lnSpc>
                <a:spcPct val="80000"/>
              </a:lnSpc>
              <a:spcBef>
                <a:spcPts val="600"/>
              </a:spcBef>
              <a:buSzTx/>
              <a:buNone/>
              <a:defRPr sz="2800">
                <a:latin typeface="Tahoma"/>
                <a:ea typeface="Tahoma"/>
                <a:cs typeface="Tahoma"/>
                <a:sym typeface="Tahoma"/>
              </a:defRPr>
            </a:pPr>
            <a:r>
              <a:t> 	</a:t>
            </a:r>
            <a:r>
              <a:rPr>
                <a:solidFill>
                  <a:srgbClr val="FF9966"/>
                </a:solidFill>
              </a:rPr>
              <a:t>SI Birimi   :</a:t>
            </a:r>
            <a:r>
              <a:t> </a:t>
            </a:r>
            <a:r>
              <a:rPr>
                <a:solidFill>
                  <a:srgbClr val="99FF66"/>
                </a:solidFill>
              </a:rPr>
              <a:t>Coulomb/kg</a:t>
            </a:r>
            <a:r>
              <a:t>  </a:t>
            </a:r>
            <a:r>
              <a:rPr>
                <a:solidFill>
                  <a:srgbClr val="FF0000"/>
                </a:solidFill>
              </a:rPr>
              <a:t>( C/kg )</a:t>
            </a:r>
            <a:r>
              <a:t> </a:t>
            </a:r>
          </a:p>
          <a:p>
            <a:pPr algn="just">
              <a:lnSpc>
                <a:spcPct val="80000"/>
              </a:lnSpc>
              <a:spcBef>
                <a:spcPts val="600"/>
              </a:spcBef>
              <a:buSzTx/>
              <a:buNone/>
              <a:defRPr sz="2800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	Röntgen :</a:t>
            </a:r>
            <a:r>
              <a:rPr>
                <a:solidFill>
                  <a:srgbClr val="000000"/>
                </a:solidFill>
              </a:rPr>
              <a:t> </a:t>
            </a:r>
            <a:r>
              <a:rPr sz="2400">
                <a:solidFill>
                  <a:srgbClr val="000000"/>
                </a:solidFill>
              </a:rPr>
              <a:t>Normal hava şartlarında havanın 	 1 kg ’ında 2.58x10</a:t>
            </a:r>
            <a:r>
              <a:rPr baseline="30000" sz="2400">
                <a:solidFill>
                  <a:srgbClr val="000000"/>
                </a:solidFill>
              </a:rPr>
              <a:t>-4 </a:t>
            </a:r>
            <a:r>
              <a:rPr sz="2400">
                <a:solidFill>
                  <a:srgbClr val="000000"/>
                </a:solidFill>
              </a:rPr>
              <a:t> C’ luk  elektrik yükü değerinde  pozitif  ve negatif iyonlar oluşturan x  ve gamma ışını miktarıdır. </a:t>
            </a:r>
            <a:br>
              <a:rPr sz="2400">
                <a:solidFill>
                  <a:srgbClr val="000000"/>
                </a:solidFill>
              </a:rPr>
            </a:br>
            <a:r>
              <a:rPr>
                <a:solidFill>
                  <a:srgbClr val="000000"/>
                </a:solidFill>
              </a:rPr>
              <a:t>		</a:t>
            </a:r>
          </a:p>
          <a:p>
            <a:pPr algn="just">
              <a:lnSpc>
                <a:spcPct val="80000"/>
              </a:lnSpc>
              <a:spcBef>
                <a:spcPts val="600"/>
              </a:spcBef>
              <a:buSzTx/>
              <a:buNone/>
              <a:defRPr sz="2800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                   1 R = </a:t>
            </a:r>
            <a:r>
              <a:rPr>
                <a:solidFill>
                  <a:srgbClr val="99FF66"/>
                </a:solidFill>
              </a:rPr>
              <a:t>2.58x10</a:t>
            </a:r>
            <a:r>
              <a:rPr baseline="30000">
                <a:solidFill>
                  <a:srgbClr val="99FF66"/>
                </a:solidFill>
              </a:rPr>
              <a:t>-4</a:t>
            </a:r>
            <a:r>
              <a:rPr>
                <a:solidFill>
                  <a:srgbClr val="99FF66"/>
                </a:solidFill>
              </a:rPr>
              <a:t> C / kg			        </a:t>
            </a:r>
            <a:r>
              <a:t>1C/kg =</a:t>
            </a:r>
            <a:r>
              <a:rPr>
                <a:solidFill>
                  <a:srgbClr val="000000"/>
                </a:solidFill>
              </a:rPr>
              <a:t> </a:t>
            </a:r>
            <a:r>
              <a:rPr>
                <a:solidFill>
                  <a:srgbClr val="99FF66"/>
                </a:solidFill>
              </a:rPr>
              <a:t>3.88x10</a:t>
            </a:r>
            <a:r>
              <a:rPr baseline="30000">
                <a:solidFill>
                  <a:srgbClr val="99FF66"/>
                </a:solidFill>
              </a:rPr>
              <a:t>3</a:t>
            </a:r>
            <a:r>
              <a:rPr>
                <a:solidFill>
                  <a:srgbClr val="99FF66"/>
                </a:solidFill>
              </a:rPr>
              <a:t> R</a:t>
            </a:r>
          </a:p>
        </p:txBody>
      </p:sp>
      <p:sp>
        <p:nvSpPr>
          <p:cNvPr id="137" name="Rectangle 6"/>
          <p:cNvSpPr txBox="1"/>
          <p:nvPr/>
        </p:nvSpPr>
        <p:spPr>
          <a:xfrm>
            <a:off x="9206" y="2422525"/>
            <a:ext cx="2716850" cy="7348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000">
                <a:solidFill>
                  <a:srgbClr val="1F497D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  Wilhelm Röntgen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8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588224" y="187325"/>
            <a:ext cx="2257327" cy="2161556"/>
          </a:xfrm>
          <a:prstGeom prst="rect">
            <a:avLst/>
          </a:prstGeom>
          <a:ln w="12700">
            <a:miter lim="400000"/>
          </a:ln>
        </p:spPr>
      </p:pic>
      <p:sp>
        <p:nvSpPr>
          <p:cNvPr id="139" name="Rectangle 8"/>
          <p:cNvSpPr txBox="1"/>
          <p:nvPr/>
        </p:nvSpPr>
        <p:spPr>
          <a:xfrm>
            <a:off x="6024244" y="2276474"/>
            <a:ext cx="3255012" cy="10396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2000">
                <a:latin typeface="Tahoma"/>
                <a:ea typeface="Tahoma"/>
                <a:cs typeface="Tahoma"/>
                <a:sym typeface="Tahoma"/>
              </a:defRPr>
            </a:pPr>
            <a:r>
              <a:t>The first x-ray</a:t>
            </a:r>
            <a:br/>
            <a:r>
              <a:t>Frau Röntgen's left hand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1" dur="1000"/>
                                        <p:tgtEl>
                                          <p:spTgt spid="13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Class="entr" nodeType="withEffect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4" dur="1000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8" dur="1000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2" dur="1000"/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6" dur="1000"/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36" grpId="2"/>
      <p:bldP build="whole" bldLvl="1" animBg="1" rev="0" advAuto="0" spid="135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1 Başlık"/>
          <p:cNvSpPr txBox="1"/>
          <p:nvPr>
            <p:ph type="title"/>
          </p:nvPr>
        </p:nvSpPr>
        <p:spPr>
          <a:xfrm>
            <a:off x="457200" y="274637"/>
            <a:ext cx="8229600" cy="149818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A452A"/>
                </a:solidFill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RÖNTGEN</a:t>
            </a:r>
          </a:p>
        </p:txBody>
      </p:sp>
      <p:sp>
        <p:nvSpPr>
          <p:cNvPr id="142" name="2 İçerik Yer Tutucusu"/>
          <p:cNvSpPr txBox="1"/>
          <p:nvPr>
            <p:ph type="body" idx="1"/>
          </p:nvPr>
        </p:nvSpPr>
        <p:spPr>
          <a:xfrm>
            <a:off x="457200" y="1935479"/>
            <a:ext cx="8219255" cy="4389121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  <a:buBlip>
                <a:blip r:embed="rId2"/>
              </a:buBlip>
              <a:defRPr>
                <a:latin typeface="Tahoma"/>
                <a:ea typeface="Tahoma"/>
                <a:cs typeface="Tahoma"/>
                <a:sym typeface="Tahoma"/>
              </a:defRPr>
            </a:pPr>
            <a:r>
              <a:t>X ( exposure ) = dQ/dm </a:t>
            </a:r>
          </a:p>
          <a:p>
            <a:pPr algn="just">
              <a:spcBef>
                <a:spcPts val="0"/>
              </a:spcBef>
              <a:buSzTx/>
              <a:buNone/>
              <a:defRPr>
                <a:latin typeface="Tahoma"/>
                <a:ea typeface="Tahoma"/>
                <a:cs typeface="Tahoma"/>
                <a:sym typeface="Tahoma"/>
              </a:defRPr>
            </a:pPr>
            <a:r>
              <a:t>	1 esb oluşturmak için, 2.08x10</a:t>
            </a:r>
            <a:r>
              <a:rPr baseline="30000"/>
              <a:t>9</a:t>
            </a:r>
            <a:r>
              <a:t> iyon çifti, 1 iyon oluşturmak için 1.6x10</a:t>
            </a:r>
            <a:r>
              <a:rPr baseline="30000"/>
              <a:t>-19</a:t>
            </a:r>
            <a:r>
              <a:t> C ’luk elektrik yükü gereklidir. </a:t>
            </a:r>
          </a:p>
          <a:p>
            <a:pPr>
              <a:spcBef>
                <a:spcPts val="0"/>
              </a:spcBef>
              <a:buSzTx/>
              <a:buNone/>
              <a:defRPr>
                <a:latin typeface="Tahoma"/>
                <a:ea typeface="Tahoma"/>
                <a:cs typeface="Tahoma"/>
                <a:sym typeface="Tahoma"/>
              </a:defRPr>
            </a:pPr>
            <a:r>
              <a:t>	</a:t>
            </a:r>
            <a:r>
              <a:rPr>
                <a:solidFill>
                  <a:srgbClr val="FF0000"/>
                </a:solidFill>
              </a:rPr>
              <a:t>1Röntgen</a:t>
            </a:r>
            <a:r>
              <a:t> = 1esb / 0.001293g </a:t>
            </a:r>
          </a:p>
          <a:p>
            <a:pPr>
              <a:spcBef>
                <a:spcPts val="0"/>
              </a:spcBef>
              <a:buSzTx/>
              <a:buNone/>
              <a:defRPr>
                <a:latin typeface="Tahoma"/>
                <a:ea typeface="Tahoma"/>
                <a:cs typeface="Tahoma"/>
                <a:sym typeface="Tahoma"/>
              </a:defRPr>
            </a:pPr>
            <a:r>
              <a:t>		= 2.08x10</a:t>
            </a:r>
            <a:r>
              <a:rPr baseline="30000"/>
              <a:t>9</a:t>
            </a:r>
            <a:r>
              <a:t>x1.6x10</a:t>
            </a:r>
            <a:r>
              <a:rPr baseline="30000"/>
              <a:t>-19</a:t>
            </a:r>
            <a:r>
              <a:t> / 0.001293x10</a:t>
            </a:r>
            <a:r>
              <a:rPr baseline="30000"/>
              <a:t>-3</a:t>
            </a:r>
            <a:r>
              <a:t> </a:t>
            </a:r>
          </a:p>
          <a:p>
            <a:pPr>
              <a:spcBef>
                <a:spcPts val="0"/>
              </a:spcBef>
              <a:buSzTx/>
              <a:buNone/>
              <a:defRPr>
                <a:latin typeface="Tahoma"/>
                <a:ea typeface="Tahoma"/>
                <a:cs typeface="Tahoma"/>
                <a:sym typeface="Tahoma"/>
              </a:defRPr>
            </a:pPr>
            <a:r>
              <a:t>		= </a:t>
            </a:r>
            <a:r>
              <a:rPr>
                <a:solidFill>
                  <a:srgbClr val="FF0000"/>
                </a:solidFill>
              </a:rPr>
              <a:t>2.58x10</a:t>
            </a:r>
            <a:r>
              <a:rPr baseline="30000">
                <a:solidFill>
                  <a:srgbClr val="FF0000"/>
                </a:solidFill>
              </a:rPr>
              <a:t>-4</a:t>
            </a:r>
            <a:r>
              <a:rPr>
                <a:solidFill>
                  <a:srgbClr val="FF0000"/>
                </a:solidFill>
              </a:rPr>
              <a:t> C/kg </a:t>
            </a:r>
            <a:r>
              <a:t>( SI )</a:t>
            </a:r>
          </a:p>
          <a:p>
            <a:pPr>
              <a:spcBef>
                <a:spcPts val="0"/>
              </a:spcBef>
              <a:buSzTx/>
              <a:buNone/>
              <a:defRPr>
                <a:latin typeface="Tahoma"/>
                <a:ea typeface="Tahoma"/>
                <a:cs typeface="Tahoma"/>
                <a:sym typeface="Tahoma"/>
              </a:defRPr>
            </a:pPr>
            <a:r>
              <a:t>	1C/kg = 3876 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 Box 2"/>
          <p:cNvSpPr txBox="1"/>
          <p:nvPr/>
        </p:nvSpPr>
        <p:spPr>
          <a:xfrm>
            <a:off x="1785917" y="2786058"/>
            <a:ext cx="6192840" cy="724927"/>
          </a:xfrm>
          <a:prstGeom prst="rect">
            <a:avLst/>
          </a:prstGeom>
          <a:solidFill>
            <a:srgbClr val="EEECE1"/>
          </a:solidFill>
          <a:ln>
            <a:solidFill>
              <a:schemeClr val="accent1"/>
            </a:solidFill>
            <a:miter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44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KERMA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2"/>
          <p:cNvSpPr txBox="1"/>
          <p:nvPr>
            <p:ph type="title" idx="4294967295"/>
          </p:nvPr>
        </p:nvSpPr>
        <p:spPr>
          <a:xfrm>
            <a:off x="323527" y="404664"/>
            <a:ext cx="8496946" cy="1800201"/>
          </a:xfrm>
          <a:prstGeom prst="rect">
            <a:avLst/>
          </a:prstGeom>
        </p:spPr>
        <p:txBody>
          <a:bodyPr/>
          <a:lstStyle/>
          <a:p>
            <a:pPr defTabSz="365760">
              <a:defRPr sz="1560"/>
            </a:pPr>
            <a:br/>
            <a:br/>
            <a:br/>
            <a:r>
              <a:rPr sz="2360">
                <a:latin typeface="Tahoma Bold"/>
                <a:ea typeface="Tahoma Bold"/>
                <a:cs typeface="Tahoma Bold"/>
                <a:sym typeface="Tahoma Bold"/>
              </a:rPr>
              <a:t>Kerma</a:t>
            </a:r>
            <a:br>
              <a:rPr sz="2360">
                <a:latin typeface="Tahoma Bold"/>
                <a:ea typeface="Tahoma Bold"/>
                <a:cs typeface="Tahoma Bold"/>
                <a:sym typeface="Tahoma Bold"/>
              </a:rPr>
            </a:br>
            <a:r>
              <a:rPr sz="1440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rPr>
              <a:t> ( Kinetic Energy Released in Material ) </a:t>
            </a:r>
            <a:br>
              <a:rPr sz="1440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rPr>
            </a:br>
            <a:br>
              <a:rPr sz="1440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rPr>
            </a:br>
            <a:br>
              <a:rPr sz="1440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rPr>
            </a:br>
          </a:p>
        </p:txBody>
      </p:sp>
      <p:sp>
        <p:nvSpPr>
          <p:cNvPr id="147" name="Rectangle 3"/>
          <p:cNvSpPr txBox="1"/>
          <p:nvPr>
            <p:ph type="body" idx="4294967295"/>
          </p:nvPr>
        </p:nvSpPr>
        <p:spPr>
          <a:xfrm>
            <a:off x="755575" y="2276872"/>
            <a:ext cx="7776866" cy="3819129"/>
          </a:xfrm>
          <a:prstGeom prst="rect">
            <a:avLst/>
          </a:prstGeom>
        </p:spPr>
        <p:txBody>
          <a:bodyPr/>
          <a:lstStyle>
            <a:lvl1pPr algn="just">
              <a:buFontTx/>
              <a:buChar char="▪"/>
              <a:defRPr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   Kerma; ortamın birim kütlesinde yüksüz iyonizan parçacıklar tarafından serbest hale getirilen bütün yüklü iyonizan parçacıkların ilk kinetik enerjilerinin toplamıdır.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1 Başlık"/>
          <p:cNvSpPr txBox="1"/>
          <p:nvPr>
            <p:ph type="title"/>
          </p:nvPr>
        </p:nvSpPr>
        <p:spPr>
          <a:xfrm>
            <a:off x="539552" y="404663"/>
            <a:ext cx="8147247" cy="1296146"/>
          </a:xfrm>
          <a:prstGeom prst="rect">
            <a:avLst/>
          </a:prstGeom>
        </p:spPr>
        <p:txBody>
          <a:bodyPr/>
          <a:lstStyle>
            <a:lvl1pPr algn="just">
              <a:defRPr sz="32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Bir foton ışını iki şekilde ortama enerji transferi gerçekleştirir:</a:t>
            </a:r>
          </a:p>
        </p:txBody>
      </p:sp>
      <p:sp>
        <p:nvSpPr>
          <p:cNvPr id="150" name="2 İçerik Yer Tutucusu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36042" indent="-336042" algn="just" defTabSz="896111">
              <a:lnSpc>
                <a:spcPct val="90000"/>
              </a:lnSpc>
              <a:spcBef>
                <a:spcPts val="0"/>
              </a:spcBef>
              <a:buBlip>
                <a:blip r:embed="rId2"/>
              </a:buBlip>
              <a:defRPr sz="3136">
                <a:latin typeface="Tahoma"/>
                <a:ea typeface="Tahoma"/>
                <a:cs typeface="Tahoma"/>
                <a:sym typeface="Tahoma"/>
              </a:defRPr>
            </a:pPr>
            <a:r>
              <a:t>Bir fotonun atomla etkileşmesi,  elektronları harekete geçirir.</a:t>
            </a:r>
          </a:p>
          <a:p>
            <a:pPr marL="336042" indent="-336042" algn="just" defTabSz="896111">
              <a:lnSpc>
                <a:spcPct val="90000"/>
              </a:lnSpc>
              <a:spcBef>
                <a:spcPts val="0"/>
              </a:spcBef>
              <a:buBlip>
                <a:blip r:embed="rId2"/>
              </a:buBlip>
              <a:defRPr sz="3136">
                <a:latin typeface="Tahoma"/>
                <a:ea typeface="Tahoma"/>
                <a:cs typeface="Tahoma"/>
                <a:sym typeface="Tahoma"/>
              </a:defRPr>
            </a:pPr>
            <a:r>
              <a:t>Yüksek enerjili elektronlar enerjilerini uyarılma yoluyla ortama bırakırlar.</a:t>
            </a:r>
          </a:p>
          <a:p>
            <a:pPr marL="336042" indent="-336042" algn="just" defTabSz="896111">
              <a:lnSpc>
                <a:spcPct val="90000"/>
              </a:lnSpc>
              <a:spcBef>
                <a:spcPts val="0"/>
              </a:spcBef>
              <a:buSzTx/>
              <a:buNone/>
              <a:defRPr sz="3136">
                <a:latin typeface="Tahoma"/>
                <a:ea typeface="Tahoma"/>
                <a:cs typeface="Tahoma"/>
                <a:sym typeface="Tahoma"/>
              </a:defRPr>
            </a:pPr>
          </a:p>
          <a:p>
            <a:pPr marL="336042" indent="-336042" algn="just" defTabSz="896111">
              <a:lnSpc>
                <a:spcPct val="90000"/>
              </a:lnSpc>
              <a:spcBef>
                <a:spcPts val="0"/>
              </a:spcBef>
              <a:buSzTx/>
              <a:buNone/>
              <a:defRPr sz="3136">
                <a:latin typeface="Tahoma"/>
                <a:ea typeface="Tahoma"/>
                <a:cs typeface="Tahoma"/>
                <a:sym typeface="Tahoma"/>
              </a:defRPr>
            </a:pPr>
            <a:r>
              <a:t>	Foton bir noktadaki enerjisinin bir kısmını elektrona transfer eder ve ona kinetik enerji kazandırır. O noktadaki, enerjinin transfer olayına </a:t>
            </a:r>
            <a:r>
              <a:rPr>
                <a:solidFill>
                  <a:srgbClr val="FF0000"/>
                </a:solidFill>
              </a:rPr>
              <a:t>KERMA ( kinetic energy released in material ) </a:t>
            </a:r>
            <a:r>
              <a:t>adı verilir.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1 Başlık"/>
          <p:cNvSpPr txBox="1"/>
          <p:nvPr>
            <p:ph type="title"/>
          </p:nvPr>
        </p:nvSpPr>
        <p:spPr>
          <a:xfrm>
            <a:off x="457200" y="620687"/>
            <a:ext cx="8229600" cy="936105"/>
          </a:xfrm>
          <a:prstGeom prst="rect">
            <a:avLst/>
          </a:prstGeom>
        </p:spPr>
        <p:txBody>
          <a:bodyPr/>
          <a:lstStyle/>
          <a:p>
            <a:pPr defTabSz="365760">
              <a:defRPr sz="1920">
                <a:solidFill>
                  <a:schemeClr val="accent1"/>
                </a:solidFill>
                <a:latin typeface="Tahoma"/>
                <a:ea typeface="Tahoma"/>
                <a:cs typeface="Tahoma"/>
                <a:sym typeface="Tahoma"/>
              </a:defRPr>
            </a:pPr>
            <a:br/>
            <a:br/>
            <a:r>
              <a:rPr>
                <a:latin typeface="Tahoma Bold"/>
                <a:ea typeface="Tahoma Bold"/>
                <a:cs typeface="Tahoma Bold"/>
                <a:sym typeface="Tahoma Bold"/>
              </a:rPr>
              <a:t>KERMA</a:t>
            </a:r>
            <a:br>
              <a:rPr>
                <a:latin typeface="Tahoma Bold"/>
                <a:ea typeface="Tahoma Bold"/>
                <a:cs typeface="Tahoma Bold"/>
                <a:sym typeface="Tahoma Bold"/>
              </a:rPr>
            </a:br>
            <a:br>
              <a:rPr>
                <a:latin typeface="Tahoma Bold"/>
                <a:ea typeface="Tahoma Bold"/>
                <a:cs typeface="Tahoma Bold"/>
                <a:sym typeface="Tahoma Bold"/>
              </a:rPr>
            </a:br>
          </a:p>
        </p:txBody>
      </p:sp>
      <p:sp>
        <p:nvSpPr>
          <p:cNvPr id="153" name="2 İçerik Yer Tutucusu"/>
          <p:cNvSpPr txBox="1"/>
          <p:nvPr>
            <p:ph type="body" idx="1"/>
          </p:nvPr>
        </p:nvSpPr>
        <p:spPr>
          <a:xfrm>
            <a:off x="457200" y="1700807"/>
            <a:ext cx="8229600" cy="4425357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90000"/>
              </a:lnSpc>
              <a:spcBef>
                <a:spcPts val="500"/>
              </a:spcBef>
              <a:buClr>
                <a:srgbClr val="376092"/>
              </a:buClr>
              <a:buFontTx/>
              <a:defRPr sz="2300">
                <a:latin typeface="Tahoma"/>
                <a:ea typeface="Tahoma"/>
                <a:cs typeface="Tahoma"/>
                <a:sym typeface="Tahoma"/>
              </a:defRPr>
            </a:pPr>
            <a:r>
              <a:t>Elektronların başlangıç kinetik enerjilerinin çok büyük bir kısmı düşük atom numaralı malzemeler ( hava, su, yumuşak doku  ) içinde elastik olmayan çarpışmalarla      ( iyonlaşma ve uyarılma ) kaybedilir. Kalan küçük kesir ise atom çekirdeği ( bremsstrahlung ) ile ışınlayıcı          ( radiative ) etkileşmelerde kaybolur. </a:t>
            </a:r>
            <a:endParaRPr sz="2700"/>
          </a:p>
          <a:p>
            <a:pPr algn="just">
              <a:lnSpc>
                <a:spcPct val="90000"/>
              </a:lnSpc>
              <a:spcBef>
                <a:spcPts val="500"/>
              </a:spcBef>
              <a:buClr>
                <a:srgbClr val="376092"/>
              </a:buClr>
              <a:defRPr sz="2300">
                <a:latin typeface="Tahoma"/>
                <a:ea typeface="Tahoma"/>
                <a:cs typeface="Tahoma"/>
                <a:sym typeface="Tahoma"/>
              </a:defRPr>
            </a:pPr>
            <a:r>
              <a:t>Bundan dolayı KERMA iki parçaya ayrılabilir:</a:t>
            </a:r>
            <a:endParaRPr sz="2700"/>
          </a:p>
          <a:p>
            <a:pPr algn="just">
              <a:lnSpc>
                <a:spcPct val="90000"/>
              </a:lnSpc>
              <a:spcBef>
                <a:spcPts val="500"/>
              </a:spcBef>
              <a:defRPr sz="2300">
                <a:solidFill>
                  <a:schemeClr val="accent1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K = K</a:t>
            </a:r>
            <a:r>
              <a:rPr baseline="30000"/>
              <a:t>col</a:t>
            </a:r>
            <a:r>
              <a:t> + K</a:t>
            </a:r>
            <a:r>
              <a:rPr baseline="30000"/>
              <a:t>rad</a:t>
            </a:r>
            <a:r>
              <a:rPr>
                <a:solidFill>
                  <a:srgbClr val="FFFFFF"/>
                </a:solidFill>
              </a:rPr>
              <a:t> </a:t>
            </a:r>
            <a:endParaRPr sz="2700"/>
          </a:p>
          <a:p>
            <a:pPr algn="just">
              <a:lnSpc>
                <a:spcPct val="90000"/>
              </a:lnSpc>
              <a:spcBef>
                <a:spcPts val="600"/>
              </a:spcBef>
              <a:defRPr sz="1000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pPr>
          </a:p>
          <a:p>
            <a:pPr algn="just">
              <a:lnSpc>
                <a:spcPct val="90000"/>
              </a:lnSpc>
              <a:spcBef>
                <a:spcPts val="500"/>
              </a:spcBef>
              <a:buClr>
                <a:srgbClr val="17375E"/>
              </a:buClr>
              <a:buFontTx/>
              <a:defRPr sz="2300">
                <a:latin typeface="Tahoma"/>
                <a:ea typeface="Tahoma"/>
                <a:cs typeface="Tahoma"/>
                <a:sym typeface="Tahoma"/>
              </a:defRPr>
            </a:pPr>
            <a:r>
              <a:t>D ( absorbe doz ) = K(1-g ) = K</a:t>
            </a:r>
            <a:r>
              <a:rPr baseline="30000"/>
              <a:t>col</a:t>
            </a:r>
            <a:r>
              <a:t>     </a:t>
            </a:r>
            <a:endParaRPr sz="2700"/>
          </a:p>
          <a:p>
            <a:pPr algn="just">
              <a:lnSpc>
                <a:spcPct val="90000"/>
              </a:lnSpc>
              <a:spcBef>
                <a:spcPts val="500"/>
              </a:spcBef>
              <a:buClr>
                <a:srgbClr val="17375E"/>
              </a:buClr>
              <a:defRPr sz="2300">
                <a:latin typeface="Tahoma"/>
                <a:ea typeface="Tahoma"/>
                <a:cs typeface="Tahoma"/>
                <a:sym typeface="Tahoma"/>
              </a:defRPr>
            </a:pPr>
            <a:r>
              <a:t>( g = 0.003, frenleme x-ışını oluşma olasılığı )</a:t>
            </a:r>
            <a:endParaRPr sz="2700"/>
          </a:p>
          <a:p>
            <a:pPr algn="just">
              <a:lnSpc>
                <a:spcPct val="90000"/>
              </a:lnSpc>
              <a:spcBef>
                <a:spcPts val="500"/>
              </a:spcBef>
              <a:defRPr sz="2300">
                <a:solidFill>
                  <a:schemeClr val="accent1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Absorbe doz = KERMA – Bremsstrahlung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1 Başlık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KERMA</a:t>
            </a:r>
          </a:p>
        </p:txBody>
      </p:sp>
      <p:sp>
        <p:nvSpPr>
          <p:cNvPr id="156" name="2 İçerik Yer Tutucusu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25754" indent="-325754" defTabSz="868680">
              <a:lnSpc>
                <a:spcPct val="90000"/>
              </a:lnSpc>
              <a:buSzTx/>
              <a:buNone/>
              <a:defRPr sz="1900">
                <a:latin typeface="Tahoma"/>
                <a:ea typeface="Tahoma"/>
                <a:cs typeface="Tahoma"/>
                <a:sym typeface="Tahoma"/>
              </a:defRPr>
            </a:pPr>
            <a:r>
              <a:t>                       </a:t>
            </a:r>
            <a:r>
              <a:rPr sz="3040"/>
              <a:t>d E ( tr )</a:t>
            </a:r>
            <a:endParaRPr sz="3040"/>
          </a:p>
          <a:p>
            <a:pPr marL="325754" indent="-325754" defTabSz="868680">
              <a:lnSpc>
                <a:spcPct val="90000"/>
              </a:lnSpc>
              <a:buSzTx/>
              <a:buNone/>
              <a:defRPr sz="3040">
                <a:latin typeface="Tahoma"/>
                <a:ea typeface="Tahoma"/>
                <a:cs typeface="Tahoma"/>
                <a:sym typeface="Tahoma"/>
              </a:defRPr>
            </a:pPr>
            <a:r>
              <a:t>KERMA = --------------- = J/kg = ( Gray )                      		    d m </a:t>
            </a:r>
          </a:p>
          <a:p>
            <a:pPr marL="325754" indent="-325754" defTabSz="868680">
              <a:lnSpc>
                <a:spcPct val="90000"/>
              </a:lnSpc>
              <a:buSzTx/>
              <a:buNone/>
              <a:defRPr sz="3040">
                <a:latin typeface="Tahoma"/>
                <a:ea typeface="Tahoma"/>
                <a:cs typeface="Tahoma"/>
                <a:sym typeface="Tahoma"/>
              </a:defRPr>
            </a:pPr>
            <a:r>
              <a:t>	 	                                  dE ( enerji )</a:t>
            </a:r>
          </a:p>
          <a:p>
            <a:pPr marL="325754" indent="-325754" defTabSz="868680">
              <a:lnSpc>
                <a:spcPct val="90000"/>
              </a:lnSpc>
              <a:buSzTx/>
              <a:buNone/>
              <a:defRPr sz="3040">
                <a:latin typeface="Tahoma"/>
                <a:ea typeface="Tahoma"/>
                <a:cs typeface="Tahoma"/>
                <a:sym typeface="Tahoma"/>
              </a:defRPr>
            </a:pPr>
            <a:r>
              <a:t>D ( Absorbe doz ) =  -------------------------------</a:t>
            </a:r>
          </a:p>
          <a:p>
            <a:pPr marL="325754" indent="-325754" defTabSz="868680">
              <a:lnSpc>
                <a:spcPct val="90000"/>
              </a:lnSpc>
              <a:buSzTx/>
              <a:buNone/>
              <a:defRPr sz="3040">
                <a:latin typeface="Tahoma"/>
                <a:ea typeface="Tahoma"/>
                <a:cs typeface="Tahoma"/>
                <a:sym typeface="Tahoma"/>
              </a:defRPr>
            </a:pPr>
            <a:r>
              <a:t>	                                        d m ( Kütle)</a:t>
            </a:r>
          </a:p>
          <a:p>
            <a:pPr marL="325754" indent="-325754" defTabSz="868680">
              <a:lnSpc>
                <a:spcPct val="90000"/>
              </a:lnSpc>
              <a:defRPr sz="3040">
                <a:latin typeface="Tahoma"/>
                <a:ea typeface="Tahoma"/>
                <a:cs typeface="Tahoma"/>
                <a:sym typeface="Tahoma"/>
              </a:defRPr>
            </a:pPr>
          </a:p>
          <a:p>
            <a:pPr marL="325754" indent="-325754" defTabSz="868680">
              <a:lnSpc>
                <a:spcPct val="90000"/>
              </a:lnSpc>
              <a:buSzTx/>
              <a:buNone/>
              <a:defRPr sz="3040">
                <a:latin typeface="Tahoma"/>
                <a:ea typeface="Tahoma"/>
                <a:cs typeface="Tahoma"/>
                <a:sym typeface="Tahoma"/>
              </a:defRPr>
            </a:pPr>
            <a:r>
              <a:t>KERMA    =    K</a:t>
            </a:r>
            <a:r>
              <a:rPr baseline="-25999"/>
              <a:t>col</a:t>
            </a:r>
            <a:r>
              <a:t> + K</a:t>
            </a:r>
            <a:r>
              <a:rPr baseline="-25999"/>
              <a:t>rad</a:t>
            </a:r>
            <a:endParaRPr baseline="-25999"/>
          </a:p>
          <a:p>
            <a:pPr marL="325754" indent="-325754" defTabSz="868680">
              <a:lnSpc>
                <a:spcPct val="90000"/>
              </a:lnSpc>
              <a:spcBef>
                <a:spcPts val="500"/>
              </a:spcBef>
              <a:buSzTx/>
              <a:buNone/>
              <a:defRPr sz="2280">
                <a:latin typeface="Tahoma"/>
                <a:ea typeface="Tahoma"/>
                <a:cs typeface="Tahoma"/>
                <a:sym typeface="Tahoma"/>
              </a:defRPr>
            </a:pPr>
            <a:r>
              <a:t>Absorbe Doz = KERMA – Bremss ( Frenleme X-ışınları 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ext Box 2"/>
          <p:cNvSpPr txBox="1"/>
          <p:nvPr/>
        </p:nvSpPr>
        <p:spPr>
          <a:xfrm>
            <a:off x="1835149" y="2781300"/>
            <a:ext cx="6192840" cy="774065"/>
          </a:xfrm>
          <a:prstGeom prst="rect">
            <a:avLst/>
          </a:prstGeom>
          <a:solidFill>
            <a:srgbClr val="EEECE1"/>
          </a:solidFill>
          <a:ln>
            <a:solidFill>
              <a:schemeClr val="accent1"/>
            </a:solidFill>
            <a:miter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4400"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ABSORBE DOZ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1 Başlık"/>
          <p:cNvSpPr txBox="1"/>
          <p:nvPr>
            <p:ph type="title"/>
          </p:nvPr>
        </p:nvSpPr>
        <p:spPr>
          <a:xfrm>
            <a:off x="457200" y="704087"/>
            <a:ext cx="8229600" cy="8675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rgbClr val="4A452A"/>
                </a:solidFill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ABSORBE DOZ</a:t>
            </a:r>
          </a:p>
        </p:txBody>
      </p:sp>
      <p:sp>
        <p:nvSpPr>
          <p:cNvPr id="161" name="2 İçerik Yer Tutucusu"/>
          <p:cNvSpPr txBox="1"/>
          <p:nvPr>
            <p:ph type="body" idx="1"/>
          </p:nvPr>
        </p:nvSpPr>
        <p:spPr>
          <a:xfrm>
            <a:off x="457200" y="1785926"/>
            <a:ext cx="8229600" cy="4538675"/>
          </a:xfrm>
          <a:prstGeom prst="rect">
            <a:avLst/>
          </a:prstGeom>
        </p:spPr>
        <p:txBody>
          <a:bodyPr/>
          <a:lstStyle/>
          <a:p>
            <a:pPr marL="154304" indent="-154304" algn="just" defTabSz="411479">
              <a:lnSpc>
                <a:spcPct val="96000"/>
              </a:lnSpc>
              <a:spcBef>
                <a:spcPts val="200"/>
              </a:spcBef>
              <a:buBlip>
                <a:blip r:embed="rId2"/>
              </a:buBlip>
              <a:defRPr sz="900">
                <a:latin typeface="Tahoma"/>
                <a:ea typeface="Tahoma"/>
                <a:cs typeface="Tahoma"/>
                <a:sym typeface="Tahoma"/>
              </a:defRPr>
            </a:pPr>
            <a:r>
              <a:t>Absorbe doz</a:t>
            </a:r>
            <a:r>
              <a:t>, </a:t>
            </a:r>
            <a:r>
              <a:t>herhangi bir maddenin birim kütlesinde absorblanan herhangi bir radyasyon enerjisi miktarını göstermek için kullanılan bir kavramdır.</a:t>
            </a:r>
            <a:r>
              <a:t> </a:t>
            </a:r>
            <a:endParaRPr sz="3600"/>
          </a:p>
          <a:p>
            <a:pPr marL="154304" indent="-154304" algn="just" defTabSz="411479">
              <a:lnSpc>
                <a:spcPct val="96000"/>
              </a:lnSpc>
              <a:spcBef>
                <a:spcPts val="0"/>
              </a:spcBef>
              <a:buSzTx/>
              <a:buNone/>
              <a:defRPr sz="3600">
                <a:latin typeface="Tahoma"/>
                <a:ea typeface="Tahoma"/>
                <a:cs typeface="Tahoma"/>
                <a:sym typeface="Tahoma"/>
              </a:defRPr>
            </a:pPr>
          </a:p>
          <a:p>
            <a:pPr marL="154304" indent="-154304" algn="just" defTabSz="411479">
              <a:lnSpc>
                <a:spcPct val="96000"/>
              </a:lnSpc>
              <a:spcBef>
                <a:spcPts val="200"/>
              </a:spcBef>
              <a:buBlip>
                <a:blip r:embed="rId2"/>
              </a:buBlip>
              <a:defRPr sz="900">
                <a:latin typeface="Tahoma"/>
                <a:ea typeface="Tahoma"/>
                <a:cs typeface="Tahoma"/>
                <a:sym typeface="Tahoma"/>
              </a:defRPr>
            </a:pPr>
            <a:r>
              <a:t>D = dE/dm</a:t>
            </a:r>
            <a:endParaRPr sz="3600"/>
          </a:p>
          <a:p>
            <a:pPr marL="154304" indent="-154304" algn="just" defTabSz="411479">
              <a:lnSpc>
                <a:spcPct val="96000"/>
              </a:lnSpc>
              <a:spcBef>
                <a:spcPts val="0"/>
              </a:spcBef>
              <a:buSzTx/>
              <a:buNone/>
              <a:defRPr sz="3600">
                <a:latin typeface="Tahoma"/>
                <a:ea typeface="Tahoma"/>
                <a:cs typeface="Tahoma"/>
                <a:sym typeface="Tahoma"/>
              </a:defRPr>
            </a:pPr>
          </a:p>
          <a:p>
            <a:pPr marL="154304" indent="-154304" algn="just" defTabSz="411479">
              <a:lnSpc>
                <a:spcPct val="96000"/>
              </a:lnSpc>
              <a:spcBef>
                <a:spcPts val="200"/>
              </a:spcBef>
              <a:buBlip>
                <a:blip r:embed="rId2"/>
              </a:buBlip>
              <a:defRPr sz="900">
                <a:latin typeface="Tahoma"/>
                <a:ea typeface="Tahoma"/>
                <a:cs typeface="Tahoma"/>
                <a:sym typeface="Tahoma"/>
              </a:defRPr>
            </a:pPr>
            <a:r>
              <a:t>Eski birimi Rad ’dır. Soğurucu malzemenin  1 gramında soğurulan      100 erg’lik enerjidir.</a:t>
            </a:r>
            <a:endParaRPr sz="360"/>
          </a:p>
          <a:p>
            <a:pPr marL="154304" indent="-154304" algn="just" defTabSz="411479">
              <a:lnSpc>
                <a:spcPct val="96000"/>
              </a:lnSpc>
              <a:spcBef>
                <a:spcPts val="0"/>
              </a:spcBef>
              <a:buSzTx/>
              <a:buNone/>
              <a:defRPr sz="3600">
                <a:latin typeface="Tahoma"/>
                <a:ea typeface="Tahoma"/>
                <a:cs typeface="Tahoma"/>
                <a:sym typeface="Tahoma"/>
              </a:defRPr>
            </a:pPr>
          </a:p>
          <a:p>
            <a:pPr marL="154304" indent="-154304" algn="just" defTabSz="411479">
              <a:lnSpc>
                <a:spcPct val="96000"/>
              </a:lnSpc>
              <a:spcBef>
                <a:spcPts val="200"/>
              </a:spcBef>
              <a:buBlip>
                <a:blip r:embed="rId2"/>
              </a:buBlip>
              <a:defRPr sz="900">
                <a:latin typeface="Tahoma"/>
                <a:ea typeface="Tahoma"/>
                <a:cs typeface="Tahoma"/>
                <a:sym typeface="Tahoma"/>
              </a:defRPr>
            </a:pPr>
            <a:r>
              <a:t>Yeni birim Gray ( Gy ), soğurucu malzemenin 1kg’ında soğurulan      1 J ’lük enerjiye karşılık gelir. </a:t>
            </a:r>
            <a:r>
              <a:t>1 Gy = J/kg</a:t>
            </a:r>
            <a:endParaRPr sz="3600"/>
          </a:p>
          <a:p>
            <a:pPr marL="154304" indent="-154304" algn="just" defTabSz="411479">
              <a:lnSpc>
                <a:spcPct val="96000"/>
              </a:lnSpc>
              <a:spcBef>
                <a:spcPts val="0"/>
              </a:spcBef>
              <a:buSzTx/>
              <a:buNone/>
              <a:defRPr sz="3600">
                <a:latin typeface="Tahoma"/>
                <a:ea typeface="Tahoma"/>
                <a:cs typeface="Tahoma"/>
                <a:sym typeface="Tahoma"/>
              </a:defRPr>
            </a:pPr>
          </a:p>
          <a:p>
            <a:pPr marL="154304" indent="-154304" algn="just" defTabSz="411479">
              <a:lnSpc>
                <a:spcPct val="96000"/>
              </a:lnSpc>
              <a:spcBef>
                <a:spcPts val="200"/>
              </a:spcBef>
              <a:buBlip>
                <a:blip r:embed="rId2"/>
              </a:buBlip>
              <a:defRPr sz="900">
                <a:latin typeface="Tahoma"/>
                <a:ea typeface="Tahoma"/>
                <a:cs typeface="Tahoma"/>
                <a:sym typeface="Tahoma"/>
              </a:defRPr>
            </a:pPr>
            <a:r>
              <a:t>1Rad = 10</a:t>
            </a:r>
            <a:r>
              <a:rPr baseline="27555"/>
              <a:t>-2</a:t>
            </a:r>
            <a:r>
              <a:t> Gray, </a:t>
            </a:r>
            <a:r>
              <a:t> 1 Gy = 100 rad</a:t>
            </a:r>
            <a:endParaRPr sz="3600"/>
          </a:p>
          <a:p>
            <a:pPr marL="154304" indent="-154304" algn="just" defTabSz="411479">
              <a:lnSpc>
                <a:spcPct val="96000"/>
              </a:lnSpc>
              <a:spcBef>
                <a:spcPts val="0"/>
              </a:spcBef>
              <a:buBlip>
                <a:blip r:embed="rId2"/>
              </a:buBlip>
              <a:defRPr sz="3600">
                <a:latin typeface="Tahoma"/>
                <a:ea typeface="Tahoma"/>
                <a:cs typeface="Tahoma"/>
                <a:sym typeface="Tahoma"/>
              </a:defRPr>
            </a:pPr>
          </a:p>
          <a:p>
            <a:pPr marL="154304" indent="-154304" algn="just" defTabSz="411479">
              <a:lnSpc>
                <a:spcPct val="72000"/>
              </a:lnSpc>
              <a:spcBef>
                <a:spcPts val="0"/>
              </a:spcBef>
              <a:buBlip>
                <a:blip r:embed="rId2"/>
              </a:buBlip>
              <a:defRPr sz="3330">
                <a:latin typeface="Tahoma"/>
                <a:ea typeface="Tahoma"/>
                <a:cs typeface="Tahoma"/>
                <a:sym typeface="Tahoma"/>
              </a:defRPr>
            </a:pPr>
          </a:p>
          <a:p>
            <a:pPr marL="154304" indent="-154304" algn="just" defTabSz="411479">
              <a:lnSpc>
                <a:spcPct val="64000"/>
              </a:lnSpc>
              <a:spcBef>
                <a:spcPts val="0"/>
              </a:spcBef>
              <a:buClr>
                <a:srgbClr val="CF0325"/>
              </a:buClr>
              <a:buFontTx/>
              <a:buChar char="▪"/>
              <a:defRPr sz="3330">
                <a:latin typeface="Tahoma"/>
                <a:ea typeface="Tahoma"/>
                <a:cs typeface="Tahoma"/>
                <a:sym typeface="Tahoma"/>
              </a:defRPr>
            </a:pPr>
          </a:p>
          <a:p>
            <a:pPr marL="154304" indent="-154304" algn="just" defTabSz="411479">
              <a:lnSpc>
                <a:spcPct val="72000"/>
              </a:lnSpc>
              <a:spcBef>
                <a:spcPts val="100"/>
              </a:spcBef>
              <a:buSzTx/>
              <a:buNone/>
              <a:defRPr sz="809">
                <a:latin typeface="Tahoma"/>
                <a:ea typeface="Tahoma"/>
                <a:cs typeface="Tahoma"/>
                <a:sym typeface="Tahoma"/>
              </a:defRPr>
            </a:pPr>
            <a:r>
              <a:t>       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Rectangle 3"/>
          <p:cNvSpPr txBox="1"/>
          <p:nvPr>
            <p:ph type="title"/>
          </p:nvPr>
        </p:nvSpPr>
        <p:spPr>
          <a:xfrm>
            <a:off x="685799" y="800100"/>
            <a:ext cx="3386136" cy="762000"/>
          </a:xfrm>
          <a:prstGeom prst="rect">
            <a:avLst/>
          </a:prstGeom>
        </p:spPr>
        <p:txBody>
          <a:bodyPr/>
          <a:lstStyle>
            <a:lvl1pPr>
              <a:defRPr sz="3900"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Absorbe Doz </a:t>
            </a:r>
          </a:p>
        </p:txBody>
      </p:sp>
      <p:sp>
        <p:nvSpPr>
          <p:cNvPr id="164" name="Rectangle 4"/>
          <p:cNvSpPr txBox="1"/>
          <p:nvPr>
            <p:ph type="body" idx="1"/>
          </p:nvPr>
        </p:nvSpPr>
        <p:spPr>
          <a:xfrm>
            <a:off x="457199" y="1935479"/>
            <a:ext cx="8401082" cy="4389121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  <a:buSzTx/>
              <a:buNone/>
              <a:defRPr sz="2800">
                <a:solidFill>
                  <a:srgbClr val="FF9966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	Özel Birim : </a:t>
            </a:r>
            <a:r>
              <a:rPr>
                <a:solidFill>
                  <a:srgbClr val="99FF66"/>
                </a:solidFill>
              </a:rPr>
              <a:t>Rad</a:t>
            </a:r>
            <a:r>
              <a:rPr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90000"/>
              </a:lnSpc>
              <a:spcBef>
                <a:spcPts val="600"/>
              </a:spcBef>
              <a:buSzTx/>
              <a:buNone/>
              <a:defRPr sz="2800">
                <a:solidFill>
                  <a:srgbClr val="FF9966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	SI Birimi    : </a:t>
            </a:r>
            <a:r>
              <a:rPr>
                <a:solidFill>
                  <a:srgbClr val="99FF66"/>
                </a:solidFill>
              </a:rPr>
              <a:t>Gray</a:t>
            </a:r>
            <a:r>
              <a:t> </a:t>
            </a:r>
            <a:r>
              <a:rPr>
                <a:solidFill>
                  <a:srgbClr val="FF0000"/>
                </a:solidFill>
              </a:rPr>
              <a:t>( Gy ) 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  <a:buSzTx/>
              <a:buNone/>
              <a:defRPr sz="2800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 	Rad : </a:t>
            </a:r>
            <a:r>
              <a:rPr>
                <a:solidFill>
                  <a:srgbClr val="000000"/>
                </a:solidFill>
              </a:rPr>
              <a:t>Işınlanan maddenin 1 kg ’ına 10</a:t>
            </a:r>
            <a:r>
              <a:rPr baseline="30000">
                <a:solidFill>
                  <a:srgbClr val="000000"/>
                </a:solidFill>
              </a:rPr>
              <a:t>-2 </a:t>
            </a:r>
            <a:r>
              <a:rPr>
                <a:solidFill>
                  <a:srgbClr val="000000"/>
                </a:solidFill>
              </a:rPr>
              <a:t> joule ’lük enerji veren radyasyon miktarıdır.  Soğurulan enerji  parçacık  veya foton  olabilir. </a:t>
            </a:r>
            <a:endParaRPr>
              <a:solidFill>
                <a:srgbClr val="000000"/>
              </a:solidFill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  <a:buSzTx/>
              <a:buNone/>
              <a:defRPr sz="2800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   Gray :</a:t>
            </a:r>
            <a:r>
              <a:rPr>
                <a:solidFill>
                  <a:srgbClr val="000000"/>
                </a:solidFill>
              </a:rPr>
              <a:t> Işınlanan maddenin 1 kg ’ına  1 joule ’lük  enerji veren radyasyon miktarıdır. </a:t>
            </a:r>
            <a:endParaRPr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Bef>
                <a:spcPts val="600"/>
              </a:spcBef>
              <a:buSzTx/>
              <a:buNone/>
              <a:defRPr sz="2800">
                <a:latin typeface="Tahoma"/>
                <a:ea typeface="Tahoma"/>
                <a:cs typeface="Tahoma"/>
                <a:sym typeface="Tahoma"/>
              </a:defRPr>
            </a:pPr>
            <a:r>
              <a:t>                     </a:t>
            </a:r>
            <a:r>
              <a:rPr>
                <a:solidFill>
                  <a:srgbClr val="99FF66"/>
                </a:solidFill>
              </a:rPr>
              <a:t>1 Rad =</a:t>
            </a:r>
            <a:r>
              <a:t> </a:t>
            </a:r>
            <a:r>
              <a:rPr>
                <a:solidFill>
                  <a:srgbClr val="FF66CC"/>
                </a:solidFill>
              </a:rPr>
              <a:t>10</a:t>
            </a:r>
            <a:r>
              <a:rPr baseline="30000">
                <a:solidFill>
                  <a:srgbClr val="FF66CC"/>
                </a:solidFill>
              </a:rPr>
              <a:t>-2</a:t>
            </a:r>
            <a:r>
              <a:rPr>
                <a:solidFill>
                  <a:srgbClr val="FF66CC"/>
                </a:solidFill>
              </a:rPr>
              <a:t> Gy </a:t>
            </a:r>
          </a:p>
          <a:p>
            <a:pPr>
              <a:lnSpc>
                <a:spcPct val="90000"/>
              </a:lnSpc>
              <a:spcBef>
                <a:spcPts val="600"/>
              </a:spcBef>
              <a:buSzTx/>
              <a:buNone/>
              <a:defRPr sz="2800">
                <a:latin typeface="Tahoma"/>
                <a:ea typeface="Tahoma"/>
                <a:cs typeface="Tahoma"/>
                <a:sym typeface="Tahoma"/>
              </a:defRPr>
            </a:pPr>
            <a:r>
              <a:t>                     </a:t>
            </a:r>
            <a:r>
              <a:rPr>
                <a:solidFill>
                  <a:srgbClr val="99FF66"/>
                </a:solidFill>
              </a:rPr>
              <a:t>1 Gy   =</a:t>
            </a:r>
            <a:r>
              <a:t> </a:t>
            </a:r>
            <a:r>
              <a:rPr>
                <a:solidFill>
                  <a:srgbClr val="FF66CC"/>
                </a:solidFill>
              </a:rPr>
              <a:t>100 Rad </a:t>
            </a:r>
          </a:p>
        </p:txBody>
      </p:sp>
      <p:pic>
        <p:nvPicPr>
          <p:cNvPr id="165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786314" y="188639"/>
            <a:ext cx="4106167" cy="259742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6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1" dur="1000"/>
                                        <p:tgtEl>
                                          <p:spTgt spid="16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Class="entr" nodeType="withEffect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4" dur="1000"/>
                                        <p:tgtEl>
                                          <p:spTgt spid="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8" dur="1000"/>
                                        <p:tgtEl>
                                          <p:spTgt spid="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2" dur="1000"/>
                                        <p:tgtEl>
                                          <p:spTgt spid="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6" dur="1000"/>
                                        <p:tgtEl>
                                          <p:spTgt spid="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0" dur="1000"/>
                                        <p:tgtEl>
                                          <p:spTgt spid="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4" dur="1000"/>
                                        <p:tgtEl>
                                          <p:spTgt spid="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64" grpId="2"/>
      <p:bldP build="whole" bldLvl="1" animBg="1" rev="0" advAuto="0" spid="16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1 Başlık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Enerji Birimi</a:t>
            </a:r>
          </a:p>
        </p:txBody>
      </p:sp>
      <p:pic>
        <p:nvPicPr>
          <p:cNvPr id="107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072065" y="2214553"/>
            <a:ext cx="3000397" cy="1862519"/>
          </a:xfrm>
          <a:prstGeom prst="rect">
            <a:avLst/>
          </a:prstGeom>
          <a:ln w="12700">
            <a:miter lim="400000"/>
          </a:ln>
        </p:spPr>
      </p:pic>
      <p:sp>
        <p:nvSpPr>
          <p:cNvPr id="108" name="3 İçerik Yer Tutucusu"/>
          <p:cNvSpPr txBox="1"/>
          <p:nvPr>
            <p:ph type="body" sz="half" idx="1"/>
          </p:nvPr>
        </p:nvSpPr>
        <p:spPr>
          <a:xfrm>
            <a:off x="0" y="2214563"/>
            <a:ext cx="4714875" cy="3662363"/>
          </a:xfrm>
          <a:prstGeom prst="rect">
            <a:avLst/>
          </a:prstGeom>
        </p:spPr>
        <p:txBody>
          <a:bodyPr/>
          <a:lstStyle/>
          <a:p>
            <a:pPr algn="just">
              <a:spcBef>
                <a:spcPts val="500"/>
              </a:spcBef>
              <a:buFontTx/>
              <a:buChar char="▪"/>
              <a:defRPr sz="2400">
                <a:latin typeface="Tahoma"/>
                <a:ea typeface="Tahoma"/>
                <a:cs typeface="Tahoma"/>
                <a:sym typeface="Tahoma"/>
              </a:defRPr>
            </a:pPr>
            <a:r>
              <a:t>Parçacık ve nükleer  fizikte enerjiyi </a:t>
            </a:r>
            <a:r>
              <a:rPr>
                <a:solidFill>
                  <a:srgbClr val="FF0000"/>
                </a:solidFill>
              </a:rPr>
              <a:t>eV</a:t>
            </a:r>
            <a:r>
              <a:t> ile ifade ederiz</a:t>
            </a:r>
          </a:p>
          <a:p>
            <a:pPr algn="just">
              <a:buFontTx/>
              <a:buChar char="▪"/>
              <a:defRPr sz="2400">
                <a:latin typeface="Tahoma"/>
                <a:ea typeface="Tahoma"/>
                <a:cs typeface="Tahoma"/>
                <a:sym typeface="Tahoma"/>
              </a:defRPr>
            </a:pPr>
          </a:p>
          <a:p>
            <a:pPr algn="just">
              <a:spcBef>
                <a:spcPts val="500"/>
              </a:spcBef>
              <a:buFontTx/>
              <a:buChar char="▪"/>
              <a:defRPr sz="2400">
                <a:latin typeface="Tahoma"/>
                <a:ea typeface="Tahoma"/>
                <a:cs typeface="Tahoma"/>
                <a:sym typeface="Tahoma"/>
              </a:defRPr>
            </a:pPr>
            <a:r>
              <a:t>eV, bir e yüküne sahip parçacığı 1 volt luk potansiyelde hızlandırdığımızda kazandığı enerji</a:t>
            </a:r>
          </a:p>
        </p:txBody>
      </p:sp>
      <p:sp>
        <p:nvSpPr>
          <p:cNvPr id="109" name="6 Dikdörtgen"/>
          <p:cNvSpPr txBox="1"/>
          <p:nvPr/>
        </p:nvSpPr>
        <p:spPr>
          <a:xfrm>
            <a:off x="5617852" y="4214817"/>
            <a:ext cx="2408890" cy="929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>
                <a:latin typeface="Tahoma Bold"/>
                <a:ea typeface="Tahoma Bold"/>
                <a:cs typeface="Tahoma Bold"/>
                <a:sym typeface="Tahoma Bold"/>
              </a:defRPr>
            </a:pPr>
            <a:r>
              <a:t>1 MeV = 10</a:t>
            </a:r>
            <a:r>
              <a:rPr baseline="30000"/>
              <a:t>6</a:t>
            </a:r>
            <a:r>
              <a:t> eV</a:t>
            </a:r>
            <a:endParaRPr b="1">
              <a:latin typeface="Arial"/>
              <a:ea typeface="Arial"/>
              <a:cs typeface="Arial"/>
              <a:sym typeface="Arial"/>
            </a:endParaRPr>
          </a:p>
          <a:p>
            <a:pPr>
              <a:defRPr>
                <a:latin typeface="Tahoma Bold"/>
                <a:ea typeface="Tahoma Bold"/>
                <a:cs typeface="Tahoma Bold"/>
                <a:sym typeface="Tahoma Bold"/>
              </a:defRPr>
            </a:pPr>
            <a:r>
              <a:t>1 GeV = 10</a:t>
            </a:r>
            <a:r>
              <a:rPr baseline="30000"/>
              <a:t>9 </a:t>
            </a:r>
            <a:r>
              <a:t>eV</a:t>
            </a:r>
            <a:endParaRPr b="1">
              <a:latin typeface="Arial"/>
              <a:ea typeface="Arial"/>
              <a:cs typeface="Arial"/>
              <a:sym typeface="Arial"/>
            </a:endParaRPr>
          </a:p>
          <a:p>
            <a:pPr>
              <a:defRPr>
                <a:latin typeface="Tahoma Bold"/>
                <a:ea typeface="Tahoma Bold"/>
                <a:cs typeface="Tahoma Bold"/>
                <a:sym typeface="Tahoma Bold"/>
              </a:defRPr>
            </a:pPr>
            <a:r>
              <a:t>1 TeV = 10</a:t>
            </a:r>
            <a:r>
              <a:rPr baseline="30000"/>
              <a:t>12 </a:t>
            </a:r>
            <a:r>
              <a:t>eV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Rectangle 2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ABSORBE DOZ</a:t>
            </a:r>
          </a:p>
        </p:txBody>
      </p:sp>
      <p:sp>
        <p:nvSpPr>
          <p:cNvPr id="168" name="Rectangle 3"/>
          <p:cNvSpPr txBox="1"/>
          <p:nvPr>
            <p:ph type="body" idx="1"/>
          </p:nvPr>
        </p:nvSpPr>
        <p:spPr>
          <a:xfrm>
            <a:off x="683568" y="1935479"/>
            <a:ext cx="8003231" cy="4389121"/>
          </a:xfrm>
          <a:prstGeom prst="rect">
            <a:avLst/>
          </a:prstGeom>
        </p:spPr>
        <p:txBody>
          <a:bodyPr/>
          <a:lstStyle/>
          <a:p>
            <a:pPr algn="just">
              <a:buSzTx/>
              <a:buNone/>
              <a:defRPr>
                <a:latin typeface="Tahoma"/>
                <a:ea typeface="Tahoma"/>
                <a:cs typeface="Tahoma"/>
                <a:sym typeface="Tahoma"/>
              </a:defRPr>
            </a:pPr>
            <a:r>
              <a:t>  Hem direkt hem indirekt iyonizan radyasyonlara uygulanabilir. </a:t>
            </a:r>
          </a:p>
          <a:p>
            <a:pPr algn="ctr">
              <a:buSzTx/>
              <a:buNone/>
              <a:defRPr>
                <a:latin typeface="Tahoma"/>
                <a:ea typeface="Tahoma"/>
                <a:cs typeface="Tahoma"/>
                <a:sym typeface="Tahoma"/>
              </a:defRPr>
            </a:pPr>
            <a:r>
              <a:t>Foton</a:t>
            </a:r>
          </a:p>
          <a:p>
            <a:pPr algn="ctr">
              <a:buSzTx/>
              <a:buNone/>
              <a:defRPr>
                <a:latin typeface="Tahoma"/>
                <a:ea typeface="Tahoma"/>
                <a:cs typeface="Tahoma"/>
                <a:sym typeface="Tahoma"/>
              </a:defRPr>
            </a:pPr>
          </a:p>
          <a:p>
            <a:pPr algn="ctr">
              <a:buSzTx/>
              <a:buNone/>
              <a:defRPr>
                <a:latin typeface="Tahoma"/>
                <a:ea typeface="Tahoma"/>
                <a:cs typeface="Tahoma"/>
                <a:sym typeface="Tahoma"/>
              </a:defRPr>
            </a:pPr>
            <a:r>
              <a:t>Sekonder yüklü partikül (kerma)</a:t>
            </a:r>
          </a:p>
          <a:p>
            <a:pPr algn="ctr">
              <a:buSzTx/>
              <a:buNone/>
              <a:defRPr>
                <a:latin typeface="Tahoma"/>
                <a:ea typeface="Tahoma"/>
                <a:cs typeface="Tahoma"/>
                <a:sym typeface="Tahoma"/>
              </a:defRPr>
            </a:pPr>
          </a:p>
          <a:p>
            <a:pPr algn="ctr">
              <a:buSzTx/>
              <a:buNone/>
              <a:defRPr>
                <a:latin typeface="Tahoma"/>
                <a:ea typeface="Tahoma"/>
                <a:cs typeface="Tahoma"/>
                <a:sym typeface="Tahoma"/>
              </a:defRPr>
            </a:pPr>
            <a:r>
              <a:t>Ortam (absorbe doz) 	bremsstrahlung</a:t>
            </a:r>
          </a:p>
        </p:txBody>
      </p:sp>
      <p:sp>
        <p:nvSpPr>
          <p:cNvPr id="169" name="Line 4"/>
          <p:cNvSpPr/>
          <p:nvPr/>
        </p:nvSpPr>
        <p:spPr>
          <a:xfrm>
            <a:off x="4644008" y="3573016"/>
            <a:ext cx="1" cy="647701"/>
          </a:xfrm>
          <a:prstGeom prst="line">
            <a:avLst/>
          </a:prstGeom>
          <a:ln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70" name="Line 5"/>
          <p:cNvSpPr/>
          <p:nvPr/>
        </p:nvSpPr>
        <p:spPr>
          <a:xfrm flipH="1">
            <a:off x="3131840" y="4725144"/>
            <a:ext cx="792164" cy="433389"/>
          </a:xfrm>
          <a:prstGeom prst="line">
            <a:avLst/>
          </a:prstGeom>
          <a:ln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71" name="Line 6"/>
          <p:cNvSpPr/>
          <p:nvPr/>
        </p:nvSpPr>
        <p:spPr>
          <a:xfrm>
            <a:off x="5292080" y="4797152"/>
            <a:ext cx="865189" cy="432372"/>
          </a:xfrm>
          <a:prstGeom prst="line">
            <a:avLst/>
          </a:prstGeom>
          <a:ln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AutoShape 2"/>
          <p:cNvSpPr txBox="1"/>
          <p:nvPr>
            <p:ph type="title"/>
          </p:nvPr>
        </p:nvSpPr>
        <p:spPr>
          <a:xfrm>
            <a:off x="895350" y="44450"/>
            <a:ext cx="7924800" cy="708025"/>
          </a:xfrm>
          <a:prstGeom prst="rect">
            <a:avLst/>
          </a:prstGeom>
          <a:solidFill>
            <a:srgbClr val="EEECE1"/>
          </a:solidFill>
          <a:ln w="9525">
            <a:solidFill>
              <a:schemeClr val="accent1"/>
            </a:solidFill>
            <a:miter lim="800000"/>
          </a:ln>
        </p:spPr>
        <p:txBody>
          <a:bodyPr/>
          <a:lstStyle>
            <a:lvl1pPr>
              <a:defRPr b="1" sz="3900" u="sng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ABSORBE DOZ ve KERMA</a:t>
            </a:r>
          </a:p>
        </p:txBody>
      </p:sp>
      <p:pic>
        <p:nvPicPr>
          <p:cNvPr id="174" name="Picture 8" descr="Picture 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47812" y="865187"/>
            <a:ext cx="6911976" cy="5876926"/>
          </a:xfrm>
          <a:prstGeom prst="rect">
            <a:avLst/>
          </a:prstGeom>
          <a:ln w="57150">
            <a:solidFill>
              <a:srgbClr val="FF6600"/>
            </a:solidFill>
            <a:miter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1 Başlık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7" name="2 İçerik Yer Tutucusu"/>
          <p:cNvSpPr txBox="1"/>
          <p:nvPr>
            <p:ph type="body" sz="quarter" idx="1"/>
          </p:nvPr>
        </p:nvSpPr>
        <p:spPr>
          <a:xfrm>
            <a:off x="2699791" y="2924943"/>
            <a:ext cx="4464498" cy="936105"/>
          </a:xfrm>
          <a:prstGeom prst="rect">
            <a:avLst/>
          </a:prstGeom>
          <a:solidFill>
            <a:srgbClr val="C4BD97"/>
          </a:solidFill>
        </p:spPr>
        <p:txBody>
          <a:bodyPr/>
          <a:lstStyle>
            <a:lvl1pPr algn="ctr">
              <a:spcBef>
                <a:spcPts val="800"/>
              </a:spcBef>
              <a:buSzTx/>
              <a:buNone/>
              <a:defRPr sz="3600"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EŞDEĞER DOZ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1 Başlık"/>
          <p:cNvSpPr txBox="1"/>
          <p:nvPr>
            <p:ph type="title"/>
          </p:nvPr>
        </p:nvSpPr>
        <p:spPr>
          <a:xfrm>
            <a:off x="457200" y="292100"/>
            <a:ext cx="8229600" cy="1120676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376092"/>
                </a:solidFill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EŞDEĞER ( equivalent ) DOZ</a:t>
            </a:r>
          </a:p>
        </p:txBody>
      </p:sp>
      <p:sp>
        <p:nvSpPr>
          <p:cNvPr id="180" name="2 İçerik Yer Tutucusu"/>
          <p:cNvSpPr txBox="1"/>
          <p:nvPr>
            <p:ph type="body" idx="1"/>
          </p:nvPr>
        </p:nvSpPr>
        <p:spPr>
          <a:xfrm>
            <a:off x="539551" y="1916832"/>
            <a:ext cx="8229601" cy="3312369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80000"/>
              </a:lnSpc>
              <a:spcBef>
                <a:spcPts val="500"/>
              </a:spcBef>
              <a:buBlip>
                <a:blip r:embed="rId2"/>
              </a:buBlip>
              <a:defRPr sz="2200">
                <a:latin typeface="Tahoma"/>
                <a:ea typeface="Tahoma"/>
                <a:cs typeface="Tahoma"/>
                <a:sym typeface="Tahoma"/>
              </a:defRPr>
            </a:pPr>
            <a:r>
              <a:t>Aynı enerjideki farklı radyasyonlar dokuda aynı biyolojik etkiyi meydana getirmezler. Radyasyon türüne bağlı bir kalite faktörü ( Q ) ile rölatif biyolojik etkinlik ( RBE ) tanımlanır.</a:t>
            </a:r>
          </a:p>
          <a:p>
            <a:pPr algn="just">
              <a:lnSpc>
                <a:spcPct val="80000"/>
              </a:lnSpc>
              <a:spcBef>
                <a:spcPts val="500"/>
              </a:spcBef>
              <a:buSzTx/>
              <a:buNone/>
              <a:defRPr sz="2200">
                <a:latin typeface="Tahoma"/>
                <a:ea typeface="Tahoma"/>
                <a:cs typeface="Tahoma"/>
                <a:sym typeface="Tahoma"/>
              </a:defRPr>
            </a:pPr>
            <a:r>
              <a:t>	</a:t>
            </a:r>
          </a:p>
          <a:p>
            <a:pPr algn="just">
              <a:lnSpc>
                <a:spcPct val="80000"/>
              </a:lnSpc>
              <a:spcBef>
                <a:spcPts val="500"/>
              </a:spcBef>
              <a:buBlip>
                <a:blip r:embed="rId2"/>
              </a:buBlip>
              <a:defRPr sz="2200">
                <a:latin typeface="Tahoma"/>
                <a:ea typeface="Tahoma"/>
                <a:cs typeface="Tahoma"/>
                <a:sym typeface="Tahoma"/>
              </a:defRPr>
            </a:pPr>
            <a:r>
              <a:t>Canlıda 1R ’lik x veya γ ışınının oluşturduğu biyolojik etkinin eşdeğerini oluşturan herhangi radyasyon miktarı Rem olarak ifade edilir. </a:t>
            </a:r>
          </a:p>
          <a:p>
            <a:pPr algn="just">
              <a:lnSpc>
                <a:spcPct val="80000"/>
              </a:lnSpc>
              <a:buSzTx/>
              <a:buNone/>
              <a:defRPr sz="2200">
                <a:latin typeface="Tahoma"/>
                <a:ea typeface="Tahoma"/>
                <a:cs typeface="Tahoma"/>
                <a:sym typeface="Tahoma"/>
              </a:defRPr>
            </a:pPr>
          </a:p>
          <a:p>
            <a:pPr algn="just">
              <a:lnSpc>
                <a:spcPct val="80000"/>
              </a:lnSpc>
              <a:spcBef>
                <a:spcPts val="500"/>
              </a:spcBef>
              <a:buBlip>
                <a:blip r:embed="rId2"/>
              </a:buBlip>
              <a:defRPr sz="2200">
                <a:latin typeface="Tahoma"/>
                <a:ea typeface="Tahoma"/>
                <a:cs typeface="Tahoma"/>
                <a:sym typeface="Tahoma"/>
              </a:defRPr>
            </a:pPr>
            <a:r>
              <a:t>SI birimi Sievert’tir ( Sv). 1Sv = 100 Rem</a:t>
            </a:r>
          </a:p>
        </p:txBody>
      </p:sp>
      <p:sp>
        <p:nvSpPr>
          <p:cNvPr id="181" name="3 Metin Yer Tutucusu"/>
          <p:cNvSpPr/>
          <p:nvPr>
            <p:ph type="body" idx="13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spcBef>
                <a:spcPts val="600"/>
              </a:spcBef>
              <a:buSzTx/>
              <a:buNone/>
              <a:defRPr sz="2800" u="sng"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  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1 Başlık"/>
          <p:cNvSpPr txBox="1"/>
          <p:nvPr>
            <p:ph type="title"/>
          </p:nvPr>
        </p:nvSpPr>
        <p:spPr>
          <a:xfrm>
            <a:off x="539551" y="692695"/>
            <a:ext cx="8229601" cy="1143001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/>
            <a:r>
              <a:t>RADYASYON AĞIRLIK FAKTÖRLERİ</a:t>
            </a:r>
          </a:p>
        </p:txBody>
      </p:sp>
      <p:graphicFrame>
        <p:nvGraphicFramePr>
          <p:cNvPr id="184" name="3 İçerik Yer Tutucusu"/>
          <p:cNvGraphicFramePr/>
          <p:nvPr/>
        </p:nvGraphicFramePr>
        <p:xfrm>
          <a:off x="457200" y="1935163"/>
          <a:ext cx="8229600" cy="3419476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4686304"/>
                <a:gridCol w="3543296"/>
              </a:tblGrid>
              <a:tr h="370840">
                <a:tc>
                  <a:txBody>
                    <a:bodyPr/>
                    <a:lstStyle/>
                    <a:p>
                      <a:pPr algn="l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Radyasyonun tipi ve enerjisi      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>
                          <a:solidFill>
                            <a:srgbClr val="FF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Radyasyonun ağırlık faktörü 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Calibri"/>
                        </a:rPr>
                        <a:t>Fotonlar  ( Tüm enerjilerde)                                          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sym typeface="Calibri"/>
                        </a:rPr>
                        <a:t>1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Calibri"/>
                        </a:rPr>
                        <a:t>Elektronlar  ( Tüm enerjilerde)                                          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sym typeface="Calibri"/>
                        </a:rPr>
                        <a:t>1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452755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Calibri"/>
                        </a:rPr>
                        <a:t>Nötronlar, enerji       &lt; 10 keV 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sym typeface="Calibri"/>
                        </a:rPr>
                        <a:t>5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Calibri"/>
                        </a:rPr>
                        <a:t>                                      10 keV-100keV 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sym typeface="Calibri"/>
                        </a:rPr>
                        <a:t>10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Calibri"/>
                        </a:rPr>
                        <a:t>                                    &gt;100keV-2MeV 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sym typeface="Calibri"/>
                        </a:rPr>
                        <a:t>20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Calibri"/>
                        </a:rPr>
                        <a:t>                                    &gt; 2 MeV-20 MeV 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sym typeface="Calibri"/>
                        </a:rPr>
                        <a:t>10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Calibri"/>
                        </a:rPr>
                        <a:t>                                    &gt; 20 MeV 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sym typeface="Calibri"/>
                        </a:rPr>
                        <a:t>5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defRPr sz="1800">
                          <a:sym typeface="Calibri"/>
                        </a:defRPr>
                      </a:pPr>
                      <a:r>
                        <a:t>Alfa parçacıkları,fisyon ürünleri,ağır çekirdekler              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sym typeface="Calibri"/>
                        </a:rPr>
                        <a:t>20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Rectangle 2"/>
          <p:cNvSpPr txBox="1"/>
          <p:nvPr>
            <p:ph type="title"/>
          </p:nvPr>
        </p:nvSpPr>
        <p:spPr>
          <a:xfrm>
            <a:off x="457200" y="777597"/>
            <a:ext cx="8229352" cy="1069490"/>
          </a:xfrm>
          <a:prstGeom prst="rect">
            <a:avLst/>
          </a:prstGeom>
        </p:spPr>
        <p:txBody>
          <a:bodyPr/>
          <a:lstStyle>
            <a:lvl1pPr>
              <a:defRPr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Eşdeğer Doz </a:t>
            </a:r>
          </a:p>
        </p:txBody>
      </p:sp>
      <p:sp>
        <p:nvSpPr>
          <p:cNvPr id="187" name="Rectangle 3"/>
          <p:cNvSpPr txBox="1"/>
          <p:nvPr>
            <p:ph type="body" idx="1"/>
          </p:nvPr>
        </p:nvSpPr>
        <p:spPr>
          <a:xfrm>
            <a:off x="457201" y="2060847"/>
            <a:ext cx="8291263" cy="4184379"/>
          </a:xfrm>
          <a:prstGeom prst="rect">
            <a:avLst/>
          </a:prstGeom>
        </p:spPr>
        <p:txBody>
          <a:bodyPr/>
          <a:lstStyle/>
          <a:p>
            <a:pPr lvl="1" marL="285750" indent="171450">
              <a:lnSpc>
                <a:spcPct val="81000"/>
              </a:lnSpc>
              <a:spcBef>
                <a:spcPts val="600"/>
              </a:spcBef>
              <a:buSzTx/>
              <a:buNone/>
              <a:defRPr sz="2800">
                <a:solidFill>
                  <a:srgbClr val="FF9966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Özel Birim  : </a:t>
            </a:r>
            <a:r>
              <a:rPr>
                <a:solidFill>
                  <a:srgbClr val="99FF66"/>
                </a:solidFill>
              </a:rPr>
              <a:t>Rem </a:t>
            </a:r>
          </a:p>
          <a:p>
            <a:pPr lvl="1" marL="285750" indent="171450">
              <a:lnSpc>
                <a:spcPct val="81000"/>
              </a:lnSpc>
              <a:spcBef>
                <a:spcPts val="600"/>
              </a:spcBef>
              <a:buSzTx/>
              <a:buNone/>
              <a:defRPr sz="2800">
                <a:solidFill>
                  <a:srgbClr val="FF9966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SI Birimi    : </a:t>
            </a:r>
            <a:r>
              <a:rPr>
                <a:solidFill>
                  <a:srgbClr val="99FF66"/>
                </a:solidFill>
              </a:rPr>
              <a:t>Sievert</a:t>
            </a:r>
            <a:r>
              <a:t> </a:t>
            </a:r>
            <a:r>
              <a:rPr>
                <a:solidFill>
                  <a:srgbClr val="FF0000"/>
                </a:solidFill>
              </a:rPr>
              <a:t>( Sv ) </a:t>
            </a:r>
          </a:p>
          <a:p>
            <a:pPr>
              <a:lnSpc>
                <a:spcPct val="81000"/>
              </a:lnSpc>
              <a:spcBef>
                <a:spcPts val="600"/>
              </a:spcBef>
              <a:buSzTx/>
              <a:buNone/>
              <a:defRPr sz="2800">
                <a:latin typeface="Tahoma"/>
                <a:ea typeface="Tahoma"/>
                <a:cs typeface="Tahoma"/>
                <a:sym typeface="Tahoma"/>
              </a:defRPr>
            </a:pPr>
            <a:r>
              <a:t>	Farklı tip radyasyonlardan soğurulan doz eşit olsa bile biyolojik etkileri farklı olabilir. </a:t>
            </a:r>
          </a:p>
          <a:p>
            <a:pPr>
              <a:lnSpc>
                <a:spcPct val="81000"/>
              </a:lnSpc>
              <a:spcBef>
                <a:spcPts val="600"/>
              </a:spcBef>
              <a:buSzTx/>
              <a:buNone/>
              <a:defRPr sz="2800">
                <a:solidFill>
                  <a:srgbClr val="FF9966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   </a:t>
            </a:r>
            <a:r>
              <a:rPr>
                <a:solidFill>
                  <a:srgbClr val="99FF66"/>
                </a:solidFill>
              </a:rPr>
              <a:t>Rem = So</a:t>
            </a:r>
            <a:r>
              <a:rPr>
                <a:solidFill>
                  <a:srgbClr val="99FF33"/>
                </a:solidFill>
              </a:rPr>
              <a:t>ğ</a:t>
            </a:r>
            <a:r>
              <a:rPr>
                <a:solidFill>
                  <a:srgbClr val="99FF66"/>
                </a:solidFill>
              </a:rPr>
              <a:t>urulan Doz x Faktör </a:t>
            </a:r>
          </a:p>
          <a:p>
            <a:pPr>
              <a:lnSpc>
                <a:spcPct val="81000"/>
              </a:lnSpc>
              <a:spcBef>
                <a:spcPts val="600"/>
              </a:spcBef>
              <a:buSzTx/>
              <a:buNone/>
              <a:defRPr sz="2800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   Sievert : </a:t>
            </a:r>
            <a:r>
              <a:rPr>
                <a:solidFill>
                  <a:srgbClr val="000000"/>
                </a:solidFill>
              </a:rPr>
              <a:t>1 Gray ’lik x ve gamma ışını ile aynı biyolojik etkiyi meydana getiren radyasyon miktarıdır.          </a:t>
            </a:r>
            <a:endParaRPr>
              <a:solidFill>
                <a:srgbClr val="000000"/>
              </a:solidFill>
            </a:endParaRPr>
          </a:p>
          <a:p>
            <a:pPr>
              <a:lnSpc>
                <a:spcPct val="81000"/>
              </a:lnSpc>
              <a:spcBef>
                <a:spcPts val="600"/>
              </a:spcBef>
              <a:buSzTx/>
              <a:buNone/>
              <a:defRPr sz="2800">
                <a:latin typeface="Tahoma"/>
                <a:ea typeface="Tahoma"/>
                <a:cs typeface="Tahoma"/>
                <a:sym typeface="Tahoma"/>
              </a:defRPr>
            </a:pPr>
            <a:r>
              <a:t>              </a:t>
            </a:r>
            <a:r>
              <a:rPr>
                <a:solidFill>
                  <a:srgbClr val="99FF66"/>
                </a:solidFill>
              </a:rPr>
              <a:t>1 Rem 	=</a:t>
            </a:r>
            <a:r>
              <a:t> </a:t>
            </a:r>
            <a:r>
              <a:rPr>
                <a:solidFill>
                  <a:srgbClr val="FF66CC"/>
                </a:solidFill>
              </a:rPr>
              <a:t>10</a:t>
            </a:r>
            <a:r>
              <a:rPr baseline="30000">
                <a:solidFill>
                  <a:srgbClr val="FF66CC"/>
                </a:solidFill>
              </a:rPr>
              <a:t>-2</a:t>
            </a:r>
            <a:r>
              <a:rPr>
                <a:solidFill>
                  <a:srgbClr val="FF66CC"/>
                </a:solidFill>
              </a:rPr>
              <a:t> Sv </a:t>
            </a:r>
          </a:p>
          <a:p>
            <a:pPr>
              <a:lnSpc>
                <a:spcPct val="81000"/>
              </a:lnSpc>
              <a:spcBef>
                <a:spcPts val="600"/>
              </a:spcBef>
              <a:buSzTx/>
              <a:buNone/>
              <a:defRPr sz="2800">
                <a:latin typeface="Tahoma"/>
                <a:ea typeface="Tahoma"/>
                <a:cs typeface="Tahoma"/>
                <a:sym typeface="Tahoma"/>
              </a:defRPr>
            </a:pPr>
            <a:r>
              <a:t>              </a:t>
            </a:r>
            <a:r>
              <a:rPr>
                <a:solidFill>
                  <a:srgbClr val="99FF66"/>
                </a:solidFill>
              </a:rPr>
              <a:t>1Sv  	=</a:t>
            </a:r>
            <a:r>
              <a:t> </a:t>
            </a:r>
            <a:r>
              <a:rPr>
                <a:solidFill>
                  <a:srgbClr val="FF66CC"/>
                </a:solidFill>
              </a:rPr>
              <a:t>100 Rem</a:t>
            </a:r>
            <a:r>
              <a:t> </a:t>
            </a:r>
            <a:r>
              <a:rPr>
                <a:solidFill>
                  <a:srgbClr val="99FF66"/>
                </a:solidFill>
              </a:rPr>
              <a:t>=</a:t>
            </a:r>
            <a:r>
              <a:t> </a:t>
            </a:r>
            <a:r>
              <a:rPr>
                <a:solidFill>
                  <a:srgbClr val="FF66CC"/>
                </a:solidFill>
              </a:rPr>
              <a:t>1 J/ kg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1" dur="1000"/>
                                        <p:tgtEl>
                                          <p:spTgt spid="18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Class="entr" nodeType="withEffect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4" dur="1000"/>
                                        <p:tgtEl>
                                          <p:spTgt spid="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Class="entr" nodeType="withEffect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7" dur="1000"/>
                                        <p:tgtEl>
                                          <p:spTgt spid="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1" dur="1000"/>
                                        <p:tgtEl>
                                          <p:spTgt spid="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5" dur="1000"/>
                                        <p:tgtEl>
                                          <p:spTgt spid="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9" dur="1000"/>
                                        <p:tgtEl>
                                          <p:spTgt spid="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3" dur="1000"/>
                                        <p:tgtEl>
                                          <p:spTgt spid="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87" grpId="2"/>
      <p:bldP build="whole" bldLvl="1" animBg="1" rev="0" advAuto="0" spid="186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Rectangle 2"/>
          <p:cNvSpPr txBox="1"/>
          <p:nvPr>
            <p:ph type="title"/>
          </p:nvPr>
        </p:nvSpPr>
        <p:spPr>
          <a:xfrm>
            <a:off x="685800" y="457200"/>
            <a:ext cx="7772400" cy="1143000"/>
          </a:xfrm>
          <a:prstGeom prst="rect">
            <a:avLst/>
          </a:prstGeom>
        </p:spPr>
        <p:txBody>
          <a:bodyPr/>
          <a:lstStyle>
            <a:lvl1pPr>
              <a:defRPr sz="4000"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EŞDEĞER DOZ</a:t>
            </a:r>
          </a:p>
        </p:txBody>
      </p:sp>
      <p:sp>
        <p:nvSpPr>
          <p:cNvPr id="190" name="Rectangle 3"/>
          <p:cNvSpPr txBox="1"/>
          <p:nvPr>
            <p:ph type="body" idx="1"/>
          </p:nvPr>
        </p:nvSpPr>
        <p:spPr>
          <a:xfrm>
            <a:off x="685800" y="1828800"/>
            <a:ext cx="7924800" cy="457200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Tx/>
              <a:buChar char="▪"/>
              <a:defRPr sz="2400">
                <a:latin typeface="Tahoma"/>
                <a:ea typeface="Tahoma"/>
                <a:cs typeface="Tahoma"/>
                <a:sym typeface="Tahoma"/>
              </a:defRPr>
            </a:pPr>
            <a:r>
              <a:t>Radyasyona maruz kalan kişi, radyasyon çalışanı ise mesleki radyasyon ekspojuru, eşdeğer doz birimiyle (Rem) belirlenir. </a:t>
            </a:r>
          </a:p>
          <a:p>
            <a:pPr algn="just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Tx/>
              <a:buChar char="▪"/>
              <a:defRPr sz="2400">
                <a:latin typeface="Tahoma"/>
                <a:ea typeface="Tahoma"/>
                <a:cs typeface="Tahoma"/>
                <a:sym typeface="Tahoma"/>
              </a:defRPr>
            </a:pPr>
            <a:r>
              <a:t>1 Rem=100 erg/gr ’dır. </a:t>
            </a:r>
          </a:p>
          <a:p>
            <a:pPr algn="just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Tx/>
              <a:buChar char="▪"/>
              <a:defRPr sz="2400">
                <a:latin typeface="Tahoma"/>
                <a:ea typeface="Tahoma"/>
                <a:cs typeface="Tahoma"/>
                <a:sym typeface="Tahoma"/>
              </a:defRPr>
            </a:pPr>
            <a:r>
              <a:t>SI sisteme göre, Sievert (Sv) olarak adlandırılır.          (1 Sv= 1 joule/kg)</a:t>
            </a:r>
          </a:p>
          <a:p>
            <a:pPr algn="just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Tx/>
              <a:buChar char="▪"/>
              <a:defRPr sz="2400">
                <a:latin typeface="Tahoma"/>
                <a:ea typeface="Tahoma"/>
                <a:cs typeface="Tahoma"/>
                <a:sym typeface="Tahoma"/>
              </a:defRPr>
            </a:pPr>
            <a:r>
              <a:t>1 Sv=100 Rem</a:t>
            </a:r>
          </a:p>
          <a:p>
            <a:pPr algn="just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Tx/>
              <a:buChar char="▪"/>
              <a:defRPr sz="2400">
                <a:latin typeface="Tahoma"/>
                <a:ea typeface="Tahoma"/>
                <a:cs typeface="Tahoma"/>
                <a:sym typeface="Tahoma"/>
              </a:defRPr>
            </a:pPr>
            <a:r>
              <a:t>Rad ve Rem ’in birimleri aynıdır. </a:t>
            </a:r>
          </a:p>
          <a:p>
            <a:pPr algn="just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Tx/>
              <a:buChar char="▪"/>
              <a:defRPr sz="2400">
                <a:latin typeface="Tahoma"/>
                <a:ea typeface="Tahoma"/>
                <a:cs typeface="Tahoma"/>
                <a:sym typeface="Tahoma"/>
              </a:defRPr>
            </a:pPr>
            <a:r>
              <a:t>Aralarındaki fark Rem ’in radyasyondan korunma amacıyla kullanılmasıdır.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Rectangle 2"/>
          <p:cNvSpPr txBox="1"/>
          <p:nvPr>
            <p:ph type="title"/>
          </p:nvPr>
        </p:nvSpPr>
        <p:spPr>
          <a:xfrm>
            <a:off x="685800" y="457200"/>
            <a:ext cx="7772400" cy="1143000"/>
          </a:xfrm>
          <a:prstGeom prst="rect">
            <a:avLst/>
          </a:prstGeom>
        </p:spPr>
        <p:txBody>
          <a:bodyPr/>
          <a:lstStyle>
            <a:lvl1pPr>
              <a:defRPr sz="4800"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EŞDEĞER DOZ</a:t>
            </a:r>
          </a:p>
        </p:txBody>
      </p:sp>
      <p:sp>
        <p:nvSpPr>
          <p:cNvPr id="193" name="Rectangle 3"/>
          <p:cNvSpPr txBox="1"/>
          <p:nvPr>
            <p:ph type="body" idx="1"/>
          </p:nvPr>
        </p:nvSpPr>
        <p:spPr>
          <a:xfrm>
            <a:off x="381000" y="1752600"/>
            <a:ext cx="8382000" cy="464820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Tx/>
              <a:buChar char="▪"/>
              <a:defRPr sz="2400">
                <a:latin typeface="Tahoma"/>
                <a:ea typeface="Tahoma"/>
                <a:cs typeface="Tahoma"/>
                <a:sym typeface="Tahoma"/>
              </a:defRPr>
            </a:pPr>
            <a:r>
              <a:t>Absorbe doz biriminin kalite faktörüyle çarpımı, eşdeğer doz birimini verir.</a:t>
            </a:r>
          </a:p>
          <a:p>
            <a:pPr algn="just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Tx/>
              <a:buChar char="▪"/>
              <a:defRPr sz="2400" u="sng">
                <a:latin typeface="Tahoma"/>
                <a:ea typeface="Tahoma"/>
                <a:cs typeface="Tahoma"/>
                <a:sym typeface="Tahoma"/>
              </a:defRPr>
            </a:pPr>
            <a:r>
              <a:t>RAD x Kalite faktörü = REM</a:t>
            </a:r>
          </a:p>
          <a:p>
            <a:pPr algn="just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Tx/>
              <a:buChar char="▪"/>
              <a:defRPr sz="2400">
                <a:latin typeface="Tahoma"/>
                <a:ea typeface="Tahoma"/>
                <a:cs typeface="Tahoma"/>
                <a:sym typeface="Tahoma"/>
              </a:defRPr>
            </a:pPr>
            <a:r>
              <a:t>Tanısal radyoloji pratiğinde, kalite faktörü 1 olarak kabul edildiğinden, absorbe doz birimi ile eşdeğer doz birimi aynıdır.</a:t>
            </a:r>
            <a:r>
              <a:t> </a:t>
            </a:r>
          </a:p>
          <a:p>
            <a:pPr algn="just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Tx/>
              <a:buChar char="▪"/>
              <a:defRPr sz="2400">
                <a:latin typeface="Tahoma"/>
                <a:ea typeface="Tahoma"/>
                <a:cs typeface="Tahoma"/>
                <a:sym typeface="Tahoma"/>
              </a:defRPr>
            </a:pPr>
            <a:r>
              <a:t>Tanısal dozlardaki x-ışını için 1 röntgenlik yumuşak doku ekspojuru, vücutta 1 rad’lık doz ve 1 rem’lik eşdeğer doz oluşturur.</a:t>
            </a:r>
          </a:p>
          <a:p>
            <a:pPr algn="just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Tx/>
              <a:buChar char="▪"/>
              <a:defRPr sz="2400">
                <a:latin typeface="Tahoma"/>
                <a:ea typeface="Tahoma"/>
                <a:cs typeface="Tahoma"/>
                <a:sym typeface="Tahoma"/>
              </a:defRPr>
            </a:pPr>
            <a:r>
              <a:t>Tanıda, Röntgen, RAD ve REM değerleri oldukça yüksek rakamlar oluşturduğundan bu birimlerden 1000 kat az olan miliröntgen, milirad ve milirem birimleri kullanılır.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Rectangle 2"/>
          <p:cNvSpPr txBox="1"/>
          <p:nvPr>
            <p:ph type="title"/>
          </p:nvPr>
        </p:nvSpPr>
        <p:spPr>
          <a:xfrm>
            <a:off x="611560" y="692695"/>
            <a:ext cx="8075239" cy="936105"/>
          </a:xfrm>
          <a:prstGeom prst="rect">
            <a:avLst/>
          </a:prstGeom>
        </p:spPr>
        <p:txBody>
          <a:bodyPr/>
          <a:lstStyle>
            <a:lvl1pPr>
              <a:defRPr sz="3900"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Lineer Enerji Transferi (LET ) </a:t>
            </a:r>
          </a:p>
        </p:txBody>
      </p:sp>
      <p:sp>
        <p:nvSpPr>
          <p:cNvPr id="196" name="Rectangle 3"/>
          <p:cNvSpPr txBox="1"/>
          <p:nvPr>
            <p:ph type="body" idx="1"/>
          </p:nvPr>
        </p:nvSpPr>
        <p:spPr>
          <a:xfrm>
            <a:off x="457200" y="1778919"/>
            <a:ext cx="8229600" cy="4674269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10000"/>
              </a:lnSpc>
              <a:spcBef>
                <a:spcPts val="600"/>
              </a:spcBef>
              <a:buFontTx/>
              <a:buChar char="▪"/>
              <a:defRPr sz="2800">
                <a:latin typeface="Tahoma"/>
                <a:ea typeface="Tahoma"/>
                <a:cs typeface="Tahoma"/>
                <a:sym typeface="Tahoma"/>
              </a:defRPr>
            </a:pPr>
            <a:r>
              <a:t>Dokuda her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m</a:t>
            </a:r>
            <a:r>
              <a:t>m başına KeV cinsinden bırakılan enerji miktarını belirler ve (KeV/μm ) birimi ile ifade edilir.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Tx/>
              <a:buChar char="▪"/>
              <a:defRPr sz="2800">
                <a:latin typeface="Tahoma"/>
                <a:ea typeface="Tahoma"/>
                <a:cs typeface="Tahoma"/>
                <a:sym typeface="Tahoma"/>
              </a:defRPr>
            </a:pPr>
            <a:r>
              <a:rPr>
                <a:latin typeface="Symbol"/>
                <a:ea typeface="Symbol"/>
                <a:cs typeface="Symbol"/>
                <a:sym typeface="Symbol"/>
              </a:rPr>
              <a:t>a</a:t>
            </a:r>
            <a:r>
              <a:t> partikülleri, nötronlar ve protonlar yüksek LET değerli radyasyonlar, x ve γ ışınları ve elektronlar ise düşük LET değerli radyasyonlardır.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cover dir="u"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1" dur="2000"/>
                                        <p:tgtEl>
                                          <p:spTgt spid="19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Class="entr" nodeType="withEffect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4" dur="2000"/>
                                        <p:tgtEl>
                                          <p:spTgt spid="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8" dur="2000"/>
                                        <p:tgtEl>
                                          <p:spTgt spid="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96" grpId="2"/>
      <p:bldP build="whole" bldLvl="1" animBg="1" rev="0" advAuto="0" spid="195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Rectangle 2"/>
          <p:cNvSpPr txBox="1"/>
          <p:nvPr>
            <p:ph type="title"/>
          </p:nvPr>
        </p:nvSpPr>
        <p:spPr>
          <a:xfrm>
            <a:off x="611559" y="704087"/>
            <a:ext cx="8280922" cy="1143001"/>
          </a:xfrm>
          <a:prstGeom prst="rect">
            <a:avLst/>
          </a:prstGeom>
        </p:spPr>
        <p:txBody>
          <a:bodyPr/>
          <a:lstStyle>
            <a:lvl1pPr>
              <a:defRPr sz="3900"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Relatif Biyolojik Etkinlik (RBE ) </a:t>
            </a:r>
          </a:p>
        </p:txBody>
      </p:sp>
      <p:sp>
        <p:nvSpPr>
          <p:cNvPr id="199" name="Rectangle 3"/>
          <p:cNvSpPr txBox="1"/>
          <p:nvPr>
            <p:ph type="body" idx="1"/>
          </p:nvPr>
        </p:nvSpPr>
        <p:spPr>
          <a:xfrm>
            <a:off x="685800" y="2000239"/>
            <a:ext cx="7772400" cy="3373449"/>
          </a:xfrm>
          <a:prstGeom prst="rect">
            <a:avLst/>
          </a:prstGeom>
        </p:spPr>
        <p:txBody>
          <a:bodyPr/>
          <a:lstStyle/>
          <a:p>
            <a:pPr algn="just">
              <a:buFontTx/>
              <a:buChar char="▪"/>
              <a:defRPr>
                <a:latin typeface="Tahoma"/>
                <a:ea typeface="Tahoma"/>
                <a:cs typeface="Tahoma"/>
                <a:sym typeface="Tahoma"/>
              </a:defRPr>
            </a:pPr>
            <a:r>
              <a:t>Farklı radyasyonlar için farklı RBE değerlerinin olması; radyasyonların yolu boyunca birim uzunlukta farklı değerde enerji bırakmaları ile ilişkilidir</a:t>
            </a:r>
            <a:r>
              <a:rPr>
                <a:solidFill>
                  <a:srgbClr val="1F497D"/>
                </a:solidFill>
              </a:rP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 Box 2"/>
          <p:cNvSpPr txBox="1"/>
          <p:nvPr/>
        </p:nvSpPr>
        <p:spPr>
          <a:xfrm>
            <a:off x="1835149" y="2781300"/>
            <a:ext cx="6192840" cy="774065"/>
          </a:xfrm>
          <a:prstGeom prst="rect">
            <a:avLst/>
          </a:prstGeom>
          <a:solidFill>
            <a:srgbClr val="EEECE1"/>
          </a:solidFill>
          <a:ln>
            <a:solidFill>
              <a:schemeClr val="accent1"/>
            </a:solidFill>
            <a:miter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4400"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AKTİVİTE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Rectangle 2"/>
          <p:cNvSpPr txBox="1"/>
          <p:nvPr>
            <p:ph type="title"/>
          </p:nvPr>
        </p:nvSpPr>
        <p:spPr>
          <a:xfrm>
            <a:off x="611559" y="764703"/>
            <a:ext cx="8352930" cy="1082386"/>
          </a:xfrm>
          <a:prstGeom prst="rect">
            <a:avLst/>
          </a:prstGeom>
        </p:spPr>
        <p:txBody>
          <a:bodyPr/>
          <a:lstStyle>
            <a:lvl1pPr>
              <a:defRPr sz="3900"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Relatif Biyolojik Etkinlik (RBE ) </a:t>
            </a:r>
          </a:p>
        </p:txBody>
      </p:sp>
      <p:sp>
        <p:nvSpPr>
          <p:cNvPr id="202" name="Rectangle 3"/>
          <p:cNvSpPr txBox="1"/>
          <p:nvPr>
            <p:ph type="body" idx="1"/>
          </p:nvPr>
        </p:nvSpPr>
        <p:spPr>
          <a:xfrm>
            <a:off x="827087" y="1844675"/>
            <a:ext cx="7416801" cy="4608513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30000"/>
              </a:lnSpc>
              <a:spcBef>
                <a:spcPts val="600"/>
              </a:spcBef>
              <a:buFontTx/>
              <a:buChar char="▪"/>
              <a:defRPr sz="2800">
                <a:latin typeface="Tahoma"/>
                <a:ea typeface="Tahoma"/>
                <a:cs typeface="Tahoma"/>
                <a:sym typeface="Tahoma"/>
              </a:defRPr>
            </a:pPr>
            <a:r>
              <a:t>250 KeV’lik X ışını dozunun, herhangi bir radyasyon kalitesi tarafından aynı biyolojik etkiyi oluşturması için gerekli olan doza oranıdır.		</a:t>
            </a:r>
          </a:p>
          <a:p>
            <a:pPr algn="just">
              <a:lnSpc>
                <a:spcPct val="130000"/>
              </a:lnSpc>
              <a:spcBef>
                <a:spcPts val="500"/>
              </a:spcBef>
              <a:buFontTx/>
              <a:buChar char="▪"/>
              <a:defRPr sz="2400">
                <a:latin typeface="Tahoma"/>
                <a:ea typeface="Tahoma"/>
                <a:cs typeface="Tahoma"/>
                <a:sym typeface="Tahoma"/>
              </a:defRPr>
            </a:pPr>
            <a:r>
              <a:t>D</a:t>
            </a:r>
            <a:r>
              <a:rPr baseline="-30000"/>
              <a:t>250</a:t>
            </a:r>
            <a:r>
              <a:t> / D</a:t>
            </a:r>
            <a:r>
              <a:rPr baseline="-30000"/>
              <a:t>r</a:t>
            </a:r>
            <a:endParaRPr baseline="-30000"/>
          </a:p>
          <a:p>
            <a:pPr algn="just">
              <a:lnSpc>
                <a:spcPct val="130000"/>
              </a:lnSpc>
              <a:spcBef>
                <a:spcPts val="500"/>
              </a:spcBef>
              <a:buSzTx/>
              <a:buNone/>
              <a:defRPr baseline="-30000" sz="2400">
                <a:latin typeface="Tahoma"/>
                <a:ea typeface="Tahoma"/>
                <a:cs typeface="Tahoma"/>
                <a:sym typeface="Tahoma"/>
              </a:defRPr>
            </a:pPr>
            <a:r>
              <a:t>			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cover dir="u"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1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0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1" dur="1000"/>
                                        <p:tgtEl>
                                          <p:spTgt spid="20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Class="entr" nodeType="withEffect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4" dur="1000"/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8" dur="1000"/>
                                        <p:tgtEl>
                                          <p:spTgt spid="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2" dur="1000"/>
                                        <p:tgtEl>
                                          <p:spTgt spid="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02" grpId="2"/>
      <p:bldP build="whole" bldLvl="1" animBg="1" rev="0" advAuto="0" spid="201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Rectangle 2"/>
          <p:cNvSpPr txBox="1"/>
          <p:nvPr>
            <p:ph type="title"/>
          </p:nvPr>
        </p:nvSpPr>
        <p:spPr>
          <a:xfrm>
            <a:off x="2843808" y="704087"/>
            <a:ext cx="3528393" cy="1143001"/>
          </a:xfrm>
          <a:prstGeom prst="rect">
            <a:avLst/>
          </a:prstGeom>
        </p:spPr>
        <p:txBody>
          <a:bodyPr/>
          <a:lstStyle>
            <a:lvl1pPr>
              <a:defRPr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RBE değerleri </a:t>
            </a:r>
          </a:p>
        </p:txBody>
      </p:sp>
      <p:sp>
        <p:nvSpPr>
          <p:cNvPr id="205" name="Rectangle 3"/>
          <p:cNvSpPr txBox="1"/>
          <p:nvPr>
            <p:ph type="body" idx="1"/>
          </p:nvPr>
        </p:nvSpPr>
        <p:spPr>
          <a:xfrm>
            <a:off x="323850" y="2276872"/>
            <a:ext cx="8686800" cy="3819129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600"/>
              </a:spcBef>
              <a:buSzTx/>
              <a:buNone/>
              <a:defRPr sz="2800">
                <a:solidFill>
                  <a:srgbClr val="1F497D"/>
                </a:solidFill>
              </a:defRPr>
            </a:pPr>
            <a:r>
              <a:t>		</a:t>
            </a:r>
            <a:r>
              <a:rPr u="sng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rPr>
              <a:t>Radyasyon Tipi</a:t>
            </a:r>
            <a:r>
              <a:rPr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rPr>
              <a:t>	</a:t>
            </a:r>
            <a:r>
              <a:rPr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	              	       </a:t>
            </a:r>
            <a:r>
              <a:rPr u="sng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rPr>
              <a:t>RBE</a:t>
            </a:r>
            <a:endParaRPr u="sng">
              <a:solidFill>
                <a:srgbClr val="FF0000"/>
              </a:solidFill>
              <a:latin typeface="Tahoma"/>
              <a:ea typeface="Tahoma"/>
              <a:cs typeface="Tahoma"/>
              <a:sym typeface="Tahoma"/>
            </a:endParaRPr>
          </a:p>
          <a:p>
            <a:pPr>
              <a:spcBef>
                <a:spcPts val="600"/>
              </a:spcBef>
              <a:buFontTx/>
              <a:buChar char="▪"/>
              <a:defRPr sz="2800">
                <a:latin typeface="Tahoma"/>
                <a:ea typeface="Tahoma"/>
                <a:cs typeface="Tahoma"/>
                <a:sym typeface="Tahoma"/>
              </a:defRPr>
            </a:pPr>
            <a:r>
              <a:t> X- ve γ-ışınları, elektronlar			         1 </a:t>
            </a:r>
          </a:p>
          <a:p>
            <a:pPr>
              <a:spcBef>
                <a:spcPts val="600"/>
              </a:spcBef>
              <a:buFontTx/>
              <a:buChar char="▪"/>
              <a:defRPr sz="2800">
                <a:latin typeface="Tahoma"/>
                <a:ea typeface="Tahoma"/>
                <a:cs typeface="Tahoma"/>
                <a:sym typeface="Tahoma"/>
              </a:defRPr>
            </a:pPr>
            <a:r>
              <a:t>Termal Nötronlar 					2.3</a:t>
            </a:r>
          </a:p>
          <a:p>
            <a:pPr>
              <a:spcBef>
                <a:spcPts val="600"/>
              </a:spcBef>
              <a:buFontTx/>
              <a:buChar char="▪"/>
              <a:defRPr sz="2800">
                <a:latin typeface="Tahoma"/>
                <a:ea typeface="Tahoma"/>
                <a:cs typeface="Tahoma"/>
                <a:sym typeface="Tahoma"/>
              </a:defRPr>
            </a:pPr>
            <a:r>
              <a:t>Hızlı nötronlar, protonlar				10 </a:t>
            </a:r>
          </a:p>
          <a:p>
            <a:pPr>
              <a:spcBef>
                <a:spcPts val="600"/>
              </a:spcBef>
              <a:buFontTx/>
              <a:buChar char="▪"/>
              <a:defRPr sz="2800">
                <a:latin typeface="Tahoma"/>
                <a:ea typeface="Tahoma"/>
                <a:cs typeface="Tahoma"/>
                <a:sym typeface="Tahoma"/>
              </a:defRPr>
            </a:pPr>
            <a:r>
              <a:t>α parçacıkları, çok yüklü parçacıklar	 	20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1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0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1" dur="2000"/>
                                        <p:tgtEl>
                                          <p:spTgt spid="20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Class="entr" nodeType="withEffect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4" dur="2000"/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8" dur="2000"/>
                                        <p:tgtEl>
                                          <p:spTgt spid="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2" dur="2000"/>
                                        <p:tgtEl>
                                          <p:spTgt spid="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6" dur="2000"/>
                                        <p:tgtEl>
                                          <p:spTgt spid="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9000"/>
                            </p:stCondLst>
                            <p:childTnLst>
                              <p:par>
                                <p:cTn id="28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0" dur="2000"/>
                                        <p:tgtEl>
                                          <p:spTgt spid="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04" grpId="1"/>
      <p:bldP build="p" bldLvl="5" animBg="1" rev="0" advAuto="0" spid="205" grpId="2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Rectangle 4"/>
          <p:cNvSpPr txBox="1"/>
          <p:nvPr/>
        </p:nvSpPr>
        <p:spPr>
          <a:xfrm>
            <a:off x="225107" y="1185810"/>
            <a:ext cx="3586794" cy="32613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>
              <a:defRPr sz="2000">
                <a:latin typeface="Tahoma Bold"/>
                <a:ea typeface="Tahoma Bold"/>
                <a:cs typeface="Tahoma Bold"/>
                <a:sym typeface="Tahoma Bold"/>
              </a:defRPr>
            </a:pPr>
            <a:r>
              <a:t>ETKİN DOZ </a:t>
            </a:r>
            <a:r>
              <a:rPr>
                <a:latin typeface="Tahoma"/>
                <a:ea typeface="Tahoma"/>
                <a:cs typeface="Tahoma"/>
                <a:sym typeface="Tahoma"/>
              </a:rPr>
              <a:t>: Bir insan vücudunda ışınlanan bütün organ ve dokular için hesaplanmış eşdeğer dozların doku ağırlık faktörü (W</a:t>
            </a:r>
            <a:r>
              <a:rPr baseline="-30000">
                <a:latin typeface="Tahoma"/>
                <a:ea typeface="Tahoma"/>
                <a:cs typeface="Tahoma"/>
                <a:sym typeface="Tahoma"/>
              </a:rPr>
              <a:t>T</a:t>
            </a:r>
            <a:r>
              <a:rPr>
                <a:latin typeface="Tahoma"/>
                <a:ea typeface="Tahoma"/>
                <a:cs typeface="Tahoma"/>
                <a:sym typeface="Tahoma"/>
              </a:rPr>
              <a:t>) ile çarpılmış durumlarının toplamı ile bulunan değerdir.            Birimi: SİEVERT ( Joule/kg )</a:t>
            </a:r>
          </a:p>
          <a:p>
            <a:pPr>
              <a:defRPr sz="2000">
                <a:latin typeface="Tahoma"/>
                <a:ea typeface="Tahoma"/>
                <a:cs typeface="Tahoma"/>
                <a:sym typeface="Tahoma"/>
              </a:defRPr>
            </a:pPr>
            <a:r>
              <a:t> E = Σ W</a:t>
            </a:r>
            <a:r>
              <a:rPr baseline="-30000"/>
              <a:t>T</a:t>
            </a:r>
            <a:r>
              <a:t> H</a:t>
            </a:r>
            <a:r>
              <a:rPr baseline="-30000"/>
              <a:t>T </a:t>
            </a:r>
            <a:r>
              <a:t>= Σ W</a:t>
            </a:r>
            <a:r>
              <a:rPr baseline="-30000"/>
              <a:t>T</a:t>
            </a:r>
            <a:r>
              <a:t> Σ W</a:t>
            </a:r>
            <a:r>
              <a:rPr baseline="-30000"/>
              <a:t>R</a:t>
            </a:r>
            <a:r>
              <a:t> D</a:t>
            </a:r>
            <a:r>
              <a:rPr baseline="-30000"/>
              <a:t>T,R</a:t>
            </a:r>
          </a:p>
        </p:txBody>
      </p:sp>
      <p:graphicFrame>
        <p:nvGraphicFramePr>
          <p:cNvPr id="208" name="Group 188"/>
          <p:cNvGraphicFramePr/>
          <p:nvPr/>
        </p:nvGraphicFramePr>
        <p:xfrm>
          <a:off x="3929057" y="0"/>
          <a:ext cx="5214943" cy="6857997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229017"/>
                <a:gridCol w="2985925"/>
              </a:tblGrid>
              <a:tr h="471997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b="1">
                          <a:solidFill>
                            <a:srgbClr val="FF0000"/>
                          </a:solidFill>
                          <a:sym typeface="Calibri"/>
                        </a:rPr>
                        <a:t> Doku ve organ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>
                          <a:solidFill>
                            <a:srgbClr val="FF0000"/>
                          </a:solidFill>
                          <a:sym typeface="Calibri"/>
                        </a:rPr>
                        <a:t>Doku ağırlık faktörü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</a:tr>
              <a:tr h="471997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Calibri"/>
                        </a:rPr>
                        <a:t>  Üreme organları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sym typeface="Calibri"/>
                        </a:rPr>
                        <a:t>         0.20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</a:tr>
              <a:tr h="722036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Calibri"/>
                        </a:rPr>
                        <a:t>  Kırmızı kemik    
  iliği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sym typeface="Calibri"/>
                        </a:rPr>
                        <a:t>         0.12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</a:tr>
              <a:tr h="471997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Calibri"/>
                        </a:rPr>
                        <a:t>  Barsak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sym typeface="Calibri"/>
                        </a:rPr>
                        <a:t>         0.12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</a:tr>
              <a:tr h="471997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Calibri"/>
                        </a:rPr>
                        <a:t>  Akciğer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sym typeface="Calibri"/>
                        </a:rPr>
                        <a:t>         0.12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</a:tr>
              <a:tr h="471997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Calibri"/>
                        </a:rPr>
                        <a:t>  Mide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sym typeface="Calibri"/>
                        </a:rPr>
                        <a:t>         0.12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</a:tr>
              <a:tr h="471997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Calibri"/>
                        </a:rPr>
                        <a:t>  Mesane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sym typeface="Calibri"/>
                        </a:rPr>
                        <a:t>         0.05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</a:tr>
              <a:tr h="471997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Calibri"/>
                        </a:rPr>
                        <a:t>  Meme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sym typeface="Calibri"/>
                        </a:rPr>
                        <a:t>          0.05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</a:tr>
              <a:tr h="471997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Calibri"/>
                        </a:rPr>
                        <a:t>  Karaciğer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sym typeface="Calibri"/>
                        </a:rPr>
                        <a:t>          0.05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</a:tr>
              <a:tr h="471997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Calibri"/>
                        </a:rPr>
                        <a:t>  Özafagus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sym typeface="Calibri"/>
                        </a:rPr>
                        <a:t>          0.05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</a:tr>
              <a:tr h="471997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Calibri"/>
                        </a:rPr>
                        <a:t>  Tiroid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sym typeface="Calibri"/>
                        </a:rPr>
                        <a:t>          0.05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</a:tr>
              <a:tr h="471997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Calibri"/>
                        </a:rPr>
                        <a:t>  Cilt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sym typeface="Calibri"/>
                        </a:rPr>
                        <a:t>          0.01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</a:tr>
              <a:tr h="471997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Calibri"/>
                        </a:rPr>
                        <a:t>  Kemik yüzeyi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sym typeface="Calibri"/>
                        </a:rPr>
                        <a:t>          0.01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</a:tr>
              <a:tr h="471997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>
                          <a:sym typeface="Calibri"/>
                        </a:rPr>
                        <a:t>  Kalanlar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>
                          <a:sym typeface="Calibri"/>
                        </a:rPr>
                        <a:t>          0.05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D9969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1 Başlık"/>
          <p:cNvSpPr txBox="1"/>
          <p:nvPr>
            <p:ph type="title"/>
          </p:nvPr>
        </p:nvSpPr>
        <p:spPr>
          <a:xfrm>
            <a:off x="428595" y="428604"/>
            <a:ext cx="8229601" cy="1071571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pPr/>
            <a:r>
              <a:t>DOZ İLİŞKİSİ</a:t>
            </a:r>
          </a:p>
        </p:txBody>
      </p:sp>
      <p:sp>
        <p:nvSpPr>
          <p:cNvPr id="211" name="2 İçerik Yer Tutucusu"/>
          <p:cNvSpPr txBox="1"/>
          <p:nvPr>
            <p:ph type="body" idx="1"/>
          </p:nvPr>
        </p:nvSpPr>
        <p:spPr>
          <a:xfrm>
            <a:off x="500034" y="1500173"/>
            <a:ext cx="8229601" cy="51035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grpSp>
        <p:nvGrpSpPr>
          <p:cNvPr id="214" name="5 Yuvarlatılmış Dikdörtgen"/>
          <p:cNvGrpSpPr/>
          <p:nvPr/>
        </p:nvGrpSpPr>
        <p:grpSpPr>
          <a:xfrm>
            <a:off x="357157" y="1571612"/>
            <a:ext cx="6786611" cy="1214447"/>
            <a:chOff x="0" y="0"/>
            <a:chExt cx="6786609" cy="1214446"/>
          </a:xfrm>
        </p:grpSpPr>
        <p:sp>
          <p:nvSpPr>
            <p:cNvPr id="212" name="Yuvarlatılmış Dikdörtgen"/>
            <p:cNvSpPr/>
            <p:nvPr/>
          </p:nvSpPr>
          <p:spPr>
            <a:xfrm>
              <a:off x="0" y="0"/>
              <a:ext cx="6786610" cy="1214447"/>
            </a:xfrm>
            <a:prstGeom prst="roundRect">
              <a:avLst>
                <a:gd name="adj" fmla="val 16667"/>
              </a:avLst>
            </a:prstGeom>
            <a:solidFill>
              <a:srgbClr val="FFC000"/>
            </a:solidFill>
            <a:ln w="38100" cap="flat">
              <a:solidFill>
                <a:srgbClr val="FFFFFF"/>
              </a:solidFill>
              <a:prstDash val="solid"/>
              <a:round/>
            </a:ln>
            <a:effectLst>
              <a:outerShdw sx="100000" sy="100000" kx="0" ky="0" algn="b" rotWithShape="0" blurRad="38100" dist="20000" dir="540000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2400"/>
              </a:pPr>
            </a:p>
          </p:txBody>
        </p:sp>
        <p:sp>
          <p:nvSpPr>
            <p:cNvPr id="213" name="Soğurulan Doz…"/>
            <p:cNvSpPr txBox="1"/>
            <p:nvPr/>
          </p:nvSpPr>
          <p:spPr>
            <a:xfrm>
              <a:off x="105004" y="193202"/>
              <a:ext cx="6576602" cy="828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>
                <a:defRPr sz="2400"/>
              </a:pPr>
              <a:r>
                <a:t>Soğurulan Doz</a:t>
              </a:r>
              <a:endParaRPr>
                <a:solidFill>
                  <a:srgbClr val="FFFFFF"/>
                </a:solidFill>
              </a:endParaRPr>
            </a:p>
            <a:p>
              <a:pPr>
                <a:buSzPct val="100000"/>
                <a:buFont typeface="Arial"/>
                <a:buChar char="•"/>
                <a:defRPr sz="2400"/>
              </a:pPr>
              <a:r>
                <a:t>Cismin 1 kg ’ında depolanan enerji</a:t>
              </a:r>
            </a:p>
          </p:txBody>
        </p:sp>
      </p:grpSp>
      <p:grpSp>
        <p:nvGrpSpPr>
          <p:cNvPr id="217" name="7 Yuvarlatılmış Dikdörtgen"/>
          <p:cNvGrpSpPr/>
          <p:nvPr/>
        </p:nvGrpSpPr>
        <p:grpSpPr>
          <a:xfrm>
            <a:off x="1571603" y="3357562"/>
            <a:ext cx="6357984" cy="1214447"/>
            <a:chOff x="0" y="0"/>
            <a:chExt cx="6357982" cy="1214446"/>
          </a:xfrm>
        </p:grpSpPr>
        <p:sp>
          <p:nvSpPr>
            <p:cNvPr id="215" name="Yuvarlatılmış Dikdörtgen"/>
            <p:cNvSpPr/>
            <p:nvPr/>
          </p:nvSpPr>
          <p:spPr>
            <a:xfrm>
              <a:off x="0" y="0"/>
              <a:ext cx="6357983" cy="1214447"/>
            </a:xfrm>
            <a:prstGeom prst="roundRect">
              <a:avLst>
                <a:gd name="adj" fmla="val 16667"/>
              </a:avLst>
            </a:prstGeom>
            <a:solidFill>
              <a:srgbClr val="E82ECD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2400"/>
              </a:pPr>
            </a:p>
          </p:txBody>
        </p:sp>
        <p:sp>
          <p:nvSpPr>
            <p:cNvPr id="216" name="Eşdeğer Doz…"/>
            <p:cNvSpPr txBox="1"/>
            <p:nvPr/>
          </p:nvSpPr>
          <p:spPr>
            <a:xfrm>
              <a:off x="105003" y="9052"/>
              <a:ext cx="6147976" cy="11963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>
                <a:defRPr sz="2400"/>
              </a:pPr>
              <a:r>
                <a:t>Eşdeğer Doz</a:t>
              </a:r>
              <a:endParaRPr>
                <a:solidFill>
                  <a:srgbClr val="FFFFFF"/>
                </a:solidFill>
              </a:endParaRPr>
            </a:p>
            <a:p>
              <a:pPr>
                <a:buSzPct val="100000"/>
                <a:buFont typeface="Arial"/>
                <a:buChar char="•"/>
                <a:defRPr sz="2400"/>
              </a:pPr>
              <a:r>
                <a:t>Değişik radyasyonların farklı zararlı etkileri</a:t>
              </a:r>
              <a:endParaRPr>
                <a:solidFill>
                  <a:srgbClr val="FFFFFF"/>
                </a:solidFill>
              </a:endParaRPr>
            </a:p>
            <a:p>
              <a:pPr>
                <a:buSzPct val="100000"/>
                <a:buFont typeface="Arial"/>
                <a:buChar char="•"/>
                <a:defRPr sz="2400"/>
              </a:pPr>
              <a:r>
                <a:t>Radyasyon ağırlık faktörü(WR)</a:t>
              </a:r>
            </a:p>
          </p:txBody>
        </p:sp>
      </p:grpSp>
      <p:grpSp>
        <p:nvGrpSpPr>
          <p:cNvPr id="220" name="8 Yuvarlatılmış Dikdörtgen"/>
          <p:cNvGrpSpPr/>
          <p:nvPr/>
        </p:nvGrpSpPr>
        <p:grpSpPr>
          <a:xfrm>
            <a:off x="3143239" y="5143512"/>
            <a:ext cx="5429289" cy="1214447"/>
            <a:chOff x="0" y="0"/>
            <a:chExt cx="5429287" cy="1214446"/>
          </a:xfrm>
        </p:grpSpPr>
        <p:sp>
          <p:nvSpPr>
            <p:cNvPr id="218" name="Yuvarlatılmış Dikdörtgen"/>
            <p:cNvSpPr/>
            <p:nvPr/>
          </p:nvSpPr>
          <p:spPr>
            <a:xfrm>
              <a:off x="0" y="0"/>
              <a:ext cx="5429288" cy="1214447"/>
            </a:xfrm>
            <a:prstGeom prst="roundRect">
              <a:avLst>
                <a:gd name="adj" fmla="val 16667"/>
              </a:avLst>
            </a:prstGeom>
            <a:solidFill>
              <a:srgbClr val="7030A0"/>
            </a:solidFill>
            <a:ln w="25400" cap="flat">
              <a:solidFill>
                <a:srgbClr val="3A5E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 sz="2400"/>
              </a:pPr>
            </a:p>
          </p:txBody>
        </p:sp>
        <p:sp>
          <p:nvSpPr>
            <p:cNvPr id="219" name="Efektif Doz (Etkin Doz)…"/>
            <p:cNvSpPr txBox="1"/>
            <p:nvPr/>
          </p:nvSpPr>
          <p:spPr>
            <a:xfrm>
              <a:off x="105003" y="9052"/>
              <a:ext cx="5219282" cy="11963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>
                <a:defRPr sz="2400"/>
              </a:pPr>
              <a:r>
                <a:t>Efektif Doz (Etkin Doz)</a:t>
              </a:r>
              <a:endParaRPr>
                <a:solidFill>
                  <a:srgbClr val="FFFFFF"/>
                </a:solidFill>
              </a:endParaRPr>
            </a:p>
            <a:p>
              <a:pPr>
                <a:buSzPct val="100000"/>
                <a:buFont typeface="Arial"/>
                <a:buChar char="•"/>
                <a:defRPr sz="2400"/>
              </a:pPr>
              <a:r>
                <a:t>Değişik dokuların farklı duyarlılıkları</a:t>
              </a:r>
              <a:endParaRPr>
                <a:solidFill>
                  <a:srgbClr val="FFFFFF"/>
                </a:solidFill>
              </a:endParaRPr>
            </a:p>
            <a:p>
              <a:pPr>
                <a:buSzPct val="100000"/>
                <a:buFont typeface="Arial"/>
                <a:buChar char="•"/>
                <a:defRPr sz="2400"/>
              </a:pPr>
              <a:r>
                <a:t>Doku\organ  ağırlık faktörü(WT) </a:t>
              </a:r>
            </a:p>
          </p:txBody>
        </p:sp>
      </p:grpSp>
      <p:sp>
        <p:nvSpPr>
          <p:cNvPr id="221" name="9 Aşağı Ok"/>
          <p:cNvSpPr/>
          <p:nvPr/>
        </p:nvSpPr>
        <p:spPr>
          <a:xfrm>
            <a:off x="3571868" y="2643182"/>
            <a:ext cx="484633" cy="10001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6367"/>
                </a:moveTo>
                <a:lnTo>
                  <a:pt x="5400" y="16367"/>
                </a:lnTo>
                <a:lnTo>
                  <a:pt x="5400" y="0"/>
                </a:lnTo>
                <a:lnTo>
                  <a:pt x="16200" y="0"/>
                </a:lnTo>
                <a:lnTo>
                  <a:pt x="16200" y="16367"/>
                </a:lnTo>
                <a:lnTo>
                  <a:pt x="21600" y="16367"/>
                </a:lnTo>
                <a:lnTo>
                  <a:pt x="10800" y="21600"/>
                </a:lnTo>
                <a:close/>
              </a:path>
            </a:pathLst>
          </a:custGeom>
          <a:solidFill>
            <a:srgbClr val="FFFF00"/>
          </a:solidFill>
          <a:ln w="25400">
            <a:solidFill>
              <a:srgbClr val="3A5E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22" name="10 Aşağı Ok"/>
          <p:cNvSpPr/>
          <p:nvPr/>
        </p:nvSpPr>
        <p:spPr>
          <a:xfrm>
            <a:off x="6300192" y="4365104"/>
            <a:ext cx="484633" cy="9784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6250"/>
                </a:moveTo>
                <a:lnTo>
                  <a:pt x="5400" y="1625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50"/>
                </a:lnTo>
                <a:lnTo>
                  <a:pt x="21600" y="16250"/>
                </a:lnTo>
                <a:lnTo>
                  <a:pt x="10800" y="21600"/>
                </a:lnTo>
                <a:close/>
              </a:path>
            </a:pathLst>
          </a:custGeom>
          <a:solidFill>
            <a:srgbClr val="FFFF00"/>
          </a:solidFill>
          <a:ln w="25400">
            <a:solidFill>
              <a:srgbClr val="3A5E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4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/>
      </p:transition>
    </mc:Choice>
    <mc:Fallback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6" name="Group 3"/>
          <p:cNvGraphicFramePr/>
          <p:nvPr/>
        </p:nvGraphicFramePr>
        <p:xfrm>
          <a:off x="467545" y="1142984"/>
          <a:ext cx="8462175" cy="487830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963957"/>
                <a:gridCol w="1715248"/>
                <a:gridCol w="2214332"/>
                <a:gridCol w="2568637"/>
              </a:tblGrid>
              <a:tr h="1186058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>
                          <a:solidFill>
                            <a:srgbClr val="FF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TERİM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>
                          <a:solidFill>
                            <a:srgbClr val="FF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ESKİ BİRİM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>
                          <a:solidFill>
                            <a:srgbClr val="FF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SI BİRİMİ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>
                          <a:solidFill>
                            <a:srgbClr val="FF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FAKTÖR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EECE1"/>
                    </a:solidFill>
                  </a:tcPr>
                </a:tc>
              </a:tr>
              <a:tr h="1186058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>
                          <a:solidFill>
                            <a:srgbClr val="FF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Aktivite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>
                          <a:latin typeface="Tahoma"/>
                          <a:ea typeface="Tahoma"/>
                          <a:cs typeface="Tahoma"/>
                          <a:sym typeface="Tahoma"/>
                        </a:rPr>
                        <a:t>Curie 
( Ci )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>
                          <a:latin typeface="Tahoma"/>
                          <a:ea typeface="Tahoma"/>
                          <a:cs typeface="Tahoma"/>
                          <a:sym typeface="Tahoma"/>
                        </a:rPr>
                        <a:t>Becquerel 
( Bq )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2400">
                          <a:latin typeface="Tahoma"/>
                          <a:ea typeface="Tahoma"/>
                          <a:cs typeface="Tahoma"/>
                          <a:sym typeface="Tahoma"/>
                        </a:defRPr>
                      </a:pPr>
                      <a:r>
                        <a:t>1Ci = 3.7x10</a:t>
                      </a:r>
                      <a:r>
                        <a:rPr baseline="30000"/>
                        <a:t>10</a:t>
                      </a:r>
                      <a:r>
                        <a:t>Bq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EECE1"/>
                    </a:solidFill>
                  </a:tcPr>
                </a:tc>
              </a:tr>
              <a:tr h="1186058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>
                          <a:solidFill>
                            <a:srgbClr val="FF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Işınlanma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>
                          <a:latin typeface="Tahoma"/>
                          <a:ea typeface="Tahoma"/>
                          <a:cs typeface="Tahoma"/>
                          <a:sym typeface="Tahoma"/>
                        </a:rPr>
                        <a:t>Röntgen 
( R )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>
                          <a:latin typeface="Tahoma"/>
                          <a:ea typeface="Tahoma"/>
                          <a:cs typeface="Tahoma"/>
                          <a:sym typeface="Tahoma"/>
                        </a:rPr>
                        <a:t>C/kg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>
                          <a:latin typeface="Tahoma"/>
                          <a:ea typeface="Tahoma"/>
                          <a:cs typeface="Tahoma"/>
                          <a:sym typeface="Tahoma"/>
                        </a:rPr>
                        <a:t>1C/kg = 3876 R 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EECE1"/>
                    </a:solidFill>
                  </a:tcPr>
                </a:tc>
              </a:tr>
              <a:tr h="66121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>
                          <a:solidFill>
                            <a:srgbClr val="FF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Absorbe doz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>
                          <a:latin typeface="Tahoma"/>
                          <a:ea typeface="Tahoma"/>
                          <a:cs typeface="Tahoma"/>
                          <a:sym typeface="Tahoma"/>
                        </a:rPr>
                        <a:t>RAD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>
                          <a:latin typeface="Tahoma"/>
                          <a:ea typeface="Tahoma"/>
                          <a:cs typeface="Tahoma"/>
                          <a:sym typeface="Tahoma"/>
                        </a:rPr>
                        <a:t>Gray ( Gy )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>
                          <a:latin typeface="Tahoma"/>
                          <a:ea typeface="Tahoma"/>
                          <a:cs typeface="Tahoma"/>
                          <a:sym typeface="Tahoma"/>
                        </a:rPr>
                        <a:t>1Gy = 100 rad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EECE1"/>
                    </a:solidFill>
                  </a:tcPr>
                </a:tc>
              </a:tr>
              <a:tr h="658921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>
                          <a:solidFill>
                            <a:srgbClr val="FF0000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Eşdeğer doz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>
                          <a:latin typeface="Tahoma"/>
                          <a:ea typeface="Tahoma"/>
                          <a:cs typeface="Tahoma"/>
                          <a:sym typeface="Tahoma"/>
                        </a:rPr>
                        <a:t>REM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>
                          <a:latin typeface="Tahoma"/>
                          <a:ea typeface="Tahoma"/>
                          <a:cs typeface="Tahoma"/>
                          <a:sym typeface="Tahoma"/>
                        </a:rPr>
                        <a:t>Sievert ( Sv )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>
                          <a:latin typeface="Tahoma"/>
                          <a:ea typeface="Tahoma"/>
                          <a:cs typeface="Tahoma"/>
                          <a:sym typeface="Tahoma"/>
                        </a:rPr>
                        <a:t>1Sv = 100 rem</a:t>
                      </a:r>
                    </a:p>
                  </a:txBody>
                  <a:tcPr marL="45720" marR="45720" marT="45720" marB="45720" anchor="t" anchorCtr="0" horzOverflow="overflow">
                    <a:lnL w="12700">
                      <a:solidFill>
                        <a:schemeClr val="accent1"/>
                      </a:solidFill>
                    </a:lnL>
                    <a:lnR w="12700">
                      <a:solidFill>
                        <a:schemeClr val="accent1"/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solidFill>
                      <a:srgbClr val="EEECE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1 Başlık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 sz="5400"/>
            </a:lvl1pPr>
          </a:lstStyle>
          <a:p>
            <a:pPr/>
            <a:r>
              <a:t>AKTİVİTE</a:t>
            </a:r>
          </a:p>
        </p:txBody>
      </p:sp>
      <p:sp>
        <p:nvSpPr>
          <p:cNvPr id="114" name="2 İçerik Yer Tutucusu"/>
          <p:cNvSpPr txBox="1"/>
          <p:nvPr>
            <p:ph type="body" sz="half" idx="1"/>
          </p:nvPr>
        </p:nvSpPr>
        <p:spPr>
          <a:xfrm>
            <a:off x="457199" y="1920084"/>
            <a:ext cx="4402834" cy="4434842"/>
          </a:xfrm>
          <a:prstGeom prst="rect">
            <a:avLst/>
          </a:prstGeom>
        </p:spPr>
        <p:txBody>
          <a:bodyPr/>
          <a:lstStyle>
            <a:lvl1pPr algn="just">
              <a:buFontTx/>
              <a:buChar char="▪"/>
            </a:lvl1pPr>
          </a:lstStyle>
          <a:p>
            <a:pPr/>
            <a:r>
              <a:t>Aktivite; bir radyoaktif maddenin herhangi bir andaki sahip olduğu radyoaktif çekirdek sayısını ifade etmek için kullanılan bir kavramdır.</a:t>
            </a:r>
          </a:p>
        </p:txBody>
      </p:sp>
      <p:pic>
        <p:nvPicPr>
          <p:cNvPr id="115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148064" y="1916832"/>
            <a:ext cx="3672409" cy="388843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1 Başlık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 sz="5400"/>
            </a:lvl1pPr>
          </a:lstStyle>
          <a:p>
            <a:pPr/>
            <a:r>
              <a:t>AKTİVİTE</a:t>
            </a:r>
          </a:p>
        </p:txBody>
      </p:sp>
      <p:sp>
        <p:nvSpPr>
          <p:cNvPr id="118" name="2 İçerik Yer Tutucusu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>
              <a:buBlip>
                <a:blip r:embed="rId2"/>
              </a:buBlip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Radyoaktif maddenin birim zamandaki bozunma sayısıdır. </a:t>
            </a:r>
          </a:p>
          <a:p>
            <a:pPr>
              <a:buBlip>
                <a:blip r:embed="rId2"/>
              </a:buBlip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Aktivite eski birimi </a:t>
            </a:r>
            <a:r>
              <a:rPr>
                <a:solidFill>
                  <a:srgbClr val="FF0000"/>
                </a:solidFill>
              </a:rPr>
              <a:t>Curie (Ci), </a:t>
            </a:r>
            <a:r>
              <a:t>yeni birimi ise </a:t>
            </a:r>
            <a:r>
              <a:rPr>
                <a:solidFill>
                  <a:srgbClr val="FF0000"/>
                </a:solidFill>
              </a:rPr>
              <a:t>Becquerel (Bq)</a:t>
            </a:r>
            <a:r>
              <a:t> dir. </a:t>
            </a:r>
          </a:p>
          <a:p>
            <a:pPr>
              <a:buBlip>
                <a:blip r:embed="rId2"/>
              </a:buBlip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Bir Curie 1 gramlık Ra - 226 ‘nın sahip olduğu aktivite miktarıdır.</a:t>
            </a:r>
          </a:p>
          <a:p>
            <a:pPr>
              <a:buBlip>
                <a:blip r:embed="rId2"/>
              </a:buBlip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 Becquerel = 1 parçalanma/s</a:t>
            </a:r>
          </a:p>
          <a:p>
            <a:pPr>
              <a:buSzTx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	1 Ci = 3.7x10</a:t>
            </a:r>
            <a:r>
              <a:rPr baseline="30000"/>
              <a:t>10</a:t>
            </a:r>
            <a:r>
              <a:t> parçalanma/s = 3.7x10</a:t>
            </a:r>
            <a:r>
              <a:rPr baseline="30000"/>
              <a:t>10</a:t>
            </a:r>
            <a:r>
              <a:t> Bq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Rectangle 4"/>
          <p:cNvSpPr txBox="1"/>
          <p:nvPr>
            <p:ph type="title"/>
          </p:nvPr>
        </p:nvSpPr>
        <p:spPr>
          <a:xfrm>
            <a:off x="457200" y="704087"/>
            <a:ext cx="8229600" cy="852704"/>
          </a:xfrm>
          <a:prstGeom prst="rect">
            <a:avLst/>
          </a:prstGeom>
        </p:spPr>
        <p:txBody>
          <a:bodyPr/>
          <a:lstStyle>
            <a:lvl1pPr>
              <a:defRPr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Aktivite Birimi</a:t>
            </a:r>
          </a:p>
        </p:txBody>
      </p:sp>
      <p:sp>
        <p:nvSpPr>
          <p:cNvPr id="121" name="Rectangle 2"/>
          <p:cNvSpPr txBox="1"/>
          <p:nvPr>
            <p:ph type="body" idx="1"/>
          </p:nvPr>
        </p:nvSpPr>
        <p:spPr>
          <a:xfrm>
            <a:off x="395287" y="1628775"/>
            <a:ext cx="8209162" cy="4608513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500"/>
              </a:spcBef>
              <a:buSzTx/>
              <a:buNone/>
              <a:defRPr sz="2400">
                <a:solidFill>
                  <a:srgbClr val="FF9966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   Özel Birim 	:  </a:t>
            </a:r>
            <a:r>
              <a:rPr>
                <a:solidFill>
                  <a:srgbClr val="99FF66"/>
                </a:solidFill>
              </a:rPr>
              <a:t>Curie</a:t>
            </a:r>
            <a:r>
              <a:rPr>
                <a:solidFill>
                  <a:srgbClr val="FFFF00"/>
                </a:solidFill>
              </a:rPr>
              <a:t> </a:t>
            </a:r>
            <a:r>
              <a:rPr>
                <a:solidFill>
                  <a:srgbClr val="FF0000"/>
                </a:solidFill>
              </a:rPr>
              <a:t>( Ci ) </a:t>
            </a:r>
          </a:p>
          <a:p>
            <a:pPr>
              <a:spcBef>
                <a:spcPts val="500"/>
              </a:spcBef>
              <a:buSzTx/>
              <a:buNone/>
              <a:defRPr sz="2400">
                <a:solidFill>
                  <a:srgbClr val="FF9966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   SI Birimi	:  </a:t>
            </a:r>
            <a:r>
              <a:rPr>
                <a:solidFill>
                  <a:srgbClr val="99FF66"/>
                </a:solidFill>
              </a:rPr>
              <a:t>Becquerel </a:t>
            </a:r>
            <a:r>
              <a:rPr>
                <a:solidFill>
                  <a:srgbClr val="FF0000"/>
                </a:solidFill>
              </a:rPr>
              <a:t>( Bq ) </a:t>
            </a:r>
            <a:endParaRPr>
              <a:solidFill>
                <a:srgbClr val="1F497D"/>
              </a:solidFill>
            </a:endParaRPr>
          </a:p>
          <a:p>
            <a:pPr algn="just">
              <a:spcBef>
                <a:spcPts val="500"/>
              </a:spcBef>
              <a:buSzTx/>
              <a:buNone/>
              <a:defRPr sz="2400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   Curie : </a:t>
            </a:r>
            <a:r>
              <a:rPr>
                <a:solidFill>
                  <a:srgbClr val="000000"/>
                </a:solidFill>
              </a:rPr>
              <a:t>Saniyede  3.7x 10</a:t>
            </a:r>
            <a:r>
              <a:rPr baseline="30000">
                <a:solidFill>
                  <a:srgbClr val="000000"/>
                </a:solidFill>
              </a:rPr>
              <a:t>10</a:t>
            </a:r>
            <a:r>
              <a:rPr>
                <a:solidFill>
                  <a:srgbClr val="000000"/>
                </a:solidFill>
              </a:rPr>
              <a:t> parçalanma  veya bozunma gösteren  maddenin aktivitesidir. </a:t>
            </a:r>
            <a:endParaRPr>
              <a:solidFill>
                <a:srgbClr val="000000"/>
              </a:solidFill>
            </a:endParaRPr>
          </a:p>
          <a:p>
            <a:pPr algn="just">
              <a:spcBef>
                <a:spcPts val="500"/>
              </a:spcBef>
              <a:buSzTx/>
              <a:buNone/>
              <a:defRPr sz="2400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   Becquerel : </a:t>
            </a:r>
            <a:r>
              <a:rPr>
                <a:solidFill>
                  <a:srgbClr val="000000"/>
                </a:solidFill>
              </a:rPr>
              <a:t>Saniyede 1 parçalanma yapan çekirdeğin aktivitesidir. </a:t>
            </a:r>
            <a:endParaRPr>
              <a:solidFill>
                <a:srgbClr val="000000"/>
              </a:solidFill>
            </a:endParaRPr>
          </a:p>
          <a:p>
            <a:pPr algn="just">
              <a:spcBef>
                <a:spcPts val="500"/>
              </a:spcBef>
              <a:buSzTx/>
              <a:buNone/>
              <a:defRPr sz="2400">
                <a:solidFill>
                  <a:srgbClr val="FFFF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    </a:t>
            </a:r>
            <a:r>
              <a:rPr>
                <a:solidFill>
                  <a:srgbClr val="FF0000"/>
                </a:solidFill>
              </a:rPr>
              <a:t>1 Ci  	= </a:t>
            </a:r>
            <a:r>
              <a:rPr>
                <a:solidFill>
                  <a:srgbClr val="FF66CC"/>
                </a:solidFill>
              </a:rPr>
              <a:t>3.7x10</a:t>
            </a:r>
            <a:r>
              <a:rPr baseline="30000">
                <a:solidFill>
                  <a:srgbClr val="FF66CC"/>
                </a:solidFill>
              </a:rPr>
              <a:t>10</a:t>
            </a:r>
            <a:r>
              <a:rPr>
                <a:solidFill>
                  <a:srgbClr val="FF66CC"/>
                </a:solidFill>
              </a:rPr>
              <a:t> Bq </a:t>
            </a:r>
          </a:p>
          <a:p>
            <a:pPr>
              <a:spcBef>
                <a:spcPts val="500"/>
              </a:spcBef>
              <a:buSzTx/>
              <a:buNone/>
              <a:defRPr sz="2400">
                <a:solidFill>
                  <a:srgbClr val="FFFF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    </a:t>
            </a:r>
            <a:r>
              <a:rPr>
                <a:solidFill>
                  <a:srgbClr val="FF0000"/>
                </a:solidFill>
              </a:rPr>
              <a:t>1 Bq 	= </a:t>
            </a:r>
            <a:r>
              <a:rPr>
                <a:solidFill>
                  <a:srgbClr val="FF66CC"/>
                </a:solidFill>
              </a:rPr>
              <a:t>2.7x10</a:t>
            </a:r>
            <a:r>
              <a:rPr baseline="30000">
                <a:solidFill>
                  <a:srgbClr val="FF66CC"/>
                </a:solidFill>
              </a:rPr>
              <a:t>-11 </a:t>
            </a:r>
            <a:r>
              <a:rPr>
                <a:solidFill>
                  <a:srgbClr val="FF66CC"/>
                </a:solidFill>
              </a:rPr>
              <a:t>Ci </a:t>
            </a:r>
            <a:r>
              <a:rPr>
                <a:solidFill>
                  <a:srgbClr val="99FF66"/>
                </a:solidFill>
              </a:rPr>
              <a:t> </a:t>
            </a:r>
            <a:r>
              <a:rPr>
                <a:solidFill>
                  <a:srgbClr val="FF0000"/>
                </a:solidFill>
              </a:rPr>
              <a:t> </a:t>
            </a:r>
            <a:endParaRPr>
              <a:solidFill>
                <a:srgbClr val="FF0000"/>
              </a:solidFill>
            </a:endParaRPr>
          </a:p>
          <a:p>
            <a:pPr>
              <a:spcBef>
                <a:spcPts val="500"/>
              </a:spcBef>
              <a:buSzTx/>
              <a:buNone/>
              <a:defRPr sz="2400">
                <a:solidFill>
                  <a:srgbClr val="FF0000"/>
                </a:solidFill>
                <a:latin typeface="Tahoma"/>
                <a:ea typeface="Tahoma"/>
                <a:cs typeface="Tahoma"/>
                <a:sym typeface="Tahoma"/>
              </a:defRPr>
            </a:pPr>
            <a:r>
              <a:t>    Örnek:</a:t>
            </a:r>
            <a:r>
              <a:rPr>
                <a:solidFill>
                  <a:srgbClr val="99FF66"/>
                </a:solidFill>
              </a:rPr>
              <a:t> </a:t>
            </a:r>
            <a:r>
              <a:rPr>
                <a:solidFill>
                  <a:srgbClr val="1F497D"/>
                </a:solidFill>
              </a:rPr>
              <a:t>50 Ci -  Ir-192 =</a:t>
            </a:r>
            <a:r>
              <a:rPr>
                <a:solidFill>
                  <a:srgbClr val="99FF66"/>
                </a:solidFill>
              </a:rPr>
              <a:t> 50x3.7x10</a:t>
            </a:r>
            <a:r>
              <a:rPr baseline="30000">
                <a:solidFill>
                  <a:srgbClr val="99FF66"/>
                </a:solidFill>
              </a:rPr>
              <a:t>10 </a:t>
            </a:r>
            <a:r>
              <a:rPr>
                <a:solidFill>
                  <a:srgbClr val="99FF66"/>
                </a:solidFill>
              </a:rPr>
              <a:t>Bq                  			       = 1.85 TBq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1" dur="1000"/>
                                        <p:tgtEl>
                                          <p:spTgt spid="1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Class="entr" nodeType="withEffect" presetSubtype="0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4" dur="1000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8" dur="1000"/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2" dur="1000"/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6" dur="1000"/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0" dur="1000"/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4" dur="1000"/>
                                        <p:tgtEl>
                                          <p:spTgt spid="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0"/>
                            </p:stCondLst>
                            <p:childTnLst>
                              <p:par>
                                <p:cTn id="36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1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8" dur="1000"/>
                                        <p:tgtEl>
                                          <p:spTgt spid="1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21" grpId="2"/>
      <p:bldP build="whole" bldLvl="1" animBg="1" rev="0" advAuto="0" spid="120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 Box 2"/>
          <p:cNvSpPr txBox="1"/>
          <p:nvPr/>
        </p:nvSpPr>
        <p:spPr>
          <a:xfrm>
            <a:off x="1835149" y="2781300"/>
            <a:ext cx="6192840" cy="1447165"/>
          </a:xfrm>
          <a:prstGeom prst="rect">
            <a:avLst/>
          </a:prstGeom>
          <a:solidFill>
            <a:srgbClr val="EEECE1"/>
          </a:solidFill>
          <a:ln>
            <a:solidFill>
              <a:schemeClr val="accent1"/>
            </a:solidFill>
            <a:miter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4400" u="sng">
                <a:latin typeface="Tahoma Bold"/>
                <a:ea typeface="Tahoma Bold"/>
                <a:cs typeface="Tahoma Bold"/>
                <a:sym typeface="Tahoma Bold"/>
              </a:defRPr>
            </a:pPr>
            <a:r>
              <a:t>IŞINLANMA</a:t>
            </a:r>
            <a:endParaRPr b="1">
              <a:latin typeface="Arial"/>
              <a:ea typeface="Arial"/>
              <a:cs typeface="Arial"/>
              <a:sym typeface="Arial"/>
            </a:endParaRPr>
          </a:p>
          <a:p>
            <a:pPr algn="ctr">
              <a:defRPr sz="4400" u="sng">
                <a:latin typeface="Tahoma Bold"/>
                <a:ea typeface="Tahoma Bold"/>
                <a:cs typeface="Tahoma Bold"/>
                <a:sym typeface="Tahoma Bold"/>
              </a:defRPr>
            </a:pPr>
            <a:r>
              <a:t>( EXPOSURE 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2"/>
          <p:cNvSpPr txBox="1"/>
          <p:nvPr>
            <p:ph type="title"/>
          </p:nvPr>
        </p:nvSpPr>
        <p:spPr>
          <a:xfrm>
            <a:off x="2699792" y="908720"/>
            <a:ext cx="5466308" cy="648072"/>
          </a:xfrm>
          <a:prstGeom prst="rect">
            <a:avLst/>
          </a:prstGeom>
        </p:spPr>
        <p:txBody>
          <a:bodyPr/>
          <a:lstStyle/>
          <a:p>
            <a:pPr defTabSz="832104">
              <a:defRPr sz="3640">
                <a:latin typeface="Tahoma Bold"/>
                <a:ea typeface="Tahoma Bold"/>
                <a:cs typeface="Tahoma Bold"/>
                <a:sym typeface="Tahoma Bold"/>
              </a:defRPr>
            </a:pPr>
            <a:r>
              <a:t>Işınlama</a:t>
            </a:r>
            <a:r>
              <a:t> </a:t>
            </a:r>
            <a:r>
              <a:t>Dozu</a:t>
            </a:r>
            <a:r>
              <a:t>: X</a:t>
            </a:r>
          </a:p>
        </p:txBody>
      </p:sp>
      <p:sp>
        <p:nvSpPr>
          <p:cNvPr id="126" name="Rectangle 3"/>
          <p:cNvSpPr txBox="1"/>
          <p:nvPr>
            <p:ph type="body" idx="1"/>
          </p:nvPr>
        </p:nvSpPr>
        <p:spPr>
          <a:xfrm>
            <a:off x="2843807" y="1772815"/>
            <a:ext cx="6051503" cy="4896546"/>
          </a:xfrm>
          <a:prstGeom prst="rect">
            <a:avLst/>
          </a:prstGeom>
        </p:spPr>
        <p:txBody>
          <a:bodyPr/>
          <a:lstStyle/>
          <a:p>
            <a:pPr marL="487362" indent="-487362" algn="just">
              <a:spcBef>
                <a:spcPts val="400"/>
              </a:spcBef>
              <a:buFontTx/>
              <a:buChar char="▪"/>
              <a:defRPr sz="1900">
                <a:latin typeface="Tahoma"/>
                <a:ea typeface="Tahoma"/>
                <a:cs typeface="Tahoma"/>
                <a:sym typeface="Tahoma"/>
              </a:defRPr>
            </a:pPr>
            <a:r>
              <a:t>Işınlama Dozu, iyonlaştırıcı </a:t>
            </a:r>
            <a:r>
              <a:rPr>
                <a:latin typeface="Tahoma Bold"/>
                <a:ea typeface="Tahoma Bold"/>
                <a:cs typeface="Tahoma Bold"/>
                <a:sym typeface="Tahoma Bold"/>
              </a:rPr>
              <a:t>elektromanyetik</a:t>
            </a:r>
            <a:r>
              <a:t> radyasyonun, havada yarattığı iyonlaşma yeteneğini temel alan dozimetrik bir kavramdır.</a:t>
            </a:r>
            <a:r>
              <a:t> </a:t>
            </a:r>
          </a:p>
          <a:p>
            <a:pPr marL="487362" indent="-487362" algn="just">
              <a:spcBef>
                <a:spcPts val="400"/>
              </a:spcBef>
              <a:buFontTx/>
              <a:buChar char="▪"/>
              <a:defRPr sz="1900">
                <a:latin typeface="Tahoma"/>
                <a:ea typeface="Tahoma"/>
                <a:cs typeface="Tahoma"/>
                <a:sym typeface="Tahoma"/>
              </a:defRPr>
            </a:pPr>
            <a:r>
              <a:t>Bu kavram, sadece,</a:t>
            </a:r>
            <a:r>
              <a:t> </a:t>
            </a:r>
            <a:r>
              <a:t>elektromagnetik ışınlar için geliştirilmiştir.</a:t>
            </a:r>
          </a:p>
          <a:p>
            <a:pPr marL="487362" indent="-487362" algn="just">
              <a:spcBef>
                <a:spcPts val="400"/>
              </a:spcBef>
              <a:buFontTx/>
              <a:buChar char="▪"/>
              <a:defRPr sz="1900">
                <a:latin typeface="Tahoma"/>
                <a:ea typeface="Tahoma"/>
                <a:cs typeface="Tahoma"/>
                <a:sym typeface="Tahoma"/>
              </a:defRPr>
            </a:pPr>
            <a:r>
              <a:t>Emg ışınlar, hastayla (direk ışınlar) veya görevliyle (saçılan radyasyon) etkileşmeden önce, hava molekülleri ile etkileşir.</a:t>
            </a:r>
            <a:r>
              <a:t> </a:t>
            </a:r>
          </a:p>
          <a:p>
            <a:pPr marL="487362" indent="-487362" algn="just">
              <a:spcBef>
                <a:spcPts val="400"/>
              </a:spcBef>
              <a:buFontTx/>
              <a:buChar char="▪"/>
              <a:defRPr sz="1900">
                <a:latin typeface="Tahoma"/>
                <a:ea typeface="Tahoma"/>
                <a:cs typeface="Tahoma"/>
                <a:sym typeface="Tahoma"/>
              </a:defRPr>
            </a:pPr>
            <a:r>
              <a:t>Işınlama dozu (X) kavramı, Emg ışınlarının havada yaratacağı belirgin etkinin büyüklüğünü ifade eden bir kavramdır.</a:t>
            </a:r>
            <a:r>
              <a:t> </a:t>
            </a:r>
          </a:p>
          <a:p>
            <a:pPr marL="487362" indent="-487362" algn="just">
              <a:spcBef>
                <a:spcPts val="400"/>
              </a:spcBef>
              <a:buFontTx/>
              <a:buChar char="▪"/>
              <a:defRPr sz="1900">
                <a:latin typeface="Tahoma"/>
                <a:ea typeface="Tahoma"/>
                <a:cs typeface="Tahoma"/>
                <a:sym typeface="Tahoma"/>
              </a:defRPr>
            </a:pPr>
            <a:r>
              <a:t>Canlı dokusunda yaratılacak herhangi bir radyasyon etkisi, bu etkiyle orantılıdır.</a:t>
            </a:r>
          </a:p>
        </p:txBody>
      </p:sp>
      <p:pic>
        <p:nvPicPr>
          <p:cNvPr id="127" name="Picture 5" descr="Picture 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23527" y="4071942"/>
            <a:ext cx="2391086" cy="2309387"/>
          </a:xfrm>
          <a:prstGeom prst="rect">
            <a:avLst/>
          </a:prstGeom>
          <a:ln w="12700">
            <a:miter lim="400000"/>
          </a:ln>
        </p:spPr>
      </p:pic>
      <p:pic>
        <p:nvPicPr>
          <p:cNvPr id="128" name="Picture 4" descr="Picture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23527" y="1700808"/>
            <a:ext cx="2462523" cy="213972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1 Başlık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4800">
                <a:latin typeface="Tahoma"/>
                <a:ea typeface="Tahoma"/>
                <a:cs typeface="Tahoma"/>
                <a:sym typeface="Tahoma"/>
              </a:defRPr>
            </a:pPr>
            <a:r>
              <a:t>Işınlanma birimi </a:t>
            </a:r>
            <a:r>
              <a:rPr>
                <a:solidFill>
                  <a:srgbClr val="FF0000"/>
                </a:solidFill>
              </a:rPr>
              <a:t>Röntgen</a:t>
            </a:r>
            <a:r>
              <a:t>’dir.</a:t>
            </a:r>
          </a:p>
        </p:txBody>
      </p:sp>
      <p:sp>
        <p:nvSpPr>
          <p:cNvPr id="131" name="2 İçerik Yer Tutucusu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05180" indent="-305180" algn="just" defTabSz="813816">
              <a:spcBef>
                <a:spcPts val="0"/>
              </a:spcBef>
              <a:buBlip>
                <a:blip r:embed="rId2"/>
              </a:buBlip>
              <a:defRPr sz="2848">
                <a:latin typeface="Tahoma"/>
                <a:ea typeface="Tahoma"/>
                <a:cs typeface="Tahoma"/>
                <a:sym typeface="Tahoma"/>
              </a:defRPr>
            </a:pPr>
            <a:r>
              <a:t>Röntgen, normal şartlarda ( 0</a:t>
            </a:r>
            <a:r>
              <a:rPr baseline="29752"/>
              <a:t>0</a:t>
            </a:r>
            <a:r>
              <a:t>C sıcaklık, 760mmHg açık hava basıncında ) 1cm</a:t>
            </a:r>
            <a:r>
              <a:rPr baseline="29752"/>
              <a:t>3</a:t>
            </a:r>
            <a:r>
              <a:t> havada ( 0.001293 g )</a:t>
            </a:r>
          </a:p>
          <a:p>
            <a:pPr marL="305180" indent="-305180" algn="just" defTabSz="813816">
              <a:spcBef>
                <a:spcPts val="0"/>
              </a:spcBef>
              <a:buSzTx/>
              <a:buNone/>
              <a:defRPr sz="2848">
                <a:latin typeface="Tahoma"/>
                <a:ea typeface="Tahoma"/>
                <a:cs typeface="Tahoma"/>
                <a:sym typeface="Tahoma"/>
              </a:defRPr>
            </a:pPr>
            <a:r>
              <a:t>   1 elektrostatik yük birimi kadar yük oluşturan radyasyon miktarıdır.</a:t>
            </a:r>
          </a:p>
          <a:p>
            <a:pPr marL="305180" indent="-305180" algn="just" defTabSz="813816">
              <a:spcBef>
                <a:spcPts val="0"/>
              </a:spcBef>
              <a:buBlip>
                <a:blip r:embed="rId2"/>
              </a:buBlip>
              <a:defRPr sz="2848">
                <a:latin typeface="Tahoma"/>
                <a:ea typeface="Tahoma"/>
                <a:cs typeface="Tahoma"/>
                <a:sym typeface="Tahoma"/>
              </a:defRPr>
            </a:pPr>
            <a:r>
              <a:t>Tanım olarak, radyasyonun birim kütlede oluşturduğu iyonizasyon miktarıdır.</a:t>
            </a:r>
          </a:p>
          <a:p>
            <a:pPr marL="305180" indent="-305180" algn="just" defTabSz="813816">
              <a:spcBef>
                <a:spcPts val="0"/>
              </a:spcBef>
              <a:buBlip>
                <a:blip r:embed="rId2"/>
              </a:buBlip>
              <a:defRPr sz="2848">
                <a:latin typeface="Tahoma"/>
                <a:ea typeface="Tahoma"/>
                <a:cs typeface="Tahoma"/>
                <a:sym typeface="Tahoma"/>
              </a:defRPr>
            </a:pPr>
            <a:r>
              <a:t>Sadece  x ve gama ışınlarının havada oluşturdukları  iyonizasyonun ölçülmesinde kullanılır.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is Teması">
  <a:themeElements>
    <a:clrScheme name="Ofis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is Teması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is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is Teması">
  <a:themeElements>
    <a:clrScheme name="Ofis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is Teması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is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