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81" r:id="rId3"/>
    <p:sldId id="350" r:id="rId4"/>
    <p:sldId id="459" r:id="rId5"/>
    <p:sldId id="478" r:id="rId6"/>
    <p:sldId id="476" r:id="rId7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7C8F"/>
    <a:srgbClr val="00A9AB"/>
    <a:srgbClr val="F38232"/>
    <a:srgbClr val="88B6C2"/>
    <a:srgbClr val="D5E5F5"/>
    <a:srgbClr val="BECCD1"/>
    <a:srgbClr val="E2EBF0"/>
    <a:srgbClr val="AF9DC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0"/>
    <p:restoredTop sz="94622"/>
  </p:normalViewPr>
  <p:slideViewPr>
    <p:cSldViewPr>
      <p:cViewPr varScale="1">
        <p:scale>
          <a:sx n="73" d="100"/>
          <a:sy n="73" d="100"/>
        </p:scale>
        <p:origin x="-786" y="-102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6" d="100"/>
        <a:sy n="206" d="100"/>
      </p:scale>
      <p:origin x="0" y="12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4986D2C-A50B-435B-BA4B-8CA0F81D96F8}" type="datetimeFigureOut">
              <a:rPr lang="it-IT" altLang="it-IT"/>
              <a:pPr>
                <a:defRPr/>
              </a:pPr>
              <a:t>02/05/2020</a:t>
            </a:fld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E73FA26-FEAE-4E5B-982D-75C0025A5A15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6CB7912-B00B-41BC-88B1-B3F12E3E6A49}" type="datetimeFigureOut">
              <a:rPr lang="it-IT" altLang="it-IT"/>
              <a:pPr>
                <a:defRPr/>
              </a:pPr>
              <a:t>02/05/2020</a:t>
            </a:fld>
            <a:endParaRPr lang="it-IT" alt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086962E-9862-4543-885C-DDB79BE747FA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589E5-D0EC-42EC-9DD5-A8B6A551AF23}" type="datetime1">
              <a:rPr lang="it-IT" altLang="it-IT"/>
              <a:pPr>
                <a:defRPr/>
              </a:pPr>
              <a:t>02/05/2020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A1F34-3273-4E20-B003-2B91EDE52872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90698-1CB5-4AA5-A878-693A52716E65}" type="datetime1">
              <a:rPr lang="it-IT" altLang="it-IT"/>
              <a:pPr>
                <a:defRPr/>
              </a:pPr>
              <a:t>02/05/2020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D2CCF-AB4C-47FB-9D0C-A4858BE80EE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97305-ABFE-46CB-9DEE-E6A9D0D165E9}" type="datetime1">
              <a:rPr lang="it-IT" altLang="it-IT"/>
              <a:pPr>
                <a:defRPr/>
              </a:pPr>
              <a:t>02/05/2020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F180B-FF02-4287-90D4-D166CCD9EEA2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8E9AE-CD21-4CB8-AEA4-D03BB722D385}" type="datetime1">
              <a:rPr lang="it-IT" altLang="it-IT"/>
              <a:pPr>
                <a:defRPr/>
              </a:pPr>
              <a:t>02/05/2020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A7AA4-03B4-4331-BABE-CB9562ACDD4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B41CC-8490-4FA6-AA59-5E90DC169F7C}" type="datetime1">
              <a:rPr lang="it-IT" altLang="it-IT"/>
              <a:pPr>
                <a:defRPr/>
              </a:pPr>
              <a:t>02/05/2020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2690B-E11E-4D57-9842-57D46052575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12E74-E612-4A02-B5B2-3E760E28D4B3}" type="datetime1">
              <a:rPr lang="it-IT" altLang="it-IT"/>
              <a:pPr>
                <a:defRPr/>
              </a:pPr>
              <a:t>02/05/2020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837B1-1A9D-4ED5-9037-5ADE1F7AFBC2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C1333-9BF5-45C2-9848-DF1F29471C43}" type="datetime1">
              <a:rPr lang="it-IT" altLang="it-IT"/>
              <a:pPr>
                <a:defRPr/>
              </a:pPr>
              <a:t>02/05/2020</a:t>
            </a:fld>
            <a:endParaRPr lang="it-IT" alt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25F52-5C88-4C81-B6B7-6B6EB39BF37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FA83D-48E3-4320-A45A-8FA8D92D0F05}" type="datetime1">
              <a:rPr lang="it-IT" altLang="it-IT"/>
              <a:pPr>
                <a:defRPr/>
              </a:pPr>
              <a:t>02/05/2020</a:t>
            </a:fld>
            <a:endParaRPr lang="it-IT" alt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810CB-4FC4-4BF3-9EAA-0C11D3F2A802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A2E6D-E5FD-43A4-BEE9-313F0E4A1445}" type="datetime1">
              <a:rPr lang="it-IT" altLang="it-IT"/>
              <a:pPr>
                <a:defRPr/>
              </a:pPr>
              <a:t>02/05/2020</a:t>
            </a:fld>
            <a:endParaRPr lang="it-IT" alt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F2DA0-F44D-4913-AA47-79A6F314FAD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60A22-0FAE-4F9F-A3ED-3EFCA1B27580}" type="datetime1">
              <a:rPr lang="it-IT" altLang="it-IT"/>
              <a:pPr>
                <a:defRPr/>
              </a:pPr>
              <a:t>02/05/2020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2CF5A-C8E3-4A07-B80F-84869775AEC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09C61-0B8F-40C0-93FE-9276B3D8FCBF}" type="datetime1">
              <a:rPr lang="it-IT" altLang="it-IT"/>
              <a:pPr>
                <a:defRPr/>
              </a:pPr>
              <a:t>02/05/2020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F5FDB-2B35-46F2-AFB4-1E52A6A0127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C049A15-6B14-411D-AD1D-B8F25D6A0495}" type="datetime1">
              <a:rPr lang="it-IT" altLang="it-IT"/>
              <a:pPr>
                <a:defRPr/>
              </a:pPr>
              <a:t>02/05/2020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509CF91-402C-4F28-81CF-6631BF4BB44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>
            <a:cxnSpLocks noChangeShapeType="1"/>
          </p:cNvCxnSpPr>
          <p:nvPr/>
        </p:nvCxnSpPr>
        <p:spPr bwMode="auto">
          <a:xfrm>
            <a:off x="0" y="404813"/>
            <a:ext cx="914400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" name="Ovale 7"/>
          <p:cNvSpPr>
            <a:spLocks noChangeAspect="1"/>
          </p:cNvSpPr>
          <p:nvPr/>
        </p:nvSpPr>
        <p:spPr>
          <a:xfrm>
            <a:off x="8604250" y="6308725"/>
            <a:ext cx="396875" cy="396875"/>
          </a:xfrm>
          <a:prstGeom prst="ellipse">
            <a:avLst/>
          </a:prstGeom>
          <a:solidFill>
            <a:srgbClr val="BECCD1"/>
          </a:solidFill>
          <a:ln>
            <a:solidFill>
              <a:srgbClr val="007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7667625" y="0"/>
            <a:ext cx="1476375" cy="404813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/>
                <a:cs typeface="Arial"/>
              </a:rPr>
              <a:t>UNITÀ 6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0" y="0"/>
            <a:ext cx="7667625" cy="404813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it-IT" altLang="x-none" sz="1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kton Pro" charset="0"/>
              </a:rPr>
              <a:t>LA COSTRUZIONE DELLO STATO UNITARIO ITALIANO</a:t>
            </a:r>
            <a:endParaRPr lang="it-IT" altLang="x-none" sz="19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kton Pro" charset="0"/>
            </a:endParaRPr>
          </a:p>
        </p:txBody>
      </p:sp>
      <p:grpSp>
        <p:nvGrpSpPr>
          <p:cNvPr id="4102" name="Gruppo 2"/>
          <p:cNvGrpSpPr>
            <a:grpSpLocks/>
          </p:cNvGrpSpPr>
          <p:nvPr/>
        </p:nvGrpSpPr>
        <p:grpSpPr bwMode="auto">
          <a:xfrm>
            <a:off x="1041400" y="2332038"/>
            <a:ext cx="1874838" cy="4200525"/>
            <a:chOff x="1041400" y="2332817"/>
            <a:chExt cx="1874416" cy="4199656"/>
          </a:xfrm>
        </p:grpSpPr>
        <p:grpSp>
          <p:nvGrpSpPr>
            <p:cNvPr id="4108" name="Gruppo 5"/>
            <p:cNvGrpSpPr>
              <a:grpSpLocks/>
            </p:cNvGrpSpPr>
            <p:nvPr/>
          </p:nvGrpSpPr>
          <p:grpSpPr bwMode="auto">
            <a:xfrm>
              <a:off x="1041400" y="2332817"/>
              <a:ext cx="1874416" cy="4199656"/>
              <a:chOff x="1043608" y="2043065"/>
              <a:chExt cx="1850405" cy="4464097"/>
            </a:xfrm>
          </p:grpSpPr>
          <p:pic>
            <p:nvPicPr>
              <p:cNvPr id="4110" name="Immagine 1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43608" y="2043065"/>
                <a:ext cx="1681272" cy="43568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Ovale 3"/>
              <p:cNvSpPr/>
              <p:nvPr/>
            </p:nvSpPr>
            <p:spPr>
              <a:xfrm>
                <a:off x="2411435" y="5660232"/>
                <a:ext cx="482578" cy="84693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defRPr/>
                </a:pPr>
                <a:endParaRPr lang="it-IT" altLang="it-IT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" name="Rettangolo 1"/>
            <p:cNvSpPr/>
            <p:nvPr/>
          </p:nvSpPr>
          <p:spPr>
            <a:xfrm>
              <a:off x="2339683" y="5516683"/>
              <a:ext cx="404722" cy="899926"/>
            </a:xfrm>
            <a:prstGeom prst="rect">
              <a:avLst/>
            </a:prstGeom>
            <a:solidFill>
              <a:srgbClr val="007C8F"/>
            </a:solidFill>
            <a:ln>
              <a:solidFill>
                <a:srgbClr val="007C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4103" name="Gruppo 5"/>
          <p:cNvGrpSpPr>
            <a:grpSpLocks/>
          </p:cNvGrpSpPr>
          <p:nvPr/>
        </p:nvGrpSpPr>
        <p:grpSpPr bwMode="auto">
          <a:xfrm>
            <a:off x="3349625" y="977900"/>
            <a:ext cx="2444750" cy="5448300"/>
            <a:chOff x="3349625" y="977900"/>
            <a:chExt cx="2444750" cy="5448235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3349625" y="977900"/>
              <a:ext cx="2444750" cy="2354235"/>
            </a:xfrm>
            <a:prstGeom prst="snipRoundRect">
              <a:avLst/>
            </a:prstGeom>
            <a:solidFill>
              <a:srgbClr val="007C8F"/>
            </a:solidFill>
            <a:ln>
              <a:solidFill>
                <a:srgbClr val="007C8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it-IT" altLang="it-IT" sz="20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CAPITOLO 17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it-IT" altLang="it-IT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it-IT" altLang="it-IT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it-IT" altLang="it-IT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it-IT" altLang="it-IT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it-IT" altLang="it-IT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it-IT" altLang="it-IT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3349625" y="3332135"/>
              <a:ext cx="2444750" cy="3094000"/>
            </a:xfrm>
            <a:prstGeom prst="rect">
              <a:avLst/>
            </a:prstGeom>
            <a:solidFill>
              <a:srgbClr val="007C8F"/>
            </a:solidFill>
            <a:ln>
              <a:solidFill>
                <a:srgbClr val="007C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827088" y="1746250"/>
            <a:ext cx="6985000" cy="579438"/>
          </a:xfrm>
          <a:prstGeom prst="roundRect">
            <a:avLst/>
          </a:prstGeom>
          <a:solidFill>
            <a:srgbClr val="00A9AB"/>
          </a:solidFill>
          <a:ln>
            <a:solidFill>
              <a:srgbClr val="007C8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altLang="x-none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 Destra storica</a:t>
            </a:r>
          </a:p>
        </p:txBody>
      </p:sp>
      <p:pic>
        <p:nvPicPr>
          <p:cNvPr id="4105" name="Immagin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2088" y="2847975"/>
            <a:ext cx="4922837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404813"/>
            <a:ext cx="7667625" cy="404812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LA DESTRA STORICA</a:t>
            </a:r>
          </a:p>
        </p:txBody>
      </p:sp>
      <p:sp>
        <p:nvSpPr>
          <p:cNvPr id="6" name="Rettangolo 5"/>
          <p:cNvSpPr/>
          <p:nvPr/>
        </p:nvSpPr>
        <p:spPr>
          <a:xfrm>
            <a:off x="7667625" y="404813"/>
            <a:ext cx="1476375" cy="404812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CAPITOLO 17</a:t>
            </a:r>
          </a:p>
        </p:txBody>
      </p:sp>
      <p:cxnSp>
        <p:nvCxnSpPr>
          <p:cNvPr id="10" name="Connettore 1 9"/>
          <p:cNvCxnSpPr>
            <a:cxnSpLocks noChangeShapeType="1"/>
          </p:cNvCxnSpPr>
          <p:nvPr/>
        </p:nvCxnSpPr>
        <p:spPr bwMode="auto">
          <a:xfrm>
            <a:off x="0" y="404813"/>
            <a:ext cx="914400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CasellaDiTesto 8"/>
          <p:cNvSpPr txBox="1"/>
          <p:nvPr/>
        </p:nvSpPr>
        <p:spPr>
          <a:xfrm>
            <a:off x="0" y="1031875"/>
            <a:ext cx="9144000" cy="4079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A9AB"/>
                </a:solidFill>
                <a:latin typeface="Arial" pitchFamily="34" charset="0"/>
                <a:cs typeface="Arial" pitchFamily="34" charset="0"/>
              </a:rPr>
              <a:t>L’ITALIA DOPO L’UNITÀ: LE QUESTIONI IRRISOLTE</a:t>
            </a:r>
          </a:p>
        </p:txBody>
      </p:sp>
      <p:sp>
        <p:nvSpPr>
          <p:cNvPr id="35" name="Input manuale 34"/>
          <p:cNvSpPr>
            <a:spLocks noChangeAspect="1"/>
          </p:cNvSpPr>
          <p:nvPr/>
        </p:nvSpPr>
        <p:spPr>
          <a:xfrm>
            <a:off x="1250950" y="1014413"/>
            <a:ext cx="396875" cy="396875"/>
          </a:xfrm>
          <a:prstGeom prst="flowChartManualInput">
            <a:avLst/>
          </a:prstGeom>
          <a:solidFill>
            <a:srgbClr val="00A9AB"/>
          </a:solidFill>
          <a:ln>
            <a:solidFill>
              <a:srgbClr val="007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Ovale 7"/>
          <p:cNvSpPr>
            <a:spLocks noChangeAspect="1"/>
          </p:cNvSpPr>
          <p:nvPr/>
        </p:nvSpPr>
        <p:spPr>
          <a:xfrm>
            <a:off x="8604250" y="6308725"/>
            <a:ext cx="396875" cy="396875"/>
          </a:xfrm>
          <a:prstGeom prst="ellipse">
            <a:avLst/>
          </a:prstGeom>
          <a:solidFill>
            <a:srgbClr val="BECCD1"/>
          </a:solidFill>
          <a:ln>
            <a:solidFill>
              <a:srgbClr val="007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51" name="Connettore 2 50"/>
          <p:cNvCxnSpPr>
            <a:cxnSpLocks noChangeShapeType="1"/>
            <a:stCxn id="50" idx="3"/>
            <a:endCxn id="48" idx="1"/>
          </p:cNvCxnSpPr>
          <p:nvPr/>
        </p:nvCxnSpPr>
        <p:spPr bwMode="auto">
          <a:xfrm>
            <a:off x="3268663" y="2438400"/>
            <a:ext cx="563562" cy="0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" name="Rettangolo 22"/>
          <p:cNvSpPr/>
          <p:nvPr/>
        </p:nvSpPr>
        <p:spPr>
          <a:xfrm>
            <a:off x="7667625" y="0"/>
            <a:ext cx="1476375" cy="404813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/>
                <a:cs typeface="Arial"/>
              </a:rPr>
              <a:t>UNITÀ 6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0" y="0"/>
            <a:ext cx="7667625" cy="404813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it-IT" altLang="x-none" sz="1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kton Pro" charset="0"/>
              </a:rPr>
              <a:t>LA COSTRUZIONE DELLO STATO UNITARIO ITALIANO</a:t>
            </a:r>
            <a:endParaRPr lang="it-IT" altLang="x-none" sz="19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kton Pro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3832225" y="2268538"/>
            <a:ext cx="4543425" cy="339725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/>
              <a:t>l’analfabetismo (75% della popolazione)</a:t>
            </a:r>
          </a:p>
        </p:txBody>
      </p:sp>
      <p:cxnSp>
        <p:nvCxnSpPr>
          <p:cNvPr id="45" name="Connettore 4 44"/>
          <p:cNvCxnSpPr>
            <a:cxnSpLocks noChangeShapeType="1"/>
            <a:stCxn id="50" idx="3"/>
            <a:endCxn id="65" idx="1"/>
          </p:cNvCxnSpPr>
          <p:nvPr/>
        </p:nvCxnSpPr>
        <p:spPr bwMode="auto">
          <a:xfrm>
            <a:off x="3268663" y="2438400"/>
            <a:ext cx="561975" cy="11430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0" name="CasellaDiTesto 49"/>
          <p:cNvSpPr txBox="1"/>
          <p:nvPr/>
        </p:nvSpPr>
        <p:spPr>
          <a:xfrm>
            <a:off x="611188" y="2149475"/>
            <a:ext cx="2657475" cy="577850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/>
              <a:t>Il nuovo Regno d’Italia deve affrontare </a:t>
            </a:r>
            <a:r>
              <a:rPr lang="it-IT" dirty="0" smtClean="0"/>
              <a:t>vari problemi</a:t>
            </a:r>
          </a:p>
        </p:txBody>
      </p:sp>
      <p:sp>
        <p:nvSpPr>
          <p:cNvPr id="79" name="CasellaDiTesto 78"/>
          <p:cNvSpPr txBox="1"/>
          <p:nvPr/>
        </p:nvSpPr>
        <p:spPr>
          <a:xfrm>
            <a:off x="3830638" y="4041775"/>
            <a:ext cx="4527550" cy="577850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A9AB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ysClr val="windowText" lastClr="000000"/>
                </a:solidFill>
                <a:effectLst/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dirty="0"/>
              <a:t>che oppone </a:t>
            </a:r>
            <a:r>
              <a:rPr lang="it-IT"/>
              <a:t>il </a:t>
            </a:r>
            <a:r>
              <a:rPr lang="it-IT" smtClean="0"/>
              <a:t>modello di </a:t>
            </a:r>
            <a:r>
              <a:rPr lang="it-IT" dirty="0"/>
              <a:t>un governo centrale forte a </a:t>
            </a:r>
            <a:r>
              <a:rPr lang="it-IT"/>
              <a:t>quello </a:t>
            </a:r>
            <a:r>
              <a:rPr lang="it-IT" smtClean="0"/>
              <a:t>del decentramento</a:t>
            </a:r>
            <a:endParaRPr lang="it-IT" dirty="0" smtClean="0"/>
          </a:p>
        </p:txBody>
      </p:sp>
      <p:cxnSp>
        <p:nvCxnSpPr>
          <p:cNvPr id="81" name="Connettore 2 80"/>
          <p:cNvCxnSpPr>
            <a:cxnSpLocks noChangeShapeType="1"/>
            <a:stCxn id="65" idx="2"/>
            <a:endCxn id="79" idx="0"/>
          </p:cNvCxnSpPr>
          <p:nvPr/>
        </p:nvCxnSpPr>
        <p:spPr bwMode="auto">
          <a:xfrm flipH="1">
            <a:off x="6094413" y="3870325"/>
            <a:ext cx="7937" cy="171450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9" name="CasellaDiTesto 38"/>
          <p:cNvSpPr txBox="1"/>
          <p:nvPr/>
        </p:nvSpPr>
        <p:spPr>
          <a:xfrm>
            <a:off x="3832225" y="1757363"/>
            <a:ext cx="4543425" cy="339725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/>
              <a:t>il divario tra il Nord e il Sud</a:t>
            </a:r>
          </a:p>
        </p:txBody>
      </p:sp>
      <p:cxnSp>
        <p:nvCxnSpPr>
          <p:cNvPr id="41" name="Connettore 2 40"/>
          <p:cNvCxnSpPr>
            <a:cxnSpLocks noChangeShapeType="1"/>
            <a:stCxn id="50" idx="3"/>
            <a:endCxn id="39" idx="1"/>
          </p:cNvCxnSpPr>
          <p:nvPr/>
        </p:nvCxnSpPr>
        <p:spPr bwMode="auto">
          <a:xfrm flipV="1">
            <a:off x="3268663" y="1927225"/>
            <a:ext cx="563562" cy="511175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" name="CasellaDiTesto 41"/>
          <p:cNvSpPr txBox="1"/>
          <p:nvPr/>
        </p:nvSpPr>
        <p:spPr>
          <a:xfrm>
            <a:off x="3832225" y="2779713"/>
            <a:ext cx="4543425" cy="341312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/>
              <a:t>un’economia fondata perlopiù sull’agricoltura</a:t>
            </a:r>
          </a:p>
        </p:txBody>
      </p:sp>
      <p:sp>
        <p:nvSpPr>
          <p:cNvPr id="65" name="CasellaDiTesto 64"/>
          <p:cNvSpPr txBox="1"/>
          <p:nvPr/>
        </p:nvSpPr>
        <p:spPr>
          <a:xfrm>
            <a:off x="3830638" y="3290888"/>
            <a:ext cx="4543425" cy="579437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/>
              <a:t>il </a:t>
            </a:r>
            <a:r>
              <a:rPr lang="it-IT" dirty="0" smtClean="0"/>
              <a:t>tipo di </a:t>
            </a:r>
            <a:r>
              <a:rPr lang="it-IT" dirty="0"/>
              <a:t>ordinamento amministrativo da adottare</a:t>
            </a:r>
          </a:p>
          <a:p>
            <a:pPr>
              <a:defRPr/>
            </a:pPr>
            <a:r>
              <a:rPr lang="it-IT" dirty="0"/>
              <a:t>per tutta la nazione</a:t>
            </a:r>
          </a:p>
        </p:txBody>
      </p:sp>
      <p:sp>
        <p:nvSpPr>
          <p:cNvPr id="72" name="CasellaDiTesto 71"/>
          <p:cNvSpPr txBox="1"/>
          <p:nvPr/>
        </p:nvSpPr>
        <p:spPr>
          <a:xfrm>
            <a:off x="3830638" y="4791075"/>
            <a:ext cx="4543425" cy="341313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/>
              <a:t>l’enorme debito pubblico</a:t>
            </a:r>
          </a:p>
        </p:txBody>
      </p:sp>
      <p:sp>
        <p:nvSpPr>
          <p:cNvPr id="74" name="CasellaDiTesto 73"/>
          <p:cNvSpPr txBox="1"/>
          <p:nvPr/>
        </p:nvSpPr>
        <p:spPr>
          <a:xfrm>
            <a:off x="3822700" y="5302250"/>
            <a:ext cx="4543425" cy="341313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/>
              <a:t>la questione meridionale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3822700" y="5813425"/>
            <a:ext cx="4543425" cy="341313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/>
              <a:t>il </a:t>
            </a:r>
            <a:r>
              <a:rPr lang="it-IT" dirty="0" smtClean="0"/>
              <a:t>problema dell’annessione </a:t>
            </a:r>
            <a:r>
              <a:rPr lang="it-IT" dirty="0"/>
              <a:t>di Roma e del Veneto</a:t>
            </a:r>
          </a:p>
        </p:txBody>
      </p:sp>
      <p:cxnSp>
        <p:nvCxnSpPr>
          <p:cNvPr id="80" name="Connettore 4 79"/>
          <p:cNvCxnSpPr>
            <a:cxnSpLocks noChangeShapeType="1"/>
            <a:stCxn id="50" idx="3"/>
            <a:endCxn id="42" idx="1"/>
          </p:cNvCxnSpPr>
          <p:nvPr/>
        </p:nvCxnSpPr>
        <p:spPr bwMode="auto">
          <a:xfrm>
            <a:off x="3268663" y="2438400"/>
            <a:ext cx="563562" cy="51117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" name="Connettore 4 81"/>
          <p:cNvCxnSpPr>
            <a:cxnSpLocks noChangeShapeType="1"/>
            <a:stCxn id="50" idx="3"/>
            <a:endCxn id="72" idx="1"/>
          </p:cNvCxnSpPr>
          <p:nvPr/>
        </p:nvCxnSpPr>
        <p:spPr bwMode="auto">
          <a:xfrm>
            <a:off x="3268663" y="2438400"/>
            <a:ext cx="561975" cy="252253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8" name="Connettore 4 87"/>
          <p:cNvCxnSpPr>
            <a:cxnSpLocks noChangeShapeType="1"/>
            <a:stCxn id="50" idx="3"/>
            <a:endCxn id="74" idx="1"/>
          </p:cNvCxnSpPr>
          <p:nvPr/>
        </p:nvCxnSpPr>
        <p:spPr bwMode="auto">
          <a:xfrm>
            <a:off x="3268663" y="2438400"/>
            <a:ext cx="554037" cy="303371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9" name="Connettore 4 88"/>
          <p:cNvCxnSpPr>
            <a:cxnSpLocks noChangeShapeType="1"/>
            <a:stCxn id="50" idx="3"/>
            <a:endCxn id="75" idx="1"/>
          </p:cNvCxnSpPr>
          <p:nvPr/>
        </p:nvCxnSpPr>
        <p:spPr bwMode="auto">
          <a:xfrm>
            <a:off x="3268663" y="2438400"/>
            <a:ext cx="554037" cy="354647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07" name="Immagine 10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72" y="3410712"/>
            <a:ext cx="2432940" cy="1904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Connettore 2 33"/>
          <p:cNvCxnSpPr>
            <a:cxnSpLocks noChangeShapeType="1"/>
            <a:stCxn id="67" idx="3"/>
            <a:endCxn id="48" idx="1"/>
          </p:cNvCxnSpPr>
          <p:nvPr/>
        </p:nvCxnSpPr>
        <p:spPr bwMode="auto">
          <a:xfrm>
            <a:off x="2871788" y="2309813"/>
            <a:ext cx="760412" cy="1104900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5" name="CasellaDiTesto 54"/>
          <p:cNvSpPr txBox="1"/>
          <p:nvPr/>
        </p:nvSpPr>
        <p:spPr>
          <a:xfrm>
            <a:off x="0" y="1031875"/>
            <a:ext cx="9144000" cy="4079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A9AB"/>
                </a:solidFill>
                <a:latin typeface="Arial" pitchFamily="34" charset="0"/>
                <a:cs typeface="Arial" pitchFamily="34" charset="0"/>
              </a:rPr>
              <a:t>LA DESTRA E LA SINISTRA STORICHE</a:t>
            </a:r>
          </a:p>
        </p:txBody>
      </p:sp>
      <p:sp>
        <p:nvSpPr>
          <p:cNvPr id="56" name="Input manuale 55"/>
          <p:cNvSpPr>
            <a:spLocks noChangeAspect="1"/>
          </p:cNvSpPr>
          <p:nvPr/>
        </p:nvSpPr>
        <p:spPr>
          <a:xfrm>
            <a:off x="1908175" y="1014413"/>
            <a:ext cx="395288" cy="396875"/>
          </a:xfrm>
          <a:prstGeom prst="flowChartManualInput">
            <a:avLst/>
          </a:prstGeom>
          <a:solidFill>
            <a:srgbClr val="00A9AB"/>
          </a:solidFill>
          <a:ln>
            <a:solidFill>
              <a:srgbClr val="007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" name="Ovale 7"/>
          <p:cNvSpPr>
            <a:spLocks noChangeAspect="1"/>
          </p:cNvSpPr>
          <p:nvPr/>
        </p:nvSpPr>
        <p:spPr>
          <a:xfrm>
            <a:off x="8604250" y="6308725"/>
            <a:ext cx="396875" cy="396875"/>
          </a:xfrm>
          <a:prstGeom prst="ellipse">
            <a:avLst/>
          </a:prstGeom>
          <a:solidFill>
            <a:srgbClr val="BECCD1"/>
          </a:solidFill>
          <a:ln>
            <a:solidFill>
              <a:srgbClr val="007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7" name="CasellaDiTesto 66"/>
          <p:cNvSpPr txBox="1"/>
          <p:nvPr/>
        </p:nvSpPr>
        <p:spPr>
          <a:xfrm>
            <a:off x="646113" y="2139950"/>
            <a:ext cx="2225675" cy="341313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Nel Parlamento italiano</a:t>
            </a:r>
          </a:p>
        </p:txBody>
      </p:sp>
      <p:sp>
        <p:nvSpPr>
          <p:cNvPr id="50" name="CasellaDiTesto 49"/>
          <p:cNvSpPr txBox="1"/>
          <p:nvPr/>
        </p:nvSpPr>
        <p:spPr>
          <a:xfrm>
            <a:off x="3632200" y="2139950"/>
            <a:ext cx="4860925" cy="579438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A9AB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it-IT" alt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aggregazioni politiche con la stessa base sociale:</a:t>
            </a:r>
          </a:p>
          <a:p>
            <a:pPr algn="ctr" eaLnBrk="1" hangingPunct="1">
              <a:defRPr/>
            </a:pPr>
            <a:r>
              <a:rPr lang="it-IT" alt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borghesia e aristocrazia</a:t>
            </a:r>
            <a:endParaRPr lang="it-IT" altLang="it-IT" sz="1400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Connettore 2 72"/>
          <p:cNvCxnSpPr>
            <a:cxnSpLocks noChangeShapeType="1"/>
            <a:stCxn id="40" idx="2"/>
            <a:endCxn id="50" idx="0"/>
          </p:cNvCxnSpPr>
          <p:nvPr/>
        </p:nvCxnSpPr>
        <p:spPr bwMode="auto">
          <a:xfrm>
            <a:off x="6062663" y="1970088"/>
            <a:ext cx="0" cy="169862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7" name="CasellaDiTesto 86"/>
          <p:cNvSpPr txBox="1"/>
          <p:nvPr/>
        </p:nvSpPr>
        <p:spPr>
          <a:xfrm>
            <a:off x="3632200" y="4117975"/>
            <a:ext cx="4860925" cy="815975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sono in </a:t>
            </a:r>
            <a:r>
              <a:rPr lang="it-IT" dirty="0"/>
              <a:t>prevalenza settentrionali, provengono</a:t>
            </a:r>
          </a:p>
          <a:p>
            <a:pPr>
              <a:defRPr/>
            </a:pPr>
            <a:r>
              <a:rPr lang="it-IT" dirty="0"/>
              <a:t>dall’aristocrazia terriera e </a:t>
            </a:r>
            <a:r>
              <a:rPr lang="it-IT" dirty="0" smtClean="0"/>
              <a:t>sostengono l’accentramento </a:t>
            </a:r>
            <a:r>
              <a:rPr lang="it-IT" dirty="0"/>
              <a:t>e il libero scambio</a:t>
            </a:r>
            <a:endParaRPr lang="it-IT" dirty="0" smtClean="0"/>
          </a:p>
        </p:txBody>
      </p:sp>
      <p:sp>
        <p:nvSpPr>
          <p:cNvPr id="40" name="CasellaDiTesto 39"/>
          <p:cNvSpPr txBox="1"/>
          <p:nvPr/>
        </p:nvSpPr>
        <p:spPr>
          <a:xfrm>
            <a:off x="3632200" y="1628775"/>
            <a:ext cx="4860925" cy="341313"/>
          </a:xfrm>
          <a:prstGeom prst="roundRect">
            <a:avLst/>
          </a:prstGeom>
          <a:solidFill>
            <a:srgbClr val="007C8F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si fronteggiano la Destra e la Sinistra storiche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3632200" y="2887663"/>
            <a:ext cx="4860925" cy="1055687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dato </a:t>
            </a:r>
            <a:r>
              <a:rPr lang="it-IT" dirty="0"/>
              <a:t>il </a:t>
            </a:r>
            <a:r>
              <a:rPr lang="it-IT" dirty="0" smtClean="0"/>
              <a:t>ristretto numero </a:t>
            </a:r>
            <a:r>
              <a:rPr lang="it-IT" dirty="0"/>
              <a:t>di elettori (1,9% della popolazione), </a:t>
            </a:r>
            <a:r>
              <a:rPr lang="it-IT" dirty="0" smtClean="0"/>
              <a:t>i governi </a:t>
            </a:r>
            <a:r>
              <a:rPr lang="it-IT" dirty="0"/>
              <a:t>si reggono spesso sul voto di </a:t>
            </a:r>
            <a:r>
              <a:rPr lang="it-IT" dirty="0" smtClean="0"/>
              <a:t>singoli deputati</a:t>
            </a:r>
            <a:r>
              <a:rPr lang="it-IT" dirty="0"/>
              <a:t>, il cui peso è accentuato dal sistema</a:t>
            </a:r>
          </a:p>
          <a:p>
            <a:pPr>
              <a:defRPr/>
            </a:pPr>
            <a:r>
              <a:rPr lang="it-IT" dirty="0"/>
              <a:t>elettorale uninominale</a:t>
            </a:r>
            <a:endParaRPr lang="it-IT" dirty="0" smtClean="0"/>
          </a:p>
        </p:txBody>
      </p:sp>
      <p:cxnSp>
        <p:nvCxnSpPr>
          <p:cNvPr id="75" name="Connettore 2 74"/>
          <p:cNvCxnSpPr>
            <a:cxnSpLocks noChangeShapeType="1"/>
            <a:stCxn id="67" idx="3"/>
            <a:endCxn id="40" idx="1"/>
          </p:cNvCxnSpPr>
          <p:nvPr/>
        </p:nvCxnSpPr>
        <p:spPr bwMode="auto">
          <a:xfrm flipV="1">
            <a:off x="2871788" y="1798638"/>
            <a:ext cx="760412" cy="511175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9" name="Connettore 2 58"/>
          <p:cNvCxnSpPr>
            <a:cxnSpLocks noChangeShapeType="1"/>
            <a:stCxn id="38" idx="3"/>
            <a:endCxn id="87" idx="1"/>
          </p:cNvCxnSpPr>
          <p:nvPr/>
        </p:nvCxnSpPr>
        <p:spPr bwMode="auto">
          <a:xfrm>
            <a:off x="2871788" y="4525963"/>
            <a:ext cx="760412" cy="0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" name="Rettangolo 25"/>
          <p:cNvSpPr/>
          <p:nvPr/>
        </p:nvSpPr>
        <p:spPr>
          <a:xfrm>
            <a:off x="0" y="404813"/>
            <a:ext cx="7667625" cy="404812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LA DESTRA STORICA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7667625" y="404813"/>
            <a:ext cx="1476375" cy="404812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CAPITOLO 17</a:t>
            </a:r>
          </a:p>
        </p:txBody>
      </p:sp>
      <p:cxnSp>
        <p:nvCxnSpPr>
          <p:cNvPr id="29" name="Connettore 1 28"/>
          <p:cNvCxnSpPr>
            <a:cxnSpLocks noChangeShapeType="1"/>
          </p:cNvCxnSpPr>
          <p:nvPr/>
        </p:nvCxnSpPr>
        <p:spPr bwMode="auto">
          <a:xfrm>
            <a:off x="0" y="404813"/>
            <a:ext cx="914400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6" name="Rettangolo 35"/>
          <p:cNvSpPr/>
          <p:nvPr/>
        </p:nvSpPr>
        <p:spPr>
          <a:xfrm>
            <a:off x="7667625" y="0"/>
            <a:ext cx="1476375" cy="404813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/>
                <a:cs typeface="Arial"/>
              </a:rPr>
              <a:t>UNITÀ 6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0" y="0"/>
            <a:ext cx="7667625" cy="404813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it-IT" altLang="x-none" sz="1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kton Pro" charset="0"/>
              </a:rPr>
              <a:t>LA COSTRUZIONE DELLO STATO UNITARIO ITALIANO</a:t>
            </a:r>
            <a:endParaRPr lang="it-IT" altLang="x-none" sz="19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kton Pro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646113" y="4237038"/>
            <a:ext cx="2225675" cy="577850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Gli esponenti della</a:t>
            </a:r>
          </a:p>
          <a:p>
            <a:pPr>
              <a:defRPr/>
            </a:pPr>
            <a:r>
              <a:rPr lang="it-IT" dirty="0" smtClean="0"/>
              <a:t>Destra storica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3632200" y="5033963"/>
            <a:ext cx="4860925" cy="579437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/>
              <a:t>sono ex </a:t>
            </a:r>
            <a:r>
              <a:rPr lang="it-IT" dirty="0" smtClean="0"/>
              <a:t>garibaldini, mazziniani </a:t>
            </a:r>
            <a:r>
              <a:rPr lang="it-IT" dirty="0"/>
              <a:t>e membri della Sinistra</a:t>
            </a:r>
          </a:p>
          <a:p>
            <a:pPr>
              <a:defRPr/>
            </a:pPr>
            <a:r>
              <a:rPr lang="it-IT" dirty="0"/>
              <a:t>costituzionale piemontese</a:t>
            </a:r>
            <a:endParaRPr lang="it-IT" dirty="0" smtClean="0"/>
          </a:p>
        </p:txBody>
      </p:sp>
      <p:cxnSp>
        <p:nvCxnSpPr>
          <p:cNvPr id="42" name="Connettore 2 41"/>
          <p:cNvCxnSpPr>
            <a:cxnSpLocks noChangeShapeType="1"/>
            <a:stCxn id="44" idx="3"/>
            <a:endCxn id="41" idx="1"/>
          </p:cNvCxnSpPr>
          <p:nvPr/>
        </p:nvCxnSpPr>
        <p:spPr bwMode="auto">
          <a:xfrm flipV="1">
            <a:off x="2871788" y="5322888"/>
            <a:ext cx="760412" cy="396875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4" name="CasellaDiTesto 43"/>
          <p:cNvSpPr txBox="1"/>
          <p:nvPr/>
        </p:nvSpPr>
        <p:spPr>
          <a:xfrm>
            <a:off x="646113" y="5429250"/>
            <a:ext cx="2225675" cy="579438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Gli esponenti della Sinistra storica 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3632200" y="5735638"/>
            <a:ext cx="4860925" cy="817562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/>
              <a:t>sono favorevoli </a:t>
            </a:r>
            <a:r>
              <a:rPr lang="it-IT" dirty="0" smtClean="0"/>
              <a:t>al decentramento </a:t>
            </a:r>
            <a:r>
              <a:rPr lang="it-IT" dirty="0"/>
              <a:t>amministrativo, al </a:t>
            </a:r>
            <a:r>
              <a:rPr lang="it-IT" dirty="0" smtClean="0"/>
              <a:t>protezionismo e </a:t>
            </a:r>
            <a:r>
              <a:rPr lang="it-IT" dirty="0"/>
              <a:t>all’introduzione di riforme </a:t>
            </a:r>
            <a:r>
              <a:rPr lang="it-IT" dirty="0" smtClean="0"/>
              <a:t>democratiche (suffragio </a:t>
            </a:r>
            <a:r>
              <a:rPr lang="it-IT" dirty="0"/>
              <a:t>universale maschile)</a:t>
            </a:r>
            <a:endParaRPr lang="it-IT" dirty="0" smtClean="0"/>
          </a:p>
        </p:txBody>
      </p:sp>
      <p:cxnSp>
        <p:nvCxnSpPr>
          <p:cNvPr id="46" name="Connettore 2 45"/>
          <p:cNvCxnSpPr>
            <a:cxnSpLocks noChangeShapeType="1"/>
            <a:stCxn id="44" idx="3"/>
            <a:endCxn id="45" idx="1"/>
          </p:cNvCxnSpPr>
          <p:nvPr/>
        </p:nvCxnSpPr>
        <p:spPr bwMode="auto">
          <a:xfrm>
            <a:off x="2871788" y="5719763"/>
            <a:ext cx="760412" cy="423862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Connettore 1 45"/>
          <p:cNvCxnSpPr>
            <a:cxnSpLocks noChangeShapeType="1"/>
            <a:stCxn id="38" idx="2"/>
            <a:endCxn id="44" idx="0"/>
          </p:cNvCxnSpPr>
          <p:nvPr/>
        </p:nvCxnSpPr>
        <p:spPr bwMode="auto">
          <a:xfrm flipH="1">
            <a:off x="5957888" y="4638675"/>
            <a:ext cx="11112" cy="955675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5" name="CasellaDiTesto 54"/>
          <p:cNvSpPr txBox="1"/>
          <p:nvPr/>
        </p:nvSpPr>
        <p:spPr>
          <a:xfrm>
            <a:off x="0" y="1031875"/>
            <a:ext cx="9144000" cy="4079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A9AB"/>
                </a:solidFill>
                <a:latin typeface="Arial" pitchFamily="34" charset="0"/>
                <a:cs typeface="Arial" pitchFamily="34" charset="0"/>
              </a:rPr>
              <a:t>LA MODERNIZZAZIONE DELLO STATO</a:t>
            </a:r>
          </a:p>
        </p:txBody>
      </p:sp>
      <p:sp>
        <p:nvSpPr>
          <p:cNvPr id="56" name="Input manuale 55"/>
          <p:cNvSpPr>
            <a:spLocks noChangeAspect="1"/>
          </p:cNvSpPr>
          <p:nvPr/>
        </p:nvSpPr>
        <p:spPr>
          <a:xfrm>
            <a:off x="1908175" y="1044575"/>
            <a:ext cx="396875" cy="396875"/>
          </a:xfrm>
          <a:prstGeom prst="flowChartManualInput">
            <a:avLst/>
          </a:prstGeom>
          <a:solidFill>
            <a:srgbClr val="00A9AB"/>
          </a:solidFill>
          <a:ln>
            <a:solidFill>
              <a:srgbClr val="007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8" name="Ovale 7"/>
          <p:cNvSpPr>
            <a:spLocks noChangeAspect="1"/>
          </p:cNvSpPr>
          <p:nvPr/>
        </p:nvSpPr>
        <p:spPr>
          <a:xfrm>
            <a:off x="8604250" y="6308725"/>
            <a:ext cx="396875" cy="396875"/>
          </a:xfrm>
          <a:prstGeom prst="ellipse">
            <a:avLst/>
          </a:prstGeom>
          <a:solidFill>
            <a:srgbClr val="BECCD1"/>
          </a:solidFill>
          <a:ln>
            <a:solidFill>
              <a:srgbClr val="007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3441700" y="3530600"/>
            <a:ext cx="5086350" cy="579438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in ambito economico adottano </a:t>
            </a:r>
            <a:r>
              <a:rPr lang="it-IT" dirty="0"/>
              <a:t>il liberismo, che</a:t>
            </a:r>
          </a:p>
          <a:p>
            <a:pPr>
              <a:defRPr/>
            </a:pPr>
            <a:r>
              <a:rPr lang="it-IT" dirty="0"/>
              <a:t>tuttavia penalizza l’agricoltura meridionale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3414713" y="1997075"/>
            <a:ext cx="5108575" cy="577850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procedono alla </a:t>
            </a:r>
            <a:r>
              <a:rPr lang="it-IT" dirty="0"/>
              <a:t>«</a:t>
            </a:r>
            <a:r>
              <a:rPr lang="it-IT" dirty="0" err="1"/>
              <a:t>piemontesizzazione</a:t>
            </a:r>
            <a:r>
              <a:rPr lang="it-IT" dirty="0"/>
              <a:t>» del </a:t>
            </a:r>
            <a:r>
              <a:rPr lang="it-IT" dirty="0" smtClean="0"/>
              <a:t>Regno </a:t>
            </a:r>
            <a:r>
              <a:rPr lang="it-IT" dirty="0"/>
              <a:t>a cui</a:t>
            </a:r>
          </a:p>
          <a:p>
            <a:pPr>
              <a:defRPr/>
            </a:pPr>
            <a:r>
              <a:rPr lang="it-IT" dirty="0"/>
              <a:t>vengono estese strutture e leggi sabaude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600075" y="1997075"/>
            <a:ext cx="2282825" cy="577850"/>
          </a:xfrm>
          <a:prstGeom prst="roundRect">
            <a:avLst/>
          </a:prstGeom>
          <a:solidFill>
            <a:srgbClr val="007C8F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I governi della Destra storica</a:t>
            </a:r>
          </a:p>
        </p:txBody>
      </p:sp>
      <p:cxnSp>
        <p:nvCxnSpPr>
          <p:cNvPr id="41" name="Connettore 2 40"/>
          <p:cNvCxnSpPr>
            <a:cxnSpLocks noChangeShapeType="1"/>
            <a:stCxn id="37" idx="3"/>
            <a:endCxn id="47" idx="1"/>
          </p:cNvCxnSpPr>
          <p:nvPr/>
        </p:nvCxnSpPr>
        <p:spPr bwMode="auto">
          <a:xfrm>
            <a:off x="2882900" y="2286000"/>
            <a:ext cx="531813" cy="0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9" name="Connettore 2 48"/>
          <p:cNvCxnSpPr>
            <a:cxnSpLocks noChangeShapeType="1"/>
            <a:stCxn id="37" idx="3"/>
            <a:endCxn id="35" idx="1"/>
          </p:cNvCxnSpPr>
          <p:nvPr/>
        </p:nvCxnSpPr>
        <p:spPr bwMode="auto">
          <a:xfrm>
            <a:off x="2882900" y="2286000"/>
            <a:ext cx="558800" cy="1535113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8" name="CasellaDiTesto 37"/>
          <p:cNvSpPr txBox="1"/>
          <p:nvPr/>
        </p:nvSpPr>
        <p:spPr>
          <a:xfrm>
            <a:off x="3425825" y="4298950"/>
            <a:ext cx="5086350" cy="339725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per </a:t>
            </a:r>
            <a:r>
              <a:rPr lang="it-IT" dirty="0"/>
              <a:t>ridurre il debito pubblico, </a:t>
            </a:r>
            <a:r>
              <a:rPr lang="it-IT" dirty="0" smtClean="0"/>
              <a:t>emettono buoni </a:t>
            </a:r>
            <a:r>
              <a:rPr lang="it-IT" dirty="0"/>
              <a:t>del </a:t>
            </a:r>
            <a:r>
              <a:rPr lang="it-IT" dirty="0" smtClean="0"/>
              <a:t>Tesoro</a:t>
            </a:r>
            <a:endParaRPr lang="it-IT" dirty="0"/>
          </a:p>
        </p:txBody>
      </p:sp>
      <p:cxnSp>
        <p:nvCxnSpPr>
          <p:cNvPr id="39" name="Connettore 2 38"/>
          <p:cNvCxnSpPr>
            <a:cxnSpLocks noChangeShapeType="1"/>
            <a:stCxn id="37" idx="3"/>
            <a:endCxn id="38" idx="1"/>
          </p:cNvCxnSpPr>
          <p:nvPr/>
        </p:nvCxnSpPr>
        <p:spPr bwMode="auto">
          <a:xfrm>
            <a:off x="2882900" y="2286000"/>
            <a:ext cx="542925" cy="2182813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CasellaDiTesto 42"/>
          <p:cNvSpPr txBox="1"/>
          <p:nvPr/>
        </p:nvSpPr>
        <p:spPr>
          <a:xfrm>
            <a:off x="3414713" y="2763838"/>
            <a:ext cx="5108575" cy="579437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A9AB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ysClr val="windowText" lastClr="000000"/>
                </a:solidFill>
                <a:effectLst/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dirty="0"/>
              <a:t>Statuto albertino, deputazioni </a:t>
            </a:r>
            <a:r>
              <a:rPr lang="it-IT" dirty="0" smtClean="0"/>
              <a:t>provinciali, prefetti</a:t>
            </a:r>
            <a:r>
              <a:rPr lang="it-IT" dirty="0"/>
              <a:t>, Comuni, obbligo scolastico di </a:t>
            </a:r>
            <a:r>
              <a:rPr lang="it-IT" dirty="0" smtClean="0"/>
              <a:t>due anni </a:t>
            </a:r>
            <a:r>
              <a:rPr lang="it-IT" dirty="0"/>
              <a:t>e coscrizione obbligatoria</a:t>
            </a:r>
            <a:endParaRPr lang="it-IT" dirty="0" smtClean="0"/>
          </a:p>
        </p:txBody>
      </p:sp>
      <p:cxnSp>
        <p:nvCxnSpPr>
          <p:cNvPr id="45" name="Connettore 1 44"/>
          <p:cNvCxnSpPr>
            <a:cxnSpLocks noChangeShapeType="1"/>
            <a:stCxn id="47" idx="2"/>
            <a:endCxn id="43" idx="0"/>
          </p:cNvCxnSpPr>
          <p:nvPr/>
        </p:nvCxnSpPr>
        <p:spPr bwMode="auto">
          <a:xfrm>
            <a:off x="5969000" y="2574925"/>
            <a:ext cx="0" cy="188913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8" name="CasellaDiTesto 57"/>
          <p:cNvSpPr txBox="1"/>
          <p:nvPr/>
        </p:nvSpPr>
        <p:spPr>
          <a:xfrm>
            <a:off x="3414713" y="4827588"/>
            <a:ext cx="5086350" cy="579437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ordinano la vendita </a:t>
            </a:r>
            <a:r>
              <a:rPr lang="it-IT" dirty="0"/>
              <a:t>di beni demaniali ed ecclesiastici</a:t>
            </a:r>
          </a:p>
          <a:p>
            <a:pPr>
              <a:defRPr/>
            </a:pPr>
            <a:r>
              <a:rPr lang="it-IT" dirty="0"/>
              <a:t>(1866)</a:t>
            </a:r>
          </a:p>
        </p:txBody>
      </p:sp>
      <p:cxnSp>
        <p:nvCxnSpPr>
          <p:cNvPr id="59" name="Connettore 2 58"/>
          <p:cNvCxnSpPr>
            <a:cxnSpLocks noChangeShapeType="1"/>
            <a:stCxn id="37" idx="2"/>
            <a:endCxn id="57" idx="0"/>
          </p:cNvCxnSpPr>
          <p:nvPr/>
        </p:nvCxnSpPr>
        <p:spPr bwMode="auto">
          <a:xfrm flipH="1">
            <a:off x="1741488" y="2574925"/>
            <a:ext cx="0" cy="2159000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4" name="Rettangolo 23"/>
          <p:cNvSpPr/>
          <p:nvPr/>
        </p:nvSpPr>
        <p:spPr>
          <a:xfrm>
            <a:off x="0" y="404813"/>
            <a:ext cx="7667625" cy="404812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LA DESTRA STORICA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7667625" y="404813"/>
            <a:ext cx="1476375" cy="404812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CAPITOLO 17</a:t>
            </a:r>
          </a:p>
        </p:txBody>
      </p:sp>
      <p:cxnSp>
        <p:nvCxnSpPr>
          <p:cNvPr id="26" name="Connettore 1 25"/>
          <p:cNvCxnSpPr>
            <a:cxnSpLocks noChangeShapeType="1"/>
          </p:cNvCxnSpPr>
          <p:nvPr/>
        </p:nvCxnSpPr>
        <p:spPr bwMode="auto">
          <a:xfrm>
            <a:off x="0" y="404813"/>
            <a:ext cx="914400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" name="Rettangolo 26"/>
          <p:cNvSpPr/>
          <p:nvPr/>
        </p:nvSpPr>
        <p:spPr>
          <a:xfrm>
            <a:off x="7667625" y="0"/>
            <a:ext cx="1476375" cy="404813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/>
                <a:cs typeface="Arial"/>
              </a:rPr>
              <a:t>UNITÀ 6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0" y="0"/>
            <a:ext cx="7667625" cy="404813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it-IT" altLang="x-none" sz="1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kton Pro" charset="0"/>
              </a:rPr>
              <a:t>LA COSTRUZIONE DELLO STATO UNITARIO ITALIANO</a:t>
            </a:r>
            <a:endParaRPr lang="it-IT" altLang="x-none" sz="19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kton Pro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3414713" y="5594350"/>
            <a:ext cx="5086350" cy="579438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smtClean="0"/>
              <a:t>introducono </a:t>
            </a:r>
            <a:r>
              <a:rPr lang="it-IT" dirty="0"/>
              <a:t>nuove tasse</a:t>
            </a:r>
            <a:r>
              <a:rPr lang="it-IT"/>
              <a:t>, </a:t>
            </a:r>
            <a:r>
              <a:rPr lang="it-IT" smtClean="0"/>
              <a:t>come quella </a:t>
            </a:r>
            <a:r>
              <a:rPr lang="it-IT" dirty="0"/>
              <a:t>sul macinato (1868), </a:t>
            </a:r>
            <a:r>
              <a:rPr lang="it-IT"/>
              <a:t>che </a:t>
            </a:r>
            <a:r>
              <a:rPr lang="it-IT" smtClean="0"/>
              <a:t>provoca violente </a:t>
            </a:r>
            <a:r>
              <a:rPr lang="it-IT" dirty="0"/>
              <a:t>proteste</a:t>
            </a:r>
          </a:p>
        </p:txBody>
      </p:sp>
      <p:sp>
        <p:nvSpPr>
          <p:cNvPr id="57" name="CasellaDiTesto 56"/>
          <p:cNvSpPr txBox="1"/>
          <p:nvPr/>
        </p:nvSpPr>
        <p:spPr>
          <a:xfrm>
            <a:off x="498475" y="4733925"/>
            <a:ext cx="2486025" cy="1055688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annunciano il pareggio di bilancio nel 1876, ma </a:t>
            </a:r>
            <a:r>
              <a:rPr lang="it-IT" smtClean="0"/>
              <a:t>il diffuso malcontento </a:t>
            </a:r>
            <a:r>
              <a:rPr lang="it-IT" dirty="0" smtClean="0"/>
              <a:t>determina la loro caduta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/>
          <p:cNvSpPr>
            <a:spLocks noChangeAspect="1"/>
          </p:cNvSpPr>
          <p:nvPr/>
        </p:nvSpPr>
        <p:spPr>
          <a:xfrm>
            <a:off x="8604250" y="6308725"/>
            <a:ext cx="396875" cy="396875"/>
          </a:xfrm>
          <a:prstGeom prst="ellipse">
            <a:avLst/>
          </a:prstGeom>
          <a:solidFill>
            <a:srgbClr val="BECCD1"/>
          </a:solidFill>
          <a:ln>
            <a:solidFill>
              <a:srgbClr val="007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0" y="404813"/>
            <a:ext cx="7667625" cy="404812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LA DESTRA STORICA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7667625" y="404813"/>
            <a:ext cx="1476375" cy="404812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CAPITOLO 17</a:t>
            </a:r>
          </a:p>
        </p:txBody>
      </p:sp>
      <p:cxnSp>
        <p:nvCxnSpPr>
          <p:cNvPr id="26" name="Connettore 1 25"/>
          <p:cNvCxnSpPr>
            <a:cxnSpLocks noChangeShapeType="1"/>
          </p:cNvCxnSpPr>
          <p:nvPr/>
        </p:nvCxnSpPr>
        <p:spPr bwMode="auto">
          <a:xfrm>
            <a:off x="0" y="404813"/>
            <a:ext cx="914400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" name="Rettangolo 26"/>
          <p:cNvSpPr/>
          <p:nvPr/>
        </p:nvSpPr>
        <p:spPr>
          <a:xfrm>
            <a:off x="7667625" y="0"/>
            <a:ext cx="1476375" cy="404813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/>
                <a:cs typeface="Arial"/>
              </a:rPr>
              <a:t>UNITÀ 6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0" y="0"/>
            <a:ext cx="7667625" cy="404813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it-IT" altLang="x-none" sz="1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kton Pro" charset="0"/>
              </a:rPr>
              <a:t>LA COSTRUZIONE DELLO STATO UNITARIO ITALIANO</a:t>
            </a:r>
            <a:endParaRPr lang="it-IT" altLang="x-none" sz="19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kton Pro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8088" y="1484313"/>
            <a:ext cx="6727825" cy="43672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Connettore 2 74"/>
          <p:cNvCxnSpPr>
            <a:cxnSpLocks noChangeShapeType="1"/>
            <a:stCxn id="71" idx="2"/>
            <a:endCxn id="74" idx="0"/>
          </p:cNvCxnSpPr>
          <p:nvPr/>
        </p:nvCxnSpPr>
        <p:spPr bwMode="auto">
          <a:xfrm flipH="1">
            <a:off x="3228975" y="4716463"/>
            <a:ext cx="0" cy="1290637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5" name="CasellaDiTesto 54"/>
          <p:cNvSpPr txBox="1"/>
          <p:nvPr/>
        </p:nvSpPr>
        <p:spPr>
          <a:xfrm>
            <a:off x="0" y="1031875"/>
            <a:ext cx="9144000" cy="4079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A9AB"/>
                </a:solidFill>
                <a:latin typeface="Arial" pitchFamily="34" charset="0"/>
                <a:cs typeface="Arial" pitchFamily="34" charset="0"/>
              </a:rPr>
              <a:t>I PROBLEMI SOCIALI</a:t>
            </a:r>
          </a:p>
        </p:txBody>
      </p:sp>
      <p:sp>
        <p:nvSpPr>
          <p:cNvPr id="56" name="Input manuale 55"/>
          <p:cNvSpPr>
            <a:spLocks noChangeAspect="1"/>
          </p:cNvSpPr>
          <p:nvPr/>
        </p:nvSpPr>
        <p:spPr>
          <a:xfrm>
            <a:off x="2832100" y="992188"/>
            <a:ext cx="396875" cy="396875"/>
          </a:xfrm>
          <a:prstGeom prst="flowChartManualInput">
            <a:avLst/>
          </a:prstGeom>
          <a:solidFill>
            <a:srgbClr val="00A9AB"/>
          </a:solidFill>
          <a:ln>
            <a:solidFill>
              <a:srgbClr val="007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323850" y="1631950"/>
            <a:ext cx="2366963" cy="579438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Solo nella pianura Padana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3389313" y="2492375"/>
            <a:ext cx="2447925" cy="341313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/>
              <a:t>è diffusa la mezzadria</a:t>
            </a:r>
            <a:endParaRPr lang="it-IT" dirty="0" smtClean="0"/>
          </a:p>
        </p:txBody>
      </p:sp>
      <p:cxnSp>
        <p:nvCxnSpPr>
          <p:cNvPr id="53" name="Connettore 2 52"/>
          <p:cNvCxnSpPr>
            <a:cxnSpLocks noChangeShapeType="1"/>
            <a:stCxn id="35" idx="3"/>
            <a:endCxn id="46" idx="1"/>
          </p:cNvCxnSpPr>
          <p:nvPr/>
        </p:nvCxnSpPr>
        <p:spPr bwMode="auto">
          <a:xfrm>
            <a:off x="2690813" y="2663825"/>
            <a:ext cx="698500" cy="0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1" name="CasellaDiTesto 70"/>
          <p:cNvSpPr txBox="1"/>
          <p:nvPr/>
        </p:nvSpPr>
        <p:spPr>
          <a:xfrm>
            <a:off x="674688" y="3898900"/>
            <a:ext cx="5108575" cy="817563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A9AB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ysClr val="windowText" lastClr="000000"/>
                </a:solidFill>
                <a:effectLst/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dirty="0" smtClean="0"/>
              <a:t>ovunque i contadini vivono in condizioni di miseria,</a:t>
            </a:r>
          </a:p>
          <a:p>
            <a:pPr>
              <a:defRPr/>
            </a:pPr>
            <a:r>
              <a:rPr lang="it-IT" dirty="0" smtClean="0"/>
              <a:t>esposti alle sopraffazioni dei proprietari terrieri e, al Sud, di camorristi e mafiosi</a:t>
            </a:r>
          </a:p>
        </p:txBody>
      </p:sp>
      <p:cxnSp>
        <p:nvCxnSpPr>
          <p:cNvPr id="52" name="Connettore 4 51"/>
          <p:cNvCxnSpPr>
            <a:cxnSpLocks noChangeShapeType="1"/>
            <a:stCxn id="42" idx="2"/>
            <a:endCxn id="71" idx="1"/>
          </p:cNvCxnSpPr>
          <p:nvPr/>
        </p:nvCxnSpPr>
        <p:spPr bwMode="auto">
          <a:xfrm rot="5400000">
            <a:off x="651669" y="3445669"/>
            <a:ext cx="884238" cy="838200"/>
          </a:xfrm>
          <a:prstGeom prst="bentConnector4">
            <a:avLst>
              <a:gd name="adj1" fmla="val 26912"/>
              <a:gd name="adj2" fmla="val 127278"/>
            </a:avLst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2" name="CasellaDiTesto 31"/>
          <p:cNvSpPr txBox="1"/>
          <p:nvPr/>
        </p:nvSpPr>
        <p:spPr>
          <a:xfrm>
            <a:off x="3389313" y="1628775"/>
            <a:ext cx="5108575" cy="579438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/>
              <a:t>esiste </a:t>
            </a:r>
            <a:r>
              <a:rPr lang="it-IT" dirty="0" smtClean="0"/>
              <a:t>un’agricoltura moderna</a:t>
            </a:r>
            <a:r>
              <a:rPr lang="it-IT" dirty="0"/>
              <a:t>, fondata su grandi aziende</a:t>
            </a:r>
          </a:p>
          <a:p>
            <a:pPr>
              <a:defRPr/>
            </a:pPr>
            <a:r>
              <a:rPr lang="it-IT" dirty="0"/>
              <a:t>capitalistiche</a:t>
            </a:r>
            <a:endParaRPr lang="it-IT" dirty="0" smtClean="0"/>
          </a:p>
        </p:txBody>
      </p:sp>
      <p:cxnSp>
        <p:nvCxnSpPr>
          <p:cNvPr id="36" name="Connettore 2 35"/>
          <p:cNvCxnSpPr>
            <a:cxnSpLocks noChangeShapeType="1"/>
            <a:stCxn id="30" idx="3"/>
            <a:endCxn id="32" idx="1"/>
          </p:cNvCxnSpPr>
          <p:nvPr/>
        </p:nvCxnSpPr>
        <p:spPr bwMode="auto">
          <a:xfrm flipV="1">
            <a:off x="2690813" y="1917700"/>
            <a:ext cx="698500" cy="4763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3" name="CasellaDiTesto 72"/>
          <p:cNvSpPr txBox="1"/>
          <p:nvPr/>
        </p:nvSpPr>
        <p:spPr>
          <a:xfrm>
            <a:off x="674688" y="4899025"/>
            <a:ext cx="5108575" cy="817563"/>
          </a:xfrm>
          <a:prstGeom prst="roundRect">
            <a:avLst/>
          </a:prstGeom>
          <a:solidFill>
            <a:srgbClr val="007C8F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le </a:t>
            </a:r>
            <a:r>
              <a:rPr lang="it-IT" dirty="0"/>
              <a:t>difficoltà </a:t>
            </a:r>
            <a:r>
              <a:rPr lang="it-IT" dirty="0" smtClean="0"/>
              <a:t>delle regioni </a:t>
            </a:r>
            <a:r>
              <a:rPr lang="it-IT" dirty="0"/>
              <a:t>meridionali si traducono in </a:t>
            </a:r>
            <a:r>
              <a:rPr lang="it-IT" dirty="0" smtClean="0"/>
              <a:t>proteste contro </a:t>
            </a:r>
            <a:r>
              <a:rPr lang="it-IT" dirty="0"/>
              <a:t>lo Stato, che assumono le forme del</a:t>
            </a:r>
          </a:p>
          <a:p>
            <a:pPr>
              <a:defRPr/>
            </a:pPr>
            <a:r>
              <a:rPr lang="it-IT" dirty="0"/>
              <a:t>brigantaggio</a:t>
            </a:r>
            <a:endParaRPr lang="it-IT" dirty="0" smtClean="0"/>
          </a:p>
        </p:txBody>
      </p:sp>
      <p:sp>
        <p:nvSpPr>
          <p:cNvPr id="74" name="CasellaDiTesto 73"/>
          <p:cNvSpPr txBox="1"/>
          <p:nvPr/>
        </p:nvSpPr>
        <p:spPr>
          <a:xfrm>
            <a:off x="674688" y="6007100"/>
            <a:ext cx="5108575" cy="577850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/>
              <a:t>I governi lo affrontano con una</a:t>
            </a:r>
          </a:p>
          <a:p>
            <a:pPr>
              <a:defRPr/>
            </a:pPr>
            <a:r>
              <a:rPr lang="it-IT" dirty="0"/>
              <a:t>violenta repressione e con la legge marziale</a:t>
            </a:r>
          </a:p>
        </p:txBody>
      </p:sp>
      <p:cxnSp>
        <p:nvCxnSpPr>
          <p:cNvPr id="99" name="Connettore 1 98"/>
          <p:cNvCxnSpPr>
            <a:cxnSpLocks noChangeShapeType="1"/>
            <a:stCxn id="30" idx="2"/>
            <a:endCxn id="42" idx="0"/>
          </p:cNvCxnSpPr>
          <p:nvPr/>
        </p:nvCxnSpPr>
        <p:spPr bwMode="auto">
          <a:xfrm>
            <a:off x="1506538" y="2211388"/>
            <a:ext cx="6350" cy="869950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" name="Rettangolo 27"/>
          <p:cNvSpPr/>
          <p:nvPr/>
        </p:nvSpPr>
        <p:spPr>
          <a:xfrm>
            <a:off x="0" y="404813"/>
            <a:ext cx="7667625" cy="404812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LA DESTRA STORICA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7667625" y="404813"/>
            <a:ext cx="1476375" cy="404812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CAPITOLO 17</a:t>
            </a:r>
          </a:p>
        </p:txBody>
      </p:sp>
      <p:cxnSp>
        <p:nvCxnSpPr>
          <p:cNvPr id="31" name="Connettore 1 30"/>
          <p:cNvCxnSpPr>
            <a:cxnSpLocks noChangeShapeType="1"/>
          </p:cNvCxnSpPr>
          <p:nvPr/>
        </p:nvCxnSpPr>
        <p:spPr bwMode="auto">
          <a:xfrm>
            <a:off x="0" y="404813"/>
            <a:ext cx="914400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3" name="Rettangolo 32"/>
          <p:cNvSpPr/>
          <p:nvPr/>
        </p:nvSpPr>
        <p:spPr>
          <a:xfrm>
            <a:off x="7667625" y="0"/>
            <a:ext cx="1476375" cy="404813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/>
                <a:cs typeface="Arial"/>
              </a:rPr>
              <a:t>UNITÀ 6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0" y="0"/>
            <a:ext cx="7667625" cy="404813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it-IT" altLang="x-none" sz="1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kton Pro" charset="0"/>
              </a:rPr>
              <a:t>LA COSTRUZIONE DELLO STATO UNITARIO ITALIANO</a:t>
            </a:r>
            <a:endParaRPr lang="it-IT" altLang="x-none" sz="19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kton Pro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323850" y="2492375"/>
            <a:ext cx="2366963" cy="341313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Al Centro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3389313" y="3081338"/>
            <a:ext cx="2447925" cy="341312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/>
              <a:t>domina il latifondo</a:t>
            </a:r>
            <a:endParaRPr lang="it-IT" dirty="0" smtClean="0"/>
          </a:p>
        </p:txBody>
      </p:sp>
      <p:cxnSp>
        <p:nvCxnSpPr>
          <p:cNvPr id="41" name="Connettore 2 40"/>
          <p:cNvCxnSpPr>
            <a:cxnSpLocks noChangeShapeType="1"/>
            <a:stCxn id="42" idx="3"/>
            <a:endCxn id="40" idx="1"/>
          </p:cNvCxnSpPr>
          <p:nvPr/>
        </p:nvCxnSpPr>
        <p:spPr bwMode="auto">
          <a:xfrm>
            <a:off x="2697163" y="3252788"/>
            <a:ext cx="692150" cy="0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" name="CasellaDiTesto 41"/>
          <p:cNvSpPr txBox="1"/>
          <p:nvPr/>
        </p:nvSpPr>
        <p:spPr>
          <a:xfrm>
            <a:off x="330200" y="3081338"/>
            <a:ext cx="2366963" cy="341312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Al Sud</a:t>
            </a: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0" y="2487613"/>
            <a:ext cx="2571750" cy="42132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e 7"/>
          <p:cNvSpPr>
            <a:spLocks noChangeAspect="1"/>
          </p:cNvSpPr>
          <p:nvPr/>
        </p:nvSpPr>
        <p:spPr>
          <a:xfrm>
            <a:off x="8604250" y="6308725"/>
            <a:ext cx="396875" cy="396875"/>
          </a:xfrm>
          <a:prstGeom prst="ellipse">
            <a:avLst/>
          </a:prstGeom>
          <a:solidFill>
            <a:srgbClr val="BECCD1"/>
          </a:solidFill>
          <a:ln>
            <a:solidFill>
              <a:srgbClr val="007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40082</TotalTime>
  <Words>464</Words>
  <Application>Microsoft Macintosh PowerPoint</Application>
  <PresentationFormat>Presentazione su schermo (4:3)</PresentationFormat>
  <Paragraphs>90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Calibri</vt:lpstr>
      <vt:lpstr>MS PGothic</vt:lpstr>
      <vt:lpstr>Arial</vt:lpstr>
      <vt:lpstr>Tekton Pro</vt:lpstr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Luca Montanari</dc:creator>
  <cp:lastModifiedBy>HOME</cp:lastModifiedBy>
  <cp:revision>1875</cp:revision>
  <cp:lastPrinted>2017-11-04T14:16:40Z</cp:lastPrinted>
  <dcterms:created xsi:type="dcterms:W3CDTF">2013-12-18T16:34:41Z</dcterms:created>
  <dcterms:modified xsi:type="dcterms:W3CDTF">2020-05-02T16:21:13Z</dcterms:modified>
</cp:coreProperties>
</file>