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6" r:id="rId3"/>
    <p:sldId id="380" r:id="rId4"/>
    <p:sldId id="381" r:id="rId5"/>
    <p:sldId id="382" r:id="rId6"/>
    <p:sldId id="383" r:id="rId7"/>
    <p:sldId id="384" r:id="rId8"/>
    <p:sldId id="385" r:id="rId9"/>
    <p:sldId id="386" r:id="rId10"/>
    <p:sldId id="387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1652" autoAdjust="0"/>
  </p:normalViewPr>
  <p:slideViewPr>
    <p:cSldViewPr>
      <p:cViewPr varScale="1">
        <p:scale>
          <a:sx n="106" d="100"/>
          <a:sy n="106" d="100"/>
        </p:scale>
        <p:origin x="17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9BCBA-D182-4258-98FB-2F92148C12AD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60826-4FC3-4267-AF64-5F9C489B87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69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D1976-81E6-4AF3-BBB9-03E4301223A1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963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AFC5B-D03A-479B-A73F-3951E76DAB4B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421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FF5F7-057F-4E98-92FF-50F99ADD359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97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41CEE-BF90-4F21-8A42-C81FBDB8D336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393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FCB3D-227F-4A66-88A9-9EA4B0016412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0319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1A5CB-874C-4796-932E-79764A4A7EE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8447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7AA59-548C-457A-B655-830E9CAEEA80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769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F275A0-E99F-4DC2-8A95-C5B31104CF5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6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0D43F-AB27-48FA-A40A-6BCF6B96A92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374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FFD82-91E9-485B-AB69-EF2DBFCB35B5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208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0858C-0B65-450B-A9A2-306C136F0B8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49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98CFB62-C774-402F-A9D6-8CEEC43DA8EB}" type="slidenum">
              <a:rPr 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23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1668016"/>
          </a:xfrm>
        </p:spPr>
        <p:txBody>
          <a:bodyPr/>
          <a:lstStyle/>
          <a:p>
            <a:r>
              <a:rPr lang="tr-TR" dirty="0" smtClean="0"/>
              <a:t>   İLETİŞİM</a:t>
            </a: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53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Grup ilişkilerinin yapısına göre iletişim modelleri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63888" y="1600200"/>
            <a:ext cx="5122912" cy="4525963"/>
          </a:xfrm>
        </p:spPr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r>
              <a:rPr lang="tr-TR" dirty="0" smtClean="0"/>
              <a:t>Küçük Grup Konumunda İletişim</a:t>
            </a:r>
          </a:p>
          <a:p>
            <a:pPr algn="ctr"/>
            <a:r>
              <a:rPr lang="tr-TR" dirty="0" smtClean="0"/>
              <a:t>Geniş grup konumunda İletişim (kitle iletişimi)</a:t>
            </a:r>
          </a:p>
          <a:p>
            <a:pPr algn="ctr"/>
            <a:r>
              <a:rPr lang="tr-TR" dirty="0" smtClean="0"/>
              <a:t>Kalabalık iletişimi</a:t>
            </a:r>
          </a:p>
          <a:p>
            <a:pPr algn="ctr"/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2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708920"/>
            <a:ext cx="3172435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355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İletişimin Yapıcı ve Bozucu Engelleri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23928" y="1600200"/>
            <a:ext cx="4762872" cy="4525963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Teknik Engeller</a:t>
            </a:r>
          </a:p>
          <a:p>
            <a:r>
              <a:rPr lang="tr-TR" dirty="0" smtClean="0"/>
              <a:t>Dil Engelleri</a:t>
            </a:r>
          </a:p>
          <a:p>
            <a:r>
              <a:rPr lang="tr-TR" dirty="0" smtClean="0"/>
              <a:t>Psikolojik Engeller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3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348880"/>
            <a:ext cx="2753247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605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 engelleri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b="1" dirty="0"/>
              <a:t>Sözcüklere boğulma (</a:t>
            </a:r>
            <a:r>
              <a:rPr lang="tr-TR" sz="2800" b="1" dirty="0" err="1"/>
              <a:t>Verbalizm</a:t>
            </a:r>
            <a:r>
              <a:rPr lang="tr-TR" sz="2800" b="1" dirty="0"/>
              <a:t>): </a:t>
            </a:r>
            <a:r>
              <a:rPr lang="tr-TR" sz="2800" dirty="0"/>
              <a:t>Kaynak hedefle paylaşmak istediği düşünce, </a:t>
            </a:r>
            <a:r>
              <a:rPr lang="tr-TR" sz="2800" dirty="0" smtClean="0"/>
              <a:t>bilgi, haber</a:t>
            </a:r>
            <a:r>
              <a:rPr lang="tr-TR" sz="2800" dirty="0"/>
              <a:t>, duygu ya da tutumu hedefin anlayacağı bir biçimde iletmezse bu bir kişisel </a:t>
            </a:r>
            <a:r>
              <a:rPr lang="tr-TR" sz="2800" dirty="0" smtClean="0"/>
              <a:t>iletişim engeli </a:t>
            </a:r>
            <a:r>
              <a:rPr lang="tr-TR" sz="2800" dirty="0"/>
              <a:t>oluşturur. Sürekli olarak sözcüklerle, mesajlarla anlatılan bir konuyu </a:t>
            </a:r>
            <a:r>
              <a:rPr lang="tr-TR" sz="2800" dirty="0" smtClean="0"/>
              <a:t>dinleyenler zamanla </a:t>
            </a:r>
            <a:r>
              <a:rPr lang="tr-TR" sz="2800" dirty="0"/>
              <a:t>izleyemeyecek duruma düşerler. Hedef iyice bilmediği bir takım yeni </a:t>
            </a:r>
            <a:r>
              <a:rPr lang="tr-TR" sz="2800" dirty="0" smtClean="0"/>
              <a:t>kavramlarla karşılaşacağından </a:t>
            </a:r>
            <a:r>
              <a:rPr lang="tr-TR" sz="2800" dirty="0"/>
              <a:t>gelen mesajları anlayamaz.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4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319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03848" y="548680"/>
            <a:ext cx="5482952" cy="4525963"/>
          </a:xfrm>
        </p:spPr>
        <p:txBody>
          <a:bodyPr/>
          <a:lstStyle/>
          <a:p>
            <a:pPr algn="ctr"/>
            <a:r>
              <a:rPr lang="tr-TR" sz="2800" b="1" dirty="0"/>
              <a:t>Anlatılanların Karıştırılması: </a:t>
            </a:r>
            <a:r>
              <a:rPr lang="tr-TR" sz="2800" dirty="0"/>
              <a:t>Kaynak, sözlü anlatım sırasında yalnızca sözlü, ya </a:t>
            </a:r>
            <a:r>
              <a:rPr lang="tr-TR" sz="2800" dirty="0" smtClean="0"/>
              <a:t>da yazılı </a:t>
            </a:r>
            <a:r>
              <a:rPr lang="tr-TR" sz="2800" dirty="0"/>
              <a:t>sözcükleri kullanırsa, hedef anlamını bilmediği sözcükleri, önceden bildiği ya da </a:t>
            </a:r>
            <a:r>
              <a:rPr lang="tr-TR" sz="2800" dirty="0" smtClean="0"/>
              <a:t>onlara benzeyen </a:t>
            </a:r>
            <a:r>
              <a:rPr lang="tr-TR" sz="2800" dirty="0"/>
              <a:t>sözcüklerle karıştırabilir. İletişimin bu yoldan engellenişi, diğer araçların </a:t>
            </a:r>
            <a:r>
              <a:rPr lang="tr-TR" sz="2800" dirty="0" smtClean="0"/>
              <a:t>desteği olmadan </a:t>
            </a:r>
            <a:r>
              <a:rPr lang="tr-TR" sz="2800" dirty="0"/>
              <a:t>yalnızca sözlü iletişim kullanılması durumunda daha çok görülür.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5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204864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646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1840" y="476672"/>
            <a:ext cx="5554960" cy="4525963"/>
          </a:xfrm>
        </p:spPr>
        <p:txBody>
          <a:bodyPr/>
          <a:lstStyle/>
          <a:p>
            <a:pPr algn="ctr"/>
            <a:r>
              <a:rPr lang="tr-TR" sz="2800" b="1" dirty="0"/>
              <a:t>Mesajı Algılayamama: </a:t>
            </a:r>
            <a:r>
              <a:rPr lang="tr-TR" sz="2800" dirty="0"/>
              <a:t>Kaynak, sözlü anlatım sırasında hedefin algı hızını </a:t>
            </a:r>
            <a:r>
              <a:rPr lang="tr-TR" sz="2800" dirty="0" smtClean="0"/>
              <a:t>hesaba katmadan </a:t>
            </a:r>
            <a:r>
              <a:rPr lang="tr-TR" sz="2800" dirty="0"/>
              <a:t>ve anlayıp anlamadığını gözlemeden, mesajlarını peş peşe iletirse hedef daha </a:t>
            </a:r>
            <a:r>
              <a:rPr lang="tr-TR" sz="2800" dirty="0" smtClean="0"/>
              <a:t>ilk cümlenin </a:t>
            </a:r>
            <a:r>
              <a:rPr lang="tr-TR" sz="2800" dirty="0"/>
              <a:t>anlamını kavrayamadan diğer cümlelerle karşı karşıya kalır. Bu durumda bir </a:t>
            </a:r>
            <a:r>
              <a:rPr lang="tr-TR" sz="2800" dirty="0" smtClean="0"/>
              <a:t>iki cümleden </a:t>
            </a:r>
            <a:r>
              <a:rPr lang="tr-TR" sz="2800" dirty="0"/>
              <a:t>sonra anlatılmak isteneni izleyemez ve iletişim engellenir.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6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844823"/>
            <a:ext cx="3024336" cy="298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941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15816" y="620688"/>
            <a:ext cx="5915000" cy="4525963"/>
          </a:xfrm>
        </p:spPr>
        <p:txBody>
          <a:bodyPr/>
          <a:lstStyle/>
          <a:p>
            <a:pPr algn="ctr"/>
            <a:r>
              <a:rPr lang="tr-TR" sz="2800" b="1" dirty="0"/>
              <a:t>İlgi Duymama: </a:t>
            </a:r>
            <a:r>
              <a:rPr lang="tr-TR" sz="2800" dirty="0"/>
              <a:t>İletişim sürecinde alıcının ilgi duymaması ya konuyu önceden </a:t>
            </a:r>
            <a:r>
              <a:rPr lang="tr-TR" sz="2800" dirty="0" smtClean="0"/>
              <a:t>bilmemesinden ya </a:t>
            </a:r>
            <a:r>
              <a:rPr lang="tr-TR" sz="2800" dirty="0"/>
              <a:t>da o zamana kadar hiç uğraşmamış olduğu ve zor sandığı yabancı bir </a:t>
            </a:r>
            <a:r>
              <a:rPr lang="tr-TR" sz="2800" dirty="0" smtClean="0"/>
              <a:t>konuyla karşılaşmasından </a:t>
            </a:r>
            <a:r>
              <a:rPr lang="tr-TR" sz="2800" dirty="0"/>
              <a:t>doğabilir kaynağın anlattıkları, hedefin bildiği, bilmediği ya da zor </a:t>
            </a:r>
            <a:r>
              <a:rPr lang="tr-TR" sz="2800" dirty="0" smtClean="0"/>
              <a:t>sandığı konularsa </a:t>
            </a:r>
            <a:r>
              <a:rPr lang="tr-TR" sz="2800" dirty="0"/>
              <a:t>ve yalnızca sözcüklerle, monoton bir biçimde anlatılıyorsa hedef </a:t>
            </a:r>
            <a:r>
              <a:rPr lang="tr-TR" sz="2800" dirty="0" smtClean="0"/>
              <a:t>dinlemek istemeyecektir</a:t>
            </a:r>
            <a:r>
              <a:rPr lang="tr-TR" sz="2800" dirty="0"/>
              <a:t>. Dinlememek de iletişimin en önemli engelidir.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7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567" y="1772816"/>
            <a:ext cx="2926679" cy="347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877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95936" y="1600200"/>
            <a:ext cx="4690864" cy="4525963"/>
          </a:xfrm>
        </p:spPr>
        <p:txBody>
          <a:bodyPr/>
          <a:lstStyle/>
          <a:p>
            <a:pPr algn="ctr"/>
            <a:r>
              <a:rPr lang="tr-TR" sz="2800" b="1" dirty="0"/>
              <a:t>Fiziksel Çevrenin Verdiği Rahatsızlıklar: </a:t>
            </a:r>
            <a:r>
              <a:rPr lang="tr-TR" sz="2800" dirty="0"/>
              <a:t>Ortamdaki aşırı sıcak soğuk </a:t>
            </a:r>
            <a:r>
              <a:rPr lang="tr-TR" sz="2800" dirty="0" smtClean="0"/>
              <a:t>havadaki nemin </a:t>
            </a:r>
            <a:r>
              <a:rPr lang="tr-TR" sz="2800" dirty="0"/>
              <a:t>yüksek olması kötü ışık düzeni ve gürültülü çevre iletişimi engelleyen fiziksel</a:t>
            </a:r>
          </a:p>
          <a:p>
            <a:pPr marL="0" indent="0" algn="ctr">
              <a:buNone/>
            </a:pPr>
            <a:r>
              <a:rPr lang="tr-TR" sz="2800" dirty="0" smtClean="0"/>
              <a:t> etkenlerden </a:t>
            </a:r>
            <a:r>
              <a:rPr lang="tr-TR" sz="2800" dirty="0"/>
              <a:t>bazılarıdır.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8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42" y="1988840"/>
            <a:ext cx="3777540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891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1840" y="548680"/>
            <a:ext cx="5554960" cy="5577483"/>
          </a:xfrm>
        </p:spPr>
        <p:txBody>
          <a:bodyPr/>
          <a:lstStyle/>
          <a:p>
            <a:endParaRPr lang="tr-TR" sz="2800" b="1" dirty="0" smtClean="0"/>
          </a:p>
          <a:p>
            <a:endParaRPr lang="tr-TR" sz="2800" b="1" dirty="0"/>
          </a:p>
          <a:p>
            <a:pPr algn="ctr"/>
            <a:r>
              <a:rPr lang="tr-TR" sz="2800" b="1" dirty="0" smtClean="0"/>
              <a:t>Fizyolojik </a:t>
            </a:r>
            <a:r>
              <a:rPr lang="tr-TR" sz="2800" b="1" dirty="0"/>
              <a:t>ve Psikolojik Rahatsızlıklar: </a:t>
            </a:r>
            <a:r>
              <a:rPr lang="tr-TR" sz="2800" dirty="0"/>
              <a:t>Hedefin fizyolojik ve psikolojik </a:t>
            </a:r>
            <a:r>
              <a:rPr lang="tr-TR" sz="2800" dirty="0" smtClean="0"/>
              <a:t>rahatsızlığı, çok </a:t>
            </a:r>
            <a:r>
              <a:rPr lang="tr-TR" sz="2800" dirty="0"/>
              <a:t>üzüntülü veya çok sevinçli olmak gibi, süreci bütünlük içinde algılayamaması </a:t>
            </a:r>
            <a:r>
              <a:rPr lang="tr-TR" sz="2800" dirty="0" smtClean="0"/>
              <a:t>durumları da</a:t>
            </a:r>
            <a:r>
              <a:rPr lang="tr-TR" sz="2800" dirty="0"/>
              <a:t>, iletişimin kişisel engelleridir.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9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10" y="1628800"/>
            <a:ext cx="2533281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754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1088</TotalTime>
  <Words>311</Words>
  <Application>Microsoft Office PowerPoint</Application>
  <PresentationFormat>Ekran Gösterisi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Bitişiklik</vt:lpstr>
      <vt:lpstr>Varsayılan Tasarım</vt:lpstr>
      <vt:lpstr>   İLETİŞİM</vt:lpstr>
      <vt:lpstr>Grup ilişkilerinin yapısına göre iletişim modelleri</vt:lpstr>
      <vt:lpstr>İletişimin Yapıcı ve Bozucu Engelleri</vt:lpstr>
      <vt:lpstr>İletişim engelleri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Katilimsiz.Com @ necooy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YUSUF</dc:creator>
  <cp:lastModifiedBy>user5</cp:lastModifiedBy>
  <cp:revision>71</cp:revision>
  <dcterms:created xsi:type="dcterms:W3CDTF">2012-09-07T10:35:28Z</dcterms:created>
  <dcterms:modified xsi:type="dcterms:W3CDTF">2018-06-01T11:03:47Z</dcterms:modified>
</cp:coreProperties>
</file>