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81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4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8968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186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918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5497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8533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919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8048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978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882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37285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89629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0016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CO</a:t>
            </a:r>
            <a:r>
              <a:rPr lang="tr-TR" smtClean="0"/>
              <a:t>M101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/>
              <a:t>5</a:t>
            </a:r>
            <a:r>
              <a:rPr lang="tr-TR" dirty="0" smtClean="0"/>
              <a:t>: C Arrays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 How to Program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Deitel &amp; Deitel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Passing Arrays to Functions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You just need to provide array name without square brackets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function1(ar,5);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You may pass array size.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Arrays are passed call-by-reference inherently.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Actually array names shows the address of first element in the array.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Function prototype example:</a:t>
            </a:r>
          </a:p>
          <a:p>
            <a:pPr marL="365760" lvl="1" indent="0">
              <a:buNone/>
            </a:pPr>
            <a:r>
              <a:rPr lang="tr-TR" b="1" dirty="0">
                <a:solidFill>
                  <a:srgbClr val="3E3D2D"/>
                </a:solidFill>
              </a:rPr>
              <a:t>v</a:t>
            </a:r>
            <a:r>
              <a:rPr lang="tr-TR" b="1" dirty="0" smtClean="0">
                <a:solidFill>
                  <a:srgbClr val="3E3D2D"/>
                </a:solidFill>
              </a:rPr>
              <a:t>oid function1(int b[], int sizeOfArray);</a:t>
            </a:r>
          </a:p>
          <a:p>
            <a:r>
              <a:rPr lang="tr-TR" b="1" dirty="0">
                <a:solidFill>
                  <a:srgbClr val="3E3D2D"/>
                </a:solidFill>
              </a:rPr>
              <a:t>Individual array elements are passed call-by value.</a:t>
            </a:r>
          </a:p>
          <a:p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72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Sorting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Sorting is an important concept in Computer Science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Example: Bubble sort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need several passes on the array</a:t>
            </a:r>
          </a:p>
          <a:p>
            <a:pPr lvl="1"/>
            <a:r>
              <a:rPr lang="tr-TR" b="1" dirty="0" smtClean="0">
                <a:solidFill>
                  <a:srgbClr val="3E3D2D"/>
                </a:solidFill>
              </a:rPr>
              <a:t>You compare successive pairs</a:t>
            </a:r>
          </a:p>
          <a:p>
            <a:pPr lvl="2"/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f increasing order, no change</a:t>
            </a:r>
          </a:p>
          <a:p>
            <a:pPr lvl="2"/>
            <a:r>
              <a:rPr lang="tr-TR" b="1" dirty="0" smtClean="0">
                <a:solidFill>
                  <a:srgbClr val="3E3D2D"/>
                </a:solidFill>
              </a:rPr>
              <a:t>If decreasing order, elements swapped.</a:t>
            </a:r>
          </a:p>
          <a:p>
            <a:pPr marL="754380" lvl="1" indent="-342900"/>
            <a:r>
              <a:rPr lang="tr-TR" b="1" dirty="0" smtClean="0">
                <a:solidFill>
                  <a:srgbClr val="3E3D2D"/>
                </a:solidFill>
              </a:rPr>
              <a:t>Repeat</a:t>
            </a:r>
          </a:p>
          <a:p>
            <a:pPr lvl="2"/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81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9" name="2 İçerik Yer Tutucusu"/>
          <p:cNvSpPr txBox="1">
            <a:spLocks/>
          </p:cNvSpPr>
          <p:nvPr/>
        </p:nvSpPr>
        <p:spPr>
          <a:xfrm>
            <a:off x="838200" y="1219200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Multiple subscripted arrays can be considered as tables like matrices with rows and columns.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 {3,5}, {4,-1}, {7,4} 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int ar[3][2] = {3, 5, 4, -1, 7, 4};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Uninitialized elements set to zero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you need to specify row and column subscripts.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printf(</a:t>
            </a:r>
            <a:r>
              <a:rPr lang="en-US" altLang="tr-TR" b="1" dirty="0">
                <a:solidFill>
                  <a:srgbClr val="3E3D2D"/>
                </a:solidFill>
              </a:rPr>
              <a:t>"%d", 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 smtClean="0">
                <a:solidFill>
                  <a:srgbClr val="3E3D2D"/>
                </a:solidFill>
              </a:rPr>
              <a:t>2 </a:t>
            </a:r>
            <a:r>
              <a:rPr lang="en-US" altLang="tr-TR" b="1" dirty="0" smtClean="0">
                <a:solidFill>
                  <a:srgbClr val="3E3D2D"/>
                </a:solidFill>
              </a:rPr>
              <a:t>][ </a:t>
            </a:r>
            <a:r>
              <a:rPr lang="en-US" altLang="tr-TR" b="1" dirty="0">
                <a:solidFill>
                  <a:srgbClr val="3E3D2D"/>
                </a:solidFill>
              </a:rPr>
              <a:t>1 ] </a:t>
            </a:r>
            <a:r>
              <a:rPr lang="en-US" altLang="tr-TR" b="1" dirty="0" smtClean="0">
                <a:solidFill>
                  <a:srgbClr val="3E3D2D"/>
                </a:solidFill>
              </a:rPr>
              <a:t>);</a:t>
            </a: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23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968453"/>
              </p:ext>
            </p:extLst>
          </p:nvPr>
        </p:nvGraphicFramePr>
        <p:xfrm>
          <a:off x="1239072" y="1229012"/>
          <a:ext cx="6152328" cy="509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0" name="Document" r:id="rId4" imgW="7062810" imgH="5850025" progId="Word.Document.8">
                  <p:embed/>
                </p:oleObj>
              </mc:Choice>
              <mc:Fallback>
                <p:oleObj name="Document" r:id="rId4" imgW="7062810" imgH="585002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9072" y="1229012"/>
                        <a:ext cx="6152328" cy="509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943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Subscripted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279475"/>
              </p:ext>
            </p:extLst>
          </p:nvPr>
        </p:nvGraphicFramePr>
        <p:xfrm>
          <a:off x="1208974" y="1219199"/>
          <a:ext cx="5725226" cy="49465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4" name="Document" r:id="rId4" imgW="7062810" imgH="6101980" progId="Word.Document.8">
                  <p:embed/>
                </p:oleObj>
              </mc:Choice>
              <mc:Fallback>
                <p:oleObj name="Document" r:id="rId4" imgW="7062810" imgH="610198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974" y="1219199"/>
                        <a:ext cx="5725226" cy="49465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295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2000" y="1143001"/>
            <a:ext cx="7543800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Defining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Initializing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Array Examples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Passing Arrays to Functions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Sorting Arrays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Multiple Subscripted Arrays</a:t>
            </a:r>
            <a:endParaRPr lang="en-US" sz="20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2 İçerik Yer Tutucusu"/>
          <p:cNvSpPr>
            <a:spLocks noGrp="1"/>
          </p:cNvSpPr>
          <p:nvPr>
            <p:ph idx="1"/>
          </p:nvPr>
        </p:nvSpPr>
        <p:spPr>
          <a:xfrm>
            <a:off x="751774" y="1143000"/>
            <a:ext cx="7477825" cy="5105399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Arrays store related data.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The size of the array is not changed during the execution of the program.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An array can be defined as a group of consecutive memory locations.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To access an element of array, array name and the position number is provided.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arrayname[position number]</a:t>
            </a:r>
          </a:p>
        </p:txBody>
      </p:sp>
    </p:spTree>
    <p:extLst>
      <p:ext uri="{BB962C8B-B14F-4D97-AF65-F5344CB8AC3E}">
        <p14:creationId xmlns:p14="http://schemas.microsoft.com/office/powerpoint/2010/main" val="30905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08727"/>
              </p:ext>
            </p:extLst>
          </p:nvPr>
        </p:nvGraphicFramePr>
        <p:xfrm>
          <a:off x="1524000" y="2362200"/>
          <a:ext cx="381000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</a:tblGrid>
              <a:tr h="35560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ar[0]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12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ar[1]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-3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ar[2]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8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ar[3]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0</a:t>
                      </a:r>
                      <a:endParaRPr lang="tr-TR" b="1" dirty="0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ar[4]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b="1" dirty="0" smtClean="0"/>
                        <a:t>64</a:t>
                      </a:r>
                      <a:endParaRPr lang="tr-T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76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Example: 5 element ar array.</a:t>
            </a:r>
          </a:p>
        </p:txBody>
      </p:sp>
    </p:spTree>
    <p:extLst>
      <p:ext uri="{BB962C8B-B14F-4D97-AF65-F5344CB8AC3E}">
        <p14:creationId xmlns:p14="http://schemas.microsoft.com/office/powerpoint/2010/main" val="3571288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Array elements can be used like other ordinary variables.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ar[2]=18;</a:t>
            </a:r>
          </a:p>
          <a:p>
            <a:pPr marL="68580" indent="0">
              <a:buNone/>
            </a:pPr>
            <a:r>
              <a:rPr lang="tr-TR" b="1" dirty="0">
                <a:solidFill>
                  <a:srgbClr val="3E3D2D"/>
                </a:solidFill>
              </a:rPr>
              <a:t>	</a:t>
            </a:r>
            <a:r>
              <a:rPr lang="tr-TR" b="1" dirty="0" smtClean="0">
                <a:solidFill>
                  <a:srgbClr val="3E3D2D"/>
                </a:solidFill>
              </a:rPr>
              <a:t>printf</a:t>
            </a:r>
            <a:r>
              <a:rPr lang="tr-TR" b="1" dirty="0">
                <a:solidFill>
                  <a:srgbClr val="3E3D2D"/>
                </a:solidFill>
              </a:rPr>
              <a:t>(</a:t>
            </a:r>
            <a:r>
              <a:rPr lang="en-US" altLang="tr-TR" b="1" dirty="0">
                <a:solidFill>
                  <a:srgbClr val="3E3D2D"/>
                </a:solidFill>
              </a:rPr>
              <a:t>"%d", </a:t>
            </a:r>
            <a:r>
              <a:rPr lang="tr-TR" altLang="tr-TR" b="1" dirty="0" smtClean="0">
                <a:solidFill>
                  <a:srgbClr val="3E3D2D"/>
                </a:solidFill>
              </a:rPr>
              <a:t>ar</a:t>
            </a:r>
            <a:r>
              <a:rPr lang="en-US" altLang="tr-TR" b="1" dirty="0" smtClean="0">
                <a:solidFill>
                  <a:srgbClr val="3E3D2D"/>
                </a:solidFill>
              </a:rPr>
              <a:t>[ </a:t>
            </a:r>
            <a:r>
              <a:rPr lang="tr-TR" altLang="tr-TR" b="1" dirty="0">
                <a:solidFill>
                  <a:srgbClr val="3E3D2D"/>
                </a:solidFill>
              </a:rPr>
              <a:t>1</a:t>
            </a:r>
            <a:r>
              <a:rPr lang="en-US" altLang="tr-TR" b="1" dirty="0" smtClean="0">
                <a:solidFill>
                  <a:srgbClr val="3E3D2D"/>
                </a:solidFill>
              </a:rPr>
              <a:t> </a:t>
            </a:r>
            <a:r>
              <a:rPr lang="en-US" altLang="tr-TR" b="1" dirty="0">
                <a:solidFill>
                  <a:srgbClr val="3E3D2D"/>
                </a:solidFill>
              </a:rPr>
              <a:t>] </a:t>
            </a:r>
            <a:r>
              <a:rPr lang="en-US" altLang="tr-TR" b="1" dirty="0" smtClean="0">
                <a:solidFill>
                  <a:srgbClr val="3E3D2D"/>
                </a:solidFill>
              </a:rPr>
              <a:t>);</a:t>
            </a:r>
            <a:endParaRPr lang="tr-TR" altLang="tr-TR" b="1" dirty="0" smtClean="0">
              <a:solidFill>
                <a:srgbClr val="3E3D2D"/>
              </a:solidFill>
            </a:endParaRP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Array subscript may be an operation, variable or constant.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ar[7-4], ar[i], ar[3]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690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Defining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 smtClean="0">
                <a:solidFill>
                  <a:srgbClr val="3E3D2D"/>
                </a:solidFill>
              </a:rPr>
              <a:t>To define arrays, you need to provide name, type of array, and the number of elements.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arType arName[numberofElements]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Examples: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int ar[5];</a:t>
            </a:r>
          </a:p>
          <a:p>
            <a:pPr marL="68580" indent="0">
              <a:buNone/>
            </a:pPr>
            <a:r>
              <a:rPr lang="tr-TR" altLang="tr-TR" b="1" dirty="0">
                <a:solidFill>
                  <a:srgbClr val="3E3D2D"/>
                </a:solidFill>
              </a:rPr>
              <a:t>	</a:t>
            </a:r>
            <a:r>
              <a:rPr lang="tr-TR" altLang="tr-TR" b="1" dirty="0" smtClean="0">
                <a:solidFill>
                  <a:srgbClr val="3E3D2D"/>
                </a:solidFill>
              </a:rPr>
              <a:t>float x[10];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9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Initializing Arrays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904174" y="12954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rgbClr val="3E3D2D"/>
                </a:solidFill>
              </a:rPr>
              <a:t>i</a:t>
            </a:r>
            <a:r>
              <a:rPr lang="tr-TR" b="1" dirty="0" smtClean="0">
                <a:solidFill>
                  <a:srgbClr val="3E3D2D"/>
                </a:solidFill>
              </a:rPr>
              <a:t>nt ar[5]={-2,0,45,-13,20};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enough initializers, rightmost elements are initialized to 0.</a:t>
            </a:r>
          </a:p>
          <a:p>
            <a:r>
              <a:rPr lang="tr-TR" altLang="tr-TR" b="1" dirty="0">
                <a:solidFill>
                  <a:srgbClr val="3E3D2D"/>
                </a:solidFill>
              </a:rPr>
              <a:t>i</a:t>
            </a:r>
            <a:r>
              <a:rPr lang="tr-TR" altLang="tr-TR" b="1" dirty="0" smtClean="0">
                <a:solidFill>
                  <a:srgbClr val="3E3D2D"/>
                </a:solidFill>
              </a:rPr>
              <a:t>nt ar[5]={0} initialize all elements to 0.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provide more than required elements, you get syntax error.</a:t>
            </a:r>
          </a:p>
          <a:p>
            <a:r>
              <a:rPr lang="tr-TR" altLang="tr-TR" b="1" dirty="0" smtClean="0">
                <a:solidFill>
                  <a:srgbClr val="3E3D2D"/>
                </a:solidFill>
              </a:rPr>
              <a:t>If you do not provide size, the number of elements in initializer list become size.</a:t>
            </a:r>
            <a:endParaRPr lang="en-US" alt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</a:t>
            </a:r>
            <a:r>
              <a:rPr lang="tr-TR" b="1" dirty="0">
                <a:solidFill>
                  <a:srgbClr val="3E3D2D"/>
                </a:solidFill>
              </a:rPr>
              <a:t>int ar</a:t>
            </a:r>
            <a:r>
              <a:rPr lang="tr-TR" b="1" dirty="0" smtClean="0">
                <a:solidFill>
                  <a:srgbClr val="3E3D2D"/>
                </a:solidFill>
              </a:rPr>
              <a:t>[ ]={-2,0,45};</a:t>
            </a:r>
            <a:endParaRPr lang="tr-TR" b="1" dirty="0">
              <a:solidFill>
                <a:srgbClr val="3E3D2D"/>
              </a:solidFill>
            </a:endParaRPr>
          </a:p>
          <a:p>
            <a:pPr marL="68580" indent="0">
              <a:buNone/>
            </a:pPr>
            <a:r>
              <a:rPr lang="tr-TR" b="1" dirty="0" smtClean="0">
                <a:solidFill>
                  <a:srgbClr val="3E3D2D"/>
                </a:solidFill>
              </a:rPr>
              <a:t>	The size of our array is 3.</a:t>
            </a: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02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883190"/>
              </p:ext>
            </p:extLst>
          </p:nvPr>
        </p:nvGraphicFramePr>
        <p:xfrm>
          <a:off x="1293876" y="1329302"/>
          <a:ext cx="5638800" cy="45041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4" name="Document" r:id="rId4" imgW="7062810" imgH="5642343" progId="Word.Document.8">
                  <p:embed/>
                </p:oleObj>
              </mc:Choice>
              <mc:Fallback>
                <p:oleObj name="Document" r:id="rId4" imgW="7062810" imgH="564234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3876" y="1329302"/>
                        <a:ext cx="5638800" cy="45041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94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6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 Examples</a:t>
            </a:r>
            <a:endParaRPr lang="tr-TR" sz="2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751774" y="1143001"/>
            <a:ext cx="7477825" cy="48767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tr-TR" b="1" dirty="0" smtClean="0">
              <a:solidFill>
                <a:srgbClr val="3E3D2D"/>
              </a:solidFill>
            </a:endParaRPr>
          </a:p>
          <a:p>
            <a:pPr marL="68580" indent="0">
              <a:buNone/>
            </a:pPr>
            <a:endParaRPr lang="tr-TR" b="1" dirty="0" smtClean="0">
              <a:solidFill>
                <a:srgbClr val="3E3D2D"/>
              </a:solidFill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477692"/>
              </p:ext>
            </p:extLst>
          </p:nvPr>
        </p:nvGraphicFramePr>
        <p:xfrm>
          <a:off x="1123258" y="1600200"/>
          <a:ext cx="7051675" cy="2724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Document" r:id="rId4" imgW="7053456" imgH="2725788" progId="Word.Document.8">
                  <p:embed/>
                </p:oleObj>
              </mc:Choice>
              <mc:Fallback>
                <p:oleObj name="Document" r:id="rId4" imgW="7053456" imgH="2725788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258" y="1600200"/>
                        <a:ext cx="7051675" cy="2724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1939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10388</TotalTime>
  <Words>371</Words>
  <Application>Microsoft Office PowerPoint</Application>
  <PresentationFormat>On-screen Show (4:3)</PresentationFormat>
  <Paragraphs>109</Paragraphs>
  <Slides>14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Document</vt:lpstr>
      <vt:lpstr>COM101</vt:lpstr>
      <vt:lpstr>Outline</vt:lpstr>
      <vt:lpstr>Arrays</vt:lpstr>
      <vt:lpstr>Arrays</vt:lpstr>
      <vt:lpstr>Arrays</vt:lpstr>
      <vt:lpstr>Defining Arrays</vt:lpstr>
      <vt:lpstr>Initializing Arrays</vt:lpstr>
      <vt:lpstr>Array Examples</vt:lpstr>
      <vt:lpstr>Array Examples</vt:lpstr>
      <vt:lpstr>Passing Arrays to Functions</vt:lpstr>
      <vt:lpstr>Sorting Arrays</vt:lpstr>
      <vt:lpstr>Multiple Subscripted Arrays</vt:lpstr>
      <vt:lpstr>Multiple Subscripted Arrays</vt:lpstr>
      <vt:lpstr>Multiple Subscripted Arrays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520</cp:revision>
  <dcterms:created xsi:type="dcterms:W3CDTF">2006-08-16T00:00:00Z</dcterms:created>
  <dcterms:modified xsi:type="dcterms:W3CDTF">2019-12-04T03:37:20Z</dcterms:modified>
</cp:coreProperties>
</file>