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5" r:id="rId4"/>
    <p:sldId id="274"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3" r:id="rId18"/>
    <p:sldId id="276"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4</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graphicFrame>
        <p:nvGraphicFramePr>
          <p:cNvPr id="6" name="5 Tablo"/>
          <p:cNvGraphicFramePr>
            <a:graphicFrameLocks noGrp="1"/>
          </p:cNvGraphicFramePr>
          <p:nvPr/>
        </p:nvGraphicFramePr>
        <p:xfrm>
          <a:off x="1524000" y="1397000"/>
          <a:ext cx="6096000" cy="4685052"/>
        </p:xfrm>
        <a:graphic>
          <a:graphicData uri="http://schemas.openxmlformats.org/drawingml/2006/table">
            <a:tbl>
              <a:tblPr firstRow="1" bandRow="1">
                <a:tableStyleId>{5C22544A-7EE6-4342-B048-85BDC9FD1C3A}</a:tableStyleId>
              </a:tblPr>
              <a:tblGrid>
                <a:gridCol w="2032000"/>
                <a:gridCol w="2032000"/>
                <a:gridCol w="2032000"/>
              </a:tblGrid>
              <a:tr h="780842">
                <a:tc>
                  <a:txBody>
                    <a:bodyPr/>
                    <a:lstStyle/>
                    <a:p>
                      <a:pPr algn="ctr"/>
                      <a:r>
                        <a:rPr lang="tr-TR" dirty="0" smtClean="0"/>
                        <a:t>Alternatifler</a:t>
                      </a:r>
                      <a:endParaRPr lang="tr-TR" dirty="0"/>
                    </a:p>
                  </a:txBody>
                  <a:tcPr/>
                </a:tc>
                <a:tc>
                  <a:txBody>
                    <a:bodyPr/>
                    <a:lstStyle/>
                    <a:p>
                      <a:pPr algn="ctr"/>
                      <a:r>
                        <a:rPr lang="tr-TR" dirty="0" smtClean="0"/>
                        <a:t>A Malı</a:t>
                      </a:r>
                      <a:endParaRPr lang="tr-TR" dirty="0"/>
                    </a:p>
                  </a:txBody>
                  <a:tcPr/>
                </a:tc>
                <a:tc>
                  <a:txBody>
                    <a:bodyPr/>
                    <a:lstStyle/>
                    <a:p>
                      <a:pPr algn="ctr"/>
                      <a:r>
                        <a:rPr lang="tr-TR" dirty="0" smtClean="0"/>
                        <a:t>B Malı</a:t>
                      </a:r>
                      <a:endParaRPr lang="tr-TR" dirty="0"/>
                    </a:p>
                  </a:txBody>
                  <a:tcPr/>
                </a:tc>
              </a:tr>
              <a:tr h="780842">
                <a:tc>
                  <a:txBody>
                    <a:bodyPr/>
                    <a:lstStyle/>
                    <a:p>
                      <a:pPr algn="ctr"/>
                      <a:r>
                        <a:rPr lang="tr-TR" dirty="0" smtClean="0"/>
                        <a:t>A</a:t>
                      </a:r>
                      <a:endParaRPr lang="tr-TR" dirty="0"/>
                    </a:p>
                  </a:txBody>
                  <a:tcPr/>
                </a:tc>
                <a:tc>
                  <a:txBody>
                    <a:bodyPr/>
                    <a:lstStyle/>
                    <a:p>
                      <a:pPr algn="ctr"/>
                      <a:r>
                        <a:rPr lang="tr-TR" sz="2400" dirty="0" smtClean="0"/>
                        <a:t>10</a:t>
                      </a:r>
                      <a:endParaRPr lang="tr-TR" sz="2400" dirty="0"/>
                    </a:p>
                  </a:txBody>
                  <a:tcPr/>
                </a:tc>
                <a:tc>
                  <a:txBody>
                    <a:bodyPr/>
                    <a:lstStyle/>
                    <a:p>
                      <a:pPr algn="ctr"/>
                      <a:r>
                        <a:rPr lang="tr-TR" sz="2400" dirty="0" smtClean="0"/>
                        <a:t>1</a:t>
                      </a:r>
                      <a:endParaRPr lang="tr-TR" sz="2400" dirty="0"/>
                    </a:p>
                  </a:txBody>
                  <a:tcPr/>
                </a:tc>
              </a:tr>
              <a:tr h="780842">
                <a:tc>
                  <a:txBody>
                    <a:bodyPr/>
                    <a:lstStyle/>
                    <a:p>
                      <a:pPr algn="ctr"/>
                      <a:r>
                        <a:rPr lang="tr-TR" dirty="0" smtClean="0"/>
                        <a:t>B</a:t>
                      </a:r>
                      <a:endParaRPr lang="tr-TR" dirty="0"/>
                    </a:p>
                  </a:txBody>
                  <a:tcPr/>
                </a:tc>
                <a:tc>
                  <a:txBody>
                    <a:bodyPr/>
                    <a:lstStyle/>
                    <a:p>
                      <a:pPr algn="ctr"/>
                      <a:r>
                        <a:rPr lang="tr-TR" sz="2400" dirty="0" smtClean="0"/>
                        <a:t>7</a:t>
                      </a:r>
                      <a:endParaRPr lang="tr-TR" sz="2400" dirty="0"/>
                    </a:p>
                  </a:txBody>
                  <a:tcPr/>
                </a:tc>
                <a:tc>
                  <a:txBody>
                    <a:bodyPr/>
                    <a:lstStyle/>
                    <a:p>
                      <a:pPr algn="ctr"/>
                      <a:r>
                        <a:rPr lang="tr-TR" sz="2400" dirty="0" smtClean="0"/>
                        <a:t>2</a:t>
                      </a:r>
                      <a:endParaRPr lang="tr-TR" sz="2400" dirty="0"/>
                    </a:p>
                  </a:txBody>
                  <a:tcPr/>
                </a:tc>
              </a:tr>
              <a:tr h="780842">
                <a:tc>
                  <a:txBody>
                    <a:bodyPr/>
                    <a:lstStyle/>
                    <a:p>
                      <a:pPr algn="ctr"/>
                      <a:r>
                        <a:rPr lang="tr-TR" dirty="0" smtClean="0"/>
                        <a:t>C</a:t>
                      </a:r>
                      <a:endParaRPr lang="tr-TR" dirty="0"/>
                    </a:p>
                  </a:txBody>
                  <a:tcPr/>
                </a:tc>
                <a:tc>
                  <a:txBody>
                    <a:bodyPr/>
                    <a:lstStyle/>
                    <a:p>
                      <a:pPr algn="ctr"/>
                      <a:r>
                        <a:rPr lang="tr-TR" sz="2400" dirty="0" smtClean="0"/>
                        <a:t>5</a:t>
                      </a:r>
                      <a:endParaRPr lang="tr-TR" sz="2400" dirty="0"/>
                    </a:p>
                  </a:txBody>
                  <a:tcPr/>
                </a:tc>
                <a:tc>
                  <a:txBody>
                    <a:bodyPr/>
                    <a:lstStyle/>
                    <a:p>
                      <a:pPr algn="ctr"/>
                      <a:r>
                        <a:rPr lang="tr-TR" sz="2400" dirty="0" smtClean="0"/>
                        <a:t>3</a:t>
                      </a:r>
                      <a:endParaRPr lang="tr-TR" sz="2400" dirty="0"/>
                    </a:p>
                  </a:txBody>
                  <a:tcPr/>
                </a:tc>
              </a:tr>
              <a:tr h="780842">
                <a:tc>
                  <a:txBody>
                    <a:bodyPr/>
                    <a:lstStyle/>
                    <a:p>
                      <a:pPr algn="ctr"/>
                      <a:r>
                        <a:rPr lang="tr-TR" dirty="0" smtClean="0"/>
                        <a:t>D</a:t>
                      </a:r>
                      <a:endParaRPr lang="tr-TR" dirty="0"/>
                    </a:p>
                  </a:txBody>
                  <a:tcPr/>
                </a:tc>
                <a:tc>
                  <a:txBody>
                    <a:bodyPr/>
                    <a:lstStyle/>
                    <a:p>
                      <a:pPr algn="ctr"/>
                      <a:r>
                        <a:rPr lang="tr-TR" sz="2400" dirty="0" smtClean="0"/>
                        <a:t>4</a:t>
                      </a:r>
                      <a:endParaRPr lang="tr-TR" sz="2400" dirty="0"/>
                    </a:p>
                  </a:txBody>
                  <a:tcPr/>
                </a:tc>
                <a:tc>
                  <a:txBody>
                    <a:bodyPr/>
                    <a:lstStyle/>
                    <a:p>
                      <a:pPr algn="ctr"/>
                      <a:r>
                        <a:rPr lang="tr-TR" sz="2400" dirty="0" smtClean="0"/>
                        <a:t>4</a:t>
                      </a:r>
                      <a:endParaRPr lang="tr-TR" sz="2400" dirty="0"/>
                    </a:p>
                  </a:txBody>
                  <a:tcPr/>
                </a:tc>
              </a:tr>
              <a:tr h="780842">
                <a:tc>
                  <a:txBody>
                    <a:bodyPr/>
                    <a:lstStyle/>
                    <a:p>
                      <a:pPr algn="ctr"/>
                      <a:r>
                        <a:rPr lang="tr-TR" dirty="0" smtClean="0"/>
                        <a:t>E</a:t>
                      </a:r>
                      <a:endParaRPr lang="tr-TR" dirty="0"/>
                    </a:p>
                  </a:txBody>
                  <a:tcPr/>
                </a:tc>
                <a:tc>
                  <a:txBody>
                    <a:bodyPr/>
                    <a:lstStyle/>
                    <a:p>
                      <a:pPr algn="ctr"/>
                      <a:r>
                        <a:rPr lang="tr-TR" sz="2400" dirty="0" smtClean="0"/>
                        <a:t>3</a:t>
                      </a:r>
                      <a:endParaRPr lang="tr-TR" sz="2400" dirty="0"/>
                    </a:p>
                  </a:txBody>
                  <a:tcPr/>
                </a:tc>
                <a:tc>
                  <a:txBody>
                    <a:bodyPr/>
                    <a:lstStyle/>
                    <a:p>
                      <a:pPr algn="ctr"/>
                      <a:r>
                        <a:rPr lang="tr-TR" sz="2400" dirty="0" smtClean="0"/>
                        <a:t>7</a:t>
                      </a:r>
                      <a:endParaRPr lang="tr-TR" sz="2400" dirty="0"/>
                    </a:p>
                  </a:txBody>
                  <a:tcPr/>
                </a:tc>
              </a:tr>
            </a:tbl>
          </a:graphicData>
        </a:graphic>
      </p:graphicFrame>
      <p:sp>
        <p:nvSpPr>
          <p:cNvPr id="7" name="6 Metin kutusu"/>
          <p:cNvSpPr txBox="1"/>
          <p:nvPr/>
        </p:nvSpPr>
        <p:spPr>
          <a:xfrm>
            <a:off x="3491880" y="6165304"/>
            <a:ext cx="1971374" cy="369332"/>
          </a:xfrm>
          <a:prstGeom prst="rect">
            <a:avLst/>
          </a:prstGeom>
          <a:noFill/>
        </p:spPr>
        <p:txBody>
          <a:bodyPr wrap="none" rtlCol="0">
            <a:spAutoFit/>
          </a:bodyPr>
          <a:lstStyle/>
          <a:p>
            <a:r>
              <a:rPr lang="tr-TR" dirty="0" smtClean="0"/>
              <a:t>Farksızlık Tablosu</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556792"/>
            <a:ext cx="8136904" cy="445577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Farksızlık eğrileri, iki mal arasında tüketicinin tercihler dizisini yansıtmaktan başka bir şey yapmamaktadır. Oysa tüketici davranışlarını ve bu malların her birinden ne miktarda satın alacağını etkileyen başka unsurlar da vardır. Bunlar; söz konusu malların piyasa değerleri ve tüketicinin bütçe sınırıdır. Bunları da ele aldığımızda tüketicinin piyasadaki ekonomik dengesi ortaya çıkar.</a:t>
            </a:r>
          </a:p>
          <a:p>
            <a:pPr>
              <a:lnSpc>
                <a:spcPct val="150000"/>
              </a:lnSpc>
            </a:pPr>
            <a:r>
              <a:rPr lang="tr-TR" sz="2400" dirty="0" smtClean="0">
                <a:latin typeface="Cambria" pitchFamily="18" charset="0"/>
              </a:rPr>
              <a:t>(</a:t>
            </a:r>
            <a:r>
              <a:rPr lang="tr-TR" sz="2400" dirty="0" err="1" smtClean="0">
                <a:latin typeface="Cambria" pitchFamily="18" charset="0"/>
              </a:rPr>
              <a:t>Üstünel</a:t>
            </a:r>
            <a:r>
              <a:rPr lang="tr-TR" sz="2400" dirty="0" smtClean="0">
                <a:latin typeface="Cambria" pitchFamily="18" charset="0"/>
              </a:rPr>
              <a:t>, 1988: 161)</a:t>
            </a:r>
            <a:endParaRPr lang="tr-TR" sz="2400" dirty="0">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cxnSp>
        <p:nvCxnSpPr>
          <p:cNvPr id="5" name="4 Düz Bağlayıcı"/>
          <p:cNvCxnSpPr/>
          <p:nvPr/>
        </p:nvCxnSpPr>
        <p:spPr>
          <a:xfrm>
            <a:off x="3131840" y="1484784"/>
            <a:ext cx="0" cy="36004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5 Düz Bağlayıcı"/>
          <p:cNvCxnSpPr>
            <a:endCxn id="10" idx="1"/>
          </p:cNvCxnSpPr>
          <p:nvPr/>
        </p:nvCxnSpPr>
        <p:spPr>
          <a:xfrm>
            <a:off x="3131840" y="5085184"/>
            <a:ext cx="432048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 name="6 Yay"/>
          <p:cNvSpPr/>
          <p:nvPr/>
        </p:nvSpPr>
        <p:spPr>
          <a:xfrm rot="11118614">
            <a:off x="3815027" y="1242010"/>
            <a:ext cx="3635833" cy="3312368"/>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7 Yay"/>
          <p:cNvSpPr/>
          <p:nvPr/>
        </p:nvSpPr>
        <p:spPr>
          <a:xfrm rot="11118614">
            <a:off x="4247075" y="781826"/>
            <a:ext cx="3635833" cy="3312368"/>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9" name="8 Dikdörtgen"/>
          <p:cNvSpPr/>
          <p:nvPr/>
        </p:nvSpPr>
        <p:spPr>
          <a:xfrm>
            <a:off x="2555776" y="980728"/>
            <a:ext cx="93610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A Malı</a:t>
            </a:r>
            <a:endParaRPr lang="tr-TR" dirty="0">
              <a:solidFill>
                <a:schemeClr val="tx1"/>
              </a:solidFill>
            </a:endParaRPr>
          </a:p>
        </p:txBody>
      </p:sp>
      <p:sp>
        <p:nvSpPr>
          <p:cNvPr id="10" name="9 Dikdörtgen"/>
          <p:cNvSpPr/>
          <p:nvPr/>
        </p:nvSpPr>
        <p:spPr>
          <a:xfrm>
            <a:off x="7452320" y="4869160"/>
            <a:ext cx="108012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B Malı</a:t>
            </a:r>
            <a:endParaRPr lang="tr-TR" dirty="0">
              <a:solidFill>
                <a:schemeClr val="tx1"/>
              </a:solidFill>
            </a:endParaRPr>
          </a:p>
        </p:txBody>
      </p:sp>
      <p:sp>
        <p:nvSpPr>
          <p:cNvPr id="26" name="25 Yay"/>
          <p:cNvSpPr/>
          <p:nvPr/>
        </p:nvSpPr>
        <p:spPr>
          <a:xfrm rot="11118614">
            <a:off x="3382979" y="1573914"/>
            <a:ext cx="3635833" cy="3312368"/>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30" name="29 Düz Bağlayıcı"/>
          <p:cNvCxnSpPr/>
          <p:nvPr/>
        </p:nvCxnSpPr>
        <p:spPr>
          <a:xfrm>
            <a:off x="3087968" y="3356992"/>
            <a:ext cx="1296144" cy="1728192"/>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1" name="30 Düz Bağlayıcı"/>
          <p:cNvCxnSpPr/>
          <p:nvPr/>
        </p:nvCxnSpPr>
        <p:spPr>
          <a:xfrm>
            <a:off x="3131840" y="2564904"/>
            <a:ext cx="1944216" cy="252028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5" name="34 Düz Bağlayıcı"/>
          <p:cNvCxnSpPr/>
          <p:nvPr/>
        </p:nvCxnSpPr>
        <p:spPr>
          <a:xfrm>
            <a:off x="3131840" y="1700808"/>
            <a:ext cx="2880320" cy="3384376"/>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39" name="38 Dikdörtgen"/>
          <p:cNvSpPr/>
          <p:nvPr/>
        </p:nvSpPr>
        <p:spPr>
          <a:xfrm>
            <a:off x="2699792" y="1484784"/>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A</a:t>
            </a:r>
            <a:r>
              <a:rPr lang="tr-TR" baseline="-25000" dirty="0" smtClean="0">
                <a:solidFill>
                  <a:schemeClr val="tx1"/>
                </a:solidFill>
              </a:rPr>
              <a:t>3</a:t>
            </a:r>
            <a:endParaRPr lang="tr-TR" dirty="0">
              <a:solidFill>
                <a:schemeClr val="tx1"/>
              </a:solidFill>
            </a:endParaRPr>
          </a:p>
        </p:txBody>
      </p:sp>
      <p:sp>
        <p:nvSpPr>
          <p:cNvPr id="40" name="39 Dikdörtgen"/>
          <p:cNvSpPr/>
          <p:nvPr/>
        </p:nvSpPr>
        <p:spPr>
          <a:xfrm>
            <a:off x="2627784" y="2204864"/>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A</a:t>
            </a:r>
            <a:r>
              <a:rPr lang="tr-TR" baseline="-25000" dirty="0" smtClean="0">
                <a:solidFill>
                  <a:schemeClr val="tx1"/>
                </a:solidFill>
              </a:rPr>
              <a:t>2</a:t>
            </a:r>
            <a:endParaRPr lang="tr-TR" dirty="0">
              <a:solidFill>
                <a:schemeClr val="tx1"/>
              </a:solidFill>
            </a:endParaRPr>
          </a:p>
        </p:txBody>
      </p:sp>
      <p:sp>
        <p:nvSpPr>
          <p:cNvPr id="41" name="40 Dikdörtgen"/>
          <p:cNvSpPr/>
          <p:nvPr/>
        </p:nvSpPr>
        <p:spPr>
          <a:xfrm>
            <a:off x="2627784" y="3140968"/>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A</a:t>
            </a:r>
            <a:r>
              <a:rPr lang="tr-TR" baseline="-25000" dirty="0" smtClean="0">
                <a:solidFill>
                  <a:schemeClr val="tx1"/>
                </a:solidFill>
              </a:rPr>
              <a:t>1</a:t>
            </a:r>
            <a:endParaRPr lang="tr-TR" dirty="0">
              <a:solidFill>
                <a:schemeClr val="tx1"/>
              </a:solidFill>
            </a:endParaRPr>
          </a:p>
        </p:txBody>
      </p:sp>
      <p:sp>
        <p:nvSpPr>
          <p:cNvPr id="42" name="41 Dikdörtgen"/>
          <p:cNvSpPr/>
          <p:nvPr/>
        </p:nvSpPr>
        <p:spPr>
          <a:xfrm>
            <a:off x="4211960" y="5157192"/>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B</a:t>
            </a:r>
            <a:r>
              <a:rPr lang="tr-TR" baseline="-25000" dirty="0" smtClean="0">
                <a:solidFill>
                  <a:schemeClr val="tx1"/>
                </a:solidFill>
              </a:rPr>
              <a:t>1</a:t>
            </a:r>
            <a:endParaRPr lang="tr-TR" dirty="0">
              <a:solidFill>
                <a:schemeClr val="tx1"/>
              </a:solidFill>
            </a:endParaRPr>
          </a:p>
        </p:txBody>
      </p:sp>
      <p:sp>
        <p:nvSpPr>
          <p:cNvPr id="43" name="42 Dikdörtgen"/>
          <p:cNvSpPr/>
          <p:nvPr/>
        </p:nvSpPr>
        <p:spPr>
          <a:xfrm>
            <a:off x="4860032" y="5157192"/>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B</a:t>
            </a:r>
            <a:r>
              <a:rPr lang="tr-TR" baseline="-25000" dirty="0" smtClean="0">
                <a:solidFill>
                  <a:schemeClr val="tx1"/>
                </a:solidFill>
              </a:rPr>
              <a:t>2</a:t>
            </a:r>
            <a:endParaRPr lang="tr-TR" dirty="0">
              <a:solidFill>
                <a:schemeClr val="tx1"/>
              </a:solidFill>
            </a:endParaRPr>
          </a:p>
        </p:txBody>
      </p:sp>
      <p:sp>
        <p:nvSpPr>
          <p:cNvPr id="44" name="43 Dikdörtgen"/>
          <p:cNvSpPr/>
          <p:nvPr/>
        </p:nvSpPr>
        <p:spPr>
          <a:xfrm>
            <a:off x="5724128" y="5157192"/>
            <a:ext cx="5040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B</a:t>
            </a:r>
            <a:r>
              <a:rPr lang="tr-TR" baseline="-25000" dirty="0" smtClean="0">
                <a:solidFill>
                  <a:schemeClr val="tx1"/>
                </a:solidFill>
              </a:rPr>
              <a:t>3</a:t>
            </a:r>
            <a:endParaRPr lang="tr-TR" dirty="0">
              <a:solidFill>
                <a:schemeClr val="tx1"/>
              </a:solidFill>
            </a:endParaRPr>
          </a:p>
        </p:txBody>
      </p:sp>
      <p:sp>
        <p:nvSpPr>
          <p:cNvPr id="45" name="44 Metin kutusu"/>
          <p:cNvSpPr txBox="1"/>
          <p:nvPr/>
        </p:nvSpPr>
        <p:spPr>
          <a:xfrm>
            <a:off x="3491880" y="6165304"/>
            <a:ext cx="1847237" cy="369332"/>
          </a:xfrm>
          <a:prstGeom prst="rect">
            <a:avLst/>
          </a:prstGeom>
          <a:noFill/>
        </p:spPr>
        <p:txBody>
          <a:bodyPr wrap="none" rtlCol="0">
            <a:spAutoFit/>
          </a:bodyPr>
          <a:lstStyle/>
          <a:p>
            <a:r>
              <a:rPr lang="tr-TR" dirty="0" smtClean="0"/>
              <a:t>Tüketici Dengesi</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7" name="Text Box 3"/>
          <p:cNvSpPr txBox="1">
            <a:spLocks noChangeArrowheads="1"/>
          </p:cNvSpPr>
          <p:nvPr/>
        </p:nvSpPr>
        <p:spPr bwMode="auto">
          <a:xfrm>
            <a:off x="611560" y="1556792"/>
            <a:ext cx="813690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Her firma;</a:t>
            </a:r>
          </a:p>
          <a:p>
            <a:pPr>
              <a:lnSpc>
                <a:spcPct val="150000"/>
              </a:lnSpc>
            </a:pPr>
            <a:r>
              <a:rPr lang="tr-TR" sz="2400" dirty="0" smtClean="0">
                <a:latin typeface="Cambria" pitchFamily="18" charset="0"/>
              </a:rPr>
              <a:t>1. Hangi mal ve hizmeti hangi miktarda üreteceğine,</a:t>
            </a:r>
          </a:p>
          <a:p>
            <a:pPr>
              <a:lnSpc>
                <a:spcPct val="150000"/>
              </a:lnSpc>
            </a:pPr>
            <a:r>
              <a:rPr lang="tr-TR" sz="2400" dirty="0" smtClean="0">
                <a:latin typeface="Cambria" pitchFamily="18" charset="0"/>
              </a:rPr>
              <a:t>2. Hangi girdileri kendisi üretip, hangilerini alacağına,</a:t>
            </a:r>
          </a:p>
          <a:p>
            <a:pPr>
              <a:lnSpc>
                <a:spcPct val="150000"/>
              </a:lnSpc>
            </a:pPr>
            <a:r>
              <a:rPr lang="tr-TR" sz="2400" dirty="0" smtClean="0">
                <a:latin typeface="Cambria" pitchFamily="18" charset="0"/>
              </a:rPr>
              <a:t>3. Hangi üretim tekniklerini kullanacağına,</a:t>
            </a:r>
          </a:p>
          <a:p>
            <a:pPr>
              <a:lnSpc>
                <a:spcPct val="150000"/>
              </a:lnSpc>
            </a:pPr>
            <a:r>
              <a:rPr lang="tr-TR" sz="2400" dirty="0" smtClean="0">
                <a:latin typeface="Cambria" pitchFamily="18" charset="0"/>
              </a:rPr>
              <a:t>4. Hangi üretim faktörlerini ne miktarda kullanacağına,</a:t>
            </a:r>
          </a:p>
          <a:p>
            <a:pPr>
              <a:lnSpc>
                <a:spcPct val="150000"/>
              </a:lnSpc>
            </a:pPr>
            <a:r>
              <a:rPr lang="tr-TR" sz="2400" dirty="0" smtClean="0">
                <a:latin typeface="Cambria" pitchFamily="18" charset="0"/>
              </a:rPr>
              <a:t>5. Üretim faktörlerine ne şekilde ödeme yapacağına karar verir.</a:t>
            </a:r>
          </a:p>
          <a:p>
            <a:pPr>
              <a:lnSpc>
                <a:spcPct val="150000"/>
              </a:lnSpc>
            </a:pPr>
            <a:r>
              <a:rPr lang="tr-TR" sz="2400" dirty="0" smtClean="0">
                <a:latin typeface="Cambria" pitchFamily="18" charset="0"/>
              </a:rPr>
              <a:t>(Parmaksız, 2000: 105)</a:t>
            </a:r>
            <a:endParaRPr lang="tr-TR" sz="2400" dirty="0">
              <a:latin typeface="Cambr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611560" y="1556792"/>
            <a:ext cx="813690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Tavan Fiyat uygulaması Sonucu Oluşan Talep Fazlası Şu Sonuçları Doğurur;</a:t>
            </a:r>
          </a:p>
          <a:p>
            <a:pPr>
              <a:lnSpc>
                <a:spcPct val="150000"/>
              </a:lnSpc>
            </a:pPr>
            <a:r>
              <a:rPr lang="tr-TR" sz="2400" dirty="0" smtClean="0">
                <a:latin typeface="Cambria" pitchFamily="18" charset="0"/>
              </a:rPr>
              <a:t>1. Önce gelen alır uygulaması,</a:t>
            </a:r>
          </a:p>
          <a:p>
            <a:pPr>
              <a:lnSpc>
                <a:spcPct val="150000"/>
              </a:lnSpc>
            </a:pPr>
            <a:r>
              <a:rPr lang="tr-TR" sz="2400" dirty="0" smtClean="0">
                <a:latin typeface="Cambria" pitchFamily="18" charset="0"/>
              </a:rPr>
              <a:t>2. Satıcıların malı istediklerine gizlice satması,</a:t>
            </a:r>
          </a:p>
          <a:p>
            <a:pPr>
              <a:lnSpc>
                <a:spcPct val="150000"/>
              </a:lnSpc>
            </a:pPr>
            <a:r>
              <a:rPr lang="tr-TR" sz="2400" dirty="0" smtClean="0">
                <a:latin typeface="Cambria" pitchFamily="18" charset="0"/>
              </a:rPr>
              <a:t>3. Karne uygulaması,</a:t>
            </a:r>
          </a:p>
          <a:p>
            <a:pPr>
              <a:lnSpc>
                <a:spcPct val="150000"/>
              </a:lnSpc>
            </a:pPr>
            <a:r>
              <a:rPr lang="tr-TR" sz="2400" dirty="0" smtClean="0">
                <a:latin typeface="Cambria" pitchFamily="18" charset="0"/>
              </a:rPr>
              <a:t>4. Karaborsa</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97)</a:t>
            </a:r>
            <a:endParaRPr lang="tr-TR" sz="2400" dirty="0">
              <a:latin typeface="Cambria"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611560" y="1772816"/>
            <a:ext cx="813690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Dengesini Oluşturan Etkenler</a:t>
            </a:r>
          </a:p>
          <a:p>
            <a:pPr>
              <a:lnSpc>
                <a:spcPct val="150000"/>
              </a:lnSpc>
            </a:pPr>
            <a:r>
              <a:rPr lang="tr-TR" sz="2400" dirty="0" smtClean="0">
                <a:latin typeface="Cambria" pitchFamily="18" charset="0"/>
              </a:rPr>
              <a:t>1. Firma maliyetleri (Sabit ve değişken maliyetler, Faktör maliyetleri, işlem maliyetleri)</a:t>
            </a:r>
          </a:p>
          <a:p>
            <a:pPr>
              <a:lnSpc>
                <a:spcPct val="150000"/>
              </a:lnSpc>
            </a:pPr>
            <a:r>
              <a:rPr lang="tr-TR" sz="2400" dirty="0" smtClean="0">
                <a:latin typeface="Cambria" pitchFamily="18" charset="0"/>
              </a:rPr>
              <a:t>2. Piyasa talep dengesi,</a:t>
            </a:r>
          </a:p>
          <a:p>
            <a:pPr>
              <a:lnSpc>
                <a:spcPct val="150000"/>
              </a:lnSpc>
            </a:pPr>
            <a:r>
              <a:rPr lang="tr-TR" sz="2400" dirty="0" smtClean="0">
                <a:latin typeface="Cambria" pitchFamily="18" charset="0"/>
              </a:rPr>
              <a:t>3. Faktör piyasaları ve faiz oranları</a:t>
            </a:r>
          </a:p>
          <a:p>
            <a:pPr>
              <a:lnSpc>
                <a:spcPct val="150000"/>
              </a:lnSpc>
            </a:pPr>
            <a:r>
              <a:rPr lang="tr-TR" sz="2400" dirty="0" smtClean="0">
                <a:latin typeface="Cambria" pitchFamily="18" charset="0"/>
              </a:rPr>
              <a:t>4. Yasal düzenlemeler,</a:t>
            </a:r>
          </a:p>
          <a:p>
            <a:pPr>
              <a:lnSpc>
                <a:spcPct val="150000"/>
              </a:lnSpc>
            </a:pPr>
            <a:r>
              <a:rPr lang="tr-TR" sz="2400" dirty="0" smtClean="0">
                <a:latin typeface="Cambria" pitchFamily="18" charset="0"/>
              </a:rPr>
              <a:t>5. Küresel piyasalardaki gelişmeler (Faktör piyasaları gelişmeleri)</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83568" y="2060848"/>
            <a:ext cx="8136904"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Bir mal üretildiğinde üretim miktarı artarken üretim maliyetleri düşüyorsa ölçek ekonomileri mevcuttur.  Ölçek ekonomileri işbölümüne bağlı olarak meydana gelir. Bunu piyasa organizasyonundan ziyade firma organizasyonu sağlar.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83568" y="2060848"/>
            <a:ext cx="8136904"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Firmanın Üretim Maliyeti;</a:t>
            </a:r>
          </a:p>
          <a:p>
            <a:pPr>
              <a:lnSpc>
                <a:spcPct val="150000"/>
              </a:lnSpc>
            </a:pPr>
            <a:r>
              <a:rPr lang="tr-TR" sz="2400" dirty="0" smtClean="0">
                <a:latin typeface="Cambria" pitchFamily="18" charset="0"/>
              </a:rPr>
              <a:t>1. Açık maliyet (Firmanın üretim faktörlerine yaptığı ödeme)</a:t>
            </a:r>
          </a:p>
          <a:p>
            <a:pPr>
              <a:lnSpc>
                <a:spcPct val="150000"/>
              </a:lnSpc>
            </a:pPr>
            <a:r>
              <a:rPr lang="tr-TR" sz="2400" dirty="0" smtClean="0">
                <a:latin typeface="Cambria" pitchFamily="18" charset="0"/>
              </a:rPr>
              <a:t>2. Zımni maliyet</a:t>
            </a:r>
          </a:p>
          <a:p>
            <a:pPr>
              <a:lnSpc>
                <a:spcPct val="150000"/>
              </a:lnSpc>
            </a:pPr>
            <a:r>
              <a:rPr lang="tr-TR" sz="2400" dirty="0" smtClean="0">
                <a:latin typeface="Cambria" pitchFamily="18" charset="0"/>
              </a:rPr>
              <a:t>     a. Sermaye maliyeti (Amortisman, faiz oranı)</a:t>
            </a:r>
          </a:p>
          <a:p>
            <a:pPr>
              <a:lnSpc>
                <a:spcPct val="150000"/>
              </a:lnSpc>
            </a:pPr>
            <a:r>
              <a:rPr lang="tr-TR" sz="2400" dirty="0" smtClean="0">
                <a:latin typeface="Cambria" pitchFamily="18" charset="0"/>
              </a:rPr>
              <a:t>     b. Envanter maliyeti</a:t>
            </a:r>
          </a:p>
          <a:p>
            <a:pPr>
              <a:lnSpc>
                <a:spcPct val="150000"/>
              </a:lnSpc>
            </a:pPr>
            <a:r>
              <a:rPr lang="tr-TR" sz="2400" dirty="0" smtClean="0">
                <a:latin typeface="Cambria" pitchFamily="18" charset="0"/>
              </a:rPr>
              <a:t>     c. Firma sahibinin kendisinin kaynak maliyeti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251520" y="1720840"/>
            <a:ext cx="8640960" cy="3416320"/>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899592" y="1844824"/>
            <a:ext cx="7560840" cy="3970318"/>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Bireylerin mal ve hizmet tüketmeleri sonucu elde ettikleri haz ve tatmin duygusuna fayda denir. Bir başka tanım ise,malların insan ihtiyaçlarını karşılama özelliğidir.</a:t>
            </a:r>
          </a:p>
          <a:p>
            <a:pPr>
              <a:lnSpc>
                <a:spcPct val="150000"/>
              </a:lnSpc>
            </a:pPr>
            <a:r>
              <a:rPr lang="tr-TR" sz="2800" dirty="0" smtClean="0">
                <a:latin typeface="Cambria" pitchFamily="18" charset="0"/>
                <a:ea typeface="Cambria" pitchFamily="18" charset="0"/>
              </a:rPr>
              <a:t>İnsan ihtiyaçlarını karşılayan bütün mallar faydalıdır.</a:t>
            </a:r>
            <a:endParaRPr lang="tr-TR" sz="2800" dirty="0">
              <a:latin typeface="Cambria" pitchFamily="18" charset="0"/>
              <a:ea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899592" y="1844824"/>
            <a:ext cx="7200800" cy="3323987"/>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1-Kardinal Fayda Yöntemi;</a:t>
            </a:r>
          </a:p>
          <a:p>
            <a:pPr>
              <a:lnSpc>
                <a:spcPct val="150000"/>
              </a:lnSpc>
            </a:pPr>
            <a:r>
              <a:rPr lang="tr-TR" sz="2800" dirty="0" smtClean="0">
                <a:latin typeface="Cambria" pitchFamily="18" charset="0"/>
                <a:ea typeface="Cambria" pitchFamily="18" charset="0"/>
              </a:rPr>
              <a:t>Fayda ölçülebilir</a:t>
            </a:r>
          </a:p>
          <a:p>
            <a:pPr>
              <a:lnSpc>
                <a:spcPct val="150000"/>
              </a:lnSpc>
            </a:pPr>
            <a:r>
              <a:rPr lang="tr-TR" sz="2800" dirty="0" smtClean="0">
                <a:latin typeface="Cambria" pitchFamily="18" charset="0"/>
                <a:ea typeface="Cambria" pitchFamily="18" charset="0"/>
              </a:rPr>
              <a:t>2-</a:t>
            </a:r>
            <a:r>
              <a:rPr lang="tr-TR" sz="2800" dirty="0" err="1" smtClean="0">
                <a:latin typeface="Cambria" pitchFamily="18" charset="0"/>
                <a:ea typeface="Cambria" pitchFamily="18" charset="0"/>
              </a:rPr>
              <a:t>Ordinal</a:t>
            </a:r>
            <a:r>
              <a:rPr lang="tr-TR" sz="2800" dirty="0" smtClean="0">
                <a:latin typeface="Cambria" pitchFamily="18" charset="0"/>
                <a:ea typeface="Cambria" pitchFamily="18" charset="0"/>
              </a:rPr>
              <a:t> Fayda Yöntemi</a:t>
            </a:r>
          </a:p>
          <a:p>
            <a:pPr>
              <a:lnSpc>
                <a:spcPct val="150000"/>
              </a:lnSpc>
            </a:pPr>
            <a:r>
              <a:rPr lang="tr-TR" sz="2800" dirty="0" smtClean="0">
                <a:latin typeface="Cambria" pitchFamily="18" charset="0"/>
                <a:ea typeface="Cambria" pitchFamily="18" charset="0"/>
              </a:rPr>
              <a:t>Fayda ölçülemez</a:t>
            </a:r>
          </a:p>
          <a:p>
            <a:pPr>
              <a:lnSpc>
                <a:spcPct val="150000"/>
              </a:lnSpc>
            </a:pPr>
            <a:r>
              <a:rPr lang="tr-TR" sz="2800" dirty="0" smtClean="0">
                <a:latin typeface="Cambria" pitchFamily="18" charset="0"/>
                <a:ea typeface="Cambria" pitchFamily="18" charset="0"/>
              </a:rPr>
              <a:t>Kişiden kişiye değişir</a:t>
            </a:r>
            <a:endParaRPr lang="tr-TR" sz="2800" dirty="0">
              <a:latin typeface="Cambria" pitchFamily="18" charset="0"/>
              <a:ea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2492896"/>
            <a:ext cx="8064896" cy="230832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Marjinal fayda, bir maldan bir birim daha fazla kullanmanın tüketiciye sağladığı ek fayda olarak tanımlanabilir.</a:t>
            </a:r>
          </a:p>
          <a:p>
            <a:pPr>
              <a:lnSpc>
                <a:spcPct val="150000"/>
              </a:lnSpc>
            </a:pPr>
            <a:endParaRPr lang="tr-TR" sz="2400" dirty="0" smtClean="0">
              <a:latin typeface="Cambria" pitchFamily="18" charset="0"/>
            </a:endParaRPr>
          </a:p>
          <a:p>
            <a:pPr>
              <a:lnSpc>
                <a:spcPct val="150000"/>
              </a:lnSpc>
            </a:pPr>
            <a:r>
              <a:rPr lang="tr-TR" sz="2400" dirty="0" smtClean="0">
                <a:latin typeface="Cambria" pitchFamily="18" charset="0"/>
              </a:rPr>
              <a:t> (</a:t>
            </a:r>
            <a:r>
              <a:rPr lang="tr-TR" sz="2400" dirty="0" err="1" smtClean="0">
                <a:latin typeface="Cambria" pitchFamily="18" charset="0"/>
              </a:rPr>
              <a:t>Üstünel</a:t>
            </a:r>
            <a:r>
              <a:rPr lang="tr-TR" sz="2400" dirty="0" smtClean="0">
                <a:latin typeface="Cambria" pitchFamily="18" charset="0"/>
              </a:rPr>
              <a:t>, 1988: 148)</a:t>
            </a:r>
            <a:endParaRPr lang="tr-TR" sz="24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cxnSp>
        <p:nvCxnSpPr>
          <p:cNvPr id="6" name="5 Düz Bağlayıcı"/>
          <p:cNvCxnSpPr/>
          <p:nvPr/>
        </p:nvCxnSpPr>
        <p:spPr>
          <a:xfrm>
            <a:off x="2555776" y="1268760"/>
            <a:ext cx="0" cy="280831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7 Düz Bağlayıcı"/>
          <p:cNvCxnSpPr/>
          <p:nvPr/>
        </p:nvCxnSpPr>
        <p:spPr>
          <a:xfrm>
            <a:off x="2555776" y="4077072"/>
            <a:ext cx="3744416"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10 Düz Bağlayıcı"/>
          <p:cNvCxnSpPr/>
          <p:nvPr/>
        </p:nvCxnSpPr>
        <p:spPr>
          <a:xfrm>
            <a:off x="2555776" y="4437112"/>
            <a:ext cx="0" cy="165618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11 Düz Bağlayıcı"/>
          <p:cNvCxnSpPr/>
          <p:nvPr/>
        </p:nvCxnSpPr>
        <p:spPr>
          <a:xfrm>
            <a:off x="2555776" y="6093296"/>
            <a:ext cx="374441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14 Metin kutusu"/>
          <p:cNvSpPr txBox="1"/>
          <p:nvPr/>
        </p:nvSpPr>
        <p:spPr>
          <a:xfrm>
            <a:off x="6444208" y="3933056"/>
            <a:ext cx="862737" cy="369332"/>
          </a:xfrm>
          <a:prstGeom prst="rect">
            <a:avLst/>
          </a:prstGeom>
          <a:noFill/>
        </p:spPr>
        <p:txBody>
          <a:bodyPr wrap="none" rtlCol="0">
            <a:spAutoFit/>
          </a:bodyPr>
          <a:lstStyle/>
          <a:p>
            <a:r>
              <a:rPr lang="tr-TR" dirty="0" smtClean="0"/>
              <a:t>Miktar</a:t>
            </a:r>
            <a:endParaRPr lang="tr-TR" dirty="0"/>
          </a:p>
        </p:txBody>
      </p:sp>
      <p:sp>
        <p:nvSpPr>
          <p:cNvPr id="16" name="15 Metin kutusu"/>
          <p:cNvSpPr txBox="1"/>
          <p:nvPr/>
        </p:nvSpPr>
        <p:spPr>
          <a:xfrm>
            <a:off x="6444208" y="5867980"/>
            <a:ext cx="862737" cy="369332"/>
          </a:xfrm>
          <a:prstGeom prst="rect">
            <a:avLst/>
          </a:prstGeom>
          <a:noFill/>
        </p:spPr>
        <p:txBody>
          <a:bodyPr wrap="none" rtlCol="0">
            <a:spAutoFit/>
          </a:bodyPr>
          <a:lstStyle/>
          <a:p>
            <a:r>
              <a:rPr lang="tr-TR" dirty="0" smtClean="0"/>
              <a:t>Miktar</a:t>
            </a:r>
            <a:endParaRPr lang="tr-TR" dirty="0"/>
          </a:p>
        </p:txBody>
      </p:sp>
      <p:sp>
        <p:nvSpPr>
          <p:cNvPr id="17" name="16 Metin kutusu"/>
          <p:cNvSpPr txBox="1"/>
          <p:nvPr/>
        </p:nvSpPr>
        <p:spPr>
          <a:xfrm rot="16200000">
            <a:off x="1475656" y="1988840"/>
            <a:ext cx="1558375" cy="369332"/>
          </a:xfrm>
          <a:prstGeom prst="rect">
            <a:avLst/>
          </a:prstGeom>
          <a:noFill/>
        </p:spPr>
        <p:txBody>
          <a:bodyPr wrap="none" rtlCol="0">
            <a:spAutoFit/>
          </a:bodyPr>
          <a:lstStyle/>
          <a:p>
            <a:r>
              <a:rPr lang="tr-TR" dirty="0" smtClean="0"/>
              <a:t>Toplam Fayda</a:t>
            </a:r>
            <a:endParaRPr lang="tr-TR" dirty="0"/>
          </a:p>
        </p:txBody>
      </p:sp>
      <p:sp>
        <p:nvSpPr>
          <p:cNvPr id="18" name="17 Metin kutusu"/>
          <p:cNvSpPr txBox="1"/>
          <p:nvPr/>
        </p:nvSpPr>
        <p:spPr>
          <a:xfrm rot="16200000">
            <a:off x="1482143" y="4887618"/>
            <a:ext cx="1652504" cy="369332"/>
          </a:xfrm>
          <a:prstGeom prst="rect">
            <a:avLst/>
          </a:prstGeom>
          <a:noFill/>
        </p:spPr>
        <p:txBody>
          <a:bodyPr wrap="none" rtlCol="0">
            <a:spAutoFit/>
          </a:bodyPr>
          <a:lstStyle/>
          <a:p>
            <a:r>
              <a:rPr lang="tr-TR" dirty="0" smtClean="0"/>
              <a:t>Marjinal Fayda</a:t>
            </a:r>
            <a:endParaRPr lang="tr-TR" dirty="0"/>
          </a:p>
        </p:txBody>
      </p:sp>
      <p:sp>
        <p:nvSpPr>
          <p:cNvPr id="22" name="21 Yay"/>
          <p:cNvSpPr/>
          <p:nvPr/>
        </p:nvSpPr>
        <p:spPr>
          <a:xfrm rot="17481356">
            <a:off x="1873175" y="2280702"/>
            <a:ext cx="5613889" cy="4222452"/>
          </a:xfrm>
          <a:prstGeom prst="arc">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24" name="23 Serbest Form"/>
          <p:cNvSpPr/>
          <p:nvPr/>
        </p:nvSpPr>
        <p:spPr>
          <a:xfrm>
            <a:off x="2700997" y="5036234"/>
            <a:ext cx="2591083" cy="1270781"/>
          </a:xfrm>
          <a:custGeom>
            <a:avLst/>
            <a:gdLst>
              <a:gd name="connsiteX0" fmla="*/ 0 w 2811193"/>
              <a:gd name="connsiteY0" fmla="*/ 0 h 1270781"/>
              <a:gd name="connsiteX1" fmla="*/ 393895 w 2811193"/>
              <a:gd name="connsiteY1" fmla="*/ 281354 h 1270781"/>
              <a:gd name="connsiteX2" fmla="*/ 1083212 w 2811193"/>
              <a:gd name="connsiteY2" fmla="*/ 422031 h 1270781"/>
              <a:gd name="connsiteX3" fmla="*/ 1659988 w 2811193"/>
              <a:gd name="connsiteY3" fmla="*/ 478301 h 1270781"/>
              <a:gd name="connsiteX4" fmla="*/ 2194560 w 2811193"/>
              <a:gd name="connsiteY4" fmla="*/ 633046 h 1270781"/>
              <a:gd name="connsiteX5" fmla="*/ 2532185 w 2811193"/>
              <a:gd name="connsiteY5" fmla="*/ 872197 h 1270781"/>
              <a:gd name="connsiteX6" fmla="*/ 2771335 w 2811193"/>
              <a:gd name="connsiteY6" fmla="*/ 1209821 h 1270781"/>
              <a:gd name="connsiteX7" fmla="*/ 2771335 w 2811193"/>
              <a:gd name="connsiteY7" fmla="*/ 1237957 h 1270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1193" h="1270781">
                <a:moveTo>
                  <a:pt x="0" y="0"/>
                </a:moveTo>
                <a:cubicBezTo>
                  <a:pt x="106680" y="105507"/>
                  <a:pt x="213360" y="211015"/>
                  <a:pt x="393895" y="281354"/>
                </a:cubicBezTo>
                <a:cubicBezTo>
                  <a:pt x="574430" y="351693"/>
                  <a:pt x="872197" y="389207"/>
                  <a:pt x="1083212" y="422031"/>
                </a:cubicBezTo>
                <a:cubicBezTo>
                  <a:pt x="1294227" y="454855"/>
                  <a:pt x="1474763" y="443132"/>
                  <a:pt x="1659988" y="478301"/>
                </a:cubicBezTo>
                <a:cubicBezTo>
                  <a:pt x="1845213" y="513470"/>
                  <a:pt x="2049194" y="567397"/>
                  <a:pt x="2194560" y="633046"/>
                </a:cubicBezTo>
                <a:cubicBezTo>
                  <a:pt x="2339926" y="698695"/>
                  <a:pt x="2436056" y="776068"/>
                  <a:pt x="2532185" y="872197"/>
                </a:cubicBezTo>
                <a:cubicBezTo>
                  <a:pt x="2628314" y="968326"/>
                  <a:pt x="2731477" y="1148861"/>
                  <a:pt x="2771335" y="1209821"/>
                </a:cubicBezTo>
                <a:cubicBezTo>
                  <a:pt x="2811193" y="1270781"/>
                  <a:pt x="2791264" y="1254369"/>
                  <a:pt x="2771335" y="1237957"/>
                </a:cubicBezTo>
              </a:path>
            </a:pathLst>
          </a:custGeom>
          <a:ln w="254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26" name="25 Düz Bağlayıcı"/>
          <p:cNvCxnSpPr/>
          <p:nvPr/>
        </p:nvCxnSpPr>
        <p:spPr>
          <a:xfrm>
            <a:off x="2699792" y="3645024"/>
            <a:ext cx="0" cy="2448272"/>
          </a:xfrm>
          <a:prstGeom prst="line">
            <a:avLst/>
          </a:prstGeom>
          <a:ln w="28575">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7" name="26 Düz Bağlayıcı"/>
          <p:cNvCxnSpPr/>
          <p:nvPr/>
        </p:nvCxnSpPr>
        <p:spPr>
          <a:xfrm>
            <a:off x="3203848" y="2708920"/>
            <a:ext cx="0" cy="3384376"/>
          </a:xfrm>
          <a:prstGeom prst="line">
            <a:avLst/>
          </a:prstGeom>
          <a:ln w="28575">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9" name="28 Düz Bağlayıcı"/>
          <p:cNvCxnSpPr/>
          <p:nvPr/>
        </p:nvCxnSpPr>
        <p:spPr>
          <a:xfrm>
            <a:off x="3779912" y="2132856"/>
            <a:ext cx="0" cy="3960440"/>
          </a:xfrm>
          <a:prstGeom prst="line">
            <a:avLst/>
          </a:prstGeom>
          <a:ln w="28575">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1" name="30 Düz Bağlayıcı"/>
          <p:cNvCxnSpPr/>
          <p:nvPr/>
        </p:nvCxnSpPr>
        <p:spPr>
          <a:xfrm>
            <a:off x="5148064" y="1628800"/>
            <a:ext cx="0" cy="4392488"/>
          </a:xfrm>
          <a:prstGeom prst="line">
            <a:avLst/>
          </a:prstGeom>
          <a:ln w="28575">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8" name="37 Düz Bağlayıcı"/>
          <p:cNvCxnSpPr/>
          <p:nvPr/>
        </p:nvCxnSpPr>
        <p:spPr>
          <a:xfrm>
            <a:off x="4283968" y="1628800"/>
            <a:ext cx="1440160" cy="0"/>
          </a:xfrm>
          <a:prstGeom prst="line">
            <a:avLst/>
          </a:prstGeom>
        </p:spPr>
        <p:style>
          <a:lnRef idx="1">
            <a:schemeClr val="accent1"/>
          </a:lnRef>
          <a:fillRef idx="0">
            <a:schemeClr val="accent1"/>
          </a:fillRef>
          <a:effectRef idx="0">
            <a:schemeClr val="accent1"/>
          </a:effectRef>
          <a:fontRef idx="minor">
            <a:schemeClr val="tx1"/>
          </a:fontRef>
        </p:style>
      </p:cxnSp>
      <p:sp>
        <p:nvSpPr>
          <p:cNvPr id="39" name="38 Metin kutusu"/>
          <p:cNvSpPr txBox="1"/>
          <p:nvPr/>
        </p:nvSpPr>
        <p:spPr>
          <a:xfrm>
            <a:off x="4572000" y="1268760"/>
            <a:ext cx="671915" cy="369332"/>
          </a:xfrm>
          <a:prstGeom prst="rect">
            <a:avLst/>
          </a:prstGeom>
          <a:noFill/>
        </p:spPr>
        <p:txBody>
          <a:bodyPr wrap="none" rtlCol="0">
            <a:spAutoFit/>
          </a:bodyPr>
          <a:lstStyle/>
          <a:p>
            <a:r>
              <a:rPr lang="tr-TR" dirty="0" err="1" smtClean="0"/>
              <a:t>Max</a:t>
            </a:r>
            <a:r>
              <a:rPr lang="tr-TR" dirty="0" smtClean="0"/>
              <a:t>.</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95536" y="1484784"/>
            <a:ext cx="8424936" cy="511256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Marjinal Fayda Teorisine Göre Tüketici Dengesi Şunlara Bağlıdır;</a:t>
            </a:r>
          </a:p>
          <a:p>
            <a:pPr>
              <a:lnSpc>
                <a:spcPct val="150000"/>
              </a:lnSpc>
            </a:pPr>
            <a:r>
              <a:rPr lang="tr-TR" sz="2400" dirty="0" smtClean="0">
                <a:latin typeface="Cambria" pitchFamily="18" charset="0"/>
              </a:rPr>
              <a:t>1. Tüketicinin tercihleri, yani ihtiyaçları arasında yaptığı sübjektif sıralama,</a:t>
            </a:r>
          </a:p>
          <a:p>
            <a:pPr>
              <a:lnSpc>
                <a:spcPct val="150000"/>
              </a:lnSpc>
            </a:pPr>
            <a:r>
              <a:rPr lang="tr-TR" sz="2400" dirty="0" smtClean="0">
                <a:latin typeface="Cambria" pitchFamily="18" charset="0"/>
              </a:rPr>
              <a:t>2. Tüketicinin belirli bir dönem içinde harcayabileceği gelir seviyesi,</a:t>
            </a:r>
          </a:p>
          <a:p>
            <a:pPr>
              <a:lnSpc>
                <a:spcPct val="150000"/>
              </a:lnSpc>
            </a:pPr>
            <a:r>
              <a:rPr lang="tr-TR" sz="2400" dirty="0" smtClean="0">
                <a:latin typeface="Cambria" pitchFamily="18" charset="0"/>
              </a:rPr>
              <a:t>3. Tüketicinin piyasada karşılaştığı fiyatlar, yani çeşitli mal ve hizmetler arasındaki değişim oranları</a:t>
            </a:r>
          </a:p>
          <a:p>
            <a:pPr>
              <a:lnSpc>
                <a:spcPct val="150000"/>
              </a:lnSpc>
            </a:pPr>
            <a:r>
              <a:rPr lang="tr-TR" sz="2400" dirty="0" smtClean="0">
                <a:latin typeface="Cambria" pitchFamily="18" charset="0"/>
              </a:rPr>
              <a:t> (</a:t>
            </a:r>
            <a:r>
              <a:rPr lang="tr-TR" sz="2400" dirty="0" err="1" smtClean="0">
                <a:latin typeface="Cambria" pitchFamily="18" charset="0"/>
              </a:rPr>
              <a:t>Üstünel</a:t>
            </a:r>
            <a:r>
              <a:rPr lang="tr-TR" sz="2400" dirty="0" smtClean="0">
                <a:latin typeface="Cambria" pitchFamily="18" charset="0"/>
              </a:rPr>
              <a:t>, 1988: 152)</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grpSp>
        <p:nvGrpSpPr>
          <p:cNvPr id="26" name="25 Grup"/>
          <p:cNvGrpSpPr/>
          <p:nvPr/>
        </p:nvGrpSpPr>
        <p:grpSpPr>
          <a:xfrm>
            <a:off x="1259632" y="2708920"/>
            <a:ext cx="6408712" cy="1296144"/>
            <a:chOff x="1259632" y="2708920"/>
            <a:chExt cx="6408712" cy="1296144"/>
          </a:xfrm>
        </p:grpSpPr>
        <p:sp>
          <p:nvSpPr>
            <p:cNvPr id="5" name="4 Metin kutusu"/>
            <p:cNvSpPr txBox="1"/>
            <p:nvPr/>
          </p:nvSpPr>
          <p:spPr>
            <a:xfrm>
              <a:off x="1261300" y="2708920"/>
              <a:ext cx="1084528" cy="646331"/>
            </a:xfrm>
            <a:prstGeom prst="rect">
              <a:avLst/>
            </a:prstGeom>
            <a:noFill/>
          </p:spPr>
          <p:txBody>
            <a:bodyPr wrap="none" rtlCol="0">
              <a:spAutoFit/>
            </a:bodyPr>
            <a:lstStyle/>
            <a:p>
              <a:r>
                <a:rPr lang="tr-TR" sz="3600" dirty="0" err="1" smtClean="0"/>
                <a:t>MU</a:t>
              </a:r>
              <a:r>
                <a:rPr lang="tr-TR" sz="3600" baseline="-25000" dirty="0" err="1" smtClean="0"/>
                <a:t>a</a:t>
              </a:r>
              <a:endParaRPr lang="tr-TR" sz="3600" dirty="0"/>
            </a:p>
          </p:txBody>
        </p:sp>
        <p:sp>
          <p:nvSpPr>
            <p:cNvPr id="10" name="9 Metin kutusu"/>
            <p:cNvSpPr txBox="1"/>
            <p:nvPr/>
          </p:nvSpPr>
          <p:spPr>
            <a:xfrm>
              <a:off x="1477268" y="3358733"/>
              <a:ext cx="594202" cy="646331"/>
            </a:xfrm>
            <a:prstGeom prst="rect">
              <a:avLst/>
            </a:prstGeom>
            <a:noFill/>
          </p:spPr>
          <p:txBody>
            <a:bodyPr wrap="none" rtlCol="0">
              <a:spAutoFit/>
            </a:bodyPr>
            <a:lstStyle/>
            <a:p>
              <a:r>
                <a:rPr lang="tr-TR" sz="3600" dirty="0" err="1" smtClean="0"/>
                <a:t>P</a:t>
              </a:r>
              <a:r>
                <a:rPr lang="tr-TR" sz="3600" baseline="-25000" dirty="0" err="1" smtClean="0"/>
                <a:t>a</a:t>
              </a:r>
              <a:endParaRPr lang="tr-TR" sz="3600" dirty="0"/>
            </a:p>
          </p:txBody>
        </p:sp>
        <p:sp>
          <p:nvSpPr>
            <p:cNvPr id="11" name="10 Metin kutusu"/>
            <p:cNvSpPr txBox="1"/>
            <p:nvPr/>
          </p:nvSpPr>
          <p:spPr>
            <a:xfrm>
              <a:off x="2477940" y="3014429"/>
              <a:ext cx="439544" cy="646331"/>
            </a:xfrm>
            <a:prstGeom prst="rect">
              <a:avLst/>
            </a:prstGeom>
            <a:noFill/>
          </p:spPr>
          <p:txBody>
            <a:bodyPr wrap="none" rtlCol="0">
              <a:spAutoFit/>
            </a:bodyPr>
            <a:lstStyle/>
            <a:p>
              <a:r>
                <a:rPr lang="tr-TR" sz="3600" dirty="0" smtClean="0"/>
                <a:t>=</a:t>
              </a:r>
              <a:endParaRPr lang="tr-TR" sz="3600" dirty="0"/>
            </a:p>
          </p:txBody>
        </p:sp>
        <p:cxnSp>
          <p:nvCxnSpPr>
            <p:cNvPr id="13" name="12 Düz Bağlayıcı"/>
            <p:cNvCxnSpPr/>
            <p:nvPr/>
          </p:nvCxnSpPr>
          <p:spPr>
            <a:xfrm>
              <a:off x="1259632" y="3372728"/>
              <a:ext cx="115212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13 Metin kutusu"/>
            <p:cNvSpPr txBox="1"/>
            <p:nvPr/>
          </p:nvSpPr>
          <p:spPr>
            <a:xfrm>
              <a:off x="3061500" y="2708920"/>
              <a:ext cx="1117614" cy="646331"/>
            </a:xfrm>
            <a:prstGeom prst="rect">
              <a:avLst/>
            </a:prstGeom>
            <a:noFill/>
          </p:spPr>
          <p:txBody>
            <a:bodyPr wrap="none" rtlCol="0">
              <a:spAutoFit/>
            </a:bodyPr>
            <a:lstStyle/>
            <a:p>
              <a:r>
                <a:rPr lang="tr-TR" sz="3600" dirty="0" err="1" smtClean="0"/>
                <a:t>MU</a:t>
              </a:r>
              <a:r>
                <a:rPr lang="tr-TR" sz="3600" baseline="-25000" dirty="0" err="1" smtClean="0"/>
                <a:t>b</a:t>
              </a:r>
              <a:endParaRPr lang="tr-TR" sz="3600" dirty="0"/>
            </a:p>
          </p:txBody>
        </p:sp>
        <p:sp>
          <p:nvSpPr>
            <p:cNvPr id="15" name="14 Metin kutusu"/>
            <p:cNvSpPr txBox="1"/>
            <p:nvPr/>
          </p:nvSpPr>
          <p:spPr>
            <a:xfrm>
              <a:off x="3277468" y="3358733"/>
              <a:ext cx="623889" cy="646331"/>
            </a:xfrm>
            <a:prstGeom prst="rect">
              <a:avLst/>
            </a:prstGeom>
            <a:noFill/>
          </p:spPr>
          <p:txBody>
            <a:bodyPr wrap="none" rtlCol="0">
              <a:spAutoFit/>
            </a:bodyPr>
            <a:lstStyle/>
            <a:p>
              <a:r>
                <a:rPr lang="tr-TR" sz="3600" dirty="0" err="1" smtClean="0"/>
                <a:t>P</a:t>
              </a:r>
              <a:r>
                <a:rPr lang="tr-TR" sz="3600" baseline="-25000" dirty="0" err="1" smtClean="0"/>
                <a:t>b</a:t>
              </a:r>
              <a:endParaRPr lang="tr-TR" sz="3600" dirty="0"/>
            </a:p>
          </p:txBody>
        </p:sp>
        <p:sp>
          <p:nvSpPr>
            <p:cNvPr id="16" name="15 Metin kutusu"/>
            <p:cNvSpPr txBox="1"/>
            <p:nvPr/>
          </p:nvSpPr>
          <p:spPr>
            <a:xfrm>
              <a:off x="4278140" y="3014429"/>
              <a:ext cx="439544" cy="646331"/>
            </a:xfrm>
            <a:prstGeom prst="rect">
              <a:avLst/>
            </a:prstGeom>
            <a:noFill/>
          </p:spPr>
          <p:txBody>
            <a:bodyPr wrap="none" rtlCol="0">
              <a:spAutoFit/>
            </a:bodyPr>
            <a:lstStyle/>
            <a:p>
              <a:r>
                <a:rPr lang="tr-TR" sz="3600" dirty="0" smtClean="0"/>
                <a:t>=</a:t>
              </a:r>
              <a:endParaRPr lang="tr-TR" sz="3600" dirty="0"/>
            </a:p>
          </p:txBody>
        </p:sp>
        <p:cxnSp>
          <p:nvCxnSpPr>
            <p:cNvPr id="17" name="16 Düz Bağlayıcı"/>
            <p:cNvCxnSpPr/>
            <p:nvPr/>
          </p:nvCxnSpPr>
          <p:spPr>
            <a:xfrm>
              <a:off x="3059832" y="3372728"/>
              <a:ext cx="115212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17 Metin kutusu"/>
            <p:cNvSpPr txBox="1"/>
            <p:nvPr/>
          </p:nvSpPr>
          <p:spPr>
            <a:xfrm>
              <a:off x="4789692" y="2708920"/>
              <a:ext cx="1084528" cy="646331"/>
            </a:xfrm>
            <a:prstGeom prst="rect">
              <a:avLst/>
            </a:prstGeom>
            <a:noFill/>
          </p:spPr>
          <p:txBody>
            <a:bodyPr wrap="none" rtlCol="0">
              <a:spAutoFit/>
            </a:bodyPr>
            <a:lstStyle/>
            <a:p>
              <a:r>
                <a:rPr lang="tr-TR" sz="3600" dirty="0" err="1" smtClean="0"/>
                <a:t>MU</a:t>
              </a:r>
              <a:r>
                <a:rPr lang="tr-TR" sz="3600" baseline="-25000" dirty="0" err="1" smtClean="0"/>
                <a:t>c</a:t>
              </a:r>
              <a:endParaRPr lang="tr-TR" sz="3600" dirty="0"/>
            </a:p>
          </p:txBody>
        </p:sp>
        <p:sp>
          <p:nvSpPr>
            <p:cNvPr id="19" name="18 Metin kutusu"/>
            <p:cNvSpPr txBox="1"/>
            <p:nvPr/>
          </p:nvSpPr>
          <p:spPr>
            <a:xfrm>
              <a:off x="5005660" y="3358733"/>
              <a:ext cx="613566" cy="646331"/>
            </a:xfrm>
            <a:prstGeom prst="rect">
              <a:avLst/>
            </a:prstGeom>
            <a:noFill/>
          </p:spPr>
          <p:txBody>
            <a:bodyPr wrap="none" rtlCol="0">
              <a:spAutoFit/>
            </a:bodyPr>
            <a:lstStyle/>
            <a:p>
              <a:r>
                <a:rPr lang="tr-TR" sz="3600" dirty="0" err="1" smtClean="0"/>
                <a:t>P</a:t>
              </a:r>
              <a:r>
                <a:rPr lang="tr-TR" sz="3600" baseline="-25000" dirty="0" err="1" smtClean="0"/>
                <a:t>c</a:t>
              </a:r>
              <a:endParaRPr lang="tr-TR" sz="3600" dirty="0"/>
            </a:p>
          </p:txBody>
        </p:sp>
        <p:sp>
          <p:nvSpPr>
            <p:cNvPr id="20" name="19 Metin kutusu"/>
            <p:cNvSpPr txBox="1"/>
            <p:nvPr/>
          </p:nvSpPr>
          <p:spPr>
            <a:xfrm>
              <a:off x="6006332" y="3014429"/>
              <a:ext cx="439544" cy="646331"/>
            </a:xfrm>
            <a:prstGeom prst="rect">
              <a:avLst/>
            </a:prstGeom>
            <a:noFill/>
          </p:spPr>
          <p:txBody>
            <a:bodyPr wrap="none" rtlCol="0">
              <a:spAutoFit/>
            </a:bodyPr>
            <a:lstStyle/>
            <a:p>
              <a:r>
                <a:rPr lang="tr-TR" sz="3600" dirty="0" smtClean="0"/>
                <a:t>=</a:t>
              </a:r>
              <a:endParaRPr lang="tr-TR" sz="3600" dirty="0"/>
            </a:p>
          </p:txBody>
        </p:sp>
        <p:cxnSp>
          <p:nvCxnSpPr>
            <p:cNvPr id="21" name="20 Düz Bağlayıcı"/>
            <p:cNvCxnSpPr/>
            <p:nvPr/>
          </p:nvCxnSpPr>
          <p:spPr>
            <a:xfrm>
              <a:off x="4788024" y="3372728"/>
              <a:ext cx="115212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21 Metin kutusu"/>
            <p:cNvSpPr txBox="1"/>
            <p:nvPr/>
          </p:nvSpPr>
          <p:spPr>
            <a:xfrm>
              <a:off x="6517884" y="2708920"/>
              <a:ext cx="1111779" cy="646331"/>
            </a:xfrm>
            <a:prstGeom prst="rect">
              <a:avLst/>
            </a:prstGeom>
            <a:noFill/>
          </p:spPr>
          <p:txBody>
            <a:bodyPr wrap="none" rtlCol="0">
              <a:spAutoFit/>
            </a:bodyPr>
            <a:lstStyle/>
            <a:p>
              <a:r>
                <a:rPr lang="tr-TR" sz="3600" dirty="0" err="1" smtClean="0"/>
                <a:t>MU</a:t>
              </a:r>
              <a:r>
                <a:rPr lang="tr-TR" sz="3600" baseline="-25000" dirty="0" err="1" smtClean="0"/>
                <a:t>d</a:t>
              </a:r>
              <a:endParaRPr lang="tr-TR" sz="3600" dirty="0"/>
            </a:p>
          </p:txBody>
        </p:sp>
        <p:sp>
          <p:nvSpPr>
            <p:cNvPr id="23" name="22 Metin kutusu"/>
            <p:cNvSpPr txBox="1"/>
            <p:nvPr/>
          </p:nvSpPr>
          <p:spPr>
            <a:xfrm>
              <a:off x="6733852" y="3358733"/>
              <a:ext cx="613566" cy="646331"/>
            </a:xfrm>
            <a:prstGeom prst="rect">
              <a:avLst/>
            </a:prstGeom>
            <a:noFill/>
          </p:spPr>
          <p:txBody>
            <a:bodyPr wrap="none" rtlCol="0">
              <a:spAutoFit/>
            </a:bodyPr>
            <a:lstStyle/>
            <a:p>
              <a:r>
                <a:rPr lang="tr-TR" sz="3600" dirty="0" err="1" smtClean="0"/>
                <a:t>P</a:t>
              </a:r>
              <a:r>
                <a:rPr lang="tr-TR" sz="3600" baseline="-25000" dirty="0" err="1" smtClean="0"/>
                <a:t>d</a:t>
              </a:r>
              <a:endParaRPr lang="tr-TR" sz="3600" dirty="0"/>
            </a:p>
          </p:txBody>
        </p:sp>
        <p:cxnSp>
          <p:nvCxnSpPr>
            <p:cNvPr id="25" name="24 Düz Bağlayıcı"/>
            <p:cNvCxnSpPr/>
            <p:nvPr/>
          </p:nvCxnSpPr>
          <p:spPr>
            <a:xfrm>
              <a:off x="6516216" y="3372728"/>
              <a:ext cx="115212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 name="26 Metin kutusu"/>
          <p:cNvSpPr txBox="1"/>
          <p:nvPr/>
        </p:nvSpPr>
        <p:spPr>
          <a:xfrm>
            <a:off x="1619672" y="5301208"/>
            <a:ext cx="5444696" cy="369332"/>
          </a:xfrm>
          <a:prstGeom prst="rect">
            <a:avLst/>
          </a:prstGeom>
          <a:noFill/>
        </p:spPr>
        <p:txBody>
          <a:bodyPr wrap="none" rtlCol="0">
            <a:spAutoFit/>
          </a:bodyPr>
          <a:lstStyle/>
          <a:p>
            <a:r>
              <a:rPr lang="tr-TR" dirty="0" smtClean="0"/>
              <a:t>Marjinal Fayda Teorisi Çerçevesinde Tüketici Dengesi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628800"/>
            <a:ext cx="8568952"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Çağdaş talep teorisi ve tüketici analizlerinde “fayda” ve “marjinal fayda” gibi ölçülmesi imkansız ve yanlış anlamalara yol açabilen kavramlardan kurtulmaya çalışılmaktadır. “Farksızlık analizi” bu amaçla geliştirilmiştir.  Talebin arksında fayda unsurunu aramaktan vazgeçen bu teoriye göre tüketicinin tercihlerini açıklaması veya iki maldan sağlanan  tatminin eşitlendiği anlamına gelen “farksızlık” durumunun ortaya çıkması yeterlidir.</a:t>
            </a:r>
          </a:p>
          <a:p>
            <a:pPr>
              <a:lnSpc>
                <a:spcPct val="150000"/>
              </a:lnSpc>
            </a:pPr>
            <a:r>
              <a:rPr lang="tr-TR" sz="2400" dirty="0" smtClean="0">
                <a:latin typeface="Cambria" pitchFamily="18" charset="0"/>
              </a:rPr>
              <a:t> (</a:t>
            </a:r>
            <a:r>
              <a:rPr lang="tr-TR" sz="2400" dirty="0" err="1" smtClean="0">
                <a:latin typeface="Cambria" pitchFamily="18" charset="0"/>
              </a:rPr>
              <a:t>Üstünel</a:t>
            </a:r>
            <a:r>
              <a:rPr lang="tr-TR" sz="2400" dirty="0" smtClean="0">
                <a:latin typeface="Cambria" pitchFamily="18" charset="0"/>
              </a:rPr>
              <a:t>, 1988: 153)</a:t>
            </a:r>
            <a:endParaRPr lang="tr-TR" sz="2400" dirty="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026" name="AutoShape 2" descr="Image result for maslow piramid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7" name="Text Box 3"/>
          <p:cNvSpPr txBox="1">
            <a:spLocks noChangeArrowheads="1"/>
          </p:cNvSpPr>
          <p:nvPr/>
        </p:nvSpPr>
        <p:spPr bwMode="auto">
          <a:xfrm>
            <a:off x="323528" y="1628800"/>
            <a:ext cx="8568952"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Farksızlık analizi, tüketicinin kendi değerlendirmesine göre sıraladığı ihtiyaçları ile onları karşılama gücüne sahip faydalı mal ve hizmetler arasındaki ilişkileri araştırır.  Bunu yaparken bir malın ölçülebilen faydası kavramını kullanmamak için iki malın tüketici nazarındaki karşılaştırmasını esas alır. </a:t>
            </a:r>
          </a:p>
          <a:p>
            <a:pPr>
              <a:lnSpc>
                <a:spcPct val="150000"/>
              </a:lnSpc>
            </a:pPr>
            <a:r>
              <a:rPr lang="tr-TR" sz="2400" dirty="0" smtClean="0">
                <a:latin typeface="Cambria" pitchFamily="18" charset="0"/>
              </a:rPr>
              <a:t> (</a:t>
            </a:r>
            <a:r>
              <a:rPr lang="tr-TR" sz="2400" dirty="0" err="1" smtClean="0">
                <a:latin typeface="Cambria" pitchFamily="18" charset="0"/>
              </a:rPr>
              <a:t>Üstünel</a:t>
            </a:r>
            <a:r>
              <a:rPr lang="tr-TR" sz="2400" dirty="0" smtClean="0">
                <a:latin typeface="Cambria" pitchFamily="18" charset="0"/>
              </a:rPr>
              <a:t>, 1988: 157)</a:t>
            </a:r>
            <a:endParaRPr lang="tr-TR" sz="24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1456</TotalTime>
  <Words>656</Words>
  <Application>Microsoft Office PowerPoint</Application>
  <PresentationFormat>Ekran Gösterisi (4:3)</PresentationFormat>
  <Paragraphs>117</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Akış</vt:lpstr>
      <vt:lpstr>Genel Ekonomi 4</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158</cp:revision>
  <dcterms:created xsi:type="dcterms:W3CDTF">2015-05-04T08:30:58Z</dcterms:created>
  <dcterms:modified xsi:type="dcterms:W3CDTF">2020-04-28T09:21:22Z</dcterms:modified>
</cp:coreProperties>
</file>