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1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İçerik Yer Tutucusu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İçerik Yer Tutucusu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İçerik Yer Tutucusu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21FA727-9D83-4249-957C-BEDE8575AC75}" type="datetimeFigureOut">
              <a:rPr lang="tr-TR" smtClean="0"/>
              <a:t>18.4.2018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FD02FD-885D-418D-8592-06E9953E215B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Düşüncesiz öğrenmeden düşünceli öğrenmeye</a:t>
            </a:r>
            <a:endParaRPr lang="tr-TR" sz="2400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smtClean="0"/>
              <a:t>Öğrenmeye </a:t>
            </a:r>
            <a:r>
              <a:rPr lang="tr-TR" sz="5400" smtClean="0"/>
              <a:t>Bilişsel </a:t>
            </a:r>
            <a:r>
              <a:rPr lang="tr-TR" sz="5400" dirty="0" smtClean="0"/>
              <a:t>Yaklaşım </a:t>
            </a:r>
            <a:endParaRPr lang="tr-TR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GESTALT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2071678"/>
            <a:ext cx="7572428" cy="364333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Sözel Öğrenme Araştırması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Sözel öğrenme araştırmalarının doğurguları:</a:t>
            </a:r>
          </a:p>
          <a:p>
            <a:r>
              <a:rPr lang="tr-TR" dirty="0" smtClean="0"/>
              <a:t>1- öğrenmede öncelik sonralık etkisi vardır.</a:t>
            </a:r>
          </a:p>
          <a:p>
            <a:r>
              <a:rPr lang="tr-TR" dirty="0" smtClean="0"/>
              <a:t>2- öğrenme ne kadar etkili gerçekleşirse sonrada daha kolay hatırlanır.</a:t>
            </a:r>
          </a:p>
          <a:p>
            <a:r>
              <a:rPr lang="tr-TR" dirty="0" smtClean="0"/>
              <a:t>3- Aralıklı alıştırma toplu alıştırmaya göre daha üstündür.</a:t>
            </a:r>
          </a:p>
          <a:p>
            <a:r>
              <a:rPr lang="tr-TR" dirty="0" smtClean="0"/>
              <a:t>4- bir durumda öğrenme genellikle başka bir durumda öğrenme ve hatırlamayı etkiler (Öğrenme ve hatırlamada ket vurma ve transfer etkisi vardır)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5- Materyalin özellikleri (anlamlılık, telaffuz edilebilirlik, somutluk ve imgelenebilirlik) insanların öğrenme hızını etkiler. </a:t>
            </a:r>
          </a:p>
          <a:p>
            <a:r>
              <a:rPr lang="tr-TR" dirty="0" smtClean="0"/>
              <a:t>6- İnsanlar bilgiye anlam yüklerler</a:t>
            </a:r>
          </a:p>
          <a:p>
            <a:r>
              <a:rPr lang="tr-TR" dirty="0" smtClean="0"/>
              <a:t>7- İnsanlar öğrendiklerini düzenlerler. </a:t>
            </a:r>
          </a:p>
          <a:p>
            <a:r>
              <a:rPr lang="tr-TR" dirty="0" smtClean="0"/>
              <a:t>8- Öğrenmeyi kolaylaştırmak için kodlama kullanılır. </a:t>
            </a:r>
          </a:p>
          <a:p>
            <a:r>
              <a:rPr lang="tr-TR" dirty="0" smtClean="0"/>
              <a:t>9- İnsanlar kelimeleri değil fikirleri öğrenme eğilimindedir.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Çağdaş Bilişsel Varsayımlar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Bazı öğrenmeler  insana özgüdür.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Öğrenme açık bir davranış değişikliğini yansıtması gerekmeyen zihinsel sembollerin ya da bağlantıların düzenlenmesini içerir.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İnsanlar öğrenme sürecine aktif olarak dahil olur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tr-TR" dirty="0" smtClean="0"/>
              <a:t>Bilgi düzenlenmiştir.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tr-TR" dirty="0" smtClean="0"/>
              <a:t>Bilimsel araştırmanın odağı insan davranışlarının objektif sistematik gözlemlerine dayanmalıdır ama davranışlar genellikle gözlenemeyen bilişsel süreçler hakkında makul çıkarımlarda bulunmaya olanak tanır.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Çağdaş bilişsel yaklaşımlar içerisinde 3 bakış açısı söz konusudur; bilgi </a:t>
            </a:r>
            <a:r>
              <a:rPr lang="tr-TR" dirty="0" err="1" smtClean="0"/>
              <a:t>işlemleme</a:t>
            </a:r>
            <a:r>
              <a:rPr lang="tr-TR" dirty="0" smtClean="0"/>
              <a:t> yaklaşımı, yapılandırmacılık ve bağlamsal kuramlar.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</a:t>
            </a:r>
            <a:r>
              <a:rPr lang="tr-TR" dirty="0" err="1" smtClean="0"/>
              <a:t>İşlemleme</a:t>
            </a:r>
            <a:r>
              <a:rPr lang="tr-TR" dirty="0" smtClean="0"/>
              <a:t> Modeli</a:t>
            </a:r>
            <a:endParaRPr lang="tr-TR" dirty="0"/>
          </a:p>
        </p:txBody>
      </p:sp>
      <p:pic>
        <p:nvPicPr>
          <p:cNvPr id="4" name="3 İçerik Yer Tutucusu" descr="YÜRÜTÜCÜ+KONTROL+(ÜSTBİLİŞ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1428736"/>
            <a:ext cx="8459032" cy="4572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Çevresel koşulların gözlenebilir davranış üzerindeki etkisine bakmaktansa bilişsel psikoloji insanların çevreyi nasıl algıladığı, ne düşündüğü üzerinde durur ve “bilişsel süreçleri” inceler.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Erken dönem bilişsel kuramlar 20.yy başlarına dayanır. Amerika’da </a:t>
            </a:r>
            <a:r>
              <a:rPr lang="tr-TR" dirty="0" err="1" smtClean="0"/>
              <a:t>Tolman</a:t>
            </a:r>
            <a:r>
              <a:rPr lang="tr-TR" dirty="0" smtClean="0"/>
              <a:t>, Almanya’da </a:t>
            </a:r>
            <a:r>
              <a:rPr lang="tr-TR" dirty="0" err="1" smtClean="0"/>
              <a:t>Gestalt</a:t>
            </a:r>
            <a:r>
              <a:rPr lang="tr-TR" dirty="0" smtClean="0"/>
              <a:t> psikologları ilk adımları attılar.</a:t>
            </a:r>
          </a:p>
          <a:p>
            <a:r>
              <a:rPr lang="tr-TR" dirty="0" smtClean="0"/>
              <a:t>Eğitim psikolojisinde </a:t>
            </a:r>
            <a:r>
              <a:rPr lang="tr-TR" dirty="0" err="1" smtClean="0"/>
              <a:t>Bruner</a:t>
            </a:r>
            <a:r>
              <a:rPr lang="tr-TR" dirty="0" smtClean="0"/>
              <a:t> ve </a:t>
            </a:r>
            <a:r>
              <a:rPr lang="tr-TR" dirty="0" err="1" smtClean="0"/>
              <a:t>Ausubel</a:t>
            </a:r>
            <a:r>
              <a:rPr lang="tr-TR" dirty="0" smtClean="0"/>
              <a:t> ile, gelişim psikolojisinde </a:t>
            </a:r>
            <a:r>
              <a:rPr lang="tr-TR" dirty="0" err="1" smtClean="0"/>
              <a:t>Piaget</a:t>
            </a:r>
            <a:r>
              <a:rPr lang="tr-TR" dirty="0" smtClean="0"/>
              <a:t> ve </a:t>
            </a:r>
            <a:r>
              <a:rPr lang="tr-TR" dirty="0" err="1" smtClean="0"/>
              <a:t>Vygotsky</a:t>
            </a:r>
            <a:r>
              <a:rPr lang="tr-TR" dirty="0" smtClean="0"/>
              <a:t> ile güçlü bir bilişsel akım başladı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Edward </a:t>
            </a:r>
            <a:r>
              <a:rPr lang="tr-TR" dirty="0" err="1" smtClean="0"/>
              <a:t>Tolman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Çağdaşları gibi davranışçı olan </a:t>
            </a:r>
            <a:r>
              <a:rPr lang="tr-TR" dirty="0" err="1" smtClean="0"/>
              <a:t>Tolman</a:t>
            </a:r>
            <a:r>
              <a:rPr lang="tr-TR" dirty="0" smtClean="0"/>
              <a:t> öğrenmeyi açıklarken bilişsel süreçleri dışarıda bırakamadı.</a:t>
            </a:r>
          </a:p>
          <a:p>
            <a:endParaRPr lang="tr-TR" dirty="0" smtClean="0"/>
          </a:p>
          <a:p>
            <a:r>
              <a:rPr lang="tr-TR" dirty="0" err="1" smtClean="0"/>
              <a:t>Tolman</a:t>
            </a:r>
            <a:r>
              <a:rPr lang="tr-TR" dirty="0" smtClean="0"/>
              <a:t> ve </a:t>
            </a:r>
            <a:r>
              <a:rPr lang="tr-TR" dirty="0" err="1" smtClean="0"/>
              <a:t>Honzik</a:t>
            </a:r>
            <a:r>
              <a:rPr lang="tr-TR" dirty="0" smtClean="0"/>
              <a:t> (1930) ve gizil öğrenme; </a:t>
            </a:r>
          </a:p>
          <a:p>
            <a:pPr lvl="2"/>
            <a:endParaRPr lang="tr-TR" dirty="0" smtClean="0"/>
          </a:p>
          <a:p>
            <a:pPr lvl="2"/>
            <a:r>
              <a:rPr lang="tr-TR" dirty="0" err="1" smtClean="0"/>
              <a:t>Pekiştireç</a:t>
            </a:r>
            <a:r>
              <a:rPr lang="tr-TR" dirty="0" smtClean="0"/>
              <a:t> öğrenmeden çok performansı etkiler</a:t>
            </a:r>
          </a:p>
          <a:p>
            <a:pPr lvl="2"/>
            <a:r>
              <a:rPr lang="tr-TR" dirty="0" smtClean="0"/>
              <a:t>Davranış, uyaran tepki bağı nedeniyle değil, uyaran o davranışa yol açtığı için ortaya çıkar ve bir hedefe ulaşma amacı vardır.</a:t>
            </a:r>
          </a:p>
          <a:p>
            <a:pPr lvl="2"/>
            <a:r>
              <a:rPr lang="tr-TR" dirty="0" smtClean="0"/>
              <a:t>Kişi davranışının sonuçları ile ilgili beklenti oluşturmaya başladığında </a:t>
            </a:r>
            <a:r>
              <a:rPr lang="tr-TR" dirty="0" err="1" smtClean="0"/>
              <a:t>pekiştireç</a:t>
            </a:r>
            <a:r>
              <a:rPr lang="tr-TR" dirty="0" smtClean="0"/>
              <a:t> değil “</a:t>
            </a:r>
            <a:r>
              <a:rPr lang="tr-TR" dirty="0" err="1" smtClean="0"/>
              <a:t>pekiştireç</a:t>
            </a:r>
            <a:r>
              <a:rPr lang="tr-TR" dirty="0" smtClean="0"/>
              <a:t> beklentisi” davranışı etkiler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4 İçerik Yer Tutucusu" descr="indir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00100" y="1668707"/>
            <a:ext cx="7143800" cy="4403499"/>
          </a:xfrm>
        </p:spPr>
      </p:pic>
      <p:sp>
        <p:nvSpPr>
          <p:cNvPr id="1026" name="AutoShape 2" descr="tolman honzik 1930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tr-TR" dirty="0" smtClean="0"/>
              <a:t>. Beklenti yerine gelmezse??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Kepek lapası?</a:t>
            </a:r>
          </a:p>
          <a:p>
            <a:endParaRPr lang="tr-TR" dirty="0" smtClean="0"/>
          </a:p>
          <a:p>
            <a:r>
              <a:rPr lang="tr-TR" dirty="0" err="1" smtClean="0"/>
              <a:t>Ayçekirdeği</a:t>
            </a:r>
            <a:r>
              <a:rPr lang="tr-TR" dirty="0" smtClean="0"/>
              <a:t>?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 smtClean="0">
                <a:solidFill>
                  <a:schemeClr val="tx1"/>
                </a:solidFill>
              </a:rPr>
              <a:t>Öğrenmenin sonunda organizma örgütlü bir bilgi bütünü elde eder. Örneğin bilişsel harita oluşturur.</a:t>
            </a:r>
            <a:endParaRPr lang="tr-TR" sz="2000" dirty="0">
              <a:solidFill>
                <a:schemeClr val="tx1"/>
              </a:solidFill>
            </a:endParaRPr>
          </a:p>
        </p:txBody>
      </p:sp>
      <p:pic>
        <p:nvPicPr>
          <p:cNvPr id="4" name="3 İçerik Yer Tutucusu" descr="tolmanimagejpg_custom-a7a62b2500d3ad4d6a8be5a5a710f7fdf2b2ce33-s900-c8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47452" y="1527175"/>
            <a:ext cx="6812583" cy="4572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Gestalt</a:t>
            </a:r>
            <a:r>
              <a:rPr lang="tr-TR" dirty="0" smtClean="0"/>
              <a:t> Psikoloji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Gestalt</a:t>
            </a:r>
            <a:r>
              <a:rPr lang="tr-TR" dirty="0" smtClean="0"/>
              <a:t>, örüntü, şekil, bütün, görünüş anlamına gelmektedir (</a:t>
            </a:r>
            <a:r>
              <a:rPr lang="tr-TR" dirty="0" err="1" smtClean="0"/>
              <a:t>Korb</a:t>
            </a:r>
            <a:r>
              <a:rPr lang="tr-TR" dirty="0" smtClean="0"/>
              <a:t> ve ark., 1989; </a:t>
            </a:r>
            <a:r>
              <a:rPr lang="tr-TR" dirty="0" err="1" smtClean="0"/>
              <a:t>akt</a:t>
            </a:r>
            <a:r>
              <a:rPr lang="tr-TR" dirty="0" smtClean="0"/>
              <a:t>; </a:t>
            </a:r>
            <a:r>
              <a:rPr lang="tr-TR" dirty="0" err="1" smtClean="0"/>
              <a:t>Daş</a:t>
            </a:r>
            <a:r>
              <a:rPr lang="tr-TR" dirty="0" smtClean="0"/>
              <a:t>, 2015).</a:t>
            </a:r>
          </a:p>
          <a:p>
            <a:r>
              <a:rPr lang="tr-TR" dirty="0" err="1" smtClean="0"/>
              <a:t>Gestalt</a:t>
            </a:r>
            <a:r>
              <a:rPr lang="tr-TR" dirty="0" smtClean="0"/>
              <a:t>, parçalara ayrılamaz bir bütünü temsil etmektedir. Üç özellik </a:t>
            </a:r>
            <a:r>
              <a:rPr lang="tr-TR" dirty="0" err="1" smtClean="0"/>
              <a:t>Gestaltı</a:t>
            </a:r>
            <a:r>
              <a:rPr lang="tr-TR" dirty="0" smtClean="0"/>
              <a:t> tanımlar:</a:t>
            </a:r>
          </a:p>
          <a:p>
            <a:pPr marL="514350" indent="-514350">
              <a:buNone/>
            </a:pPr>
            <a:r>
              <a:rPr lang="tr-TR" dirty="0" smtClean="0"/>
              <a:t>      	1- Nesne</a:t>
            </a:r>
          </a:p>
          <a:p>
            <a:pPr marL="514350" indent="-514350">
              <a:buNone/>
            </a:pPr>
            <a:r>
              <a:rPr lang="tr-TR" dirty="0" smtClean="0"/>
              <a:t>       2- Nesnenin içinde bulunduğu ortam veya çevre</a:t>
            </a:r>
          </a:p>
          <a:p>
            <a:pPr marL="514350" indent="-514350">
              <a:buNone/>
            </a:pPr>
            <a:r>
              <a:rPr lang="tr-TR" dirty="0" smtClean="0"/>
              <a:t>       3- Nesne ile çevrenin ilişkisi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 smtClean="0"/>
              <a:t>Algıda örgütsel süreçlerin önemli olduğunu vurgulayan </a:t>
            </a:r>
            <a:r>
              <a:rPr lang="tr-TR" dirty="0" err="1" smtClean="0"/>
              <a:t>Gestalt</a:t>
            </a:r>
            <a:r>
              <a:rPr lang="tr-TR" dirty="0" smtClean="0"/>
              <a:t> yaklaşımı şu ilkelere dayanmaktadır. </a:t>
            </a:r>
          </a:p>
          <a:p>
            <a:pPr>
              <a:buNone/>
            </a:pPr>
            <a:r>
              <a:rPr lang="tr-TR" dirty="0" smtClean="0"/>
              <a:t>1- Algı gerçekten farklıdır. </a:t>
            </a:r>
          </a:p>
          <a:p>
            <a:pPr>
              <a:buNone/>
            </a:pPr>
            <a:r>
              <a:rPr lang="tr-TR" dirty="0" smtClean="0"/>
              <a:t>2- Bütün parçaların toplamından fazladır.</a:t>
            </a:r>
          </a:p>
          <a:p>
            <a:pPr>
              <a:buNone/>
            </a:pPr>
            <a:r>
              <a:rPr lang="tr-TR" dirty="0" smtClean="0"/>
              <a:t>3- Organizma deneyimleri yapılandırır ve düzenler</a:t>
            </a:r>
          </a:p>
          <a:p>
            <a:pPr>
              <a:buNone/>
            </a:pPr>
            <a:r>
              <a:rPr lang="tr-TR" dirty="0" smtClean="0"/>
              <a:t>4- Bir organizmanın deneyimleri belirli bir şekilde düzenlemek için önceden bir eğilimi, dayandığı algı yasaları vardır.</a:t>
            </a:r>
          </a:p>
          <a:p>
            <a:pPr>
              <a:buNone/>
            </a:pPr>
            <a:r>
              <a:rPr lang="tr-TR" dirty="0" smtClean="0"/>
              <a:t>5- Problem çözme; yeniden yapılandırma ve  </a:t>
            </a:r>
            <a:r>
              <a:rPr lang="tr-TR" dirty="0" err="1" smtClean="0"/>
              <a:t>içgörü</a:t>
            </a:r>
            <a:r>
              <a:rPr lang="tr-TR" dirty="0" smtClean="0"/>
              <a:t> gerektirir; AHA!!!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171</TotalTime>
  <Words>439</Words>
  <Application>Microsoft Office PowerPoint</Application>
  <PresentationFormat>Ekran Gösterisi (4:3)</PresentationFormat>
  <Paragraphs>54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Georgia</vt:lpstr>
      <vt:lpstr>Wingdings</vt:lpstr>
      <vt:lpstr>Wingdings 2</vt:lpstr>
      <vt:lpstr>Kent</vt:lpstr>
      <vt:lpstr>Öğrenmeye Bilişsel Yaklaşım </vt:lpstr>
      <vt:lpstr>PowerPoint Sunusu</vt:lpstr>
      <vt:lpstr>PowerPoint Sunusu</vt:lpstr>
      <vt:lpstr>Edward Tolman</vt:lpstr>
      <vt:lpstr>PowerPoint Sunusu</vt:lpstr>
      <vt:lpstr>. Beklenti yerine gelmezse??</vt:lpstr>
      <vt:lpstr>Öğrenmenin sonunda organizma örgütlü bir bilgi bütünü elde eder. Örneğin bilişsel harita oluşturur.</vt:lpstr>
      <vt:lpstr>Gestalt Psikoloji</vt:lpstr>
      <vt:lpstr>PowerPoint Sunusu</vt:lpstr>
      <vt:lpstr>PowerPoint Sunusu</vt:lpstr>
      <vt:lpstr>Sözel Öğrenme Araştırması</vt:lpstr>
      <vt:lpstr>PowerPoint Sunusu</vt:lpstr>
      <vt:lpstr>Çağdaş Bilişsel Varsayımlar</vt:lpstr>
      <vt:lpstr>PowerPoint Sunusu</vt:lpstr>
      <vt:lpstr>PowerPoint Sunusu</vt:lpstr>
      <vt:lpstr>Bilgi İşlemleme Modeli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Öğrenmeye Bilişel Yaklaşım</dc:title>
  <dc:creator>user</dc:creator>
  <cp:lastModifiedBy>EYLEMTURK</cp:lastModifiedBy>
  <cp:revision>23</cp:revision>
  <dcterms:created xsi:type="dcterms:W3CDTF">2018-04-17T08:56:33Z</dcterms:created>
  <dcterms:modified xsi:type="dcterms:W3CDTF">2018-04-18T10:37:05Z</dcterms:modified>
</cp:coreProperties>
</file>