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57" r:id="rId3"/>
    <p:sldId id="261" r:id="rId4"/>
    <p:sldId id="263" r:id="rId5"/>
    <p:sldId id="262" r:id="rId6"/>
    <p:sldId id="260" r:id="rId7"/>
    <p:sldId id="259" r:id="rId8"/>
    <p:sldId id="264" r:id="rId9"/>
    <p:sldId id="258"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11" autoAdjust="0"/>
  </p:normalViewPr>
  <p:slideViewPr>
    <p:cSldViewPr>
      <p:cViewPr varScale="1">
        <p:scale>
          <a:sx n="47" d="100"/>
          <a:sy n="47" d="100"/>
        </p:scale>
        <p:origin x="1507" y="58"/>
      </p:cViewPr>
      <p:guideLst>
        <p:guide orient="horz" pos="2160"/>
        <p:guide pos="2880"/>
      </p:guideLst>
    </p:cSldViewPr>
  </p:slideViewPr>
  <p:notesTextViewPr>
    <p:cViewPr>
      <p:scale>
        <a:sx n="100" d="100"/>
        <a:sy n="100" d="100"/>
      </p:scale>
      <p:origin x="0" y="0"/>
    </p:cViewPr>
  </p:notesTextViewPr>
  <p:notesViewPr>
    <p:cSldViewPr>
      <p:cViewPr varScale="1">
        <p:scale>
          <a:sx n="43" d="100"/>
          <a:sy n="43" d="100"/>
        </p:scale>
        <p:origin x="2482"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52851F-70C0-42A8-A501-38FA030FC03B}" type="datetimeFigureOut">
              <a:rPr lang="tr-TR" smtClean="0"/>
              <a:t>2.05.2019</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ED037-CE97-4E87-8714-7773B71A795E}" type="slidenum">
              <a:rPr lang="tr-TR" smtClean="0"/>
              <a:t>‹#›</a:t>
            </a:fld>
            <a:endParaRPr lang="tr-TR"/>
          </a:p>
        </p:txBody>
      </p:sp>
    </p:spTree>
    <p:extLst>
      <p:ext uri="{BB962C8B-B14F-4D97-AF65-F5344CB8AC3E}">
        <p14:creationId xmlns:p14="http://schemas.microsoft.com/office/powerpoint/2010/main" val="3563345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A4A267-361E-4047-9E25-6360DD5F7FD1}" type="datetimeFigureOut">
              <a:rPr lang="tr-TR" smtClean="0"/>
              <a:t>2.05.2019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32EDFD-D2D3-4ABC-8137-6715CFEE28C2}" type="slidenum">
              <a:rPr lang="tr-TR" smtClean="0"/>
              <a:t>‹#›</a:t>
            </a:fld>
            <a:endParaRPr lang="tr-TR"/>
          </a:p>
        </p:txBody>
      </p:sp>
    </p:spTree>
    <p:extLst>
      <p:ext uri="{BB962C8B-B14F-4D97-AF65-F5344CB8AC3E}">
        <p14:creationId xmlns:p14="http://schemas.microsoft.com/office/powerpoint/2010/main" val="252032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A77557F-03C5-4309-BF7A-BE91AE8EAC87}" type="slidenum">
              <a:rPr lang="tr-TR" smtClean="0"/>
              <a:pPr/>
              <a:t>1</a:t>
            </a:fld>
            <a:endParaRPr lang="tr-TR"/>
          </a:p>
        </p:txBody>
      </p:sp>
    </p:spTree>
    <p:extLst>
      <p:ext uri="{BB962C8B-B14F-4D97-AF65-F5344CB8AC3E}">
        <p14:creationId xmlns:p14="http://schemas.microsoft.com/office/powerpoint/2010/main" val="4045170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732EDFD-D2D3-4ABC-8137-6715CFEE28C2}" type="slidenum">
              <a:rPr lang="tr-TR" smtClean="0"/>
              <a:t>36</a:t>
            </a:fld>
            <a:endParaRPr lang="tr-TR"/>
          </a:p>
        </p:txBody>
      </p:sp>
    </p:spTree>
    <p:extLst>
      <p:ext uri="{BB962C8B-B14F-4D97-AF65-F5344CB8AC3E}">
        <p14:creationId xmlns:p14="http://schemas.microsoft.com/office/powerpoint/2010/main" val="210418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lı Resim">
    <p:spTree>
      <p:nvGrpSpPr>
        <p:cNvPr id="1" name=""/>
        <p:cNvGrpSpPr/>
        <p:nvPr/>
      </p:nvGrpSpPr>
      <p:grpSpPr>
        <a:xfrm>
          <a:off x="0" y="0"/>
          <a:ext cx="0" cy="0"/>
          <a:chOff x="0" y="0"/>
          <a:chExt cx="0" cy="0"/>
        </a:xfrm>
      </p:grpSpPr>
      <p:sp>
        <p:nvSpPr>
          <p:cNvPr id="5" name="4 Dikdörtgen"/>
          <p:cNvSpPr>
            <a:spLocks noChangeArrowheads="1"/>
          </p:cNvSpPr>
          <p:nvPr/>
        </p:nvSpPr>
        <p:spPr bwMode="auto">
          <a:xfrm>
            <a:off x="0" y="3068960"/>
            <a:ext cx="1512000" cy="657353"/>
          </a:xfrm>
          <a:prstGeom prst="rect">
            <a:avLst/>
          </a:prstGeom>
          <a:solidFill>
            <a:schemeClr val="accent3">
              <a:lumMod val="60000"/>
              <a:lumOff val="40000"/>
            </a:schemeClr>
          </a:solidFill>
          <a:ln w="50800" cap="rnd" cmpd="dbl" algn="ctr">
            <a:noFill/>
            <a:miter lim="800000"/>
            <a:headEnd/>
            <a:tailEnd/>
          </a:ln>
        </p:spPr>
        <p:txBody>
          <a:bodyPr lIns="111063" tIns="55531" rIns="111063" bIns="55531" anchor="ctr"/>
          <a:lstStyle/>
          <a:p>
            <a:pPr algn="ctr" defTabSz="1111810" fontAlgn="auto">
              <a:spcBef>
                <a:spcPts val="0"/>
              </a:spcBef>
              <a:spcAft>
                <a:spcPts val="0"/>
              </a:spcAft>
              <a:defRPr/>
            </a:pPr>
            <a:endParaRPr lang="en-US" dirty="0">
              <a:solidFill>
                <a:schemeClr val="lt1"/>
              </a:solidFill>
              <a:latin typeface="+mn-lt"/>
              <a:cs typeface="+mn-cs"/>
            </a:endParaRPr>
          </a:p>
        </p:txBody>
      </p:sp>
      <p:sp>
        <p:nvSpPr>
          <p:cNvPr id="6" name="5 Dikdörtgen"/>
          <p:cNvSpPr>
            <a:spLocks noChangeArrowheads="1"/>
          </p:cNvSpPr>
          <p:nvPr/>
        </p:nvSpPr>
        <p:spPr bwMode="auto">
          <a:xfrm>
            <a:off x="1545866" y="3075929"/>
            <a:ext cx="7598142" cy="650384"/>
          </a:xfrm>
          <a:prstGeom prst="rect">
            <a:avLst/>
          </a:prstGeom>
          <a:solidFill>
            <a:schemeClr val="tx2">
              <a:lumMod val="60000"/>
              <a:lumOff val="40000"/>
            </a:schemeClr>
          </a:solidFill>
          <a:ln w="50800" cap="rnd" cmpd="dbl" algn="ctr">
            <a:noFill/>
            <a:miter lim="800000"/>
            <a:headEnd/>
            <a:tailEnd/>
          </a:ln>
        </p:spPr>
        <p:txBody>
          <a:bodyPr lIns="111063" tIns="55531" rIns="111063" bIns="55531" anchor="ctr"/>
          <a:lstStyle/>
          <a:p>
            <a:pPr algn="ctr" defTabSz="1111810" fontAlgn="auto">
              <a:spcBef>
                <a:spcPts val="0"/>
              </a:spcBef>
              <a:spcAft>
                <a:spcPts val="0"/>
              </a:spcAft>
              <a:defRPr/>
            </a:pPr>
            <a:endParaRPr lang="en-US" dirty="0">
              <a:solidFill>
                <a:schemeClr val="lt1"/>
              </a:solidFill>
              <a:latin typeface="+mn-lt"/>
              <a:cs typeface="+mn-cs"/>
            </a:endParaRPr>
          </a:p>
        </p:txBody>
      </p:sp>
      <p:sp>
        <p:nvSpPr>
          <p:cNvPr id="8" name="7 Dikdörtgen"/>
          <p:cNvSpPr/>
          <p:nvPr userDrawn="1"/>
        </p:nvSpPr>
        <p:spPr>
          <a:xfrm>
            <a:off x="1" y="3789040"/>
            <a:ext cx="9144000" cy="30689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7673" tIns="48836" rIns="97673" bIns="48836" anchor="ctr"/>
          <a:lstStyle/>
          <a:p>
            <a:pPr algn="ctr">
              <a:defRPr/>
            </a:pPr>
            <a:endParaRPr lang="tr-TR"/>
          </a:p>
        </p:txBody>
      </p:sp>
      <p:sp>
        <p:nvSpPr>
          <p:cNvPr id="4" name="3 Metin Yer Tutucusu"/>
          <p:cNvSpPr>
            <a:spLocks noGrp="1"/>
          </p:cNvSpPr>
          <p:nvPr>
            <p:ph type="body" sz="half" idx="2"/>
          </p:nvPr>
        </p:nvSpPr>
        <p:spPr>
          <a:xfrm>
            <a:off x="1600200" y="3823319"/>
            <a:ext cx="6716217" cy="685801"/>
          </a:xfrm>
          <a:prstGeom prst="rect">
            <a:avLst/>
          </a:prstGeom>
        </p:spPr>
        <p:txBody>
          <a:bodyPr/>
          <a:lstStyle>
            <a:lvl1pPr marL="0" indent="0">
              <a:buFontTx/>
              <a:buNone/>
              <a:defRPr sz="2100"/>
            </a:lvl1pPr>
            <a:lvl2pPr>
              <a:buFontTx/>
              <a:buNone/>
              <a:defRPr sz="1400"/>
            </a:lvl2pPr>
            <a:lvl3pPr>
              <a:buFontTx/>
              <a:buNone/>
              <a:defRPr sz="1200"/>
            </a:lvl3pPr>
            <a:lvl4pPr>
              <a:buFontTx/>
              <a:buNone/>
              <a:defRPr sz="1100"/>
            </a:lvl4pPr>
            <a:lvl5pPr>
              <a:buFontTx/>
              <a:buNone/>
              <a:defRPr sz="1100"/>
            </a:lvl5pPr>
          </a:lstStyle>
          <a:p>
            <a:pPr lvl="0"/>
            <a:r>
              <a:rPr lang="tr-TR"/>
              <a:t>Asıl metin stillerini düzenlemek için tıklatın</a:t>
            </a:r>
          </a:p>
        </p:txBody>
      </p:sp>
      <p:sp>
        <p:nvSpPr>
          <p:cNvPr id="2" name="1 Başlık"/>
          <p:cNvSpPr>
            <a:spLocks noGrp="1"/>
          </p:cNvSpPr>
          <p:nvPr>
            <p:ph type="title"/>
          </p:nvPr>
        </p:nvSpPr>
        <p:spPr>
          <a:xfrm>
            <a:off x="1687338" y="3160480"/>
            <a:ext cx="4252815" cy="434345"/>
          </a:xfrm>
          <a:prstGeom prst="rect">
            <a:avLst/>
          </a:prstGeom>
        </p:spPr>
        <p:txBody>
          <a:bodyPr/>
          <a:lstStyle>
            <a:lvl1pPr algn="l">
              <a:buNone/>
              <a:defRPr sz="3400" b="0">
                <a:solidFill>
                  <a:srgbClr val="FFFFFF"/>
                </a:solidFill>
              </a:defRPr>
            </a:lvl1pPr>
          </a:lstStyle>
          <a:p>
            <a:r>
              <a:rPr lang="tr-TR" dirty="0"/>
              <a:t>Asıl başlık stili için tıklatın</a:t>
            </a:r>
            <a:endParaRPr lang="en-US" dirty="0"/>
          </a:p>
        </p:txBody>
      </p:sp>
      <p:sp>
        <p:nvSpPr>
          <p:cNvPr id="9" name="11 Veri Yer Tutucusu"/>
          <p:cNvSpPr>
            <a:spLocks noGrp="1"/>
          </p:cNvSpPr>
          <p:nvPr>
            <p:ph type="dt" sz="half" idx="10"/>
          </p:nvPr>
        </p:nvSpPr>
        <p:spPr>
          <a:xfrm>
            <a:off x="6249018" y="6248990"/>
            <a:ext cx="2666185" cy="365128"/>
          </a:xfrm>
        </p:spPr>
        <p:txBody>
          <a:bodyPr/>
          <a:lstStyle>
            <a:lvl1pPr>
              <a:defRPr/>
            </a:lvl1pPr>
          </a:lstStyle>
          <a:p>
            <a:pPr>
              <a:defRPr/>
            </a:pPr>
            <a:fld id="{F4F5C2C6-4272-4991-B50C-12AA22C1C9DE}" type="datetime1">
              <a:rPr lang="tr-TR" smtClean="0"/>
              <a:pPr>
                <a:defRPr/>
              </a:pPr>
              <a:t>2.05.2019</a:t>
            </a:fld>
            <a:endParaRPr lang="tr-TR"/>
          </a:p>
        </p:txBody>
      </p:sp>
      <p:sp>
        <p:nvSpPr>
          <p:cNvPr id="10" name="13 Altbilgi Yer Tutucusu"/>
          <p:cNvSpPr>
            <a:spLocks noGrp="1"/>
          </p:cNvSpPr>
          <p:nvPr>
            <p:ph type="ftr" sz="quarter" idx="11"/>
          </p:nvPr>
        </p:nvSpPr>
        <p:spPr>
          <a:xfrm>
            <a:off x="1600272" y="6246202"/>
            <a:ext cx="4572001" cy="365128"/>
          </a:xfrm>
        </p:spPr>
        <p:txBody>
          <a:bodyPr/>
          <a:lstStyle>
            <a:lvl1pPr>
              <a:defRPr/>
            </a:lvl1pPr>
          </a:lstStyle>
          <a:p>
            <a:pPr>
              <a:defRPr/>
            </a:pPr>
            <a:endParaRPr lang="tr-TR" dirty="0"/>
          </a:p>
        </p:txBody>
      </p:sp>
      <p:sp>
        <p:nvSpPr>
          <p:cNvPr id="11" name="Unvan 1"/>
          <p:cNvSpPr txBox="1">
            <a:spLocks/>
          </p:cNvSpPr>
          <p:nvPr userDrawn="1"/>
        </p:nvSpPr>
        <p:spPr>
          <a:xfrm rot="19943020">
            <a:off x="23580" y="2740501"/>
            <a:ext cx="9096840" cy="1376998"/>
          </a:xfrm>
          <a:prstGeom prst="rect">
            <a:avLst/>
          </a:prstGeom>
          <a:noFill/>
          <a:ln>
            <a:noFill/>
          </a:ln>
        </p:spPr>
        <p:txBody>
          <a:bodyPr anchor="b">
            <a:normAutofit fontScale="77500" lnSpcReduction="20000"/>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tr-TR" sz="8800" spc="50" dirty="0" smtClean="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Öğr. Gör. Fuat ATASOY</a:t>
            </a:r>
            <a:endParaRPr lang="tr-TR" sz="8800" spc="50" dirty="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83784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
        <p:nvSpPr>
          <p:cNvPr id="5" name="Unvan 1"/>
          <p:cNvSpPr txBox="1">
            <a:spLocks/>
          </p:cNvSpPr>
          <p:nvPr userDrawn="1"/>
        </p:nvSpPr>
        <p:spPr>
          <a:xfrm rot="19943020">
            <a:off x="23580" y="2740501"/>
            <a:ext cx="9096840" cy="1376998"/>
          </a:xfrm>
          <a:prstGeom prst="rect">
            <a:avLst/>
          </a:prstGeom>
          <a:noFill/>
          <a:ln>
            <a:noFill/>
          </a:ln>
        </p:spPr>
        <p:txBody>
          <a:bodyPr anchor="b">
            <a:normAutofit fontScale="77500" lnSpcReduction="20000"/>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tr-TR" sz="8800" spc="50" dirty="0" smtClean="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Öğr. Gör. Fuat ATASOY</a:t>
            </a:r>
            <a:endParaRPr lang="tr-TR" sz="8800" spc="50" dirty="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2.05.2019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Veri Yer Tutucusu"/>
          <p:cNvSpPr>
            <a:spLocks noGrp="1"/>
          </p:cNvSpPr>
          <p:nvPr>
            <p:ph type="dt" sz="quarter" idx="10"/>
          </p:nvPr>
        </p:nvSpPr>
        <p:spPr>
          <a:xfrm>
            <a:off x="7589478" y="6381328"/>
            <a:ext cx="1230994" cy="365128"/>
          </a:xfrm>
        </p:spPr>
        <p:txBody>
          <a:bodyPr/>
          <a:lstStyle/>
          <a:p>
            <a:pPr>
              <a:defRPr/>
            </a:pPr>
            <a:fld id="{83B264C0-35AC-412E-9356-0C6C68E5B980}" type="datetime1">
              <a:rPr lang="tr-TR" smtClean="0">
                <a:effectLst>
                  <a:outerShdw blurRad="38100" dist="38100" dir="2700000" algn="tl">
                    <a:srgbClr val="000000">
                      <a:alpha val="43137"/>
                    </a:srgbClr>
                  </a:outerShdw>
                </a:effectLst>
              </a:rPr>
              <a:pPr>
                <a:defRPr/>
              </a:pPr>
              <a:t>2.05.2019</a:t>
            </a:fld>
            <a:endParaRPr lang="tr-TR" dirty="0">
              <a:effectLst>
                <a:outerShdw blurRad="38100" dist="38100" dir="2700000" algn="tl">
                  <a:srgbClr val="000000">
                    <a:alpha val="43137"/>
                  </a:srgbClr>
                </a:outerShdw>
              </a:effectLst>
            </a:endParaRPr>
          </a:p>
        </p:txBody>
      </p:sp>
      <p:sp>
        <p:nvSpPr>
          <p:cNvPr id="6" name="5 Altbilgi Yer Tutucusu"/>
          <p:cNvSpPr>
            <a:spLocks noGrp="1"/>
          </p:cNvSpPr>
          <p:nvPr>
            <p:ph type="ftr" sz="quarter" idx="11"/>
          </p:nvPr>
        </p:nvSpPr>
        <p:spPr>
          <a:xfrm>
            <a:off x="107505" y="6381328"/>
            <a:ext cx="1812772" cy="365128"/>
          </a:xfrm>
        </p:spPr>
        <p:txBody>
          <a:bodyPr/>
          <a:lstStyle/>
          <a:p>
            <a:pPr>
              <a:defRPr/>
            </a:pPr>
            <a:endParaRPr lang="tr-TR" dirty="0">
              <a:effectLst>
                <a:outerShdw blurRad="38100" dist="38100" dir="2700000" algn="tl">
                  <a:srgbClr val="000000">
                    <a:alpha val="43137"/>
                  </a:srgbClr>
                </a:outerShdw>
              </a:effectLst>
            </a:endParaRPr>
          </a:p>
        </p:txBody>
      </p:sp>
      <p:sp>
        <p:nvSpPr>
          <p:cNvPr id="9" name="8 Dikdörtgen"/>
          <p:cNvSpPr/>
          <p:nvPr/>
        </p:nvSpPr>
        <p:spPr>
          <a:xfrm>
            <a:off x="2123728" y="3068960"/>
            <a:ext cx="6775728" cy="661720"/>
          </a:xfrm>
          <a:prstGeom prst="rect">
            <a:avLst/>
          </a:prstGeom>
          <a:noFill/>
        </p:spPr>
        <p:txBody>
          <a:bodyPr wrap="square" lIns="97673" tIns="0" rIns="97673" bIns="0" anchor="ctr" anchorCtr="0">
            <a:spAutoFit/>
            <a:scene3d>
              <a:camera prst="orthographicFront"/>
              <a:lightRig rig="soft" dir="t">
                <a:rot lat="0" lon="0" rev="10800000"/>
              </a:lightRig>
            </a:scene3d>
            <a:sp3d>
              <a:bevelT w="27940" h="12700"/>
              <a:contourClr>
                <a:srgbClr val="DDDDDD"/>
              </a:contourClr>
            </a:sp3d>
          </a:bodyPr>
          <a:lstStyle/>
          <a:p>
            <a:pPr algn="ctr">
              <a:defRPr/>
            </a:pPr>
            <a:r>
              <a:rPr lang="tr-TR" sz="4300" b="1" spc="161" dirty="0">
                <a:ln w="11430"/>
                <a:solidFill>
                  <a:srgbClr val="F8F8F8"/>
                </a:solidFill>
                <a:effectLst>
                  <a:outerShdw blurRad="38100" dist="38100" dir="2700000" algn="tl">
                    <a:srgbClr val="000000">
                      <a:alpha val="43137"/>
                    </a:srgbClr>
                  </a:outerShdw>
                </a:effectLst>
              </a:rPr>
              <a:t>ÖNBÜRO YÖNETİMİ</a:t>
            </a:r>
          </a:p>
        </p:txBody>
      </p:sp>
      <p:sp>
        <p:nvSpPr>
          <p:cNvPr id="7" name="1 Başlık"/>
          <p:cNvSpPr txBox="1">
            <a:spLocks/>
          </p:cNvSpPr>
          <p:nvPr/>
        </p:nvSpPr>
        <p:spPr bwMode="auto">
          <a:xfrm>
            <a:off x="1429893" y="404664"/>
            <a:ext cx="6245961" cy="23146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673" tIns="48836" rIns="97673" bIns="48836">
            <a:spAutoFit/>
          </a:bodyPr>
          <a:lstStyle>
            <a:defPPr>
              <a:defRPr lang="tr-TR"/>
            </a:defPPr>
            <a:lvl1pPr algn="ctr">
              <a:lnSpc>
                <a:spcPct val="150000"/>
              </a:lnSpc>
              <a:defRPr sz="43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0000" endA="300" endPos="50000" dist="29997" dir="5400000" sy="-100000" algn="bl" rotWithShape="0"/>
                </a:effectLst>
              </a:defRPr>
            </a:lvl1pPr>
          </a:lstStyle>
          <a:p>
            <a:r>
              <a:rPr lang="tr-TR" sz="3200" dirty="0">
                <a:effectLst>
                  <a:outerShdw blurRad="50800" algn="tl" rotWithShape="0">
                    <a:srgbClr val="000000"/>
                  </a:outerShdw>
                  <a:reflection blurRad="12700" stA="17000" endPos="50000" dist="50800" dir="5400000" sy="-100000" algn="bl" rotWithShape="0"/>
                </a:effectLst>
              </a:rPr>
              <a:t>Ankara Üniversitesi </a:t>
            </a:r>
          </a:p>
          <a:p>
            <a:r>
              <a:rPr lang="tr-TR" sz="3200" dirty="0">
                <a:effectLst>
                  <a:outerShdw blurRad="50800" algn="tl" rotWithShape="0">
                    <a:srgbClr val="000000"/>
                  </a:outerShdw>
                  <a:reflection blurRad="12700" stA="17000" endPos="50000" dist="50800" dir="5400000" sy="-100000" algn="bl" rotWithShape="0"/>
                </a:effectLst>
              </a:rPr>
              <a:t>Beypazarı Meslek Yüksekokulu</a:t>
            </a:r>
          </a:p>
          <a:p>
            <a:r>
              <a:rPr lang="tr-TR" sz="3200" dirty="0">
                <a:effectLst>
                  <a:outerShdw blurRad="50800" algn="tl" rotWithShape="0">
                    <a:srgbClr val="000000"/>
                  </a:outerShdw>
                  <a:reflection blurRad="12700" stA="17000" endPos="50000" dist="50800" dir="5400000" sy="-100000" algn="bl" rotWithShape="0"/>
                </a:effectLst>
              </a:rPr>
              <a:t>Turizm ve Otel İşletmeciliği</a:t>
            </a:r>
          </a:p>
        </p:txBody>
      </p:sp>
      <p:sp>
        <p:nvSpPr>
          <p:cNvPr id="3" name="Dikdörtgen 2"/>
          <p:cNvSpPr/>
          <p:nvPr/>
        </p:nvSpPr>
        <p:spPr>
          <a:xfrm>
            <a:off x="107504" y="4437112"/>
            <a:ext cx="9036496" cy="3108543"/>
          </a:xfrm>
          <a:prstGeom prst="rect">
            <a:avLst/>
          </a:prstGeom>
        </p:spPr>
        <p:txBody>
          <a:bodyPr wrap="square">
            <a:spAutoFit/>
          </a:bodyPr>
          <a:lstStyle/>
          <a:p>
            <a:r>
              <a:rPr lang="tr-TR" sz="2800" b="1" dirty="0">
                <a:latin typeface="Times New Roman" panose="02020603050405020304" pitchFamily="18" charset="0"/>
                <a:cs typeface="Times New Roman" panose="02020603050405020304" pitchFamily="18" charset="0"/>
              </a:rPr>
              <a:t>Dersin kodu: </a:t>
            </a:r>
            <a:r>
              <a:rPr lang="tr-TR" sz="2800" dirty="0" smtClean="0">
                <a:latin typeface="Times New Roman" panose="02020603050405020304" pitchFamily="18" charset="0"/>
                <a:cs typeface="Times New Roman" panose="02020603050405020304" pitchFamily="18" charset="0"/>
              </a:rPr>
              <a:t>BTO249</a:t>
            </a:r>
            <a:endParaRPr lang="tr-TR" sz="2800" dirty="0">
              <a:latin typeface="Times New Roman" panose="02020603050405020304" pitchFamily="18" charset="0"/>
              <a:cs typeface="Times New Roman" panose="02020603050405020304" pitchFamily="18" charset="0"/>
            </a:endParaRPr>
          </a:p>
          <a:p>
            <a:r>
              <a:rPr lang="tr-TR" sz="2800" b="1" dirty="0">
                <a:latin typeface="Times New Roman" panose="02020603050405020304" pitchFamily="18" charset="0"/>
                <a:cs typeface="Times New Roman" panose="02020603050405020304" pitchFamily="18" charset="0"/>
              </a:rPr>
              <a:t>Sorumlu:</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Öğr</a:t>
            </a:r>
            <a:r>
              <a:rPr lang="tr-TR" sz="2800" dirty="0">
                <a:latin typeface="Times New Roman" panose="02020603050405020304" pitchFamily="18" charset="0"/>
                <a:cs typeface="Times New Roman" panose="02020603050405020304" pitchFamily="18" charset="0"/>
              </a:rPr>
              <a:t>. Gör. Fuat ATASOY</a:t>
            </a:r>
          </a:p>
          <a:p>
            <a:r>
              <a:rPr lang="tr-TR" sz="2800" b="1" dirty="0">
                <a:latin typeface="Times New Roman" panose="02020603050405020304" pitchFamily="18" charset="0"/>
                <a:cs typeface="Times New Roman" panose="02020603050405020304" pitchFamily="18" charset="0"/>
              </a:rPr>
              <a:t>Ünite:</a:t>
            </a:r>
            <a:r>
              <a:rPr lang="tr-TR" sz="2800" dirty="0">
                <a:latin typeface="Times New Roman" panose="02020603050405020304" pitchFamily="18" charset="0"/>
                <a:cs typeface="Times New Roman" panose="02020603050405020304" pitchFamily="18" charset="0"/>
              </a:rPr>
              <a:t> 12</a:t>
            </a:r>
          </a:p>
          <a:p>
            <a:r>
              <a:rPr lang="tr-TR" sz="2800" b="1" dirty="0">
                <a:latin typeface="Times New Roman" panose="02020603050405020304" pitchFamily="18" charset="0"/>
                <a:cs typeface="Times New Roman" panose="02020603050405020304" pitchFamily="18" charset="0"/>
              </a:rPr>
              <a:t>Ünitenin adı: Ön Büro Personel Sağlığı:</a:t>
            </a:r>
            <a:r>
              <a:rPr lang="tr-TR" sz="2800" dirty="0">
                <a:latin typeface="Times New Roman" panose="02020603050405020304" pitchFamily="18" charset="0"/>
                <a:cs typeface="Times New Roman" panose="02020603050405020304" pitchFamily="18" charset="0"/>
              </a:rPr>
              <a:t> </a:t>
            </a:r>
            <a:r>
              <a:rPr lang="tr-TR" sz="2800" b="1" dirty="0">
                <a:latin typeface="Times New Roman" panose="02020603050405020304" pitchFamily="18" charset="0"/>
                <a:cs typeface="Times New Roman" panose="02020603050405020304" pitchFamily="18" charset="0"/>
              </a:rPr>
              <a:t>Tutumlar, Temizlik, Hijyen</a:t>
            </a:r>
            <a:r>
              <a:rPr lang="tr-TR" sz="2800" dirty="0">
                <a:latin typeface="Times New Roman" panose="02020603050405020304" pitchFamily="18" charset="0"/>
                <a:cs typeface="Times New Roman" panose="02020603050405020304" pitchFamily="18" charset="0"/>
              </a:rPr>
              <a:t> </a:t>
            </a:r>
            <a:br>
              <a:rPr lang="tr-TR" sz="2800" dirty="0">
                <a:latin typeface="Times New Roman" panose="02020603050405020304" pitchFamily="18" charset="0"/>
                <a:cs typeface="Times New Roman" panose="02020603050405020304" pitchFamily="18" charset="0"/>
              </a:rPr>
            </a:br>
            <a:r>
              <a:rPr lang="tr-TR" sz="2800" dirty="0"/>
              <a:t/>
            </a:r>
            <a:br>
              <a:rPr lang="tr-TR" sz="2800" dirty="0"/>
            </a:br>
            <a:endParaRPr lang="tr-TR"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6211692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328BCAF8-6800-4DAC-A34A-653A506AA004}"/>
              </a:ext>
            </a:extLst>
          </p:cNvPr>
          <p:cNvSpPr/>
          <p:nvPr/>
        </p:nvSpPr>
        <p:spPr>
          <a:xfrm>
            <a:off x="125760" y="188640"/>
            <a:ext cx="8892480" cy="2800767"/>
          </a:xfrm>
          <a:prstGeom prst="rect">
            <a:avLst/>
          </a:prstGeom>
        </p:spPr>
        <p:txBody>
          <a:bodyPr wrap="square">
            <a:spAutoFit/>
          </a:bodyPr>
          <a:lstStyle/>
          <a:p>
            <a:pPr algn="ctr"/>
            <a:r>
              <a:rPr lang="tr-TR" sz="2200" b="1" dirty="0">
                <a:solidFill>
                  <a:srgbClr val="FF0000"/>
                </a:solidFill>
                <a:latin typeface="Times New Roman" panose="02020603050405020304" pitchFamily="18" charset="0"/>
                <a:cs typeface="Times New Roman" panose="02020603050405020304" pitchFamily="18" charset="0"/>
              </a:rPr>
              <a:t>Ayak Temizliği ve Hijyeni</a:t>
            </a:r>
            <a:r>
              <a:rPr lang="tr-TR" sz="2200" b="1" dirty="0">
                <a:latin typeface="Times New Roman" panose="02020603050405020304" pitchFamily="18" charset="0"/>
                <a:cs typeface="Times New Roman" panose="02020603050405020304" pitchFamily="18" charset="0"/>
              </a:rPr>
              <a:t/>
            </a:r>
            <a:br>
              <a:rPr lang="tr-TR" sz="2200" b="1"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Ayaklar vücudun bütün yükünü çeker. Ayak sağlığının korunması için de ayakkabılara ayrı bir önem verilmesi gerekir. Eğer, ayakları koruyan ayakkabılar yanlış ve hatalı seçilirse ve ayaklara gereken özen gösterilmez ise zaman içinde </a:t>
            </a:r>
            <a:r>
              <a:rPr lang="tr-TR" sz="2200" b="1" dirty="0">
                <a:latin typeface="Times New Roman" panose="02020603050405020304" pitchFamily="18" charset="0"/>
                <a:cs typeface="Times New Roman" panose="02020603050405020304" pitchFamily="18" charset="0"/>
              </a:rPr>
              <a:t>bel ağrılarına, sızılarına, nasır oluşumuna, tırnak batmasına, parmakların birbirinin üzerine binmesine, kemik çıkıntılarına ve yürüyüş bozukluklarına, tedirginlik hissine </a:t>
            </a:r>
            <a:r>
              <a:rPr lang="tr-TR" sz="2200" dirty="0">
                <a:latin typeface="Times New Roman" panose="02020603050405020304" pitchFamily="18" charset="0"/>
                <a:cs typeface="Times New Roman" panose="02020603050405020304" pitchFamily="18" charset="0"/>
              </a:rPr>
              <a:t>neden olur. </a:t>
            </a:r>
            <a:br>
              <a:rPr lang="tr-TR" sz="2200" dirty="0">
                <a:latin typeface="Times New Roman" panose="02020603050405020304" pitchFamily="18" charset="0"/>
                <a:cs typeface="Times New Roman" panose="02020603050405020304" pitchFamily="18" charset="0"/>
              </a:rPr>
            </a:br>
            <a:endParaRPr lang="tr-TR" sz="2200" dirty="0">
              <a:latin typeface="Times New Roman" panose="02020603050405020304" pitchFamily="18" charset="0"/>
              <a:cs typeface="Times New Roman" panose="02020603050405020304" pitchFamily="18" charset="0"/>
            </a:endParaRPr>
          </a:p>
        </p:txBody>
      </p:sp>
      <p:pic>
        <p:nvPicPr>
          <p:cNvPr id="2" name="Resim 1">
            <a:extLst>
              <a:ext uri="{FF2B5EF4-FFF2-40B4-BE49-F238E27FC236}">
                <a16:creationId xmlns:a16="http://schemas.microsoft.com/office/drawing/2014/main" id="{19FB7D02-ED28-4E2A-B1DA-0E18C709B805}"/>
              </a:ext>
            </a:extLst>
          </p:cNvPr>
          <p:cNvPicPr>
            <a:picLocks noChangeAspect="1"/>
          </p:cNvPicPr>
          <p:nvPr/>
        </p:nvPicPr>
        <p:blipFill>
          <a:blip r:embed="rId2"/>
          <a:stretch>
            <a:fillRect/>
          </a:stretch>
        </p:blipFill>
        <p:spPr>
          <a:xfrm>
            <a:off x="323528" y="2852936"/>
            <a:ext cx="8424936" cy="3672408"/>
          </a:xfrm>
          <a:prstGeom prst="rect">
            <a:avLst/>
          </a:prstGeom>
        </p:spPr>
      </p:pic>
    </p:spTree>
    <p:extLst>
      <p:ext uri="{BB962C8B-B14F-4D97-AF65-F5344CB8AC3E}">
        <p14:creationId xmlns:p14="http://schemas.microsoft.com/office/powerpoint/2010/main" val="3343175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79F823A-DD03-42E5-809B-6A5E9D674EB7}"/>
              </a:ext>
            </a:extLst>
          </p:cNvPr>
          <p:cNvSpPr/>
          <p:nvPr/>
        </p:nvSpPr>
        <p:spPr>
          <a:xfrm>
            <a:off x="539552" y="116632"/>
            <a:ext cx="8064896" cy="1200329"/>
          </a:xfrm>
          <a:prstGeom prst="rect">
            <a:avLst/>
          </a:prstGeom>
        </p:spPr>
        <p:txBody>
          <a:bodyPr wrap="square">
            <a:spAutoFit/>
          </a:bodyPr>
          <a:lstStyle/>
          <a:p>
            <a:pPr algn="ctr"/>
            <a:r>
              <a:rPr lang="tr-TR" sz="2400" dirty="0">
                <a:solidFill>
                  <a:srgbClr val="FF0000"/>
                </a:solidFill>
                <a:latin typeface="Times New Roman" panose="02020603050405020304" pitchFamily="18" charset="0"/>
                <a:cs typeface="Times New Roman" panose="02020603050405020304" pitchFamily="18" charset="0"/>
              </a:rPr>
              <a:t>Konukla ilk defa yüz yüze gelen ön büro personelinde bulunması gereken temel özellikleri şöyle sıralayabiliriz: </a:t>
            </a:r>
            <a:br>
              <a:rPr lang="tr-TR" sz="2400" dirty="0">
                <a:solidFill>
                  <a:srgbClr val="FF0000"/>
                </a:solidFill>
                <a:latin typeface="Times New Roman" panose="02020603050405020304" pitchFamily="18" charset="0"/>
                <a:cs typeface="Times New Roman" panose="02020603050405020304" pitchFamily="18" charset="0"/>
              </a:rPr>
            </a:br>
            <a:endParaRPr lang="tr-TR" sz="2400" dirty="0">
              <a:solidFill>
                <a:srgbClr val="FF0000"/>
              </a:solidFill>
              <a:latin typeface="Times New Roman" panose="02020603050405020304" pitchFamily="18" charset="0"/>
              <a:cs typeface="Times New Roman" panose="02020603050405020304" pitchFamily="18" charset="0"/>
            </a:endParaRPr>
          </a:p>
        </p:txBody>
      </p:sp>
      <p:sp>
        <p:nvSpPr>
          <p:cNvPr id="5" name="Dikdörtgen 4">
            <a:extLst>
              <a:ext uri="{FF2B5EF4-FFF2-40B4-BE49-F238E27FC236}">
                <a16:creationId xmlns:a16="http://schemas.microsoft.com/office/drawing/2014/main" id="{2F87A958-EE4B-4DE3-A7E9-A832BF951080}"/>
              </a:ext>
            </a:extLst>
          </p:cNvPr>
          <p:cNvSpPr/>
          <p:nvPr/>
        </p:nvSpPr>
        <p:spPr>
          <a:xfrm>
            <a:off x="323528" y="1102427"/>
            <a:ext cx="8712968" cy="5232202"/>
          </a:xfrm>
          <a:prstGeom prst="rect">
            <a:avLst/>
          </a:prstGeom>
        </p:spPr>
        <p:txBody>
          <a:bodyPr wrap="square">
            <a:spAutoFit/>
          </a:bodyPr>
          <a:lstStyle/>
          <a:p>
            <a:pPr algn="ctr"/>
            <a:r>
              <a:rPr lang="tr-TR" b="1" dirty="0">
                <a:solidFill>
                  <a:srgbClr val="000000"/>
                </a:solidFill>
                <a:latin typeface="Times New Roman" panose="02020603050405020304" pitchFamily="18" charset="0"/>
                <a:cs typeface="Times New Roman" panose="02020603050405020304" pitchFamily="18" charset="0"/>
              </a:rPr>
              <a:t>Hal ve Hareket</a:t>
            </a:r>
            <a:br>
              <a:rPr lang="tr-TR" b="1" dirty="0">
                <a:solidFill>
                  <a:srgbClr val="000000"/>
                </a:solidFill>
                <a:latin typeface="Times New Roman" panose="02020603050405020304" pitchFamily="18" charset="0"/>
                <a:cs typeface="Times New Roman" panose="02020603050405020304" pitchFamily="18" charset="0"/>
              </a:rPr>
            </a:br>
            <a:r>
              <a:rPr lang="tr-TR" dirty="0">
                <a:solidFill>
                  <a:srgbClr val="000000"/>
                </a:solidFill>
                <a:latin typeface="Times New Roman" panose="02020603050405020304" pitchFamily="18" charset="0"/>
                <a:cs typeface="Times New Roman" panose="02020603050405020304" pitchFamily="18" charset="0"/>
              </a:rPr>
              <a:t>Her şeyden önce ön büro personeli işine zamanında gelmeli ve işi bittiği zaman oteli terk etmelidir. İşi esnasındaki önemli konuları bir </a:t>
            </a:r>
            <a:r>
              <a:rPr lang="tr-TR" b="1" dirty="0">
                <a:solidFill>
                  <a:srgbClr val="FF0000"/>
                </a:solidFill>
                <a:latin typeface="Times New Roman" panose="02020603050405020304" pitchFamily="18" charset="0"/>
                <a:cs typeface="Times New Roman" panose="02020603050405020304" pitchFamily="18" charset="0"/>
              </a:rPr>
              <a:t>deftere not </a:t>
            </a:r>
            <a:r>
              <a:rPr lang="tr-TR" dirty="0">
                <a:solidFill>
                  <a:srgbClr val="000000"/>
                </a:solidFill>
                <a:latin typeface="Times New Roman" panose="02020603050405020304" pitchFamily="18" charset="0"/>
                <a:cs typeface="Times New Roman" panose="02020603050405020304" pitchFamily="18" charset="0"/>
              </a:rPr>
              <a:t>etmelidir.</a:t>
            </a:r>
          </a:p>
          <a:p>
            <a:pPr algn="ctr"/>
            <a:r>
              <a:rPr lang="tr-TR" dirty="0">
                <a:solidFill>
                  <a:srgbClr val="000000"/>
                </a:solidFill>
                <a:latin typeface="Times New Roman" panose="02020603050405020304" pitchFamily="18" charset="0"/>
                <a:cs typeface="Times New Roman" panose="02020603050405020304" pitchFamily="18" charset="0"/>
              </a:rPr>
              <a:t/>
            </a:r>
            <a:br>
              <a:rPr lang="tr-TR" dirty="0">
                <a:solidFill>
                  <a:srgbClr val="000000"/>
                </a:solidFill>
                <a:latin typeface="Times New Roman" panose="02020603050405020304" pitchFamily="18" charset="0"/>
                <a:cs typeface="Times New Roman" panose="02020603050405020304" pitchFamily="18" charset="0"/>
              </a:rPr>
            </a:br>
            <a:r>
              <a:rPr lang="tr-TR" dirty="0">
                <a:solidFill>
                  <a:srgbClr val="000000"/>
                </a:solidFill>
                <a:latin typeface="Times New Roman" panose="02020603050405020304" pitchFamily="18" charset="0"/>
                <a:cs typeface="Times New Roman" panose="02020603050405020304" pitchFamily="18" charset="0"/>
              </a:rPr>
              <a:t>Konukların hepsiyle aynı derecede ilgilenmelidir, </a:t>
            </a:r>
            <a:r>
              <a:rPr lang="tr-TR" b="1" dirty="0">
                <a:solidFill>
                  <a:srgbClr val="FF0000"/>
                </a:solidFill>
                <a:latin typeface="Times New Roman" panose="02020603050405020304" pitchFamily="18" charset="0"/>
                <a:cs typeface="Times New Roman" panose="02020603050405020304" pitchFamily="18" charset="0"/>
              </a:rPr>
              <a:t>şikayetlerini not </a:t>
            </a:r>
            <a:r>
              <a:rPr lang="tr-TR" dirty="0">
                <a:solidFill>
                  <a:srgbClr val="000000"/>
                </a:solidFill>
                <a:latin typeface="Times New Roman" panose="02020603050405020304" pitchFamily="18" charset="0"/>
                <a:cs typeface="Times New Roman" panose="02020603050405020304" pitchFamily="18" charset="0"/>
              </a:rPr>
              <a:t>almalıdır, otel idaresini konuklara </a:t>
            </a:r>
            <a:r>
              <a:rPr lang="tr-TR" b="1" dirty="0">
                <a:solidFill>
                  <a:srgbClr val="FF0000"/>
                </a:solidFill>
                <a:latin typeface="Times New Roman" panose="02020603050405020304" pitchFamily="18" charset="0"/>
                <a:cs typeface="Times New Roman" panose="02020603050405020304" pitchFamily="18" charset="0"/>
              </a:rPr>
              <a:t>şikayet etmemelidir</a:t>
            </a:r>
            <a:r>
              <a:rPr lang="tr-TR" dirty="0">
                <a:solidFill>
                  <a:srgbClr val="000000"/>
                </a:solidFill>
                <a:latin typeface="Times New Roman" panose="02020603050405020304" pitchFamily="18" charset="0"/>
                <a:cs typeface="Times New Roman" panose="02020603050405020304" pitchFamily="18" charset="0"/>
              </a:rPr>
              <a:t>. Hiç bir zaman bankoya veya diğer yerlere </a:t>
            </a:r>
            <a:r>
              <a:rPr lang="tr-TR" b="1" dirty="0">
                <a:solidFill>
                  <a:srgbClr val="FF0000"/>
                </a:solidFill>
                <a:latin typeface="Times New Roman" panose="02020603050405020304" pitchFamily="18" charset="0"/>
                <a:cs typeface="Times New Roman" panose="02020603050405020304" pitchFamily="18" charset="0"/>
              </a:rPr>
              <a:t>yaslanarak</a:t>
            </a:r>
            <a:r>
              <a:rPr lang="tr-TR" dirty="0">
                <a:solidFill>
                  <a:srgbClr val="000000"/>
                </a:solidFill>
                <a:latin typeface="Times New Roman" panose="02020603050405020304" pitchFamily="18" charset="0"/>
                <a:cs typeface="Times New Roman" panose="02020603050405020304" pitchFamily="18" charset="0"/>
              </a:rPr>
              <a:t> durmamalı, yüzü daima konuklara dönük şekilde bulunmalıdır. Konukları daima</a:t>
            </a:r>
            <a:br>
              <a:rPr lang="tr-TR" dirty="0">
                <a:solidFill>
                  <a:srgbClr val="000000"/>
                </a:solidFill>
                <a:latin typeface="Times New Roman" panose="02020603050405020304" pitchFamily="18" charset="0"/>
                <a:cs typeface="Times New Roman" panose="02020603050405020304" pitchFamily="18" charset="0"/>
              </a:rPr>
            </a:br>
            <a:r>
              <a:rPr lang="tr-TR" dirty="0">
                <a:solidFill>
                  <a:srgbClr val="000000"/>
                </a:solidFill>
                <a:latin typeface="Times New Roman" panose="02020603050405020304" pitchFamily="18" charset="0"/>
                <a:cs typeface="Times New Roman" panose="02020603050405020304" pitchFamily="18" charset="0"/>
              </a:rPr>
              <a:t>gözü ile takip etmeli onları </a:t>
            </a:r>
            <a:r>
              <a:rPr lang="tr-TR" b="1" dirty="0">
                <a:solidFill>
                  <a:srgbClr val="000000"/>
                </a:solidFill>
                <a:latin typeface="Times New Roman" panose="02020603050405020304" pitchFamily="18" charset="0"/>
                <a:cs typeface="Times New Roman" panose="02020603050405020304" pitchFamily="18" charset="0"/>
              </a:rPr>
              <a:t>"hoş geldiniz" </a:t>
            </a:r>
            <a:r>
              <a:rPr lang="tr-TR" dirty="0">
                <a:solidFill>
                  <a:srgbClr val="000000"/>
                </a:solidFill>
                <a:latin typeface="Times New Roman" panose="02020603050405020304" pitchFamily="18" charset="0"/>
                <a:cs typeface="Times New Roman" panose="02020603050405020304" pitchFamily="18" charset="0"/>
              </a:rPr>
              <a:t>diyerek nazik bir şekilde</a:t>
            </a:r>
            <a:br>
              <a:rPr lang="tr-TR" dirty="0">
                <a:solidFill>
                  <a:srgbClr val="000000"/>
                </a:solidFill>
                <a:latin typeface="Times New Roman" panose="02020603050405020304" pitchFamily="18" charset="0"/>
                <a:cs typeface="Times New Roman" panose="02020603050405020304" pitchFamily="18" charset="0"/>
              </a:rPr>
            </a:br>
            <a:r>
              <a:rPr lang="tr-TR" dirty="0">
                <a:solidFill>
                  <a:srgbClr val="000000"/>
                </a:solidFill>
                <a:latin typeface="Times New Roman" panose="02020603050405020304" pitchFamily="18" charset="0"/>
                <a:cs typeface="Times New Roman" panose="02020603050405020304" pitchFamily="18" charset="0"/>
              </a:rPr>
              <a:t>selamlamalıdır. Konuya </a:t>
            </a:r>
            <a:r>
              <a:rPr lang="tr-TR" dirty="0">
                <a:solidFill>
                  <a:srgbClr val="FF0000"/>
                </a:solidFill>
                <a:latin typeface="Times New Roman" panose="02020603050405020304" pitchFamily="18" charset="0"/>
                <a:cs typeface="Times New Roman" panose="02020603050405020304" pitchFamily="18" charset="0"/>
              </a:rPr>
              <a:t>gereksiz sorular </a:t>
            </a:r>
            <a:r>
              <a:rPr lang="tr-TR" dirty="0">
                <a:solidFill>
                  <a:srgbClr val="000000"/>
                </a:solidFill>
                <a:latin typeface="Times New Roman" panose="02020603050405020304" pitchFamily="18" charset="0"/>
                <a:cs typeface="Times New Roman" panose="02020603050405020304" pitchFamily="18" charset="0"/>
              </a:rPr>
              <a:t>sorup, yorucu konuşmalar yapmamalıdır.</a:t>
            </a:r>
          </a:p>
          <a:p>
            <a:pPr algn="ctr"/>
            <a:r>
              <a:rPr lang="tr-TR" dirty="0">
                <a:solidFill>
                  <a:srgbClr val="000000"/>
                </a:solidFill>
                <a:latin typeface="Times New Roman" panose="02020603050405020304" pitchFamily="18" charset="0"/>
                <a:cs typeface="Times New Roman" panose="02020603050405020304" pitchFamily="18" charset="0"/>
              </a:rPr>
              <a:t/>
            </a:r>
            <a:br>
              <a:rPr lang="tr-TR" dirty="0">
                <a:solidFill>
                  <a:srgbClr val="000000"/>
                </a:solidFill>
                <a:latin typeface="Times New Roman" panose="02020603050405020304" pitchFamily="18" charset="0"/>
                <a:cs typeface="Times New Roman" panose="02020603050405020304" pitchFamily="18" charset="0"/>
              </a:rPr>
            </a:br>
            <a:r>
              <a:rPr lang="tr-TR" dirty="0">
                <a:solidFill>
                  <a:srgbClr val="000000"/>
                </a:solidFill>
                <a:latin typeface="Times New Roman" panose="02020603050405020304" pitchFamily="18" charset="0"/>
                <a:cs typeface="Times New Roman" panose="02020603050405020304" pitchFamily="18" charset="0"/>
              </a:rPr>
              <a:t>Konukların istek ve ihtiyaçlarını karşılarken kısaca </a:t>
            </a:r>
            <a:r>
              <a:rPr lang="tr-TR" dirty="0">
                <a:solidFill>
                  <a:srgbClr val="FF0000"/>
                </a:solidFill>
                <a:latin typeface="Times New Roman" panose="02020603050405020304" pitchFamily="18" charset="0"/>
                <a:cs typeface="Times New Roman" panose="02020603050405020304" pitchFamily="18" charset="0"/>
              </a:rPr>
              <a:t>"hayır" "yok" </a:t>
            </a:r>
            <a:r>
              <a:rPr lang="tr-TR" dirty="0">
                <a:solidFill>
                  <a:srgbClr val="000000"/>
                </a:solidFill>
                <a:latin typeface="Times New Roman" panose="02020603050405020304" pitchFamily="18" charset="0"/>
                <a:cs typeface="Times New Roman" panose="02020603050405020304" pitchFamily="18" charset="0"/>
              </a:rPr>
              <a:t>gibi yanıtlar yerine </a:t>
            </a:r>
            <a:r>
              <a:rPr lang="tr-TR" dirty="0">
                <a:solidFill>
                  <a:srgbClr val="FF0000"/>
                </a:solidFill>
                <a:latin typeface="Times New Roman" panose="02020603050405020304" pitchFamily="18" charset="0"/>
                <a:cs typeface="Times New Roman" panose="02020603050405020304" pitchFamily="18" charset="0"/>
              </a:rPr>
              <a:t>"tabi efendim", "sizin için bir şeyler yapmaya çalışayım efendim" </a:t>
            </a:r>
            <a:r>
              <a:rPr lang="tr-TR" dirty="0">
                <a:solidFill>
                  <a:srgbClr val="000000"/>
                </a:solidFill>
                <a:latin typeface="Times New Roman" panose="02020603050405020304" pitchFamily="18" charset="0"/>
                <a:cs typeface="Times New Roman" panose="02020603050405020304" pitchFamily="18" charset="0"/>
              </a:rPr>
              <a:t>gibi tatlı cümlelerle zaman kazanarak konuyu halledecek yetkili kişilerden yardım istemelidir.</a:t>
            </a:r>
          </a:p>
          <a:p>
            <a:pPr algn="ctr"/>
            <a:r>
              <a:rPr lang="tr-TR" dirty="0">
                <a:solidFill>
                  <a:srgbClr val="000000"/>
                </a:solidFill>
                <a:latin typeface="Times New Roman" panose="02020603050405020304" pitchFamily="18" charset="0"/>
                <a:cs typeface="Times New Roman" panose="02020603050405020304" pitchFamily="18" charset="0"/>
              </a:rPr>
              <a:t/>
            </a:r>
            <a:br>
              <a:rPr lang="tr-TR" dirty="0">
                <a:solidFill>
                  <a:srgbClr val="000000"/>
                </a:solidFill>
                <a:latin typeface="Times New Roman" panose="02020603050405020304" pitchFamily="18" charset="0"/>
                <a:cs typeface="Times New Roman" panose="02020603050405020304" pitchFamily="18" charset="0"/>
              </a:rPr>
            </a:br>
            <a:r>
              <a:rPr lang="tr-TR" dirty="0">
                <a:solidFill>
                  <a:srgbClr val="000000"/>
                </a:solidFill>
                <a:latin typeface="Times New Roman" panose="02020603050405020304" pitchFamily="18" charset="0"/>
                <a:cs typeface="Times New Roman" panose="02020603050405020304" pitchFamily="18" charset="0"/>
              </a:rPr>
              <a:t>Konuklar karşısın da kesinlikle </a:t>
            </a:r>
            <a:r>
              <a:rPr lang="tr-TR" dirty="0">
                <a:solidFill>
                  <a:srgbClr val="FF0000"/>
                </a:solidFill>
                <a:latin typeface="Times New Roman" panose="02020603050405020304" pitchFamily="18" charset="0"/>
                <a:cs typeface="Times New Roman" panose="02020603050405020304" pitchFamily="18" charset="0"/>
              </a:rPr>
              <a:t>sigara içmemeli, çiklet çiğnememelidir. </a:t>
            </a:r>
            <a:r>
              <a:rPr lang="tr-TR" dirty="0">
                <a:solidFill>
                  <a:srgbClr val="000000"/>
                </a:solidFill>
                <a:latin typeface="Times New Roman" panose="02020603050405020304" pitchFamily="18" charset="0"/>
                <a:cs typeface="Times New Roman" panose="02020603050405020304" pitchFamily="18" charset="0"/>
              </a:rPr>
              <a:t>Mesai saatlerinde, </a:t>
            </a:r>
            <a:r>
              <a:rPr lang="tr-TR" dirty="0">
                <a:solidFill>
                  <a:srgbClr val="FF0000"/>
                </a:solidFill>
                <a:latin typeface="Times New Roman" panose="02020603050405020304" pitchFamily="18" charset="0"/>
                <a:cs typeface="Times New Roman" panose="02020603050405020304" pitchFamily="18" charset="0"/>
              </a:rPr>
              <a:t>mecmua</a:t>
            </a:r>
            <a:r>
              <a:rPr lang="tr-TR" dirty="0">
                <a:solidFill>
                  <a:srgbClr val="000000"/>
                </a:solidFill>
                <a:latin typeface="Times New Roman" panose="02020603050405020304" pitchFamily="18" charset="0"/>
                <a:cs typeface="Times New Roman" panose="02020603050405020304" pitchFamily="18" charset="0"/>
              </a:rPr>
              <a:t> okumamalıdır. Görev yerini kısa bir süre içinde olsa da bir arkadaşına bırakmadan terk etmemelidir. Konuklara </a:t>
            </a:r>
            <a:r>
              <a:rPr lang="tr-TR" sz="2800" b="1" dirty="0">
                <a:solidFill>
                  <a:srgbClr val="FF0000"/>
                </a:solidFill>
                <a:latin typeface="Times New Roman" panose="02020603050405020304" pitchFamily="18" charset="0"/>
                <a:cs typeface="Times New Roman" panose="02020603050405020304" pitchFamily="18" charset="0"/>
              </a:rPr>
              <a:t>genellikle isimleriyle </a:t>
            </a:r>
            <a:r>
              <a:rPr lang="tr-TR" dirty="0">
                <a:solidFill>
                  <a:srgbClr val="000000"/>
                </a:solidFill>
                <a:latin typeface="Times New Roman" panose="02020603050405020304" pitchFamily="18" charset="0"/>
                <a:cs typeface="Times New Roman" panose="02020603050405020304" pitchFamily="18" charset="0"/>
              </a:rPr>
              <a:t>hitap etmelidir.</a:t>
            </a:r>
            <a:r>
              <a:rPr lang="tr-TR" dirty="0">
                <a:latin typeface="Times New Roman" panose="02020603050405020304" pitchFamily="18" charset="0"/>
                <a:cs typeface="Times New Roman" panose="02020603050405020304" pitchFamily="18" charset="0"/>
              </a:rPr>
              <a:t> </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4162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79F823A-DD03-42E5-809B-6A5E9D674EB7}"/>
              </a:ext>
            </a:extLst>
          </p:cNvPr>
          <p:cNvSpPr/>
          <p:nvPr/>
        </p:nvSpPr>
        <p:spPr>
          <a:xfrm>
            <a:off x="395536" y="0"/>
            <a:ext cx="8064896" cy="1200329"/>
          </a:xfrm>
          <a:prstGeom prst="rect">
            <a:avLst/>
          </a:prstGeom>
        </p:spPr>
        <p:txBody>
          <a:bodyPr wrap="square">
            <a:spAutoFit/>
          </a:bodyPr>
          <a:lstStyle/>
          <a:p>
            <a:pPr algn="ctr"/>
            <a:r>
              <a:rPr lang="tr-TR" sz="2400" dirty="0">
                <a:solidFill>
                  <a:srgbClr val="FF0000"/>
                </a:solidFill>
                <a:latin typeface="Times New Roman" panose="02020603050405020304" pitchFamily="18" charset="0"/>
                <a:cs typeface="Times New Roman" panose="02020603050405020304" pitchFamily="18" charset="0"/>
              </a:rPr>
              <a:t>Konukla ilk defa yüz yüze gelen ön büro personelinde bulunması gereken temel özellikleri şöyle sıralayabiliriz: </a:t>
            </a:r>
            <a:br>
              <a:rPr lang="tr-TR" sz="2400" dirty="0">
                <a:solidFill>
                  <a:srgbClr val="FF0000"/>
                </a:solidFill>
                <a:latin typeface="Times New Roman" panose="02020603050405020304" pitchFamily="18" charset="0"/>
                <a:cs typeface="Times New Roman" panose="02020603050405020304" pitchFamily="18" charset="0"/>
              </a:rPr>
            </a:br>
            <a:endParaRPr lang="tr-TR" sz="2400" dirty="0">
              <a:solidFill>
                <a:srgbClr val="FF0000"/>
              </a:solidFill>
              <a:latin typeface="Times New Roman" panose="02020603050405020304" pitchFamily="18" charset="0"/>
              <a:cs typeface="Times New Roman" panose="02020603050405020304" pitchFamily="18" charset="0"/>
            </a:endParaRPr>
          </a:p>
        </p:txBody>
      </p:sp>
      <p:sp>
        <p:nvSpPr>
          <p:cNvPr id="5" name="Dikdörtgen 4">
            <a:extLst>
              <a:ext uri="{FF2B5EF4-FFF2-40B4-BE49-F238E27FC236}">
                <a16:creationId xmlns:a16="http://schemas.microsoft.com/office/drawing/2014/main" id="{2F87A958-EE4B-4DE3-A7E9-A832BF951080}"/>
              </a:ext>
            </a:extLst>
          </p:cNvPr>
          <p:cNvSpPr/>
          <p:nvPr/>
        </p:nvSpPr>
        <p:spPr>
          <a:xfrm>
            <a:off x="0" y="980728"/>
            <a:ext cx="9144000" cy="5539978"/>
          </a:xfrm>
          <a:prstGeom prst="rect">
            <a:avLst/>
          </a:prstGeom>
        </p:spPr>
        <p:txBody>
          <a:bodyPr wrap="square">
            <a:spAutoFit/>
          </a:bodyPr>
          <a:lstStyle/>
          <a:p>
            <a:pPr algn="ctr"/>
            <a:r>
              <a:rPr lang="tr-TR" sz="2400" b="1" dirty="0">
                <a:latin typeface="Times New Roman" panose="02020603050405020304" pitchFamily="18" charset="0"/>
                <a:cs typeface="Times New Roman" panose="02020603050405020304" pitchFamily="18" charset="0"/>
              </a:rPr>
              <a:t>Temizlik ve Bakım</a:t>
            </a:r>
            <a:br>
              <a:rPr lang="tr-TR" sz="2400" b="1"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Turizm sektörünün ilk şartı temizliktir. Üniforma-giysi ile beden temizliğine ön büro personeli önem vermelidir. Ön büro personelinin bakımlı ve tepeden tırnağa temiz olması konukta iyi izlenimler bırakır. Personelin temizliğini ayrı ayrı ele alalım. </a:t>
            </a:r>
            <a:br>
              <a:rPr lang="tr-TR" sz="2400"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Saç Bakımı</a:t>
            </a:r>
            <a:br>
              <a:rPr lang="tr-TR" sz="2400" b="1"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Erkek personelde ne tam kısa nede uzun olmalıdır. Yüze gidecek şekilde kesilmelidir. Bayan personelin saçları da uzun ise arkaya toplanarak dağınıklık önlenmelidir. Saçlar, yağlı ve kepekli olmamalı, her gün yıkanmalı ve taranmalıdır.</a:t>
            </a:r>
            <a:br>
              <a:rPr lang="tr-TR" sz="2400"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Cilt Bakımı</a:t>
            </a:r>
            <a:br>
              <a:rPr lang="tr-TR" sz="2400" b="1"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Ön büro personelini cildinde sivilce var ise doktor tavsiyesine göre tedavi edilmelidir. Erkekler her gün tıraş olmalıdır. Bayan personel ise makyajını göze batmayacak şekilde yapmalıdır.</a:t>
            </a:r>
            <a:br>
              <a:rPr lang="tr-TR" sz="2400" dirty="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396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79F823A-DD03-42E5-809B-6A5E9D674EB7}"/>
              </a:ext>
            </a:extLst>
          </p:cNvPr>
          <p:cNvSpPr/>
          <p:nvPr/>
        </p:nvSpPr>
        <p:spPr>
          <a:xfrm>
            <a:off x="611560" y="260648"/>
            <a:ext cx="8064896" cy="1200329"/>
          </a:xfrm>
          <a:prstGeom prst="rect">
            <a:avLst/>
          </a:prstGeom>
        </p:spPr>
        <p:txBody>
          <a:bodyPr wrap="square">
            <a:spAutoFit/>
          </a:bodyPr>
          <a:lstStyle/>
          <a:p>
            <a:pPr algn="ctr"/>
            <a:r>
              <a:rPr lang="tr-TR" sz="2400" dirty="0">
                <a:solidFill>
                  <a:srgbClr val="FF0000"/>
                </a:solidFill>
                <a:latin typeface="Times New Roman" panose="02020603050405020304" pitchFamily="18" charset="0"/>
                <a:cs typeface="Times New Roman" panose="02020603050405020304" pitchFamily="18" charset="0"/>
              </a:rPr>
              <a:t>Konukla ilk defa yüz yüze gelen ön büro personelinde bulunması gereken temel özellikleri şöyle sıralayabiliriz: </a:t>
            </a:r>
            <a:br>
              <a:rPr lang="tr-TR" sz="2400" dirty="0">
                <a:solidFill>
                  <a:srgbClr val="FF0000"/>
                </a:solidFill>
                <a:latin typeface="Times New Roman" panose="02020603050405020304" pitchFamily="18" charset="0"/>
                <a:cs typeface="Times New Roman" panose="02020603050405020304" pitchFamily="18" charset="0"/>
              </a:rPr>
            </a:br>
            <a:endParaRPr lang="tr-TR" sz="2400" dirty="0">
              <a:solidFill>
                <a:srgbClr val="FF0000"/>
              </a:solidFill>
              <a:latin typeface="Times New Roman" panose="02020603050405020304" pitchFamily="18" charset="0"/>
              <a:cs typeface="Times New Roman" panose="02020603050405020304" pitchFamily="18" charset="0"/>
            </a:endParaRPr>
          </a:p>
        </p:txBody>
      </p:sp>
      <p:sp>
        <p:nvSpPr>
          <p:cNvPr id="5" name="Dikdörtgen 4">
            <a:extLst>
              <a:ext uri="{FF2B5EF4-FFF2-40B4-BE49-F238E27FC236}">
                <a16:creationId xmlns:a16="http://schemas.microsoft.com/office/drawing/2014/main" id="{2F87A958-EE4B-4DE3-A7E9-A832BF951080}"/>
              </a:ext>
            </a:extLst>
          </p:cNvPr>
          <p:cNvSpPr/>
          <p:nvPr/>
        </p:nvSpPr>
        <p:spPr>
          <a:xfrm>
            <a:off x="0" y="1200329"/>
            <a:ext cx="9144000" cy="5693866"/>
          </a:xfrm>
          <a:prstGeom prst="rect">
            <a:avLst/>
          </a:prstGeom>
        </p:spPr>
        <p:txBody>
          <a:bodyPr wrap="square">
            <a:spAutoFit/>
          </a:bodyPr>
          <a:lstStyle/>
          <a:p>
            <a:pPr algn="ctr"/>
            <a:r>
              <a:rPr lang="tr-TR" sz="2800" dirty="0">
                <a:latin typeface="Times New Roman" panose="02020603050405020304" pitchFamily="18" charset="0"/>
                <a:cs typeface="Times New Roman" panose="02020603050405020304" pitchFamily="18" charset="0"/>
              </a:rPr>
              <a:t/>
            </a:r>
            <a:br>
              <a:rPr lang="tr-TR" sz="2800" dirty="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Eller ve Tırnakların Bakımı</a:t>
            </a:r>
            <a:br>
              <a:rPr lang="tr-TR" sz="2800" b="1"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Eller sık sık yıkanmalı, tırnaklar kesilmelidir. Bayan personel tırnaklarını fazla uzatmamalı, uygun ölçüde ve açık renk cilalamalıdır. Aşırı ziynet eşyasından kaçınılmalıdır.</a:t>
            </a:r>
          </a:p>
          <a:p>
            <a:pPr algn="ctr"/>
            <a:r>
              <a:rPr lang="tr-TR" sz="2800" dirty="0">
                <a:latin typeface="Times New Roman" panose="02020603050405020304" pitchFamily="18" charset="0"/>
                <a:cs typeface="Times New Roman" panose="02020603050405020304" pitchFamily="18" charset="0"/>
              </a:rPr>
              <a:t/>
            </a:r>
            <a:br>
              <a:rPr lang="tr-TR" sz="2800" dirty="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Kulakların ve Dişlerin Bakımı</a:t>
            </a:r>
            <a:br>
              <a:rPr lang="tr-TR" sz="2800" b="1"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Kulaklar her gün yıkanmalı ve temizlenmelidir. Konukların önünde kulaklar kaşınmamalıdır. Dişler her gün fırçalanmalı, çürük dişler var ise tedavi ettirilmelidir. Kötü koku yapan yiyeceklerden kaçınılmalıdır. </a:t>
            </a:r>
            <a:br>
              <a:rPr lang="tr-TR" sz="28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 </a:t>
            </a:r>
            <a:br>
              <a:rPr lang="tr-TR" sz="2800" dirty="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8723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79F823A-DD03-42E5-809B-6A5E9D674EB7}"/>
              </a:ext>
            </a:extLst>
          </p:cNvPr>
          <p:cNvSpPr/>
          <p:nvPr/>
        </p:nvSpPr>
        <p:spPr>
          <a:xfrm>
            <a:off x="611560" y="260648"/>
            <a:ext cx="8064896" cy="1200329"/>
          </a:xfrm>
          <a:prstGeom prst="rect">
            <a:avLst/>
          </a:prstGeom>
        </p:spPr>
        <p:txBody>
          <a:bodyPr wrap="square">
            <a:spAutoFit/>
          </a:bodyPr>
          <a:lstStyle/>
          <a:p>
            <a:pPr algn="ctr"/>
            <a:r>
              <a:rPr lang="tr-TR" sz="2400" dirty="0">
                <a:solidFill>
                  <a:srgbClr val="FF0000"/>
                </a:solidFill>
                <a:latin typeface="Times New Roman" panose="02020603050405020304" pitchFamily="18" charset="0"/>
                <a:cs typeface="Times New Roman" panose="02020603050405020304" pitchFamily="18" charset="0"/>
              </a:rPr>
              <a:t>Konukla ilk defa yüz yüze gelen ön büro personelinde bulunması gereken temel özellikleri şöyle sıralayabiliriz: </a:t>
            </a:r>
            <a:br>
              <a:rPr lang="tr-TR" sz="2400" dirty="0">
                <a:solidFill>
                  <a:srgbClr val="FF0000"/>
                </a:solidFill>
                <a:latin typeface="Times New Roman" panose="02020603050405020304" pitchFamily="18" charset="0"/>
                <a:cs typeface="Times New Roman" panose="02020603050405020304" pitchFamily="18" charset="0"/>
              </a:rPr>
            </a:br>
            <a:endParaRPr lang="tr-TR" sz="2400" dirty="0">
              <a:solidFill>
                <a:srgbClr val="FF0000"/>
              </a:solidFill>
              <a:latin typeface="Times New Roman" panose="02020603050405020304" pitchFamily="18" charset="0"/>
              <a:cs typeface="Times New Roman" panose="02020603050405020304" pitchFamily="18" charset="0"/>
            </a:endParaRPr>
          </a:p>
        </p:txBody>
      </p:sp>
      <p:sp>
        <p:nvSpPr>
          <p:cNvPr id="5" name="Dikdörtgen 4">
            <a:extLst>
              <a:ext uri="{FF2B5EF4-FFF2-40B4-BE49-F238E27FC236}">
                <a16:creationId xmlns:a16="http://schemas.microsoft.com/office/drawing/2014/main" id="{2F87A958-EE4B-4DE3-A7E9-A832BF951080}"/>
              </a:ext>
            </a:extLst>
          </p:cNvPr>
          <p:cNvSpPr/>
          <p:nvPr/>
        </p:nvSpPr>
        <p:spPr>
          <a:xfrm>
            <a:off x="0" y="1200329"/>
            <a:ext cx="9144000" cy="6494085"/>
          </a:xfrm>
          <a:prstGeom prst="rect">
            <a:avLst/>
          </a:prstGeom>
        </p:spPr>
        <p:txBody>
          <a:bodyPr wrap="square">
            <a:spAutoFit/>
          </a:bodyPr>
          <a:lstStyle/>
          <a:p>
            <a:pPr algn="ctr"/>
            <a:r>
              <a:rPr lang="tr-TR" sz="2400" b="1" dirty="0">
                <a:latin typeface="Times New Roman" panose="02020603050405020304" pitchFamily="18" charset="0"/>
                <a:cs typeface="Times New Roman" panose="02020603050405020304" pitchFamily="18" charset="0"/>
              </a:rPr>
              <a:t>Ayakların Bakımı</a:t>
            </a:r>
            <a:br>
              <a:rPr lang="tr-TR" sz="2400" b="1"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Ayaklar sık sık yıkanmalı, her gün temiz çorap giyilmelidir. Ayağı</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terletmeyen rahat ayakkabılar seçilmeli, hiç bir zaman yüksek topuklu ayakkabı giyilmemelidir. Ayakkabı ve çoraplar üniformaya uygun</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renkte olmalıdır. Yaz da olsa devamlı çorap giyilmelidir. Ayakkabının</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ökçesine basılmamalıdır.</a:t>
            </a:r>
          </a:p>
          <a:p>
            <a:pPr algn="ct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Vücut Temizliği</a:t>
            </a:r>
            <a:br>
              <a:rPr lang="tr-TR" sz="2400" b="1"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Personel işe başlamadan önce ve sonra banyo almalıdır. Sık sık çamaşır değiştirmeli ve hafif koku kullanmalıdır.</a:t>
            </a:r>
          </a:p>
          <a:p>
            <a:pPr algn="ct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Üniformaların Temizliği</a:t>
            </a:r>
            <a:br>
              <a:rPr lang="tr-TR" sz="2400" b="1"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Üniformaların devamlı temiz ve ütülü olmalıdır. İşe başlamadan önce</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fırçalanmalıdır, sökükler ve kopuk düğmeler var ise dikilmelidir.</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Cepler fazla eşya ile doldurmamalıdır. </a:t>
            </a:r>
            <a:br>
              <a:rPr lang="tr-TR" sz="24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 </a:t>
            </a:r>
            <a:br>
              <a:rPr lang="tr-TR" sz="2800" dirty="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000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FB2D35AE-1238-485B-8A6D-60FDD1296610}"/>
              </a:ext>
            </a:extLst>
          </p:cNvPr>
          <p:cNvSpPr/>
          <p:nvPr/>
        </p:nvSpPr>
        <p:spPr>
          <a:xfrm>
            <a:off x="179512" y="116632"/>
            <a:ext cx="9145016" cy="6370975"/>
          </a:xfrm>
          <a:prstGeom prst="rect">
            <a:avLst/>
          </a:prstGeom>
        </p:spPr>
        <p:txBody>
          <a:bodyPr wrap="square">
            <a:spAutoFit/>
          </a:bodyPr>
          <a:lstStyle/>
          <a:p>
            <a:pPr algn="ctr"/>
            <a:r>
              <a:rPr lang="tr-TR" sz="2400" b="1" dirty="0">
                <a:solidFill>
                  <a:srgbClr val="FF0000"/>
                </a:solidFill>
                <a:latin typeface="Times New Roman" panose="02020603050405020304" pitchFamily="18" charset="0"/>
                <a:cs typeface="Times New Roman" panose="02020603050405020304" pitchFamily="18" charset="0"/>
              </a:rPr>
              <a:t>Ön Büro Personelinde Tutumlar</a:t>
            </a:r>
          </a:p>
          <a:p>
            <a:pPr algn="ctr"/>
            <a:r>
              <a:rPr lang="tr-TR" sz="2400" b="1" dirty="0">
                <a:solidFill>
                  <a:srgbClr val="FDB813"/>
                </a:solidFill>
                <a:latin typeface="Times New Roman" panose="02020603050405020304" pitchFamily="18" charset="0"/>
                <a:cs typeface="Times New Roman" panose="02020603050405020304" pitchFamily="18" charset="0"/>
              </a:rPr>
              <a:t/>
            </a:r>
            <a:br>
              <a:rPr lang="tr-TR" sz="2400" b="1" dirty="0">
                <a:solidFill>
                  <a:srgbClr val="FDB813"/>
                </a:solidFill>
                <a:latin typeface="Times New Roman" panose="02020603050405020304" pitchFamily="18" charset="0"/>
                <a:cs typeface="Times New Roman" panose="02020603050405020304" pitchFamily="18" charset="0"/>
              </a:rPr>
            </a:br>
            <a:r>
              <a:rPr lang="tr-TR" sz="2400" b="1" dirty="0">
                <a:solidFill>
                  <a:srgbClr val="000000"/>
                </a:solidFill>
                <a:latin typeface="Times New Roman" panose="02020603050405020304" pitchFamily="18" charset="0"/>
                <a:cs typeface="Times New Roman" panose="02020603050405020304" pitchFamily="18" charset="0"/>
              </a:rPr>
              <a:t>Konuşma Yeteneği</a:t>
            </a:r>
            <a:br>
              <a:rPr lang="tr-TR" sz="2400" b="1"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Ön büro personeli; çok bağırarak veya çok alçak sesle değil yumuşak  ve tatlı bir ses tonuyla konuşmalıdır. Argo kelimeler kullanmaktan kesinlikle kaçınmalıdır. Konuklara "efendim, lütfen" gibi kelimelerle hitap etmelidir. Kesinlik ifade etmeyen "belki, galiba" gibi kelimeleri</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kullanmaktan kaçınmalıdır.</a:t>
            </a:r>
          </a:p>
          <a:p>
            <a:pPr algn="ctr"/>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Konuklarla konuşurken emreder gibi değil, nezaketle hitap etmelidir.</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Kelimelerin sonlarını ağzında yutmamalıdır. Konuklarla tartışmadan ve yüksek sesle konuşmaktan kaçınmalıdır.</a:t>
            </a:r>
          </a:p>
          <a:p>
            <a:pPr algn="ctr"/>
            <a:r>
              <a:rPr lang="tr-TR" sz="2400" dirty="0">
                <a:solidFill>
                  <a:srgbClr val="000000"/>
                </a:solidFill>
                <a:latin typeface="Times New Roman" panose="02020603050405020304" pitchFamily="18" charset="0"/>
                <a:cs typeface="Times New Roman" panose="02020603050405020304" pitchFamily="18" charset="0"/>
              </a:rPr>
              <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Konuklarla genellikle isimlerle hitap ederken "..............hanım" veya ".............bey" eğer isimlerini hatırlayamazsa, "hanımefendi-beyefendi« diye hitap etmeli "abi - abla" gibi sözcükleri kullanmamalıdır.</a:t>
            </a:r>
            <a:br>
              <a:rPr lang="tr-TR" sz="2400" dirty="0">
                <a:solidFill>
                  <a:srgbClr val="000000"/>
                </a:solidFill>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119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FB2D35AE-1238-485B-8A6D-60FDD1296610}"/>
              </a:ext>
            </a:extLst>
          </p:cNvPr>
          <p:cNvSpPr/>
          <p:nvPr/>
        </p:nvSpPr>
        <p:spPr>
          <a:xfrm>
            <a:off x="-12452" y="0"/>
            <a:ext cx="9145016" cy="7109639"/>
          </a:xfrm>
          <a:prstGeom prst="rect">
            <a:avLst/>
          </a:prstGeom>
        </p:spPr>
        <p:txBody>
          <a:bodyPr wrap="square">
            <a:spAutoFit/>
          </a:bodyPr>
          <a:lstStyle/>
          <a:p>
            <a:pPr algn="ctr"/>
            <a:r>
              <a:rPr lang="tr-TR" sz="2400" b="1" dirty="0">
                <a:solidFill>
                  <a:srgbClr val="FF0000"/>
                </a:solidFill>
                <a:latin typeface="Times New Roman" panose="02020603050405020304" pitchFamily="18" charset="0"/>
                <a:cs typeface="Times New Roman" panose="02020603050405020304" pitchFamily="18" charset="0"/>
              </a:rPr>
              <a:t>Ön Büro Personelinde Tutumlar</a:t>
            </a:r>
          </a:p>
          <a:p>
            <a:pPr algn="ctr"/>
            <a:r>
              <a:rPr lang="tr-TR" sz="2400" b="1" dirty="0">
                <a:solidFill>
                  <a:srgbClr val="FDB813"/>
                </a:solidFill>
                <a:latin typeface="Times New Roman" panose="02020603050405020304" pitchFamily="18" charset="0"/>
                <a:cs typeface="Times New Roman" panose="02020603050405020304" pitchFamily="18" charset="0"/>
              </a:rPr>
              <a:t/>
            </a:r>
            <a:br>
              <a:rPr lang="tr-TR" sz="2400" b="1" dirty="0">
                <a:solidFill>
                  <a:srgbClr val="FDB813"/>
                </a:solidFill>
                <a:latin typeface="Times New Roman" panose="02020603050405020304" pitchFamily="18" charset="0"/>
                <a:cs typeface="Times New Roman" panose="02020603050405020304" pitchFamily="18" charset="0"/>
              </a:rPr>
            </a:br>
            <a:r>
              <a:rPr lang="tr-TR" sz="2400" b="1" dirty="0">
                <a:solidFill>
                  <a:srgbClr val="000000"/>
                </a:solidFill>
                <a:latin typeface="Times New Roman" panose="02020603050405020304" pitchFamily="18" charset="0"/>
                <a:cs typeface="Times New Roman" panose="02020603050405020304" pitchFamily="18" charset="0"/>
              </a:rPr>
              <a:t>Tebessüm</a:t>
            </a:r>
            <a:br>
              <a:rPr lang="tr-TR" sz="2400" b="1"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Ön büro personeli, konukları devamlı tebessümle karşılamalı nezaketle ve güler yüzle selamlamalıdır. Tebessüm doğal olduğu kadar</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dostça ve samimi bir gülümsemedir.</a:t>
            </a:r>
          </a:p>
          <a:p>
            <a:pPr algn="ctr"/>
            <a:r>
              <a:rPr lang="tr-TR" sz="2400" dirty="0">
                <a:solidFill>
                  <a:srgbClr val="000000"/>
                </a:solidFill>
                <a:latin typeface="Times New Roman" panose="02020603050405020304" pitchFamily="18" charset="0"/>
                <a:cs typeface="Times New Roman" panose="02020603050405020304" pitchFamily="18" charset="0"/>
              </a:rPr>
              <a:t>Konuklar ön büro personeli tarafından tebessümle karşılandıkları</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zaman kendilerini rahat ve huzurlu bir ortamda bulurlar. Tebessüm</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sihirli bir anahtar gibi bütün kapıların açılmasını sağlar, işleri kolaylaştırır.</a:t>
            </a:r>
          </a:p>
          <a:p>
            <a:pPr algn="ctr"/>
            <a:endParaRPr lang="tr-TR" sz="2400" dirty="0">
              <a:solidFill>
                <a:srgbClr val="000000"/>
              </a:solidFill>
              <a:latin typeface="Times New Roman" panose="02020603050405020304" pitchFamily="18" charset="0"/>
              <a:cs typeface="Times New Roman" panose="02020603050405020304" pitchFamily="18" charset="0"/>
            </a:endParaRPr>
          </a:p>
          <a:p>
            <a:pPr algn="ctr"/>
            <a:r>
              <a:rPr lang="tr-TR" sz="2400" b="1" dirty="0">
                <a:solidFill>
                  <a:srgbClr val="000000"/>
                </a:solidFill>
                <a:latin typeface="Times New Roman" panose="02020603050405020304" pitchFamily="18" charset="0"/>
                <a:cs typeface="Times New Roman" panose="02020603050405020304" pitchFamily="18" charset="0"/>
              </a:rPr>
              <a:t>Ortak Çalışma</a:t>
            </a:r>
            <a:br>
              <a:rPr lang="tr-TR" sz="2400" b="1"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Ön büro personeli işine devamlı erken gelmeli, görevi bitiren arkadaşlarından önemli konular hakkında bilgiler almalıdır. Arkadaşlarıyla her türlü tartışmadan kaçınmalıdır. Dedikodu yapmamalıdır. Arkadaşlarından borç para almamalı, ücretini ve terfilerini kimseye açıklamamalıdır. Bu durum otel ile diğer çalışanlar arasında huzursuz bir hava yaratabilir.</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70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EEC4535-D2F2-40E5-BD01-485D571479F3}"/>
              </a:ext>
            </a:extLst>
          </p:cNvPr>
          <p:cNvSpPr/>
          <p:nvPr/>
        </p:nvSpPr>
        <p:spPr>
          <a:xfrm>
            <a:off x="2555776" y="2460066"/>
            <a:ext cx="4572000" cy="954107"/>
          </a:xfrm>
          <a:prstGeom prst="rect">
            <a:avLst/>
          </a:prstGeom>
        </p:spPr>
        <p:txBody>
          <a:bodyPr>
            <a:spAutoFit/>
          </a:bodyPr>
          <a:lstStyle/>
          <a:p>
            <a:r>
              <a:rPr lang="tr-TR" sz="2800" b="1" dirty="0">
                <a:solidFill>
                  <a:srgbClr val="000000"/>
                </a:solidFill>
                <a:latin typeface="Times New Roman" panose="02020603050405020304" pitchFamily="18" charset="0"/>
                <a:cs typeface="Times New Roman" panose="02020603050405020304" pitchFamily="18" charset="0"/>
              </a:rPr>
              <a:t>Değerlendirme Soruları</a:t>
            </a:r>
            <a:br>
              <a:rPr lang="tr-TR" sz="2800" b="1" dirty="0">
                <a:solidFill>
                  <a:srgbClr val="000000"/>
                </a:solidFill>
                <a:latin typeface="Times New Roman" panose="02020603050405020304" pitchFamily="18" charset="0"/>
                <a:cs typeface="Times New Roman" panose="02020603050405020304" pitchFamily="18" charset="0"/>
              </a:rPr>
            </a:br>
            <a:endParaRPr lang="tr-TR" sz="2800" dirty="0"/>
          </a:p>
        </p:txBody>
      </p:sp>
    </p:spTree>
    <p:extLst>
      <p:ext uri="{BB962C8B-B14F-4D97-AF65-F5344CB8AC3E}">
        <p14:creationId xmlns:p14="http://schemas.microsoft.com/office/powerpoint/2010/main" val="611213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B6F55CF-6CB6-4158-95E2-DA303F4C1B74}"/>
              </a:ext>
            </a:extLst>
          </p:cNvPr>
          <p:cNvPicPr>
            <a:picLocks noChangeAspect="1"/>
          </p:cNvPicPr>
          <p:nvPr/>
        </p:nvPicPr>
        <p:blipFill>
          <a:blip r:embed="rId2"/>
          <a:stretch>
            <a:fillRect/>
          </a:stretch>
        </p:blipFill>
        <p:spPr>
          <a:xfrm>
            <a:off x="1403648" y="1340768"/>
            <a:ext cx="6552728" cy="3600400"/>
          </a:xfrm>
          <a:prstGeom prst="rect">
            <a:avLst/>
          </a:prstGeom>
        </p:spPr>
      </p:pic>
    </p:spTree>
    <p:extLst>
      <p:ext uri="{BB962C8B-B14F-4D97-AF65-F5344CB8AC3E}">
        <p14:creationId xmlns:p14="http://schemas.microsoft.com/office/powerpoint/2010/main" val="3309207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B6F55CF-6CB6-4158-95E2-DA303F4C1B74}"/>
              </a:ext>
            </a:extLst>
          </p:cNvPr>
          <p:cNvPicPr>
            <a:picLocks noChangeAspect="1"/>
          </p:cNvPicPr>
          <p:nvPr/>
        </p:nvPicPr>
        <p:blipFill>
          <a:blip r:embed="rId2"/>
          <a:stretch>
            <a:fillRect/>
          </a:stretch>
        </p:blipFill>
        <p:spPr>
          <a:xfrm>
            <a:off x="1403648" y="1340768"/>
            <a:ext cx="6552728" cy="3600400"/>
          </a:xfrm>
          <a:prstGeom prst="rect">
            <a:avLst/>
          </a:prstGeom>
        </p:spPr>
      </p:pic>
      <p:sp>
        <p:nvSpPr>
          <p:cNvPr id="3" name="Oval 2">
            <a:extLst>
              <a:ext uri="{FF2B5EF4-FFF2-40B4-BE49-F238E27FC236}">
                <a16:creationId xmlns:a16="http://schemas.microsoft.com/office/drawing/2014/main" id="{CDEF3D39-2998-42AE-9566-BA4D0962EE08}"/>
              </a:ext>
            </a:extLst>
          </p:cNvPr>
          <p:cNvSpPr/>
          <p:nvPr/>
        </p:nvSpPr>
        <p:spPr>
          <a:xfrm>
            <a:off x="1619672" y="4293096"/>
            <a:ext cx="504056"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328294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446E472-CD00-46B5-B335-043762991E9C}"/>
              </a:ext>
            </a:extLst>
          </p:cNvPr>
          <p:cNvPicPr>
            <a:picLocks noChangeAspect="1"/>
          </p:cNvPicPr>
          <p:nvPr/>
        </p:nvPicPr>
        <p:blipFill rotWithShape="1">
          <a:blip r:embed="rId2"/>
          <a:srcRect l="2679" r="4464" b="40816"/>
          <a:stretch/>
        </p:blipFill>
        <p:spPr>
          <a:xfrm>
            <a:off x="683568" y="8642"/>
            <a:ext cx="7488832" cy="2556262"/>
          </a:xfrm>
          <a:prstGeom prst="rect">
            <a:avLst/>
          </a:prstGeom>
        </p:spPr>
      </p:pic>
      <p:pic>
        <p:nvPicPr>
          <p:cNvPr id="3" name="Resim 2">
            <a:extLst>
              <a:ext uri="{FF2B5EF4-FFF2-40B4-BE49-F238E27FC236}">
                <a16:creationId xmlns:a16="http://schemas.microsoft.com/office/drawing/2014/main" id="{53DBF112-F4E7-42FC-9967-20DF5E89A120}"/>
              </a:ext>
            </a:extLst>
          </p:cNvPr>
          <p:cNvPicPr>
            <a:picLocks noChangeAspect="1"/>
          </p:cNvPicPr>
          <p:nvPr/>
        </p:nvPicPr>
        <p:blipFill rotWithShape="1">
          <a:blip r:embed="rId3"/>
          <a:srcRect l="4760" r="11907" b="27297"/>
          <a:stretch/>
        </p:blipFill>
        <p:spPr>
          <a:xfrm>
            <a:off x="827584" y="3380685"/>
            <a:ext cx="7344816" cy="2808312"/>
          </a:xfrm>
          <a:prstGeom prst="rect">
            <a:avLst/>
          </a:prstGeom>
        </p:spPr>
      </p:pic>
    </p:spTree>
    <p:extLst>
      <p:ext uri="{BB962C8B-B14F-4D97-AF65-F5344CB8AC3E}">
        <p14:creationId xmlns:p14="http://schemas.microsoft.com/office/powerpoint/2010/main" val="1633603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3B14850-F1A8-4848-91E7-4BCF2FE04F1B}"/>
              </a:ext>
            </a:extLst>
          </p:cNvPr>
          <p:cNvPicPr>
            <a:picLocks noChangeAspect="1"/>
          </p:cNvPicPr>
          <p:nvPr/>
        </p:nvPicPr>
        <p:blipFill>
          <a:blip r:embed="rId2"/>
          <a:stretch>
            <a:fillRect/>
          </a:stretch>
        </p:blipFill>
        <p:spPr>
          <a:xfrm>
            <a:off x="1007604" y="1268760"/>
            <a:ext cx="7128792" cy="4104456"/>
          </a:xfrm>
          <a:prstGeom prst="rect">
            <a:avLst/>
          </a:prstGeom>
        </p:spPr>
      </p:pic>
    </p:spTree>
    <p:extLst>
      <p:ext uri="{BB962C8B-B14F-4D97-AF65-F5344CB8AC3E}">
        <p14:creationId xmlns:p14="http://schemas.microsoft.com/office/powerpoint/2010/main" val="1802547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3B14850-F1A8-4848-91E7-4BCF2FE04F1B}"/>
              </a:ext>
            </a:extLst>
          </p:cNvPr>
          <p:cNvPicPr>
            <a:picLocks noChangeAspect="1"/>
          </p:cNvPicPr>
          <p:nvPr/>
        </p:nvPicPr>
        <p:blipFill>
          <a:blip r:embed="rId2"/>
          <a:stretch>
            <a:fillRect/>
          </a:stretch>
        </p:blipFill>
        <p:spPr>
          <a:xfrm>
            <a:off x="1007604" y="1268760"/>
            <a:ext cx="7128792" cy="4104456"/>
          </a:xfrm>
          <a:prstGeom prst="rect">
            <a:avLst/>
          </a:prstGeom>
        </p:spPr>
      </p:pic>
      <p:sp>
        <p:nvSpPr>
          <p:cNvPr id="3" name="Oval 2">
            <a:extLst>
              <a:ext uri="{FF2B5EF4-FFF2-40B4-BE49-F238E27FC236}">
                <a16:creationId xmlns:a16="http://schemas.microsoft.com/office/drawing/2014/main" id="{43AA04F2-A76A-4014-BA2A-BDA2ED4E5049}"/>
              </a:ext>
            </a:extLst>
          </p:cNvPr>
          <p:cNvSpPr/>
          <p:nvPr/>
        </p:nvSpPr>
        <p:spPr>
          <a:xfrm>
            <a:off x="1763688" y="4221088"/>
            <a:ext cx="504056"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193735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FD07045-AB0D-49FA-8E39-7DA85D310E12}"/>
              </a:ext>
            </a:extLst>
          </p:cNvPr>
          <p:cNvPicPr>
            <a:picLocks noChangeAspect="1"/>
          </p:cNvPicPr>
          <p:nvPr/>
        </p:nvPicPr>
        <p:blipFill>
          <a:blip r:embed="rId2"/>
          <a:stretch>
            <a:fillRect/>
          </a:stretch>
        </p:blipFill>
        <p:spPr>
          <a:xfrm>
            <a:off x="683568" y="1052736"/>
            <a:ext cx="6912768" cy="4320479"/>
          </a:xfrm>
          <a:prstGeom prst="rect">
            <a:avLst/>
          </a:prstGeom>
        </p:spPr>
      </p:pic>
    </p:spTree>
    <p:extLst>
      <p:ext uri="{BB962C8B-B14F-4D97-AF65-F5344CB8AC3E}">
        <p14:creationId xmlns:p14="http://schemas.microsoft.com/office/powerpoint/2010/main" val="982656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FD07045-AB0D-49FA-8E39-7DA85D310E12}"/>
              </a:ext>
            </a:extLst>
          </p:cNvPr>
          <p:cNvPicPr>
            <a:picLocks noChangeAspect="1"/>
          </p:cNvPicPr>
          <p:nvPr/>
        </p:nvPicPr>
        <p:blipFill>
          <a:blip r:embed="rId2"/>
          <a:stretch>
            <a:fillRect/>
          </a:stretch>
        </p:blipFill>
        <p:spPr>
          <a:xfrm>
            <a:off x="683568" y="1052736"/>
            <a:ext cx="6912768" cy="4320479"/>
          </a:xfrm>
          <a:prstGeom prst="rect">
            <a:avLst/>
          </a:prstGeom>
        </p:spPr>
      </p:pic>
      <p:sp>
        <p:nvSpPr>
          <p:cNvPr id="3" name="Oval 2">
            <a:extLst>
              <a:ext uri="{FF2B5EF4-FFF2-40B4-BE49-F238E27FC236}">
                <a16:creationId xmlns:a16="http://schemas.microsoft.com/office/drawing/2014/main" id="{AD220596-8AF6-4ECE-9763-06EDFE2A5E80}"/>
              </a:ext>
            </a:extLst>
          </p:cNvPr>
          <p:cNvSpPr/>
          <p:nvPr/>
        </p:nvSpPr>
        <p:spPr>
          <a:xfrm>
            <a:off x="1475656" y="4941167"/>
            <a:ext cx="504056"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00330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1444602-C137-4049-A031-580F30674650}"/>
              </a:ext>
            </a:extLst>
          </p:cNvPr>
          <p:cNvPicPr>
            <a:picLocks noChangeAspect="1"/>
          </p:cNvPicPr>
          <p:nvPr/>
        </p:nvPicPr>
        <p:blipFill>
          <a:blip r:embed="rId2"/>
          <a:stretch>
            <a:fillRect/>
          </a:stretch>
        </p:blipFill>
        <p:spPr>
          <a:xfrm>
            <a:off x="1547664" y="1556792"/>
            <a:ext cx="7128792" cy="4032448"/>
          </a:xfrm>
          <a:prstGeom prst="rect">
            <a:avLst/>
          </a:prstGeom>
        </p:spPr>
      </p:pic>
    </p:spTree>
    <p:extLst>
      <p:ext uri="{BB962C8B-B14F-4D97-AF65-F5344CB8AC3E}">
        <p14:creationId xmlns:p14="http://schemas.microsoft.com/office/powerpoint/2010/main" val="3308985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1444602-C137-4049-A031-580F30674650}"/>
              </a:ext>
            </a:extLst>
          </p:cNvPr>
          <p:cNvPicPr>
            <a:picLocks noChangeAspect="1"/>
          </p:cNvPicPr>
          <p:nvPr/>
        </p:nvPicPr>
        <p:blipFill>
          <a:blip r:embed="rId2"/>
          <a:stretch>
            <a:fillRect/>
          </a:stretch>
        </p:blipFill>
        <p:spPr>
          <a:xfrm>
            <a:off x="1547664" y="1556792"/>
            <a:ext cx="7128792" cy="4032448"/>
          </a:xfrm>
          <a:prstGeom prst="rect">
            <a:avLst/>
          </a:prstGeom>
        </p:spPr>
      </p:pic>
      <p:sp>
        <p:nvSpPr>
          <p:cNvPr id="3" name="Oval 2">
            <a:extLst>
              <a:ext uri="{FF2B5EF4-FFF2-40B4-BE49-F238E27FC236}">
                <a16:creationId xmlns:a16="http://schemas.microsoft.com/office/drawing/2014/main" id="{9CEBBBDA-5CE2-4F20-B471-4CDC4C27FB68}"/>
              </a:ext>
            </a:extLst>
          </p:cNvPr>
          <p:cNvSpPr/>
          <p:nvPr/>
        </p:nvSpPr>
        <p:spPr>
          <a:xfrm>
            <a:off x="2267744" y="2420888"/>
            <a:ext cx="504056"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034193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105E6500-77F9-4062-9FCA-283A8B124C50}"/>
              </a:ext>
            </a:extLst>
          </p:cNvPr>
          <p:cNvPicPr>
            <a:picLocks noChangeAspect="1"/>
          </p:cNvPicPr>
          <p:nvPr/>
        </p:nvPicPr>
        <p:blipFill>
          <a:blip r:embed="rId2"/>
          <a:stretch>
            <a:fillRect/>
          </a:stretch>
        </p:blipFill>
        <p:spPr>
          <a:xfrm>
            <a:off x="1259632" y="1196752"/>
            <a:ext cx="6336704" cy="4104456"/>
          </a:xfrm>
          <a:prstGeom prst="rect">
            <a:avLst/>
          </a:prstGeom>
        </p:spPr>
      </p:pic>
    </p:spTree>
    <p:extLst>
      <p:ext uri="{BB962C8B-B14F-4D97-AF65-F5344CB8AC3E}">
        <p14:creationId xmlns:p14="http://schemas.microsoft.com/office/powerpoint/2010/main" val="775875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105E6500-77F9-4062-9FCA-283A8B124C50}"/>
              </a:ext>
            </a:extLst>
          </p:cNvPr>
          <p:cNvPicPr>
            <a:picLocks noChangeAspect="1"/>
          </p:cNvPicPr>
          <p:nvPr/>
        </p:nvPicPr>
        <p:blipFill>
          <a:blip r:embed="rId2"/>
          <a:stretch>
            <a:fillRect/>
          </a:stretch>
        </p:blipFill>
        <p:spPr>
          <a:xfrm>
            <a:off x="1259632" y="1196752"/>
            <a:ext cx="6336704" cy="4104456"/>
          </a:xfrm>
          <a:prstGeom prst="rect">
            <a:avLst/>
          </a:prstGeom>
        </p:spPr>
      </p:pic>
      <p:sp>
        <p:nvSpPr>
          <p:cNvPr id="3" name="Oval 2">
            <a:extLst>
              <a:ext uri="{FF2B5EF4-FFF2-40B4-BE49-F238E27FC236}">
                <a16:creationId xmlns:a16="http://schemas.microsoft.com/office/drawing/2014/main" id="{1B777C52-F623-4EBB-B0E0-E1662304588C}"/>
              </a:ext>
            </a:extLst>
          </p:cNvPr>
          <p:cNvSpPr/>
          <p:nvPr/>
        </p:nvSpPr>
        <p:spPr>
          <a:xfrm>
            <a:off x="1691680" y="3789040"/>
            <a:ext cx="504056"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665477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F70B705-5D88-45C4-B1CB-14070B4DA524}"/>
              </a:ext>
            </a:extLst>
          </p:cNvPr>
          <p:cNvPicPr>
            <a:picLocks noChangeAspect="1"/>
          </p:cNvPicPr>
          <p:nvPr/>
        </p:nvPicPr>
        <p:blipFill>
          <a:blip r:embed="rId2"/>
          <a:stretch>
            <a:fillRect/>
          </a:stretch>
        </p:blipFill>
        <p:spPr>
          <a:xfrm>
            <a:off x="1187624" y="1340768"/>
            <a:ext cx="6408711" cy="4176464"/>
          </a:xfrm>
          <a:prstGeom prst="rect">
            <a:avLst/>
          </a:prstGeom>
        </p:spPr>
      </p:pic>
    </p:spTree>
    <p:extLst>
      <p:ext uri="{BB962C8B-B14F-4D97-AF65-F5344CB8AC3E}">
        <p14:creationId xmlns:p14="http://schemas.microsoft.com/office/powerpoint/2010/main" val="4207163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F70B705-5D88-45C4-B1CB-14070B4DA524}"/>
              </a:ext>
            </a:extLst>
          </p:cNvPr>
          <p:cNvPicPr>
            <a:picLocks noChangeAspect="1"/>
          </p:cNvPicPr>
          <p:nvPr/>
        </p:nvPicPr>
        <p:blipFill>
          <a:blip r:embed="rId2"/>
          <a:stretch>
            <a:fillRect/>
          </a:stretch>
        </p:blipFill>
        <p:spPr>
          <a:xfrm>
            <a:off x="1187624" y="1340768"/>
            <a:ext cx="6408711" cy="4176464"/>
          </a:xfrm>
          <a:prstGeom prst="rect">
            <a:avLst/>
          </a:prstGeom>
        </p:spPr>
      </p:pic>
      <p:sp>
        <p:nvSpPr>
          <p:cNvPr id="3" name="Oval 2">
            <a:extLst>
              <a:ext uri="{FF2B5EF4-FFF2-40B4-BE49-F238E27FC236}">
                <a16:creationId xmlns:a16="http://schemas.microsoft.com/office/drawing/2014/main" id="{B42F424B-4912-4963-89C6-66938347F676}"/>
              </a:ext>
            </a:extLst>
          </p:cNvPr>
          <p:cNvSpPr/>
          <p:nvPr/>
        </p:nvSpPr>
        <p:spPr>
          <a:xfrm>
            <a:off x="1691680" y="3717032"/>
            <a:ext cx="504056"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444962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328BCAF8-6800-4DAC-A34A-653A506AA004}"/>
              </a:ext>
            </a:extLst>
          </p:cNvPr>
          <p:cNvSpPr/>
          <p:nvPr/>
        </p:nvSpPr>
        <p:spPr>
          <a:xfrm>
            <a:off x="107504" y="10647"/>
            <a:ext cx="8640960" cy="7201972"/>
          </a:xfrm>
          <a:prstGeom prst="rect">
            <a:avLst/>
          </a:prstGeom>
        </p:spPr>
        <p:txBody>
          <a:bodyPr wrap="square">
            <a:spAutoFit/>
          </a:bodyPr>
          <a:lstStyle/>
          <a:p>
            <a:pPr algn="ctr"/>
            <a:r>
              <a:rPr lang="tr-TR" sz="2200" b="1" dirty="0">
                <a:solidFill>
                  <a:srgbClr val="FF0000"/>
                </a:solidFill>
                <a:latin typeface="Times New Roman" panose="02020603050405020304" pitchFamily="18" charset="0"/>
                <a:cs typeface="Times New Roman" panose="02020603050405020304" pitchFamily="18" charset="0"/>
              </a:rPr>
              <a:t>Kişisel Temizlik ve Hijyen</a:t>
            </a:r>
          </a:p>
          <a:p>
            <a:pPr algn="ctr"/>
            <a:r>
              <a:rPr lang="tr-TR" sz="2200" b="1" dirty="0">
                <a:solidFill>
                  <a:srgbClr val="FDB813"/>
                </a:solidFill>
                <a:latin typeface="Times New Roman" panose="02020603050405020304" pitchFamily="18" charset="0"/>
                <a:cs typeface="Times New Roman" panose="02020603050405020304" pitchFamily="18" charset="0"/>
              </a:rPr>
              <a:t/>
            </a:r>
            <a:br>
              <a:rPr lang="tr-TR" sz="2200" b="1" dirty="0">
                <a:solidFill>
                  <a:srgbClr val="FDB813"/>
                </a:solidFill>
                <a:latin typeface="Times New Roman" panose="02020603050405020304" pitchFamily="18" charset="0"/>
                <a:cs typeface="Times New Roman" panose="02020603050405020304" pitchFamily="18" charset="0"/>
              </a:rPr>
            </a:br>
            <a:r>
              <a:rPr lang="tr-TR" sz="2200" dirty="0">
                <a:solidFill>
                  <a:srgbClr val="000000"/>
                </a:solidFill>
                <a:latin typeface="Times New Roman" panose="02020603050405020304" pitchFamily="18" charset="0"/>
                <a:cs typeface="Times New Roman" panose="02020603050405020304" pitchFamily="18" charset="0"/>
              </a:rPr>
              <a:t>Turizm sektörü emek-yoğun bir sektördür. Turizm sektöründe üretim</a:t>
            </a:r>
            <a:br>
              <a:rPr lang="tr-TR" sz="2200" dirty="0">
                <a:solidFill>
                  <a:srgbClr val="000000"/>
                </a:solidFill>
                <a:latin typeface="Times New Roman" panose="02020603050405020304" pitchFamily="18" charset="0"/>
                <a:cs typeface="Times New Roman" panose="02020603050405020304" pitchFamily="18" charset="0"/>
              </a:rPr>
            </a:br>
            <a:r>
              <a:rPr lang="tr-TR" sz="2200" dirty="0">
                <a:solidFill>
                  <a:srgbClr val="000000"/>
                </a:solidFill>
                <a:latin typeface="Times New Roman" panose="02020603050405020304" pitchFamily="18" charset="0"/>
                <a:cs typeface="Times New Roman" panose="02020603050405020304" pitchFamily="18" charset="0"/>
              </a:rPr>
              <a:t>ile tüketim aynı anda gerçekleştiği için personel arası ve konuk-personel arasındaki ilişki ve etkileşimler yoğun bir şekilde gerçekleşir. Bu</a:t>
            </a:r>
            <a:br>
              <a:rPr lang="tr-TR" sz="2200" dirty="0">
                <a:solidFill>
                  <a:srgbClr val="000000"/>
                </a:solidFill>
                <a:latin typeface="Times New Roman" panose="02020603050405020304" pitchFamily="18" charset="0"/>
                <a:cs typeface="Times New Roman" panose="02020603050405020304" pitchFamily="18" charset="0"/>
              </a:rPr>
            </a:br>
            <a:r>
              <a:rPr lang="tr-TR" sz="2200" dirty="0">
                <a:solidFill>
                  <a:srgbClr val="000000"/>
                </a:solidFill>
                <a:latin typeface="Times New Roman" panose="02020603050405020304" pitchFamily="18" charset="0"/>
                <a:cs typeface="Times New Roman" panose="02020603050405020304" pitchFamily="18" charset="0"/>
              </a:rPr>
              <a:t>etkileşim kişisel davranışlarda olduğu kadar temizlik ve hijyen konusunda da ayrı bir önem taşır. Bu bilinçte olan otel yöneticileri, personelinden temizlik ve hijyen konusunda şu kurallara uymasını beklemektedirler.</a:t>
            </a:r>
            <a:br>
              <a:rPr lang="tr-TR" sz="2200" dirty="0">
                <a:solidFill>
                  <a:srgbClr val="000000"/>
                </a:solidFill>
                <a:latin typeface="Times New Roman" panose="02020603050405020304" pitchFamily="18" charset="0"/>
                <a:cs typeface="Times New Roman" panose="02020603050405020304" pitchFamily="18" charset="0"/>
              </a:rPr>
            </a:br>
            <a:r>
              <a:rPr lang="tr-TR" sz="2200" b="1" dirty="0">
                <a:solidFill>
                  <a:srgbClr val="000000"/>
                </a:solidFill>
                <a:latin typeface="Times New Roman" panose="02020603050405020304" pitchFamily="18" charset="0"/>
                <a:cs typeface="Times New Roman" panose="02020603050405020304" pitchFamily="18" charset="0"/>
              </a:rPr>
              <a:t>Ellerin Temizliği</a:t>
            </a:r>
            <a:br>
              <a:rPr lang="tr-TR" sz="2200" b="1" dirty="0">
                <a:solidFill>
                  <a:srgbClr val="000000"/>
                </a:solidFill>
                <a:latin typeface="Times New Roman" panose="02020603050405020304" pitchFamily="18" charset="0"/>
                <a:cs typeface="Times New Roman" panose="02020603050405020304" pitchFamily="18" charset="0"/>
              </a:rPr>
            </a:br>
            <a:r>
              <a:rPr lang="tr-TR" sz="2200" dirty="0">
                <a:solidFill>
                  <a:srgbClr val="000000"/>
                </a:solidFill>
                <a:latin typeface="Times New Roman" panose="02020603050405020304" pitchFamily="18" charset="0"/>
                <a:cs typeface="Times New Roman" panose="02020603050405020304" pitchFamily="18" charset="0"/>
              </a:rPr>
              <a:t>Kişisel temizlik, el ve ayakların bakımı ile başlar. Çünkü, eller her an</a:t>
            </a:r>
            <a:br>
              <a:rPr lang="tr-TR" sz="2200" dirty="0">
                <a:solidFill>
                  <a:srgbClr val="000000"/>
                </a:solidFill>
                <a:latin typeface="Times New Roman" panose="02020603050405020304" pitchFamily="18" charset="0"/>
                <a:cs typeface="Times New Roman" panose="02020603050405020304" pitchFamily="18" charset="0"/>
              </a:rPr>
            </a:br>
            <a:r>
              <a:rPr lang="tr-TR" sz="2200" dirty="0">
                <a:solidFill>
                  <a:srgbClr val="000000"/>
                </a:solidFill>
                <a:latin typeface="Times New Roman" panose="02020603050405020304" pitchFamily="18" charset="0"/>
                <a:cs typeface="Times New Roman" panose="02020603050405020304" pitchFamily="18" charset="0"/>
              </a:rPr>
              <a:t>kirli yüzeyler ile etkileşim içinde olduğundan, kirlilik oluşumuna</a:t>
            </a:r>
            <a:br>
              <a:rPr lang="tr-TR" sz="2200" dirty="0">
                <a:solidFill>
                  <a:srgbClr val="000000"/>
                </a:solidFill>
                <a:latin typeface="Times New Roman" panose="02020603050405020304" pitchFamily="18" charset="0"/>
                <a:cs typeface="Times New Roman" panose="02020603050405020304" pitchFamily="18" charset="0"/>
              </a:rPr>
            </a:br>
            <a:r>
              <a:rPr lang="tr-TR" sz="2200" dirty="0">
                <a:solidFill>
                  <a:srgbClr val="000000"/>
                </a:solidFill>
                <a:latin typeface="Times New Roman" panose="02020603050405020304" pitchFamily="18" charset="0"/>
                <a:cs typeface="Times New Roman" panose="02020603050405020304" pitchFamily="18" charset="0"/>
              </a:rPr>
              <a:t>ortam hazırlar. Bu nedenle eller sık sık sabun ile yıkanmalı, özellikle</a:t>
            </a:r>
            <a:br>
              <a:rPr lang="tr-TR" sz="2200" dirty="0">
                <a:solidFill>
                  <a:srgbClr val="000000"/>
                </a:solidFill>
                <a:latin typeface="Times New Roman" panose="02020603050405020304" pitchFamily="18" charset="0"/>
                <a:cs typeface="Times New Roman" panose="02020603050405020304" pitchFamily="18" charset="0"/>
              </a:rPr>
            </a:br>
            <a:r>
              <a:rPr lang="tr-TR" sz="2200" dirty="0">
                <a:solidFill>
                  <a:srgbClr val="000000"/>
                </a:solidFill>
                <a:latin typeface="Times New Roman" panose="02020603050405020304" pitchFamily="18" charset="0"/>
                <a:cs typeface="Times New Roman" panose="02020603050405020304" pitchFamily="18" charset="0"/>
              </a:rPr>
              <a:t>bayan personel tırnaklarını fazla uzatmamalıdır. Eller yumuşatıcı</a:t>
            </a:r>
            <a:br>
              <a:rPr lang="tr-TR" sz="2200" dirty="0">
                <a:solidFill>
                  <a:srgbClr val="000000"/>
                </a:solidFill>
                <a:latin typeface="Times New Roman" panose="02020603050405020304" pitchFamily="18" charset="0"/>
                <a:cs typeface="Times New Roman" panose="02020603050405020304" pitchFamily="18" charset="0"/>
              </a:rPr>
            </a:br>
            <a:r>
              <a:rPr lang="tr-TR" sz="2200" dirty="0">
                <a:solidFill>
                  <a:srgbClr val="000000"/>
                </a:solidFill>
                <a:latin typeface="Times New Roman" panose="02020603050405020304" pitchFamily="18" charset="0"/>
                <a:cs typeface="Times New Roman" panose="02020603050405020304" pitchFamily="18" charset="0"/>
              </a:rPr>
              <a:t>kremlerle kremlenmeli, bayan personel oje kullanırken uygun ölçüde</a:t>
            </a:r>
            <a:br>
              <a:rPr lang="tr-TR" sz="2200" dirty="0">
                <a:solidFill>
                  <a:srgbClr val="000000"/>
                </a:solidFill>
                <a:latin typeface="Times New Roman" panose="02020603050405020304" pitchFamily="18" charset="0"/>
                <a:cs typeface="Times New Roman" panose="02020603050405020304" pitchFamily="18" charset="0"/>
              </a:rPr>
            </a:br>
            <a:r>
              <a:rPr lang="tr-TR" sz="2200" dirty="0">
                <a:solidFill>
                  <a:srgbClr val="000000"/>
                </a:solidFill>
                <a:latin typeface="Times New Roman" panose="02020603050405020304" pitchFamily="18" charset="0"/>
                <a:cs typeface="Times New Roman" panose="02020603050405020304" pitchFamily="18" charset="0"/>
              </a:rPr>
              <a:t>ve açık renkleri tercih etmelidir.</a:t>
            </a:r>
            <a:br>
              <a:rPr lang="tr-TR" sz="2200" dirty="0">
                <a:solidFill>
                  <a:srgbClr val="000000"/>
                </a:solidFill>
                <a:latin typeface="Times New Roman" panose="02020603050405020304" pitchFamily="18" charset="0"/>
                <a:cs typeface="Times New Roman" panose="02020603050405020304" pitchFamily="18" charset="0"/>
              </a:rPr>
            </a:br>
            <a:r>
              <a:rPr lang="tr-TR" sz="2200" b="1" dirty="0">
                <a:solidFill>
                  <a:srgbClr val="000000"/>
                </a:solidFill>
                <a:latin typeface="Times New Roman" panose="02020603050405020304" pitchFamily="18" charset="0"/>
                <a:cs typeface="Times New Roman" panose="02020603050405020304" pitchFamily="18" charset="0"/>
              </a:rPr>
              <a:t>Vücut Temizliği</a:t>
            </a:r>
            <a:br>
              <a:rPr lang="tr-TR" sz="2200" b="1" dirty="0">
                <a:solidFill>
                  <a:srgbClr val="000000"/>
                </a:solidFill>
                <a:latin typeface="Times New Roman" panose="02020603050405020304" pitchFamily="18" charset="0"/>
                <a:cs typeface="Times New Roman" panose="02020603050405020304" pitchFamily="18" charset="0"/>
              </a:rPr>
            </a:br>
            <a:r>
              <a:rPr lang="tr-TR" sz="2200" dirty="0">
                <a:solidFill>
                  <a:srgbClr val="000000"/>
                </a:solidFill>
                <a:latin typeface="Times New Roman" panose="02020603050405020304" pitchFamily="18" charset="0"/>
                <a:cs typeface="Times New Roman" panose="02020603050405020304" pitchFamily="18" charset="0"/>
              </a:rPr>
              <a:t>Ön büro personeli konuk ile aynı alanda ve çoğu zaman yakın mesafede çalıştığı için sürekli temiz ve bakımlı olması gerekir. Bunun için</a:t>
            </a:r>
            <a:br>
              <a:rPr lang="tr-TR" sz="2200" dirty="0">
                <a:solidFill>
                  <a:srgbClr val="000000"/>
                </a:solidFill>
                <a:latin typeface="Times New Roman" panose="02020603050405020304" pitchFamily="18" charset="0"/>
                <a:cs typeface="Times New Roman" panose="02020603050405020304" pitchFamily="18" charset="0"/>
              </a:rPr>
            </a:br>
            <a:r>
              <a:rPr lang="tr-TR" sz="2200" dirty="0">
                <a:solidFill>
                  <a:srgbClr val="000000"/>
                </a:solidFill>
                <a:latin typeface="Times New Roman" panose="02020603050405020304" pitchFamily="18" charset="0"/>
                <a:cs typeface="Times New Roman" panose="02020603050405020304" pitchFamily="18" charset="0"/>
              </a:rPr>
              <a:t>de her gün duş alınmalı, sık sık çamaşır değiştirmeli ve vücuttaki</a:t>
            </a:r>
            <a:br>
              <a:rPr lang="tr-TR" sz="2200" dirty="0">
                <a:solidFill>
                  <a:srgbClr val="000000"/>
                </a:solidFill>
                <a:latin typeface="Times New Roman" panose="02020603050405020304" pitchFamily="18" charset="0"/>
                <a:cs typeface="Times New Roman" panose="02020603050405020304" pitchFamily="18" charset="0"/>
              </a:rPr>
            </a:br>
            <a:r>
              <a:rPr lang="tr-TR" sz="2200" dirty="0">
                <a:solidFill>
                  <a:srgbClr val="000000"/>
                </a:solidFill>
                <a:latin typeface="Times New Roman" panose="02020603050405020304" pitchFamily="18" charset="0"/>
                <a:cs typeface="Times New Roman" panose="02020603050405020304" pitchFamily="18" charset="0"/>
              </a:rPr>
              <a:t>istenmeyen kokular giderilmelidir.</a:t>
            </a:r>
            <a:r>
              <a:rPr lang="tr-TR" sz="2200" dirty="0">
                <a:latin typeface="Times New Roman" panose="02020603050405020304" pitchFamily="18" charset="0"/>
                <a:cs typeface="Times New Roman" panose="02020603050405020304" pitchFamily="18" charset="0"/>
              </a:rPr>
              <a:t> </a:t>
            </a:r>
            <a:br>
              <a:rPr lang="tr-TR" sz="2200" dirty="0">
                <a:latin typeface="Times New Roman" panose="02020603050405020304" pitchFamily="18" charset="0"/>
                <a:cs typeface="Times New Roman" panose="02020603050405020304" pitchFamily="18" charset="0"/>
              </a:rPr>
            </a:br>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4619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0C36037-E431-4A00-80AE-2B130EEA2900}"/>
              </a:ext>
            </a:extLst>
          </p:cNvPr>
          <p:cNvPicPr>
            <a:picLocks noChangeAspect="1"/>
          </p:cNvPicPr>
          <p:nvPr/>
        </p:nvPicPr>
        <p:blipFill>
          <a:blip r:embed="rId2"/>
          <a:stretch>
            <a:fillRect/>
          </a:stretch>
        </p:blipFill>
        <p:spPr>
          <a:xfrm>
            <a:off x="1187624" y="1268760"/>
            <a:ext cx="7416824" cy="4032448"/>
          </a:xfrm>
          <a:prstGeom prst="rect">
            <a:avLst/>
          </a:prstGeom>
        </p:spPr>
      </p:pic>
    </p:spTree>
    <p:extLst>
      <p:ext uri="{BB962C8B-B14F-4D97-AF65-F5344CB8AC3E}">
        <p14:creationId xmlns:p14="http://schemas.microsoft.com/office/powerpoint/2010/main" val="942303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0C36037-E431-4A00-80AE-2B130EEA2900}"/>
              </a:ext>
            </a:extLst>
          </p:cNvPr>
          <p:cNvPicPr>
            <a:picLocks noChangeAspect="1"/>
          </p:cNvPicPr>
          <p:nvPr/>
        </p:nvPicPr>
        <p:blipFill>
          <a:blip r:embed="rId2"/>
          <a:stretch>
            <a:fillRect/>
          </a:stretch>
        </p:blipFill>
        <p:spPr>
          <a:xfrm>
            <a:off x="1187624" y="1268760"/>
            <a:ext cx="7416824" cy="4032448"/>
          </a:xfrm>
          <a:prstGeom prst="rect">
            <a:avLst/>
          </a:prstGeom>
        </p:spPr>
      </p:pic>
      <p:sp>
        <p:nvSpPr>
          <p:cNvPr id="3" name="Oval 2">
            <a:extLst>
              <a:ext uri="{FF2B5EF4-FFF2-40B4-BE49-F238E27FC236}">
                <a16:creationId xmlns:a16="http://schemas.microsoft.com/office/drawing/2014/main" id="{BD59C0D9-193B-4730-922F-F7A411368940}"/>
              </a:ext>
            </a:extLst>
          </p:cNvPr>
          <p:cNvSpPr/>
          <p:nvPr/>
        </p:nvSpPr>
        <p:spPr>
          <a:xfrm>
            <a:off x="1979712" y="3789040"/>
            <a:ext cx="504056"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998967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122B373-5CD1-425A-8A1C-AB9B35D347B8}"/>
              </a:ext>
            </a:extLst>
          </p:cNvPr>
          <p:cNvPicPr>
            <a:picLocks noChangeAspect="1"/>
          </p:cNvPicPr>
          <p:nvPr/>
        </p:nvPicPr>
        <p:blipFill>
          <a:blip r:embed="rId2"/>
          <a:stretch>
            <a:fillRect/>
          </a:stretch>
        </p:blipFill>
        <p:spPr>
          <a:xfrm>
            <a:off x="1259632" y="1412776"/>
            <a:ext cx="7200800" cy="3816424"/>
          </a:xfrm>
          <a:prstGeom prst="rect">
            <a:avLst/>
          </a:prstGeom>
        </p:spPr>
      </p:pic>
    </p:spTree>
    <p:extLst>
      <p:ext uri="{BB962C8B-B14F-4D97-AF65-F5344CB8AC3E}">
        <p14:creationId xmlns:p14="http://schemas.microsoft.com/office/powerpoint/2010/main" val="2139960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122B373-5CD1-425A-8A1C-AB9B35D347B8}"/>
              </a:ext>
            </a:extLst>
          </p:cNvPr>
          <p:cNvPicPr>
            <a:picLocks noChangeAspect="1"/>
          </p:cNvPicPr>
          <p:nvPr/>
        </p:nvPicPr>
        <p:blipFill>
          <a:blip r:embed="rId2"/>
          <a:stretch>
            <a:fillRect/>
          </a:stretch>
        </p:blipFill>
        <p:spPr>
          <a:xfrm>
            <a:off x="1259632" y="1412776"/>
            <a:ext cx="7200800" cy="3816424"/>
          </a:xfrm>
          <a:prstGeom prst="rect">
            <a:avLst/>
          </a:prstGeom>
        </p:spPr>
      </p:pic>
      <p:sp>
        <p:nvSpPr>
          <p:cNvPr id="3" name="Oval 2">
            <a:extLst>
              <a:ext uri="{FF2B5EF4-FFF2-40B4-BE49-F238E27FC236}">
                <a16:creationId xmlns:a16="http://schemas.microsoft.com/office/drawing/2014/main" id="{3DF24348-0958-4638-A00A-00DB66CA535E}"/>
              </a:ext>
            </a:extLst>
          </p:cNvPr>
          <p:cNvSpPr/>
          <p:nvPr/>
        </p:nvSpPr>
        <p:spPr>
          <a:xfrm>
            <a:off x="2051720" y="2780928"/>
            <a:ext cx="504056"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790883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853424E-F145-4F7B-BC22-A4E4AD11F36E}"/>
              </a:ext>
            </a:extLst>
          </p:cNvPr>
          <p:cNvPicPr>
            <a:picLocks noChangeAspect="1"/>
          </p:cNvPicPr>
          <p:nvPr/>
        </p:nvPicPr>
        <p:blipFill>
          <a:blip r:embed="rId2"/>
          <a:stretch>
            <a:fillRect/>
          </a:stretch>
        </p:blipFill>
        <p:spPr>
          <a:xfrm>
            <a:off x="1475656" y="1412776"/>
            <a:ext cx="6912768" cy="3528392"/>
          </a:xfrm>
          <a:prstGeom prst="rect">
            <a:avLst/>
          </a:prstGeom>
        </p:spPr>
      </p:pic>
    </p:spTree>
    <p:extLst>
      <p:ext uri="{BB962C8B-B14F-4D97-AF65-F5344CB8AC3E}">
        <p14:creationId xmlns:p14="http://schemas.microsoft.com/office/powerpoint/2010/main" val="717925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853424E-F145-4F7B-BC22-A4E4AD11F36E}"/>
              </a:ext>
            </a:extLst>
          </p:cNvPr>
          <p:cNvPicPr>
            <a:picLocks noChangeAspect="1"/>
          </p:cNvPicPr>
          <p:nvPr/>
        </p:nvPicPr>
        <p:blipFill>
          <a:blip r:embed="rId2"/>
          <a:stretch>
            <a:fillRect/>
          </a:stretch>
        </p:blipFill>
        <p:spPr>
          <a:xfrm>
            <a:off x="1475656" y="1412776"/>
            <a:ext cx="6912768" cy="3528392"/>
          </a:xfrm>
          <a:prstGeom prst="rect">
            <a:avLst/>
          </a:prstGeom>
        </p:spPr>
      </p:pic>
      <p:sp>
        <p:nvSpPr>
          <p:cNvPr id="3" name="Oval 2">
            <a:extLst>
              <a:ext uri="{FF2B5EF4-FFF2-40B4-BE49-F238E27FC236}">
                <a16:creationId xmlns:a16="http://schemas.microsoft.com/office/drawing/2014/main" id="{6C603420-3E2E-4837-B609-5B2D5D93C1FA}"/>
              </a:ext>
            </a:extLst>
          </p:cNvPr>
          <p:cNvSpPr/>
          <p:nvPr/>
        </p:nvSpPr>
        <p:spPr>
          <a:xfrm>
            <a:off x="1907704" y="3861048"/>
            <a:ext cx="504056"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5199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F5421BF-5784-4CE0-9FF0-F37E2B494691}"/>
              </a:ext>
            </a:extLst>
          </p:cNvPr>
          <p:cNvPicPr>
            <a:picLocks noChangeAspect="1"/>
          </p:cNvPicPr>
          <p:nvPr/>
        </p:nvPicPr>
        <p:blipFill>
          <a:blip r:embed="rId3"/>
          <a:stretch>
            <a:fillRect/>
          </a:stretch>
        </p:blipFill>
        <p:spPr>
          <a:xfrm>
            <a:off x="0" y="28575"/>
            <a:ext cx="4788024" cy="6829425"/>
          </a:xfrm>
          <a:prstGeom prst="rect">
            <a:avLst/>
          </a:prstGeom>
        </p:spPr>
      </p:pic>
      <p:pic>
        <p:nvPicPr>
          <p:cNvPr id="3" name="Resim 2">
            <a:extLst>
              <a:ext uri="{FF2B5EF4-FFF2-40B4-BE49-F238E27FC236}">
                <a16:creationId xmlns:a16="http://schemas.microsoft.com/office/drawing/2014/main" id="{E79EB49F-A879-4738-84BD-B823312066E7}"/>
              </a:ext>
            </a:extLst>
          </p:cNvPr>
          <p:cNvPicPr>
            <a:picLocks noChangeAspect="1"/>
          </p:cNvPicPr>
          <p:nvPr/>
        </p:nvPicPr>
        <p:blipFill>
          <a:blip r:embed="rId4"/>
          <a:stretch>
            <a:fillRect/>
          </a:stretch>
        </p:blipFill>
        <p:spPr>
          <a:xfrm>
            <a:off x="5148064" y="34151"/>
            <a:ext cx="3995936" cy="6553200"/>
          </a:xfrm>
          <a:prstGeom prst="rect">
            <a:avLst/>
          </a:prstGeom>
        </p:spPr>
      </p:pic>
    </p:spTree>
    <p:extLst>
      <p:ext uri="{BB962C8B-B14F-4D97-AF65-F5344CB8AC3E}">
        <p14:creationId xmlns:p14="http://schemas.microsoft.com/office/powerpoint/2010/main" val="566884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ACC3A4B-15F9-46A4-92C0-3D8B5396E154}"/>
              </a:ext>
            </a:extLst>
          </p:cNvPr>
          <p:cNvPicPr>
            <a:picLocks noChangeAspect="1"/>
          </p:cNvPicPr>
          <p:nvPr/>
        </p:nvPicPr>
        <p:blipFill>
          <a:blip r:embed="rId2"/>
          <a:stretch>
            <a:fillRect/>
          </a:stretch>
        </p:blipFill>
        <p:spPr>
          <a:xfrm>
            <a:off x="21000" y="0"/>
            <a:ext cx="5055055" cy="6858000"/>
          </a:xfrm>
          <a:prstGeom prst="rect">
            <a:avLst/>
          </a:prstGeom>
        </p:spPr>
      </p:pic>
      <p:pic>
        <p:nvPicPr>
          <p:cNvPr id="3" name="Resim 2">
            <a:extLst>
              <a:ext uri="{FF2B5EF4-FFF2-40B4-BE49-F238E27FC236}">
                <a16:creationId xmlns:a16="http://schemas.microsoft.com/office/drawing/2014/main" id="{F4CCEAF7-EA89-474B-97C3-A91F5198FD09}"/>
              </a:ext>
            </a:extLst>
          </p:cNvPr>
          <p:cNvPicPr>
            <a:picLocks noChangeAspect="1"/>
          </p:cNvPicPr>
          <p:nvPr/>
        </p:nvPicPr>
        <p:blipFill>
          <a:blip r:embed="rId3"/>
          <a:stretch>
            <a:fillRect/>
          </a:stretch>
        </p:blipFill>
        <p:spPr>
          <a:xfrm>
            <a:off x="5061104" y="548680"/>
            <a:ext cx="3514725" cy="5400600"/>
          </a:xfrm>
          <a:prstGeom prst="rect">
            <a:avLst/>
          </a:prstGeom>
        </p:spPr>
      </p:pic>
    </p:spTree>
    <p:extLst>
      <p:ext uri="{BB962C8B-B14F-4D97-AF65-F5344CB8AC3E}">
        <p14:creationId xmlns:p14="http://schemas.microsoft.com/office/powerpoint/2010/main" val="191187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5F2CF06-2E8B-4BF6-A579-3127679648F1}"/>
              </a:ext>
            </a:extLst>
          </p:cNvPr>
          <p:cNvPicPr>
            <a:picLocks noChangeAspect="1"/>
          </p:cNvPicPr>
          <p:nvPr/>
        </p:nvPicPr>
        <p:blipFill>
          <a:blip r:embed="rId2"/>
          <a:stretch>
            <a:fillRect/>
          </a:stretch>
        </p:blipFill>
        <p:spPr>
          <a:xfrm>
            <a:off x="323528" y="332656"/>
            <a:ext cx="8424935" cy="6120680"/>
          </a:xfrm>
          <a:prstGeom prst="rect">
            <a:avLst/>
          </a:prstGeom>
        </p:spPr>
      </p:pic>
    </p:spTree>
    <p:extLst>
      <p:ext uri="{BB962C8B-B14F-4D97-AF65-F5344CB8AC3E}">
        <p14:creationId xmlns:p14="http://schemas.microsoft.com/office/powerpoint/2010/main" val="971343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328BCAF8-6800-4DAC-A34A-653A506AA004}"/>
              </a:ext>
            </a:extLst>
          </p:cNvPr>
          <p:cNvSpPr/>
          <p:nvPr/>
        </p:nvSpPr>
        <p:spPr>
          <a:xfrm>
            <a:off x="251520" y="116632"/>
            <a:ext cx="8640960" cy="7109639"/>
          </a:xfrm>
          <a:prstGeom prst="rect">
            <a:avLst/>
          </a:prstGeom>
        </p:spPr>
        <p:txBody>
          <a:bodyPr wrap="square">
            <a:spAutoFit/>
          </a:bodyPr>
          <a:lstStyle/>
          <a:p>
            <a:pPr algn="ctr"/>
            <a:r>
              <a:rPr lang="tr-TR" sz="2400" b="1" dirty="0">
                <a:solidFill>
                  <a:srgbClr val="FF0000"/>
                </a:solidFill>
                <a:latin typeface="Times New Roman" panose="02020603050405020304" pitchFamily="18" charset="0"/>
                <a:cs typeface="Times New Roman" panose="02020603050405020304" pitchFamily="18" charset="0"/>
              </a:rPr>
              <a:t>Kişisel Temizlik ve Hijyen</a:t>
            </a:r>
          </a:p>
          <a:p>
            <a:pPr algn="ctr"/>
            <a:r>
              <a:rPr lang="tr-TR" sz="2400" b="1" dirty="0">
                <a:solidFill>
                  <a:srgbClr val="FDB813"/>
                </a:solidFill>
                <a:latin typeface="Times New Roman" panose="02020603050405020304" pitchFamily="18" charset="0"/>
                <a:cs typeface="Times New Roman" panose="02020603050405020304" pitchFamily="18" charset="0"/>
              </a:rPr>
              <a:t/>
            </a:r>
            <a:br>
              <a:rPr lang="tr-TR" sz="2400" b="1" dirty="0">
                <a:solidFill>
                  <a:srgbClr val="FDB813"/>
                </a:solidFill>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Diş ve Ağız Temizliği</a:t>
            </a:r>
            <a:br>
              <a:rPr lang="tr-TR" sz="2400" b="1"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Otelcilik sektöründe, özellikle ön büro personeli hizmet sunarken,</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konuklarla sürekli yüz yüze olmakta, nezaket kurallarına uymakta ve</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daima gülümsemeyi zorunlu kılmaktadır. Bu açıdan bakıldığında</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temiz ve bakımlı dişlere sahip olmak hem ağızda istenmeyen kokuların giderilmesinde hem de güzel bir görüntü sunulmasında önemli bir husustur.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a:p>
            <a:pPr algn="ctr"/>
            <a:r>
              <a:rPr lang="tr-TR" sz="2400" b="1" dirty="0">
                <a:latin typeface="Times New Roman" panose="02020603050405020304" pitchFamily="18" charset="0"/>
                <a:cs typeface="Times New Roman" panose="02020603050405020304" pitchFamily="18" charset="0"/>
              </a:rPr>
              <a:t>Saç ve Sakal Temizliği</a:t>
            </a:r>
            <a:br>
              <a:rPr lang="tr-TR" sz="2400" b="1"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Erkek personelin saçları kısa kesilmiş, derli toplu ve taranmış olması</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gerekir. Bayan personelin saçları uzun ise, çok çarpıcı saç modellerinden kaçınmalı, arkaya toplanarak dağınıklık önlenmelidir. Tüm personel saçlarının yağlı ve kepekli olmaması için her gün yıkaması ve taraması gerekir. Ayrıca, erkek personelin bir otelcilik kuralı olarak, bıyık ve sakal bırakmamaları ve her gün düzenli olarak tıraş olmaları gerekmektedir.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166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4433231-F6E5-4B31-A776-D4F68183A087}"/>
              </a:ext>
            </a:extLst>
          </p:cNvPr>
          <p:cNvPicPr>
            <a:picLocks noChangeAspect="1"/>
          </p:cNvPicPr>
          <p:nvPr/>
        </p:nvPicPr>
        <p:blipFill>
          <a:blip r:embed="rId2"/>
          <a:stretch>
            <a:fillRect/>
          </a:stretch>
        </p:blipFill>
        <p:spPr>
          <a:xfrm>
            <a:off x="27521" y="908721"/>
            <a:ext cx="6694692" cy="5750522"/>
          </a:xfrm>
          <a:prstGeom prst="rect">
            <a:avLst/>
          </a:prstGeom>
        </p:spPr>
      </p:pic>
      <p:pic>
        <p:nvPicPr>
          <p:cNvPr id="3" name="Resim 2">
            <a:extLst>
              <a:ext uri="{FF2B5EF4-FFF2-40B4-BE49-F238E27FC236}">
                <a16:creationId xmlns:a16="http://schemas.microsoft.com/office/drawing/2014/main" id="{08A6F3C5-CBEE-4D89-BA12-135D07F4E663}"/>
              </a:ext>
            </a:extLst>
          </p:cNvPr>
          <p:cNvPicPr>
            <a:picLocks noChangeAspect="1"/>
          </p:cNvPicPr>
          <p:nvPr/>
        </p:nvPicPr>
        <p:blipFill>
          <a:blip r:embed="rId3"/>
          <a:stretch>
            <a:fillRect/>
          </a:stretch>
        </p:blipFill>
        <p:spPr>
          <a:xfrm>
            <a:off x="6749734" y="2199953"/>
            <a:ext cx="2394266" cy="2458094"/>
          </a:xfrm>
          <a:prstGeom prst="rect">
            <a:avLst/>
          </a:prstGeom>
        </p:spPr>
      </p:pic>
    </p:spTree>
    <p:extLst>
      <p:ext uri="{BB962C8B-B14F-4D97-AF65-F5344CB8AC3E}">
        <p14:creationId xmlns:p14="http://schemas.microsoft.com/office/powerpoint/2010/main" val="2064983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A3FC1C3-47F5-4C6C-B5E0-75B21BBBFF4C}"/>
              </a:ext>
            </a:extLst>
          </p:cNvPr>
          <p:cNvPicPr>
            <a:picLocks noChangeAspect="1"/>
          </p:cNvPicPr>
          <p:nvPr/>
        </p:nvPicPr>
        <p:blipFill>
          <a:blip r:embed="rId2"/>
          <a:stretch>
            <a:fillRect/>
          </a:stretch>
        </p:blipFill>
        <p:spPr>
          <a:xfrm>
            <a:off x="395536" y="548680"/>
            <a:ext cx="8496944" cy="5760640"/>
          </a:xfrm>
          <a:prstGeom prst="rect">
            <a:avLst/>
          </a:prstGeom>
        </p:spPr>
      </p:pic>
    </p:spTree>
    <p:extLst>
      <p:ext uri="{BB962C8B-B14F-4D97-AF65-F5344CB8AC3E}">
        <p14:creationId xmlns:p14="http://schemas.microsoft.com/office/powerpoint/2010/main" val="551247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328BCAF8-6800-4DAC-A34A-653A506AA004}"/>
              </a:ext>
            </a:extLst>
          </p:cNvPr>
          <p:cNvSpPr/>
          <p:nvPr/>
        </p:nvSpPr>
        <p:spPr>
          <a:xfrm>
            <a:off x="251520" y="116632"/>
            <a:ext cx="8640960" cy="7263527"/>
          </a:xfrm>
          <a:prstGeom prst="rect">
            <a:avLst/>
          </a:prstGeom>
        </p:spPr>
        <p:txBody>
          <a:bodyPr wrap="square">
            <a:spAutoFit/>
          </a:bodyPr>
          <a:lstStyle/>
          <a:p>
            <a:pPr algn="ctr"/>
            <a:r>
              <a:rPr lang="tr-TR" sz="2000" b="1" dirty="0">
                <a:latin typeface="Times New Roman" panose="02020603050405020304" pitchFamily="18" charset="0"/>
                <a:cs typeface="Times New Roman" panose="02020603050405020304" pitchFamily="18" charset="0"/>
              </a:rPr>
              <a:t>Giysi Temizliği ve Hijyeni</a:t>
            </a:r>
          </a:p>
          <a:p>
            <a:pPr algn="ctr"/>
            <a:r>
              <a:rPr lang="tr-TR" b="1" dirty="0"/>
              <a:t/>
            </a:r>
            <a:br>
              <a:rPr lang="tr-TR" b="1" dirty="0"/>
            </a:br>
            <a:r>
              <a:rPr lang="tr-TR" sz="2000" dirty="0">
                <a:latin typeface="Times New Roman" panose="02020603050405020304" pitchFamily="18" charset="0"/>
                <a:cs typeface="Times New Roman" panose="02020603050405020304" pitchFamily="18" charset="0"/>
              </a:rPr>
              <a:t>Ön büro bölümünde müdürler hariç çalışan tüm personel, çalışma saatleri içerisinde tek tip elbise giyinmelidir. Giyim; personelin tertipli, düzenli ve disiplinli görünmesi yanında rahat çalışmasına da elverişli olmalıdır. Giysilerin hijyen kurallarına uygun olması için temiz ve ütülü olması gerekir.</a:t>
            </a:r>
          </a:p>
          <a:p>
            <a:pPr algn="ct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Giysilerde kumaşın seçimi de hijyen etkeni olarak dikkate alınmadır. Kişinin sağlıklı olabilmesi, vücut hücrelerinin ve dokularının vazifelerini yerine getirebilmesi için vücudun belli bir optimum ısı derecesinde ısınmış olması gerekir. Bu sıcaklığı temin edebilmek için organizma büyük enerji harcar. Çünkü, vücutta yanan besin maddelerinden oluşan enerjiyi harcamak ve dengelemek zor bir iştir. Yani sıcak ortamda ısı fazlasını atmak, soğuk ortamda da korumak mecburiyetindedir.</a:t>
            </a:r>
          </a:p>
          <a:p>
            <a:pPr algn="ct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Görüldüğü gibi vücut ısısının dengede tutulmasında çevresel koşullar kadar giyilen giyside önemlidir. Bu etkenleri dikkate alarak yaz aylarında </a:t>
            </a:r>
            <a:r>
              <a:rPr lang="tr-TR" sz="2000" dirty="0">
                <a:solidFill>
                  <a:srgbClr val="FF0000"/>
                </a:solidFill>
                <a:latin typeface="Times New Roman" panose="02020603050405020304" pitchFamily="18" charset="0"/>
                <a:cs typeface="Times New Roman" panose="02020603050405020304" pitchFamily="18" charset="0"/>
              </a:rPr>
              <a:t>teri emen</a:t>
            </a:r>
            <a:r>
              <a:rPr lang="tr-TR" sz="2000" dirty="0">
                <a:latin typeface="Times New Roman" panose="02020603050405020304" pitchFamily="18" charset="0"/>
                <a:cs typeface="Times New Roman" panose="02020603050405020304" pitchFamily="18" charset="0"/>
              </a:rPr>
              <a:t>, </a:t>
            </a:r>
            <a:r>
              <a:rPr lang="tr-TR" sz="2000" dirty="0">
                <a:solidFill>
                  <a:srgbClr val="FF0000"/>
                </a:solidFill>
                <a:latin typeface="Times New Roman" panose="02020603050405020304" pitchFamily="18" charset="0"/>
                <a:cs typeface="Times New Roman" panose="02020603050405020304" pitchFamily="18" charset="0"/>
              </a:rPr>
              <a:t>buharlaşmayı sağlayan, vücuttaki ısı kaybına yardımcı olan keten veya pamuklu </a:t>
            </a:r>
            <a:r>
              <a:rPr lang="tr-TR" sz="2000" dirty="0">
                <a:latin typeface="Times New Roman" panose="02020603050405020304" pitchFamily="18" charset="0"/>
                <a:cs typeface="Times New Roman" panose="02020603050405020304" pitchFamily="18" charset="0"/>
              </a:rPr>
              <a:t>kumaşlar kullanılmalıdır. Aynı şekilde </a:t>
            </a:r>
            <a:r>
              <a:rPr lang="tr-TR" sz="2000" b="1" dirty="0">
                <a:latin typeface="Times New Roman" panose="02020603050405020304" pitchFamily="18" charset="0"/>
                <a:cs typeface="Times New Roman" panose="02020603050405020304" pitchFamily="18" charset="0"/>
              </a:rPr>
              <a:t>kış aylarında ise sıcak havayı ve ısı kaybını önleyen yünlü </a:t>
            </a:r>
            <a:r>
              <a:rPr lang="tr-TR" sz="2000" dirty="0">
                <a:latin typeface="Times New Roman" panose="02020603050405020304" pitchFamily="18" charset="0"/>
                <a:cs typeface="Times New Roman" panose="02020603050405020304" pitchFamily="18" charset="0"/>
              </a:rPr>
              <a:t>giysiler tercih edilmelidir. Otel işletmelerinin büyük bir çoğunluğu yıkama ve ütüleme kolaylığı nedeniyle, giysi kumaşlarında genellikle </a:t>
            </a:r>
            <a:r>
              <a:rPr lang="tr-TR" sz="2000" b="1" dirty="0">
                <a:latin typeface="Times New Roman" panose="02020603050405020304" pitchFamily="18" charset="0"/>
                <a:cs typeface="Times New Roman" panose="02020603050405020304" pitchFamily="18" charset="0"/>
              </a:rPr>
              <a:t>sentetik kumaşları </a:t>
            </a:r>
            <a:r>
              <a:rPr lang="tr-TR" sz="2000" dirty="0">
                <a:latin typeface="Times New Roman" panose="02020603050405020304" pitchFamily="18" charset="0"/>
                <a:cs typeface="Times New Roman" panose="02020603050405020304" pitchFamily="18" charset="0"/>
              </a:rPr>
              <a:t>tercih etmektedirler</a:t>
            </a:r>
            <a:r>
              <a:rPr lang="tr-TR" dirty="0"/>
              <a:t>.</a:t>
            </a:r>
            <a:r>
              <a:rPr lang="tr-TR" sz="2400" dirty="0"/>
              <a:t> </a:t>
            </a:r>
            <a:br>
              <a:rPr lang="tr-TR" sz="2400" dirty="0"/>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780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39C60E4-AED1-46F5-B213-CAE29515553E}"/>
              </a:ext>
            </a:extLst>
          </p:cNvPr>
          <p:cNvPicPr>
            <a:picLocks noChangeAspect="1"/>
          </p:cNvPicPr>
          <p:nvPr/>
        </p:nvPicPr>
        <p:blipFill>
          <a:blip r:embed="rId2"/>
          <a:stretch>
            <a:fillRect/>
          </a:stretch>
        </p:blipFill>
        <p:spPr>
          <a:xfrm>
            <a:off x="323528" y="404664"/>
            <a:ext cx="2808312" cy="2808312"/>
          </a:xfrm>
          <a:prstGeom prst="rect">
            <a:avLst/>
          </a:prstGeom>
        </p:spPr>
      </p:pic>
      <p:pic>
        <p:nvPicPr>
          <p:cNvPr id="3" name="Resim 2">
            <a:extLst>
              <a:ext uri="{FF2B5EF4-FFF2-40B4-BE49-F238E27FC236}">
                <a16:creationId xmlns:a16="http://schemas.microsoft.com/office/drawing/2014/main" id="{9B19913B-E74E-4EA4-AA6C-0DABA43990A6}"/>
              </a:ext>
            </a:extLst>
          </p:cNvPr>
          <p:cNvPicPr>
            <a:picLocks noChangeAspect="1"/>
          </p:cNvPicPr>
          <p:nvPr/>
        </p:nvPicPr>
        <p:blipFill>
          <a:blip r:embed="rId3"/>
          <a:stretch>
            <a:fillRect/>
          </a:stretch>
        </p:blipFill>
        <p:spPr>
          <a:xfrm>
            <a:off x="3563888" y="1484784"/>
            <a:ext cx="3024336" cy="2520280"/>
          </a:xfrm>
          <a:prstGeom prst="rect">
            <a:avLst/>
          </a:prstGeom>
        </p:spPr>
      </p:pic>
      <p:pic>
        <p:nvPicPr>
          <p:cNvPr id="4" name="Resim 3">
            <a:extLst>
              <a:ext uri="{FF2B5EF4-FFF2-40B4-BE49-F238E27FC236}">
                <a16:creationId xmlns:a16="http://schemas.microsoft.com/office/drawing/2014/main" id="{D737B1A5-B45E-41C1-833B-8913869631AC}"/>
              </a:ext>
            </a:extLst>
          </p:cNvPr>
          <p:cNvPicPr>
            <a:picLocks noChangeAspect="1"/>
          </p:cNvPicPr>
          <p:nvPr/>
        </p:nvPicPr>
        <p:blipFill>
          <a:blip r:embed="rId4"/>
          <a:stretch>
            <a:fillRect/>
          </a:stretch>
        </p:blipFill>
        <p:spPr>
          <a:xfrm>
            <a:off x="293759" y="4196878"/>
            <a:ext cx="3467025" cy="2352675"/>
          </a:xfrm>
          <a:prstGeom prst="rect">
            <a:avLst/>
          </a:prstGeom>
        </p:spPr>
      </p:pic>
      <p:pic>
        <p:nvPicPr>
          <p:cNvPr id="5" name="Resim 4">
            <a:extLst>
              <a:ext uri="{FF2B5EF4-FFF2-40B4-BE49-F238E27FC236}">
                <a16:creationId xmlns:a16="http://schemas.microsoft.com/office/drawing/2014/main" id="{8940E2D9-0582-44E4-9D8D-B63A27F83613}"/>
              </a:ext>
            </a:extLst>
          </p:cNvPr>
          <p:cNvPicPr>
            <a:picLocks noChangeAspect="1"/>
          </p:cNvPicPr>
          <p:nvPr/>
        </p:nvPicPr>
        <p:blipFill>
          <a:blip r:embed="rId5"/>
          <a:stretch>
            <a:fillRect/>
          </a:stretch>
        </p:blipFill>
        <p:spPr>
          <a:xfrm>
            <a:off x="6732240" y="2276872"/>
            <a:ext cx="2266950" cy="3816424"/>
          </a:xfrm>
          <a:prstGeom prst="rect">
            <a:avLst/>
          </a:prstGeom>
        </p:spPr>
      </p:pic>
    </p:spTree>
    <p:extLst>
      <p:ext uri="{BB962C8B-B14F-4D97-AF65-F5344CB8AC3E}">
        <p14:creationId xmlns:p14="http://schemas.microsoft.com/office/powerpoint/2010/main" val="23133231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GUID" val="9f650a77-afbb-4bc6-95db-db089ed5b922"/>
  <p:tag name="ISPRING_AUDIO_BITRATE" val="0"/>
  <p:tag name="GENSWF_ADVANCE_TIME" val="2.00"/>
  <p:tag name="ISPRING_SLIDE_INDENT_LEVEL" val="0"/>
  <p:tag name="ISPRING_PRESENTER_ID" val="{E62F8C43-81F2-4C7F-A537-4C824B19C06A}"/>
  <p:tag name="ISPRING_CUSTOM_TIMING_USED" val="0"/>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TotalTime>
  <Words>140</Words>
  <Application>Microsoft Office PowerPoint</Application>
  <PresentationFormat>Ekran Gösterisi (4:3)</PresentationFormat>
  <Paragraphs>45</Paragraphs>
  <Slides>37</Slides>
  <Notes>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37</vt:i4>
      </vt:variant>
    </vt:vector>
  </HeadingPairs>
  <TitlesOfParts>
    <vt:vector size="41" baseType="lpstr">
      <vt:lpstr>Arial</vt:lpstr>
      <vt:lpstr>Calibri</vt:lpstr>
      <vt:lpstr>Times New Roman</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Fuat Atasoy</cp:lastModifiedBy>
  <cp:revision>106</cp:revision>
  <dcterms:modified xsi:type="dcterms:W3CDTF">2019-05-02T13:52:35Z</dcterms:modified>
</cp:coreProperties>
</file>