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A130FE-14DC-4BF0-A7FA-BD3D79172085}" type="datetimeFigureOut">
              <a:rPr lang="tr-TR" smtClean="0"/>
              <a:t>07.03.2018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956C29-8618-4FF4-97F4-60171A21ED33}"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p>
            <a:fld id="{B121B883-2C0C-40CB-9075-B9CF475CDDFE}" type="slidenum">
              <a:rPr lang="tr-TR" smtClean="0"/>
              <a:pPr/>
              <a:t>2</a:t>
            </a:fld>
            <a:endParaRPr lang="tr-TR" smtClean="0"/>
          </a:p>
        </p:txBody>
      </p:sp>
      <p:sp>
        <p:nvSpPr>
          <p:cNvPr id="189443" name="Rectangle 2"/>
          <p:cNvSpPr>
            <a:spLocks noRot="1" noChangeArrowheads="1" noTextEdit="1"/>
          </p:cNvSpPr>
          <p:nvPr>
            <p:ph type="sldImg"/>
          </p:nvPr>
        </p:nvSpPr>
        <p:spPr>
          <a:ln/>
        </p:spPr>
      </p:sp>
      <p:sp>
        <p:nvSpPr>
          <p:cNvPr id="18944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fld id="{AE57FA67-E9A1-448A-A53C-2C428CEA2580}" type="slidenum">
              <a:rPr lang="tr-TR" smtClean="0"/>
              <a:pPr/>
              <a:t>12</a:t>
            </a:fld>
            <a:endParaRPr lang="tr-TR" smtClean="0"/>
          </a:p>
        </p:txBody>
      </p:sp>
      <p:sp>
        <p:nvSpPr>
          <p:cNvPr id="198659" name="Rectangle 2"/>
          <p:cNvSpPr>
            <a:spLocks noRot="1" noChangeArrowheads="1" noTextEdit="1"/>
          </p:cNvSpPr>
          <p:nvPr>
            <p:ph type="sldImg"/>
          </p:nvPr>
        </p:nvSpPr>
        <p:spPr>
          <a:ln/>
        </p:spPr>
      </p:sp>
      <p:sp>
        <p:nvSpPr>
          <p:cNvPr id="19866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7CC37E7B-BF84-4C36-9738-60135DBEA1C6}" type="slidenum">
              <a:rPr lang="tr-TR" smtClean="0"/>
              <a:pPr/>
              <a:t>13</a:t>
            </a:fld>
            <a:endParaRPr lang="tr-TR" smtClean="0"/>
          </a:p>
        </p:txBody>
      </p:sp>
      <p:sp>
        <p:nvSpPr>
          <p:cNvPr id="199683" name="Rectangle 2"/>
          <p:cNvSpPr>
            <a:spLocks noRo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p>
            <a:fld id="{7E94AF80-90C6-45DC-9402-A402030D2FC3}" type="slidenum">
              <a:rPr lang="tr-TR" smtClean="0">
                <a:solidFill>
                  <a:srgbClr val="000000"/>
                </a:solidFill>
              </a:rPr>
              <a:pPr/>
              <a:t>14</a:t>
            </a:fld>
            <a:endParaRPr lang="tr-TR" smtClean="0">
              <a:solidFill>
                <a:srgbClr val="000000"/>
              </a:solidFill>
            </a:endParaRPr>
          </a:p>
        </p:txBody>
      </p:sp>
      <p:sp>
        <p:nvSpPr>
          <p:cNvPr id="200707" name="Rectangle 2"/>
          <p:cNvSpPr>
            <a:spLocks noRot="1" noChangeArrowheads="1" noTextEdit="1"/>
          </p:cNvSpPr>
          <p:nvPr>
            <p:ph type="sldImg"/>
          </p:nvPr>
        </p:nvSpPr>
        <p:spPr>
          <a:ln/>
        </p:spPr>
      </p:sp>
      <p:sp>
        <p:nvSpPr>
          <p:cNvPr id="20070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fld id="{42A17B96-81E7-4C73-A613-98900B3A1EBE}" type="slidenum">
              <a:rPr lang="tr-TR" smtClean="0"/>
              <a:pPr/>
              <a:t>3</a:t>
            </a:fld>
            <a:endParaRPr lang="tr-TR" smtClean="0"/>
          </a:p>
        </p:txBody>
      </p:sp>
      <p:sp>
        <p:nvSpPr>
          <p:cNvPr id="190467" name="Rectangle 2"/>
          <p:cNvSpPr>
            <a:spLocks noRot="1" noChangeArrowheads="1" noTextEdit="1"/>
          </p:cNvSpPr>
          <p:nvPr>
            <p:ph type="sldImg"/>
          </p:nvPr>
        </p:nvSpPr>
        <p:spPr>
          <a:ln/>
        </p:spPr>
      </p:sp>
      <p:sp>
        <p:nvSpPr>
          <p:cNvPr id="19046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2AAD3F41-B3D4-4875-9E44-BFC72E40782D}" type="slidenum">
              <a:rPr lang="tr-TR" smtClean="0"/>
              <a:pPr/>
              <a:t>5</a:t>
            </a:fld>
            <a:endParaRPr lang="tr-TR" smtClean="0"/>
          </a:p>
        </p:txBody>
      </p:sp>
      <p:sp>
        <p:nvSpPr>
          <p:cNvPr id="191491" name="Rectangle 2"/>
          <p:cNvSpPr>
            <a:spLocks noRot="1" noChangeArrowheads="1" noTextEdit="1"/>
          </p:cNvSpPr>
          <p:nvPr>
            <p:ph type="sldImg"/>
          </p:nvPr>
        </p:nvSpPr>
        <p:spPr>
          <a:ln/>
        </p:spPr>
      </p:sp>
      <p:sp>
        <p:nvSpPr>
          <p:cNvPr id="19149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79BB5953-AD6F-4B6C-9AE7-9E00DBDB8E2A}" type="slidenum">
              <a:rPr lang="tr-TR" smtClean="0"/>
              <a:pPr/>
              <a:t>6</a:t>
            </a:fld>
            <a:endParaRPr lang="tr-TR" smtClean="0"/>
          </a:p>
        </p:txBody>
      </p:sp>
      <p:sp>
        <p:nvSpPr>
          <p:cNvPr id="192515" name="Rectangle 2"/>
          <p:cNvSpPr>
            <a:spLocks noRo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p>
            <a:fld id="{75961B49-C07B-49E1-BA5F-DCC3CB26C6C1}" type="slidenum">
              <a:rPr lang="tr-TR" smtClean="0"/>
              <a:pPr/>
              <a:t>7</a:t>
            </a:fld>
            <a:endParaRPr lang="tr-TR" smtClean="0"/>
          </a:p>
        </p:txBody>
      </p:sp>
      <p:sp>
        <p:nvSpPr>
          <p:cNvPr id="193539" name="Rectangle 2"/>
          <p:cNvSpPr>
            <a:spLocks noRot="1" noChangeArrowheads="1" noTextEdit="1"/>
          </p:cNvSpPr>
          <p:nvPr>
            <p:ph type="sldImg"/>
          </p:nvPr>
        </p:nvSpPr>
        <p:spPr>
          <a:ln/>
        </p:spPr>
      </p:sp>
      <p:sp>
        <p:nvSpPr>
          <p:cNvPr id="19354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E8E8AB3F-66BA-4396-96B2-1152E138EE76}" type="slidenum">
              <a:rPr lang="tr-TR" smtClean="0"/>
              <a:pPr/>
              <a:t>8</a:t>
            </a:fld>
            <a:endParaRPr lang="tr-TR" smtClean="0"/>
          </a:p>
        </p:txBody>
      </p:sp>
      <p:sp>
        <p:nvSpPr>
          <p:cNvPr id="194563" name="Rectangle 2"/>
          <p:cNvSpPr>
            <a:spLocks noRo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p>
            <a:fld id="{259D0BEF-18A9-4D19-98E9-872D1999F63A}" type="slidenum">
              <a:rPr lang="tr-TR" smtClean="0"/>
              <a:pPr/>
              <a:t>9</a:t>
            </a:fld>
            <a:endParaRPr lang="tr-TR" smtClean="0"/>
          </a:p>
        </p:txBody>
      </p:sp>
      <p:sp>
        <p:nvSpPr>
          <p:cNvPr id="195587" name="Rectangle 2"/>
          <p:cNvSpPr>
            <a:spLocks noRot="1" noChangeArrowheads="1" noTextEdit="1"/>
          </p:cNvSpPr>
          <p:nvPr>
            <p:ph type="sldImg"/>
          </p:nvPr>
        </p:nvSpPr>
        <p:spPr>
          <a:ln/>
        </p:spPr>
      </p:sp>
      <p:sp>
        <p:nvSpPr>
          <p:cNvPr id="19558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2E062DC7-5B40-4201-9AE0-CEF12D23CC5B}" type="slidenum">
              <a:rPr lang="tr-TR" smtClean="0"/>
              <a:pPr/>
              <a:t>10</a:t>
            </a:fld>
            <a:endParaRPr lang="tr-TR" smtClean="0"/>
          </a:p>
        </p:txBody>
      </p:sp>
      <p:sp>
        <p:nvSpPr>
          <p:cNvPr id="196611" name="Rectangle 2"/>
          <p:cNvSpPr>
            <a:spLocks noRot="1" noChangeArrowheads="1" noTextEdit="1"/>
          </p:cNvSpPr>
          <p:nvPr>
            <p:ph type="sldImg"/>
          </p:nvPr>
        </p:nvSpPr>
        <p:spPr>
          <a:ln/>
        </p:spPr>
      </p:sp>
      <p:sp>
        <p:nvSpPr>
          <p:cNvPr id="19661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6940293F-12B8-4ACD-A7AB-11BA7BF3CCC3}" type="slidenum">
              <a:rPr lang="tr-TR" smtClean="0"/>
              <a:pPr/>
              <a:t>11</a:t>
            </a:fld>
            <a:endParaRPr lang="tr-TR" smtClean="0"/>
          </a:p>
        </p:txBody>
      </p:sp>
      <p:sp>
        <p:nvSpPr>
          <p:cNvPr id="197635" name="Rectangle 2"/>
          <p:cNvSpPr>
            <a:spLocks noRot="1" noChangeArrowheads="1" noTextEdit="1"/>
          </p:cNvSpPr>
          <p:nvPr>
            <p:ph type="sldImg"/>
          </p:nvPr>
        </p:nvSpPr>
        <p:spPr>
          <a:ln/>
        </p:spPr>
      </p:sp>
      <p:sp>
        <p:nvSpPr>
          <p:cNvPr id="19763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07.03.2018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1000108"/>
            <a:ext cx="7772400" cy="1857388"/>
          </a:xfrm>
          <a:solidFill>
            <a:schemeClr val="accent6">
              <a:lumMod val="40000"/>
              <a:lumOff val="60000"/>
            </a:schemeClr>
          </a:solidFill>
        </p:spPr>
        <p:txBody>
          <a:bodyPr>
            <a:normAutofit fontScale="90000"/>
          </a:bodyPr>
          <a:lstStyle/>
          <a:p>
            <a:r>
              <a:rPr lang="en-US" b="1" dirty="0" err="1" smtClean="0"/>
              <a:t>Yenidoğanın</a:t>
            </a:r>
            <a:r>
              <a:rPr lang="en-US" b="1" dirty="0" smtClean="0"/>
              <a:t> </a:t>
            </a:r>
            <a:r>
              <a:rPr lang="en-US" b="1" dirty="0" err="1" smtClean="0"/>
              <a:t>Kontrolleri</a:t>
            </a:r>
            <a:r>
              <a:rPr lang="en-US" b="1" dirty="0" smtClean="0"/>
              <a:t>, </a:t>
            </a:r>
            <a:r>
              <a:rPr lang="en-US" b="1" dirty="0" err="1" smtClean="0"/>
              <a:t>Prematüre</a:t>
            </a:r>
            <a:r>
              <a:rPr lang="en-US" b="1" dirty="0" smtClean="0"/>
              <a:t> </a:t>
            </a:r>
            <a:r>
              <a:rPr lang="en-US" b="1" dirty="0" err="1" smtClean="0"/>
              <a:t>Bebek</a:t>
            </a:r>
            <a:r>
              <a:rPr lang="en-US" b="1" dirty="0" smtClean="0"/>
              <a:t>, </a:t>
            </a:r>
            <a:r>
              <a:rPr lang="en-US" b="1" dirty="0" err="1" smtClean="0"/>
              <a:t>Düşük</a:t>
            </a:r>
            <a:r>
              <a:rPr lang="en-US" b="1" dirty="0" smtClean="0"/>
              <a:t> </a:t>
            </a:r>
            <a:r>
              <a:rPr lang="en-US" b="1" dirty="0" err="1" smtClean="0"/>
              <a:t>Doğum</a:t>
            </a:r>
            <a:r>
              <a:rPr lang="en-US" b="1" dirty="0" smtClean="0"/>
              <a:t> </a:t>
            </a:r>
            <a:r>
              <a:rPr lang="en-US" b="1" dirty="0" err="1" smtClean="0"/>
              <a:t>Ağırlıklı</a:t>
            </a:r>
            <a:r>
              <a:rPr lang="en-US" b="1" dirty="0" smtClean="0"/>
              <a:t> </a:t>
            </a:r>
            <a:r>
              <a:rPr lang="en-US" b="1" dirty="0" err="1" smtClean="0"/>
              <a:t>Bebek</a:t>
            </a:r>
            <a:r>
              <a:rPr lang="en-US" b="1" dirty="0" smtClean="0"/>
              <a:t>, </a:t>
            </a:r>
            <a:r>
              <a:rPr lang="en-US" b="1" dirty="0" err="1" smtClean="0"/>
              <a:t>Postmatüre</a:t>
            </a:r>
            <a:r>
              <a:rPr lang="en-US" b="1" dirty="0" smtClean="0"/>
              <a:t> </a:t>
            </a:r>
            <a:r>
              <a:rPr lang="en-US" b="1" dirty="0" err="1" smtClean="0"/>
              <a:t>Bebek</a:t>
            </a:r>
            <a:endParaRPr lang="tr-TR" b="1" dirty="0"/>
          </a:p>
        </p:txBody>
      </p:sp>
      <p:sp>
        <p:nvSpPr>
          <p:cNvPr id="4" name="2 Alt Başlık"/>
          <p:cNvSpPr>
            <a:spLocks noGrp="1"/>
          </p:cNvSpPr>
          <p:nvPr>
            <p:ph type="subTitle" idx="1"/>
          </p:nvPr>
        </p:nvSpPr>
        <p:spPr>
          <a:solidFill>
            <a:schemeClr val="accent5">
              <a:lumMod val="40000"/>
              <a:lumOff val="60000"/>
            </a:schemeClr>
          </a:solidFill>
        </p:spPr>
        <p:txBody>
          <a:bodyPr>
            <a:normAutofit fontScale="92500" lnSpcReduction="20000"/>
          </a:bodyPr>
          <a:lstStyle/>
          <a:p>
            <a:r>
              <a:rPr lang="tr-TR" b="1" dirty="0" smtClean="0">
                <a:solidFill>
                  <a:schemeClr val="tx2">
                    <a:lumMod val="75000"/>
                  </a:schemeClr>
                </a:solidFill>
              </a:rPr>
              <a:t>Dr. Gökçe Karaman Benli</a:t>
            </a:r>
          </a:p>
          <a:p>
            <a:r>
              <a:rPr lang="tr-TR" b="1" dirty="0" smtClean="0">
                <a:solidFill>
                  <a:schemeClr val="tx2">
                    <a:lumMod val="75000"/>
                  </a:schemeClr>
                </a:solidFill>
              </a:rPr>
              <a:t>Ankara Üniversitesi Eğitim Bilimleri Fakültesi Temel Eğitim Bölümü Okul Öncesi Eğitim Anabilim Dalı</a:t>
            </a:r>
            <a:endParaRPr lang="tr-TR" b="1"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5 Slayt Numarası Yer Tutucusu"/>
          <p:cNvSpPr>
            <a:spLocks noGrp="1"/>
          </p:cNvSpPr>
          <p:nvPr>
            <p:ph type="sldNum" sz="quarter" idx="12"/>
          </p:nvPr>
        </p:nvSpPr>
        <p:spPr>
          <a:noFill/>
        </p:spPr>
        <p:txBody>
          <a:bodyPr/>
          <a:lstStyle/>
          <a:p>
            <a:fld id="{1F6A127D-6BAF-48F0-B1C0-B9A0A101C4E6}" type="slidenum">
              <a:rPr lang="tr-TR" smtClean="0"/>
              <a:pPr/>
              <a:t>10</a:t>
            </a:fld>
            <a:endParaRPr lang="tr-TR" smtClean="0"/>
          </a:p>
        </p:txBody>
      </p:sp>
      <p:sp>
        <p:nvSpPr>
          <p:cNvPr id="105475" name="Rectangle 2"/>
          <p:cNvSpPr>
            <a:spLocks noGrp="1" noChangeArrowheads="1"/>
          </p:cNvSpPr>
          <p:nvPr>
            <p:ph type="title"/>
          </p:nvPr>
        </p:nvSpPr>
        <p:spPr>
          <a:xfrm>
            <a:off x="685800" y="152400"/>
            <a:ext cx="6870700" cy="1219200"/>
          </a:xfrm>
        </p:spPr>
        <p:txBody>
          <a:bodyPr/>
          <a:lstStyle/>
          <a:p>
            <a:pPr eaLnBrk="1" hangingPunct="1"/>
            <a:r>
              <a:rPr lang="tr-TR" sz="2800" b="1" smtClean="0">
                <a:solidFill>
                  <a:srgbClr val="008000"/>
                </a:solidFill>
              </a:rPr>
              <a:t>DOĞUM AĞIRLIĞI EKSİK BEBEKLER</a:t>
            </a:r>
            <a:r>
              <a:rPr lang="tr-TR" sz="2800" smtClean="0">
                <a:solidFill>
                  <a:srgbClr val="008000"/>
                </a:solidFill>
              </a:rPr>
              <a:t> </a:t>
            </a:r>
            <a:r>
              <a:rPr lang="tr-TR" sz="2800" smtClean="0"/>
              <a:t/>
            </a:r>
            <a:br>
              <a:rPr lang="tr-TR" sz="2800" smtClean="0"/>
            </a:br>
            <a:endParaRPr lang="tr-TR" sz="2800" smtClean="0"/>
          </a:p>
        </p:txBody>
      </p:sp>
      <p:sp>
        <p:nvSpPr>
          <p:cNvPr id="105476" name="Rectangle 3"/>
          <p:cNvSpPr>
            <a:spLocks noGrp="1" noChangeArrowheads="1"/>
          </p:cNvSpPr>
          <p:nvPr>
            <p:ph type="body" idx="1"/>
          </p:nvPr>
        </p:nvSpPr>
        <p:spPr>
          <a:xfrm>
            <a:off x="228600" y="1143000"/>
            <a:ext cx="8153400" cy="4343400"/>
          </a:xfrm>
        </p:spPr>
        <p:txBody>
          <a:bodyPr/>
          <a:lstStyle/>
          <a:p>
            <a:pPr eaLnBrk="1" hangingPunct="1">
              <a:lnSpc>
                <a:spcPct val="80000"/>
              </a:lnSpc>
            </a:pPr>
            <a:r>
              <a:rPr lang="tr-TR" sz="1800" smtClean="0"/>
              <a:t>Gebelik süresini tamamlamış olduğu halde zamanında doğan bir bebeğin doğum ağırlığına ulaşamayıp 2.5 kg’ın altında doğan bebeklere </a:t>
            </a:r>
            <a:r>
              <a:rPr lang="tr-TR" sz="1800" b="1" smtClean="0"/>
              <a:t>doğum ağırlığı eksik</a:t>
            </a:r>
            <a:r>
              <a:rPr lang="tr-TR" sz="1800" smtClean="0"/>
              <a:t> bebek adı verilir. Doğum ağırlığı eksik bebekler iki grupta toplanabilirler. </a:t>
            </a:r>
          </a:p>
          <a:p>
            <a:pPr eaLnBrk="1" hangingPunct="1">
              <a:lnSpc>
                <a:spcPct val="80000"/>
              </a:lnSpc>
            </a:pPr>
            <a:endParaRPr lang="tr-TR" sz="1800" smtClean="0"/>
          </a:p>
          <a:p>
            <a:pPr eaLnBrk="1" hangingPunct="1">
              <a:lnSpc>
                <a:spcPct val="80000"/>
              </a:lnSpc>
            </a:pPr>
            <a:r>
              <a:rPr lang="tr-TR" sz="1800" smtClean="0"/>
              <a:t>Birinci grupta olanlar, doğumdan sonraki hayatta görülen ağır malnütrisyonlu çocuklara bir benzerlik gösterirler. Vücut hücreleri sayı itibarıyla normal fakat hücre sitoplazmaları çok azalmıştır. Bu nedenle derileri buruşuk, deri altı yağ dokuları çok az, yanakları çökük yaşlı görünümündedir. </a:t>
            </a:r>
          </a:p>
          <a:p>
            <a:pPr eaLnBrk="1" hangingPunct="1">
              <a:lnSpc>
                <a:spcPct val="80000"/>
              </a:lnSpc>
            </a:pPr>
            <a:endParaRPr lang="tr-TR" sz="1800" smtClean="0"/>
          </a:p>
          <a:p>
            <a:pPr eaLnBrk="1" hangingPunct="1">
              <a:lnSpc>
                <a:spcPct val="80000"/>
              </a:lnSpc>
            </a:pPr>
            <a:r>
              <a:rPr lang="tr-TR" sz="1800" smtClean="0"/>
              <a:t>İkinci grupta olanlar ise vücut hücreleri sayı itibarıyla eksik bazen kusurlu fakat sitoplazmaları dolgundur. Bu duruma bağlı olarak çeşitli konjenital anomalileri vardır. Gebelikte geçirilen enfeksiyonlar buna yol açmıştır.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5 Slayt Numarası Yer Tutucusu"/>
          <p:cNvSpPr>
            <a:spLocks noGrp="1"/>
          </p:cNvSpPr>
          <p:nvPr>
            <p:ph type="sldNum" sz="quarter" idx="12"/>
          </p:nvPr>
        </p:nvSpPr>
        <p:spPr>
          <a:noFill/>
        </p:spPr>
        <p:txBody>
          <a:bodyPr/>
          <a:lstStyle/>
          <a:p>
            <a:fld id="{201F6429-4C72-44DD-A6AF-532B7D8BAC86}" type="slidenum">
              <a:rPr lang="tr-TR" smtClean="0"/>
              <a:pPr/>
              <a:t>11</a:t>
            </a:fld>
            <a:endParaRPr lang="tr-TR" smtClean="0"/>
          </a:p>
        </p:txBody>
      </p:sp>
      <p:sp>
        <p:nvSpPr>
          <p:cNvPr id="106499" name="Rectangle 2"/>
          <p:cNvSpPr>
            <a:spLocks noGrp="1" noChangeArrowheads="1"/>
          </p:cNvSpPr>
          <p:nvPr>
            <p:ph type="title"/>
          </p:nvPr>
        </p:nvSpPr>
        <p:spPr/>
        <p:txBody>
          <a:bodyPr/>
          <a:lstStyle/>
          <a:p>
            <a:pPr eaLnBrk="1" hangingPunct="1"/>
            <a:r>
              <a:rPr lang="tr-TR" sz="2800" b="1" smtClean="0">
                <a:solidFill>
                  <a:srgbClr val="008000"/>
                </a:solidFill>
              </a:rPr>
              <a:t>Doğum Ağırlığı Eksikliğinin Nedenleri</a:t>
            </a:r>
            <a:r>
              <a:rPr lang="tr-TR" sz="2800" smtClean="0"/>
              <a:t/>
            </a:r>
            <a:br>
              <a:rPr lang="tr-TR" sz="2800" smtClean="0"/>
            </a:br>
            <a:endParaRPr lang="tr-TR" sz="2800" smtClean="0"/>
          </a:p>
        </p:txBody>
      </p:sp>
      <p:sp>
        <p:nvSpPr>
          <p:cNvPr id="106500" name="Rectangle 3"/>
          <p:cNvSpPr>
            <a:spLocks noGrp="1" noChangeArrowheads="1"/>
          </p:cNvSpPr>
          <p:nvPr>
            <p:ph type="body" idx="1"/>
          </p:nvPr>
        </p:nvSpPr>
        <p:spPr/>
        <p:txBody>
          <a:bodyPr/>
          <a:lstStyle/>
          <a:p>
            <a:pPr eaLnBrk="1" hangingPunct="1"/>
            <a:r>
              <a:rPr lang="tr-TR" sz="2800" smtClean="0"/>
              <a:t>Placenta yetmezliği</a:t>
            </a:r>
          </a:p>
          <a:p>
            <a:pPr eaLnBrk="1" hangingPunct="1"/>
            <a:r>
              <a:rPr lang="tr-TR" sz="2800" smtClean="0"/>
              <a:t>Sosyo-ekonomik faktörler</a:t>
            </a:r>
          </a:p>
          <a:p>
            <a:pPr eaLnBrk="1" hangingPunct="1"/>
            <a:r>
              <a:rPr lang="tr-TR" sz="2800" smtClean="0"/>
              <a:t>Annenin akut-kronik hastalıkları</a:t>
            </a:r>
          </a:p>
          <a:p>
            <a:pPr eaLnBrk="1" hangingPunct="1"/>
            <a:r>
              <a:rPr lang="tr-TR" sz="2800" smtClean="0"/>
              <a:t>Gebelik bakım ve beslenme yetersizlikleri</a:t>
            </a:r>
          </a:p>
          <a:p>
            <a:pPr eaLnBrk="1" hangingPunct="1"/>
            <a:r>
              <a:rPr lang="tr-TR" sz="2800" smtClean="0"/>
              <a:t>Annenin ağır işte çalışması</a:t>
            </a:r>
          </a:p>
          <a:p>
            <a:pPr eaLnBrk="1" hangingPunct="1"/>
            <a:r>
              <a:rPr lang="tr-TR" sz="2800" smtClean="0"/>
              <a:t>Annenin çok fazla miktarda sigara içmesi.</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5 Slayt Numarası Yer Tutucusu"/>
          <p:cNvSpPr>
            <a:spLocks noGrp="1"/>
          </p:cNvSpPr>
          <p:nvPr>
            <p:ph type="sldNum" sz="quarter" idx="12"/>
          </p:nvPr>
        </p:nvSpPr>
        <p:spPr>
          <a:noFill/>
        </p:spPr>
        <p:txBody>
          <a:bodyPr/>
          <a:lstStyle/>
          <a:p>
            <a:fld id="{3DE3B877-8EB6-458C-9FFC-49745279F8E3}" type="slidenum">
              <a:rPr lang="tr-TR" smtClean="0"/>
              <a:pPr/>
              <a:t>12</a:t>
            </a:fld>
            <a:endParaRPr lang="tr-TR" smtClean="0"/>
          </a:p>
        </p:txBody>
      </p:sp>
      <p:sp>
        <p:nvSpPr>
          <p:cNvPr id="107523" name="Rectangle 2"/>
          <p:cNvSpPr>
            <a:spLocks noGrp="1" noChangeArrowheads="1"/>
          </p:cNvSpPr>
          <p:nvPr>
            <p:ph type="title"/>
          </p:nvPr>
        </p:nvSpPr>
        <p:spPr>
          <a:xfrm>
            <a:off x="228600" y="152400"/>
            <a:ext cx="7772400" cy="1143000"/>
          </a:xfrm>
        </p:spPr>
        <p:txBody>
          <a:bodyPr>
            <a:normAutofit fontScale="90000"/>
          </a:bodyPr>
          <a:lstStyle/>
          <a:p>
            <a:pPr eaLnBrk="1" hangingPunct="1"/>
            <a:r>
              <a:rPr lang="tr-TR" sz="2800" b="1" smtClean="0">
                <a:solidFill>
                  <a:srgbClr val="F84E56"/>
                </a:solidFill>
              </a:rPr>
              <a:t>Prematüre ve Doğum Ağırlığı Eksik Bebeklerde Görülen Hastalıklar</a:t>
            </a:r>
            <a:r>
              <a:rPr lang="tr-TR" sz="2800" smtClean="0"/>
              <a:t/>
            </a:r>
            <a:br>
              <a:rPr lang="tr-TR" sz="2800" smtClean="0"/>
            </a:br>
            <a:endParaRPr lang="tr-TR" sz="2800" smtClean="0"/>
          </a:p>
        </p:txBody>
      </p:sp>
      <p:sp>
        <p:nvSpPr>
          <p:cNvPr id="107524" name="Rectangle 3"/>
          <p:cNvSpPr>
            <a:spLocks noGrp="1" noChangeArrowheads="1"/>
          </p:cNvSpPr>
          <p:nvPr>
            <p:ph type="body" idx="1"/>
          </p:nvPr>
        </p:nvSpPr>
        <p:spPr>
          <a:xfrm>
            <a:off x="152400" y="1219200"/>
            <a:ext cx="8686800" cy="4800600"/>
          </a:xfrm>
        </p:spPr>
        <p:txBody>
          <a:bodyPr/>
          <a:lstStyle/>
          <a:p>
            <a:pPr eaLnBrk="1" hangingPunct="1">
              <a:lnSpc>
                <a:spcPct val="80000"/>
              </a:lnSpc>
            </a:pPr>
            <a:r>
              <a:rPr lang="tr-TR" sz="1800" smtClean="0"/>
              <a:t>*Prematüre bebeklerin ağlaması zayıf ve tek düzedir. </a:t>
            </a:r>
          </a:p>
          <a:p>
            <a:pPr eaLnBrk="1" hangingPunct="1">
              <a:lnSpc>
                <a:spcPct val="80000"/>
              </a:lnSpc>
            </a:pPr>
            <a:r>
              <a:rPr lang="tr-TR" sz="1800" smtClean="0"/>
              <a:t>*Vücut ısıları normalden çok düşük ve düzensizdir.</a:t>
            </a:r>
          </a:p>
          <a:p>
            <a:pPr eaLnBrk="1" hangingPunct="1">
              <a:lnSpc>
                <a:spcPct val="80000"/>
              </a:lnSpc>
            </a:pPr>
            <a:r>
              <a:rPr lang="tr-TR" sz="1800" smtClean="0"/>
              <a:t>*Solunumları zayıftır. Sık sık solunum durması nöbetleri ortaya çıkabilir.</a:t>
            </a:r>
          </a:p>
          <a:p>
            <a:pPr eaLnBrk="1" hangingPunct="1">
              <a:lnSpc>
                <a:spcPct val="80000"/>
              </a:lnSpc>
            </a:pPr>
            <a:r>
              <a:rPr lang="tr-TR" sz="1800" smtClean="0"/>
              <a:t>*Sık ve derin uyurlar.</a:t>
            </a:r>
          </a:p>
          <a:p>
            <a:pPr eaLnBrk="1" hangingPunct="1">
              <a:lnSpc>
                <a:spcPct val="80000"/>
              </a:lnSpc>
            </a:pPr>
            <a:r>
              <a:rPr lang="tr-TR" sz="1800" smtClean="0"/>
              <a:t>*Hareketleri ve emmeleri zayıftır.</a:t>
            </a:r>
          </a:p>
          <a:p>
            <a:pPr eaLnBrk="1" hangingPunct="1">
              <a:lnSpc>
                <a:spcPct val="80000"/>
              </a:lnSpc>
            </a:pPr>
            <a:r>
              <a:rPr lang="tr-TR" sz="1800" smtClean="0"/>
              <a:t>*Gebelik süresi kısaldıkça, bebeğin ekstra uterin yaşam şartlarına uyabilme şansı zayıftır.</a:t>
            </a:r>
          </a:p>
          <a:p>
            <a:pPr eaLnBrk="1" hangingPunct="1">
              <a:lnSpc>
                <a:spcPct val="80000"/>
              </a:lnSpc>
            </a:pPr>
            <a:r>
              <a:rPr lang="tr-TR" sz="1800" smtClean="0"/>
              <a:t>*Her türlü enfeksiyona açıktırlar. Özellikle akciğer enfeksiyonları sık görülür.</a:t>
            </a:r>
          </a:p>
          <a:p>
            <a:pPr eaLnBrk="1" hangingPunct="1">
              <a:lnSpc>
                <a:spcPct val="80000"/>
              </a:lnSpc>
            </a:pPr>
            <a:r>
              <a:rPr lang="tr-TR" sz="1800" smtClean="0"/>
              <a:t>*Karbonhidrat depoları zayıftır.</a:t>
            </a:r>
          </a:p>
          <a:p>
            <a:pPr eaLnBrk="1" hangingPunct="1">
              <a:lnSpc>
                <a:spcPct val="80000"/>
              </a:lnSpc>
            </a:pPr>
            <a:r>
              <a:rPr lang="tr-TR" sz="1800" smtClean="0"/>
              <a:t>*Karaciğerleri tam olgunlaşmamıştır. Enzimler henüz salgılanmaya başlamadığından fizyolojik sarılığı ağır geçirirler.</a:t>
            </a:r>
          </a:p>
          <a:p>
            <a:pPr eaLnBrk="1" hangingPunct="1">
              <a:lnSpc>
                <a:spcPct val="80000"/>
              </a:lnSpc>
            </a:pPr>
            <a:r>
              <a:rPr lang="tr-TR" sz="1800" smtClean="0"/>
              <a:t>*Karaciğerdeki Fe deposu fakirdir. Koruyucu Fe tedavisi verilmesi gerekir. </a:t>
            </a:r>
          </a:p>
          <a:p>
            <a:pPr eaLnBrk="1" hangingPunct="1">
              <a:lnSpc>
                <a:spcPct val="80000"/>
              </a:lnSpc>
            </a:pPr>
            <a:r>
              <a:rPr lang="tr-TR" sz="1800" smtClean="0"/>
              <a:t>Bu bebekler normal zamanında doğan bebeklere göre daha sık izlenmelidir.</a:t>
            </a:r>
          </a:p>
          <a:p>
            <a:pPr eaLnBrk="1" hangingPunct="1">
              <a:lnSpc>
                <a:spcPct val="80000"/>
              </a:lnSpc>
            </a:pPr>
            <a:r>
              <a:rPr lang="tr-TR" sz="1800" smtClean="0"/>
              <a:t>Beslenmelerine gereken önem verilmelidir.</a:t>
            </a:r>
          </a:p>
          <a:p>
            <a:pPr eaLnBrk="1" hangingPunct="1">
              <a:lnSpc>
                <a:spcPct val="80000"/>
              </a:lnSpc>
            </a:pPr>
            <a:r>
              <a:rPr lang="tr-TR" sz="1800" smtClean="0"/>
              <a:t>Kolayca kusabilirler.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5 Slayt Numarası Yer Tutucusu"/>
          <p:cNvSpPr>
            <a:spLocks noGrp="1"/>
          </p:cNvSpPr>
          <p:nvPr>
            <p:ph type="sldNum" sz="quarter" idx="12"/>
          </p:nvPr>
        </p:nvSpPr>
        <p:spPr>
          <a:noFill/>
        </p:spPr>
        <p:txBody>
          <a:bodyPr/>
          <a:lstStyle/>
          <a:p>
            <a:fld id="{247AC10D-605D-4B19-9180-B2250DFE408C}" type="slidenum">
              <a:rPr lang="tr-TR" smtClean="0"/>
              <a:pPr/>
              <a:t>13</a:t>
            </a:fld>
            <a:endParaRPr lang="tr-TR" smtClean="0"/>
          </a:p>
        </p:txBody>
      </p:sp>
      <p:sp>
        <p:nvSpPr>
          <p:cNvPr id="108547" name="Rectangle 2"/>
          <p:cNvSpPr>
            <a:spLocks noGrp="1" noChangeArrowheads="1"/>
          </p:cNvSpPr>
          <p:nvPr>
            <p:ph type="title"/>
          </p:nvPr>
        </p:nvSpPr>
        <p:spPr>
          <a:xfrm>
            <a:off x="685800" y="152400"/>
            <a:ext cx="6870700" cy="1219200"/>
          </a:xfrm>
        </p:spPr>
        <p:txBody>
          <a:bodyPr/>
          <a:lstStyle/>
          <a:p>
            <a:pPr eaLnBrk="1" hangingPunct="1"/>
            <a:r>
              <a:rPr lang="tr-TR" sz="3200" b="1" smtClean="0">
                <a:solidFill>
                  <a:srgbClr val="FFC000"/>
                </a:solidFill>
              </a:rPr>
              <a:t>POSTMATÜRE BEBEKLER</a:t>
            </a:r>
            <a:r>
              <a:rPr lang="tr-TR" sz="3200" smtClean="0"/>
              <a:t/>
            </a:r>
            <a:br>
              <a:rPr lang="tr-TR" sz="3200" smtClean="0"/>
            </a:br>
            <a:endParaRPr lang="tr-TR" sz="3200" smtClean="0"/>
          </a:p>
        </p:txBody>
      </p:sp>
      <p:sp>
        <p:nvSpPr>
          <p:cNvPr id="114692" name="Rectangle 3"/>
          <p:cNvSpPr>
            <a:spLocks noGrp="1" noChangeArrowheads="1"/>
          </p:cNvSpPr>
          <p:nvPr>
            <p:ph type="body" idx="1"/>
          </p:nvPr>
        </p:nvSpPr>
        <p:spPr>
          <a:xfrm>
            <a:off x="152400" y="1143000"/>
            <a:ext cx="8763000" cy="4648200"/>
          </a:xfrm>
        </p:spPr>
        <p:txBody>
          <a:bodyPr/>
          <a:lstStyle/>
          <a:p>
            <a:pPr eaLnBrk="1" hangingPunct="1">
              <a:lnSpc>
                <a:spcPct val="80000"/>
              </a:lnSpc>
              <a:defRPr/>
            </a:pPr>
            <a:r>
              <a:rPr lang="tr-TR" sz="2000" dirty="0" smtClean="0"/>
              <a:t>38- 40 haftayı bir kaç hafta aşan bebeklerdir. Üç haftadan fazla geçmişse ölüm tehlikesi vardır. </a:t>
            </a:r>
            <a:r>
              <a:rPr lang="tr-TR" sz="2000" dirty="0" err="1" smtClean="0"/>
              <a:t>Amnion</a:t>
            </a:r>
            <a:r>
              <a:rPr lang="tr-TR" sz="2000" dirty="0" smtClean="0"/>
              <a:t> sıvıları oldukça azalmıştır.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Bebekler iri yapılıdırlar.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Deri yağları azalmıştır. Hafif kırışık, çatlak olabilir. </a:t>
            </a:r>
          </a:p>
          <a:p>
            <a:pPr marL="0" indent="0" eaLnBrk="1" hangingPunct="1">
              <a:lnSpc>
                <a:spcPct val="80000"/>
              </a:lnSpc>
              <a:buFontTx/>
              <a:buNone/>
              <a:defRPr/>
            </a:pPr>
            <a:endParaRPr lang="tr-TR" sz="2000" dirty="0" smtClean="0"/>
          </a:p>
          <a:p>
            <a:pPr eaLnBrk="1" hangingPunct="1">
              <a:lnSpc>
                <a:spcPct val="80000"/>
              </a:lnSpc>
              <a:defRPr/>
            </a:pPr>
            <a:r>
              <a:rPr lang="tr-TR" sz="2000" dirty="0" err="1" smtClean="0"/>
              <a:t>Vernix</a:t>
            </a:r>
            <a:r>
              <a:rPr lang="tr-TR" sz="2000" dirty="0" smtClean="0"/>
              <a:t> </a:t>
            </a:r>
            <a:r>
              <a:rPr lang="tr-TR" sz="2000" dirty="0" err="1" smtClean="0"/>
              <a:t>caseosa</a:t>
            </a:r>
            <a:r>
              <a:rPr lang="tr-TR" sz="2000" dirty="0" smtClean="0"/>
              <a:t> azalmıştır ve sarı renge boyanmıştır.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Göbek kordonu ve </a:t>
            </a:r>
            <a:r>
              <a:rPr lang="tr-TR" sz="2000" dirty="0" err="1" smtClean="0"/>
              <a:t>amnion</a:t>
            </a:r>
            <a:r>
              <a:rPr lang="tr-TR" sz="2000" dirty="0" smtClean="0"/>
              <a:t> sıvısı </a:t>
            </a:r>
            <a:r>
              <a:rPr lang="tr-TR" sz="2000" dirty="0" err="1" smtClean="0"/>
              <a:t>mekonyum</a:t>
            </a:r>
            <a:r>
              <a:rPr lang="tr-TR" sz="2000" dirty="0" smtClean="0"/>
              <a:t> ile boyanmıştır.</a:t>
            </a:r>
          </a:p>
          <a:p>
            <a:pPr marL="0" indent="0" eaLnBrk="1" hangingPunct="1">
              <a:lnSpc>
                <a:spcPct val="80000"/>
              </a:lnSpc>
              <a:buFontTx/>
              <a:buNone/>
              <a:defRPr/>
            </a:pPr>
            <a:endParaRPr lang="tr-TR" sz="2000" dirty="0" smtClean="0"/>
          </a:p>
          <a:p>
            <a:pPr eaLnBrk="1" hangingPunct="1">
              <a:lnSpc>
                <a:spcPct val="80000"/>
              </a:lnSpc>
              <a:defRPr/>
            </a:pPr>
            <a:r>
              <a:rPr lang="tr-TR" sz="2000" smtClean="0"/>
              <a:t>Saçlar oldukça </a:t>
            </a:r>
            <a:r>
              <a:rPr lang="tr-TR" sz="2000" dirty="0" smtClean="0"/>
              <a:t>dökülmüştür, tırnaklar uzamıştır. </a:t>
            </a:r>
          </a:p>
          <a:p>
            <a:pPr marL="0" indent="0" eaLnBrk="1" hangingPunct="1">
              <a:lnSpc>
                <a:spcPct val="80000"/>
              </a:lnSpc>
              <a:buFontTx/>
              <a:buNone/>
              <a:defRPr/>
            </a:pPr>
            <a:endParaRPr lang="tr-TR" sz="2000" dirty="0" smtClean="0"/>
          </a:p>
          <a:p>
            <a:pPr eaLnBrk="1" hangingPunct="1">
              <a:lnSpc>
                <a:spcPct val="80000"/>
              </a:lnSpc>
              <a:defRPr/>
            </a:pPr>
            <a:r>
              <a:rPr lang="tr-TR" sz="2000" dirty="0" smtClean="0"/>
              <a:t>Bebeğin </a:t>
            </a:r>
            <a:r>
              <a:rPr lang="tr-TR" sz="2000" dirty="0" err="1" smtClean="0"/>
              <a:t>postmatüre</a:t>
            </a:r>
            <a:r>
              <a:rPr lang="tr-TR" sz="2000" dirty="0" smtClean="0"/>
              <a:t> doğacağı anlaşılırsa anne ve bebek izlenime alınır haftada 2 defa kontrolden geçirilir.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5 Slayt Numarası Yer Tutucusu"/>
          <p:cNvSpPr>
            <a:spLocks noGrp="1"/>
          </p:cNvSpPr>
          <p:nvPr>
            <p:ph type="sldNum" sz="quarter" idx="12"/>
          </p:nvPr>
        </p:nvSpPr>
        <p:spPr>
          <a:noFill/>
        </p:spPr>
        <p:txBody>
          <a:bodyPr/>
          <a:lstStyle/>
          <a:p>
            <a:fld id="{58430F2E-30E3-4987-A469-B4C282F8B730}" type="slidenum">
              <a:rPr lang="tr-TR" smtClean="0">
                <a:solidFill>
                  <a:srgbClr val="000000"/>
                </a:solidFill>
              </a:rPr>
              <a:pPr/>
              <a:t>14</a:t>
            </a:fld>
            <a:endParaRPr lang="tr-TR" smtClean="0">
              <a:solidFill>
                <a:srgbClr val="000000"/>
              </a:solidFill>
            </a:endParaRPr>
          </a:p>
        </p:txBody>
      </p:sp>
      <p:sp>
        <p:nvSpPr>
          <p:cNvPr id="109571" name="Rectangle 2"/>
          <p:cNvSpPr>
            <a:spLocks noGrp="1" noChangeArrowheads="1"/>
          </p:cNvSpPr>
          <p:nvPr>
            <p:ph type="title"/>
          </p:nvPr>
        </p:nvSpPr>
        <p:spPr>
          <a:xfrm>
            <a:off x="685800" y="152400"/>
            <a:ext cx="6870700" cy="990600"/>
          </a:xfrm>
        </p:spPr>
        <p:txBody>
          <a:bodyPr/>
          <a:lstStyle/>
          <a:p>
            <a:pPr eaLnBrk="1" hangingPunct="1"/>
            <a:r>
              <a:rPr lang="tr-TR" sz="2800" b="1" smtClean="0">
                <a:solidFill>
                  <a:srgbClr val="00B050"/>
                </a:solidFill>
              </a:rPr>
              <a:t>AŞI TAKVİMİ</a:t>
            </a:r>
          </a:p>
        </p:txBody>
      </p:sp>
      <p:sp>
        <p:nvSpPr>
          <p:cNvPr id="109572" name="Rectangle 3"/>
          <p:cNvSpPr>
            <a:spLocks noGrp="1" noChangeArrowheads="1"/>
          </p:cNvSpPr>
          <p:nvPr>
            <p:ph type="body" idx="1"/>
          </p:nvPr>
        </p:nvSpPr>
        <p:spPr>
          <a:xfrm>
            <a:off x="304800" y="1524000"/>
            <a:ext cx="8534400" cy="3962400"/>
          </a:xfrm>
        </p:spPr>
        <p:txBody>
          <a:bodyPr/>
          <a:lstStyle/>
          <a:p>
            <a:pPr eaLnBrk="1" hangingPunct="1">
              <a:lnSpc>
                <a:spcPct val="80000"/>
              </a:lnSpc>
              <a:buFontTx/>
              <a:buNone/>
            </a:pPr>
            <a:r>
              <a:rPr lang="tr-TR" sz="1400" b="1" dirty="0" smtClean="0"/>
              <a:t/>
            </a:r>
            <a:br>
              <a:rPr lang="tr-TR" sz="1400" b="1" dirty="0" smtClean="0"/>
            </a:br>
            <a:r>
              <a:rPr lang="tr-TR" sz="2000" b="1" dirty="0" smtClean="0"/>
              <a:t>1.HEPATİT B AŞISI</a:t>
            </a:r>
            <a:r>
              <a:rPr lang="tr-TR" sz="2000" dirty="0" smtClean="0"/>
              <a:t> Hepatit B aşısı bebek doğar doğmaz yapılmalıdır.Eğer annede hepatit B taşıyıcılığı varsa aşı ile birlikte </a:t>
            </a:r>
            <a:r>
              <a:rPr lang="tr-TR" sz="2000" dirty="0" err="1" smtClean="0"/>
              <a:t>hiperimmun</a:t>
            </a:r>
            <a:r>
              <a:rPr lang="tr-TR" sz="2000" dirty="0" smtClean="0"/>
              <a:t> </a:t>
            </a:r>
            <a:r>
              <a:rPr lang="tr-TR" sz="2000" dirty="0" err="1" smtClean="0"/>
              <a:t>gammaglobülün</a:t>
            </a:r>
            <a:r>
              <a:rPr lang="tr-TR" sz="2000" dirty="0" smtClean="0"/>
              <a:t> uygulanır. Aşının 2. dozu 1 ay sonra 3. dozu 6 ay sonra yapılır. </a:t>
            </a:r>
            <a:endParaRPr lang="tr-TR" sz="2000" b="1" dirty="0" smtClean="0"/>
          </a:p>
          <a:p>
            <a:pPr eaLnBrk="1" hangingPunct="1">
              <a:lnSpc>
                <a:spcPct val="80000"/>
              </a:lnSpc>
              <a:buFontTx/>
              <a:buNone/>
            </a:pPr>
            <a:endParaRPr lang="tr-TR" sz="2000" b="1" dirty="0" smtClean="0"/>
          </a:p>
          <a:p>
            <a:pPr eaLnBrk="1" hangingPunct="1">
              <a:lnSpc>
                <a:spcPct val="80000"/>
              </a:lnSpc>
              <a:buFontTx/>
              <a:buNone/>
            </a:pPr>
            <a:r>
              <a:rPr lang="tr-TR" sz="2000" b="1" dirty="0" smtClean="0"/>
              <a:t>	2.BCG AŞISI</a:t>
            </a:r>
            <a:r>
              <a:rPr lang="tr-TR" sz="2000" dirty="0" smtClean="0"/>
              <a:t> 2. Ayda uygulanır. Tek doz yapılır. 5 yaşında PPD kontrolü ile tekrarlanır. Aşıdan 3-4 hafta sonra aşı yerinde kızarıklık ve kabuklanma görülür. Bu aşının tuttuğunu gösterir. Bazen aşıdan sonra koltuk altında BCG adeniti dediğimiz bir şişlik görülebilir. Böyle durumlarda hekime başvurulmalıdır. </a:t>
            </a:r>
            <a:endParaRPr lang="tr-TR" sz="2000" b="1" dirty="0" smtClean="0"/>
          </a:p>
          <a:p>
            <a:pPr eaLnBrk="1" hangingPunct="1">
              <a:lnSpc>
                <a:spcPct val="80000"/>
              </a:lnSpc>
              <a:buFontTx/>
              <a:buNone/>
            </a:pPr>
            <a:r>
              <a:rPr lang="tr-TR" sz="2000" b="1" dirty="0" smtClean="0"/>
              <a:t/>
            </a:r>
            <a:br>
              <a:rPr lang="tr-TR" sz="2000" b="1" dirty="0" smtClean="0"/>
            </a:br>
            <a:endParaRPr lang="tr-TR"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5 Slayt Numarası Yer Tutucusu"/>
          <p:cNvSpPr>
            <a:spLocks noGrp="1"/>
          </p:cNvSpPr>
          <p:nvPr>
            <p:ph type="sldNum" sz="quarter" idx="12"/>
          </p:nvPr>
        </p:nvSpPr>
        <p:spPr>
          <a:noFill/>
        </p:spPr>
        <p:txBody>
          <a:bodyPr/>
          <a:lstStyle/>
          <a:p>
            <a:fld id="{222DDA0D-2F63-48A2-917C-DCA5296F9409}" type="slidenum">
              <a:rPr lang="tr-TR" smtClean="0"/>
              <a:pPr/>
              <a:t>2</a:t>
            </a:fld>
            <a:endParaRPr lang="tr-TR" smtClean="0"/>
          </a:p>
        </p:txBody>
      </p:sp>
      <p:sp>
        <p:nvSpPr>
          <p:cNvPr id="99331" name="Rectangle 2"/>
          <p:cNvSpPr>
            <a:spLocks noGrp="1" noChangeArrowheads="1"/>
          </p:cNvSpPr>
          <p:nvPr>
            <p:ph type="title"/>
          </p:nvPr>
        </p:nvSpPr>
        <p:spPr/>
        <p:txBody>
          <a:bodyPr/>
          <a:lstStyle/>
          <a:p>
            <a:pPr eaLnBrk="1" hangingPunct="1">
              <a:defRPr/>
            </a:pPr>
            <a:r>
              <a:rPr lang="tr-TR" sz="3200" b="1" dirty="0" smtClean="0">
                <a:solidFill>
                  <a:schemeClr val="tx2">
                    <a:lumMod val="75000"/>
                  </a:schemeClr>
                </a:solidFill>
              </a:rPr>
              <a:t>Yeni Doğan Kontrolleri</a:t>
            </a:r>
            <a:br>
              <a:rPr lang="tr-TR" sz="3200" b="1" dirty="0" smtClean="0">
                <a:solidFill>
                  <a:schemeClr val="tx2">
                    <a:lumMod val="75000"/>
                  </a:schemeClr>
                </a:solidFill>
              </a:rPr>
            </a:br>
            <a:endParaRPr lang="tr-TR" sz="3200" b="1" dirty="0" smtClean="0">
              <a:solidFill>
                <a:schemeClr val="tx2">
                  <a:lumMod val="75000"/>
                </a:schemeClr>
              </a:solidFill>
            </a:endParaRPr>
          </a:p>
        </p:txBody>
      </p:sp>
      <p:sp>
        <p:nvSpPr>
          <p:cNvPr id="99332" name="Rectangle 3"/>
          <p:cNvSpPr>
            <a:spLocks noGrp="1" noChangeArrowheads="1"/>
          </p:cNvSpPr>
          <p:nvPr>
            <p:ph type="body" idx="1"/>
          </p:nvPr>
        </p:nvSpPr>
        <p:spPr/>
        <p:txBody>
          <a:bodyPr/>
          <a:lstStyle/>
          <a:p>
            <a:pPr eaLnBrk="1" hangingPunct="1">
              <a:defRPr/>
            </a:pPr>
            <a:r>
              <a:rPr lang="tr-TR" dirty="0" smtClean="0">
                <a:solidFill>
                  <a:schemeClr val="bg2">
                    <a:lumMod val="75000"/>
                  </a:schemeClr>
                </a:solidFill>
              </a:rPr>
              <a:t>0-48 saat		1-2 defa</a:t>
            </a:r>
          </a:p>
          <a:p>
            <a:pPr eaLnBrk="1" hangingPunct="1">
              <a:defRPr/>
            </a:pPr>
            <a:r>
              <a:rPr lang="tr-TR" dirty="0" smtClean="0">
                <a:solidFill>
                  <a:srgbClr val="0033CC"/>
                </a:solidFill>
              </a:rPr>
              <a:t>0-3 ay			15 günde bir</a:t>
            </a:r>
          </a:p>
          <a:p>
            <a:pPr eaLnBrk="1" hangingPunct="1">
              <a:defRPr/>
            </a:pPr>
            <a:r>
              <a:rPr lang="tr-TR" dirty="0" smtClean="0">
                <a:solidFill>
                  <a:schemeClr val="bg2">
                    <a:lumMod val="75000"/>
                  </a:schemeClr>
                </a:solidFill>
              </a:rPr>
              <a:t>4-12 ay			Ayda bir</a:t>
            </a:r>
          </a:p>
          <a:p>
            <a:pPr eaLnBrk="1" hangingPunct="1">
              <a:defRPr/>
            </a:pPr>
            <a:r>
              <a:rPr lang="tr-TR" dirty="0" smtClean="0">
                <a:solidFill>
                  <a:srgbClr val="0033CC"/>
                </a:solidFill>
              </a:rPr>
              <a:t>13-24 ay		2 ayda bir</a:t>
            </a:r>
          </a:p>
          <a:p>
            <a:pPr eaLnBrk="1" hangingPunct="1">
              <a:defRPr/>
            </a:pPr>
            <a:r>
              <a:rPr lang="tr-TR" dirty="0" smtClean="0">
                <a:solidFill>
                  <a:schemeClr val="bg2">
                    <a:lumMod val="75000"/>
                  </a:schemeClr>
                </a:solidFill>
              </a:rPr>
              <a:t>3-6 yaş			3 ayda bir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5 Slayt Numarası Yer Tutucusu"/>
          <p:cNvSpPr>
            <a:spLocks noGrp="1"/>
          </p:cNvSpPr>
          <p:nvPr>
            <p:ph type="sldNum" sz="quarter" idx="12"/>
          </p:nvPr>
        </p:nvSpPr>
        <p:spPr>
          <a:noFill/>
        </p:spPr>
        <p:txBody>
          <a:bodyPr/>
          <a:lstStyle/>
          <a:p>
            <a:fld id="{66C203D5-37D4-4CFC-B56C-DD839E1B8048}" type="slidenum">
              <a:rPr lang="tr-TR" smtClean="0"/>
              <a:pPr/>
              <a:t>3</a:t>
            </a:fld>
            <a:endParaRPr lang="tr-TR" smtClean="0"/>
          </a:p>
        </p:txBody>
      </p:sp>
      <p:sp>
        <p:nvSpPr>
          <p:cNvPr id="100355" name="Rectangle 2"/>
          <p:cNvSpPr>
            <a:spLocks noGrp="1" noChangeArrowheads="1"/>
          </p:cNvSpPr>
          <p:nvPr>
            <p:ph type="title"/>
          </p:nvPr>
        </p:nvSpPr>
        <p:spPr>
          <a:xfrm>
            <a:off x="1066800" y="228600"/>
            <a:ext cx="6870700" cy="685800"/>
          </a:xfrm>
        </p:spPr>
        <p:txBody>
          <a:bodyPr/>
          <a:lstStyle/>
          <a:p>
            <a:pPr eaLnBrk="1" hangingPunct="1">
              <a:defRPr/>
            </a:pPr>
            <a:r>
              <a:rPr lang="tr-TR" sz="2800" b="1" dirty="0" smtClean="0">
                <a:solidFill>
                  <a:schemeClr val="tx2">
                    <a:lumMod val="75000"/>
                  </a:schemeClr>
                </a:solidFill>
              </a:rPr>
              <a:t>Yeni Doğan Kontrolleri</a:t>
            </a:r>
          </a:p>
        </p:txBody>
      </p:sp>
      <p:sp>
        <p:nvSpPr>
          <p:cNvPr id="100356" name="Rectangle 3"/>
          <p:cNvSpPr>
            <a:spLocks noGrp="1" noChangeArrowheads="1"/>
          </p:cNvSpPr>
          <p:nvPr>
            <p:ph type="body" idx="1"/>
          </p:nvPr>
        </p:nvSpPr>
        <p:spPr>
          <a:xfrm>
            <a:off x="152400" y="1066800"/>
            <a:ext cx="8763000" cy="4419600"/>
          </a:xfrm>
        </p:spPr>
        <p:txBody>
          <a:bodyPr/>
          <a:lstStyle/>
          <a:p>
            <a:pPr eaLnBrk="1" hangingPunct="1">
              <a:defRPr/>
            </a:pPr>
            <a:r>
              <a:rPr lang="tr-TR" sz="2800" dirty="0" smtClean="0"/>
              <a:t>Bebeklerde doğduklarında kafataslarında iki adet yumuşak alan vardır. </a:t>
            </a:r>
            <a:r>
              <a:rPr lang="tr-TR" sz="2800" dirty="0" err="1" smtClean="0"/>
              <a:t>Fontanel</a:t>
            </a:r>
            <a:r>
              <a:rPr lang="tr-TR" sz="2800" dirty="0" smtClean="0"/>
              <a:t> (bıngıldak) adı verilen ve parmakla basınca altında kemik olmadığından içine göçen yapılar kafatası gelişiminde çok önemlidirler. </a:t>
            </a:r>
          </a:p>
          <a:p>
            <a:pPr marL="0" indent="0" eaLnBrk="1" hangingPunct="1">
              <a:buFontTx/>
              <a:buNone/>
              <a:defRPr/>
            </a:pPr>
            <a:endParaRPr lang="tr-TR" sz="2800" dirty="0" smtClean="0"/>
          </a:p>
          <a:p>
            <a:pPr eaLnBrk="1" hangingPunct="1">
              <a:defRPr/>
            </a:pPr>
            <a:r>
              <a:rPr lang="tr-TR" sz="2800" dirty="0" smtClean="0"/>
              <a:t>Önde alnın hemen üstünde yer alan ve daha büyük olan dörtgen şekilli </a:t>
            </a:r>
            <a:r>
              <a:rPr lang="tr-TR" sz="2800" dirty="0" smtClean="0">
                <a:solidFill>
                  <a:srgbClr val="FF33CC"/>
                </a:solidFill>
              </a:rPr>
              <a:t>büyük </a:t>
            </a:r>
            <a:r>
              <a:rPr lang="tr-TR" sz="2800" dirty="0" err="1" smtClean="0">
                <a:solidFill>
                  <a:srgbClr val="FF33CC"/>
                </a:solidFill>
              </a:rPr>
              <a:t>fontanel</a:t>
            </a:r>
            <a:r>
              <a:rPr lang="tr-TR" sz="2800" dirty="0" smtClean="0"/>
              <a:t>, birde kafanın arkasında yer alan daha ufak üçgen şekilli </a:t>
            </a:r>
            <a:r>
              <a:rPr lang="tr-TR" sz="2800" dirty="0" smtClean="0">
                <a:solidFill>
                  <a:schemeClr val="tx2"/>
                </a:solidFill>
              </a:rPr>
              <a:t>küçük </a:t>
            </a:r>
            <a:r>
              <a:rPr lang="tr-TR" sz="2800" dirty="0" err="1" smtClean="0">
                <a:solidFill>
                  <a:schemeClr val="tx2"/>
                </a:solidFill>
              </a:rPr>
              <a:t>fontanel</a:t>
            </a:r>
            <a:r>
              <a:rPr lang="tr-TR" sz="2800" dirty="0" smtClean="0"/>
              <a:t> vardır.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5 Slayt Numarası Yer Tutucusu"/>
          <p:cNvSpPr>
            <a:spLocks noGrp="1"/>
          </p:cNvSpPr>
          <p:nvPr>
            <p:ph type="sldNum" sz="quarter" idx="12"/>
          </p:nvPr>
        </p:nvSpPr>
        <p:spPr>
          <a:noFill/>
        </p:spPr>
        <p:txBody>
          <a:bodyPr/>
          <a:lstStyle/>
          <a:p>
            <a:fld id="{85A1F3A1-76A2-423E-94BD-C1CF2098D504}" type="slidenum">
              <a:rPr lang="tr-TR" smtClean="0"/>
              <a:pPr/>
              <a:t>4</a:t>
            </a:fld>
            <a:endParaRPr lang="tr-TR" smtClean="0"/>
          </a:p>
        </p:txBody>
      </p:sp>
      <p:sp>
        <p:nvSpPr>
          <p:cNvPr id="101379" name="Rectangle 2"/>
          <p:cNvSpPr>
            <a:spLocks noGrp="1" noChangeArrowheads="1"/>
          </p:cNvSpPr>
          <p:nvPr>
            <p:ph type="title"/>
          </p:nvPr>
        </p:nvSpPr>
        <p:spPr>
          <a:xfrm>
            <a:off x="685800" y="152400"/>
            <a:ext cx="6870700" cy="762000"/>
          </a:xfrm>
        </p:spPr>
        <p:txBody>
          <a:bodyPr/>
          <a:lstStyle/>
          <a:p>
            <a:pPr eaLnBrk="1" hangingPunct="1">
              <a:defRPr/>
            </a:pPr>
            <a:r>
              <a:rPr lang="tr-TR" sz="2800" b="1" dirty="0" smtClean="0">
                <a:solidFill>
                  <a:schemeClr val="tx2">
                    <a:lumMod val="75000"/>
                  </a:schemeClr>
                </a:solidFill>
              </a:rPr>
              <a:t>Yeni Doğan Kontrolleri</a:t>
            </a:r>
          </a:p>
        </p:txBody>
      </p:sp>
      <p:sp>
        <p:nvSpPr>
          <p:cNvPr id="99332" name="Rectangle 3"/>
          <p:cNvSpPr>
            <a:spLocks noGrp="1" noChangeArrowheads="1"/>
          </p:cNvSpPr>
          <p:nvPr>
            <p:ph type="body" idx="1"/>
          </p:nvPr>
        </p:nvSpPr>
        <p:spPr>
          <a:xfrm>
            <a:off x="609600" y="1447800"/>
            <a:ext cx="7696200" cy="3657600"/>
          </a:xfrm>
        </p:spPr>
        <p:txBody>
          <a:bodyPr/>
          <a:lstStyle/>
          <a:p>
            <a:pPr eaLnBrk="1" hangingPunct="1"/>
            <a:r>
              <a:rPr lang="tr-TR" smtClean="0"/>
              <a:t>Küçük fontanel genellikle </a:t>
            </a:r>
            <a:r>
              <a:rPr lang="tr-TR" smtClean="0">
                <a:solidFill>
                  <a:srgbClr val="FF33CC"/>
                </a:solidFill>
              </a:rPr>
              <a:t>2-6 ay</a:t>
            </a:r>
            <a:r>
              <a:rPr lang="tr-TR" smtClean="0"/>
              <a:t> arası, büyük fontanel ise </a:t>
            </a:r>
            <a:r>
              <a:rPr lang="tr-TR" smtClean="0">
                <a:solidFill>
                  <a:schemeClr val="tx2"/>
                </a:solidFill>
              </a:rPr>
              <a:t>18 aylıkken</a:t>
            </a:r>
            <a:r>
              <a:rPr lang="tr-TR" smtClean="0"/>
              <a:t> kapanır ve ortadan kaybolur. Fontanellerin üzerini kaplayan zar oldukça kalın ve dayanıklıdır. Bu yüzden bebeğin başını yıkamak ve kurulamak bebeğe zarar vermez.</a:t>
            </a:r>
          </a:p>
          <a:p>
            <a:pPr eaLnBrk="1" hangingPunct="1"/>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5 Slayt Numarası Yer Tutucusu"/>
          <p:cNvSpPr>
            <a:spLocks noGrp="1"/>
          </p:cNvSpPr>
          <p:nvPr>
            <p:ph type="sldNum" sz="quarter" idx="12"/>
          </p:nvPr>
        </p:nvSpPr>
        <p:spPr>
          <a:noFill/>
        </p:spPr>
        <p:txBody>
          <a:bodyPr/>
          <a:lstStyle/>
          <a:p>
            <a:fld id="{D38CA241-1D90-4353-B1E1-F12333CDCA7E}" type="slidenum">
              <a:rPr lang="tr-TR" smtClean="0"/>
              <a:pPr/>
              <a:t>5</a:t>
            </a:fld>
            <a:endParaRPr lang="tr-TR" smtClean="0"/>
          </a:p>
        </p:txBody>
      </p:sp>
      <p:sp>
        <p:nvSpPr>
          <p:cNvPr id="100355" name="Rectangle 2"/>
          <p:cNvSpPr>
            <a:spLocks noGrp="1" noChangeArrowheads="1"/>
          </p:cNvSpPr>
          <p:nvPr>
            <p:ph type="title"/>
          </p:nvPr>
        </p:nvSpPr>
        <p:spPr/>
        <p:txBody>
          <a:bodyPr>
            <a:normAutofit fontScale="90000"/>
          </a:bodyPr>
          <a:lstStyle/>
          <a:p>
            <a:pPr eaLnBrk="1" hangingPunct="1"/>
            <a:r>
              <a:rPr lang="tr-TR" sz="2800" b="1" smtClean="0">
                <a:solidFill>
                  <a:srgbClr val="6600CC"/>
                </a:solidFill>
              </a:rPr>
              <a:t>PREMATÜRE BEBEKLER</a:t>
            </a:r>
            <a:r>
              <a:rPr lang="tr-TR" b="1" smtClean="0">
                <a:solidFill>
                  <a:srgbClr val="6600CC"/>
                </a:solidFill>
              </a:rPr>
              <a:t/>
            </a:r>
            <a:br>
              <a:rPr lang="tr-TR" b="1" smtClean="0">
                <a:solidFill>
                  <a:srgbClr val="6600CC"/>
                </a:solidFill>
              </a:rPr>
            </a:br>
            <a:endParaRPr lang="tr-TR" b="1" smtClean="0">
              <a:solidFill>
                <a:srgbClr val="6600CC"/>
              </a:solidFill>
            </a:endParaRPr>
          </a:p>
        </p:txBody>
      </p:sp>
      <p:sp>
        <p:nvSpPr>
          <p:cNvPr id="106500" name="Rectangle 3"/>
          <p:cNvSpPr>
            <a:spLocks noGrp="1" noChangeArrowheads="1"/>
          </p:cNvSpPr>
          <p:nvPr>
            <p:ph type="body" idx="1"/>
          </p:nvPr>
        </p:nvSpPr>
        <p:spPr>
          <a:xfrm>
            <a:off x="381000" y="1447800"/>
            <a:ext cx="8382000" cy="4038600"/>
          </a:xfrm>
        </p:spPr>
        <p:txBody>
          <a:bodyPr/>
          <a:lstStyle/>
          <a:p>
            <a:pPr marL="0" indent="0" eaLnBrk="1" hangingPunct="1">
              <a:buFontTx/>
              <a:buNone/>
              <a:defRPr/>
            </a:pPr>
            <a:r>
              <a:rPr lang="tr-TR" b="1" dirty="0" smtClean="0"/>
              <a:t>   </a:t>
            </a:r>
            <a:r>
              <a:rPr lang="tr-TR" dirty="0" smtClean="0"/>
              <a:t>Zamanında doğan bebekler, normal gebelik süresi olan 38-40 haftayı tamamlayan bebeklerdir. 38 haftanın altında doğan bebeklere ise prematüre bebekler ya da erken doğan bebekler denir. Zayıf ve normalden kısa boyludurlar. </a:t>
            </a:r>
          </a:p>
          <a:p>
            <a:pPr eaLnBrk="1" hangingPunct="1">
              <a:defRPr/>
            </a:pPr>
            <a:endParaRPr lang="tr-T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5 Slayt Numarası Yer Tutucusu"/>
          <p:cNvSpPr>
            <a:spLocks noGrp="1"/>
          </p:cNvSpPr>
          <p:nvPr>
            <p:ph type="sldNum" sz="quarter" idx="12"/>
          </p:nvPr>
        </p:nvSpPr>
        <p:spPr>
          <a:noFill/>
        </p:spPr>
        <p:txBody>
          <a:bodyPr/>
          <a:lstStyle/>
          <a:p>
            <a:fld id="{4D6B785D-FFCA-489D-9D54-118326AC67F9}" type="slidenum">
              <a:rPr lang="tr-TR" smtClean="0"/>
              <a:pPr/>
              <a:t>6</a:t>
            </a:fld>
            <a:endParaRPr lang="tr-TR" smtClean="0"/>
          </a:p>
        </p:txBody>
      </p:sp>
      <p:sp>
        <p:nvSpPr>
          <p:cNvPr id="101379" name="Rectangle 2"/>
          <p:cNvSpPr>
            <a:spLocks noGrp="1" noChangeArrowheads="1"/>
          </p:cNvSpPr>
          <p:nvPr>
            <p:ph type="title"/>
          </p:nvPr>
        </p:nvSpPr>
        <p:spPr>
          <a:xfrm>
            <a:off x="685800" y="152400"/>
            <a:ext cx="6870700" cy="838200"/>
          </a:xfrm>
        </p:spPr>
        <p:txBody>
          <a:bodyPr>
            <a:normAutofit fontScale="90000"/>
          </a:bodyPr>
          <a:lstStyle/>
          <a:p>
            <a:pPr eaLnBrk="1" hangingPunct="1"/>
            <a:r>
              <a:rPr lang="tr-TR" sz="2800" b="1" smtClean="0">
                <a:solidFill>
                  <a:srgbClr val="6600CC"/>
                </a:solidFill>
              </a:rPr>
              <a:t>Prematürelik üç grupta incelenir</a:t>
            </a:r>
            <a:br>
              <a:rPr lang="tr-TR" sz="2800" b="1" smtClean="0">
                <a:solidFill>
                  <a:srgbClr val="6600CC"/>
                </a:solidFill>
              </a:rPr>
            </a:br>
            <a:endParaRPr lang="tr-TR" sz="2800" b="1" smtClean="0">
              <a:solidFill>
                <a:srgbClr val="6600CC"/>
              </a:solidFill>
            </a:endParaRPr>
          </a:p>
        </p:txBody>
      </p:sp>
      <p:sp>
        <p:nvSpPr>
          <p:cNvPr id="101380" name="Rectangle 3"/>
          <p:cNvSpPr>
            <a:spLocks noGrp="1" noChangeArrowheads="1"/>
          </p:cNvSpPr>
          <p:nvPr>
            <p:ph type="body" idx="1"/>
          </p:nvPr>
        </p:nvSpPr>
        <p:spPr>
          <a:xfrm>
            <a:off x="152400" y="1066800"/>
            <a:ext cx="8534400" cy="4876800"/>
          </a:xfrm>
        </p:spPr>
        <p:txBody>
          <a:bodyPr/>
          <a:lstStyle/>
          <a:p>
            <a:pPr eaLnBrk="1" hangingPunct="1">
              <a:lnSpc>
                <a:spcPct val="80000"/>
              </a:lnSpc>
            </a:pPr>
            <a:r>
              <a:rPr lang="tr-TR" sz="2000" b="1" smtClean="0"/>
              <a:t>1. Grup 36-38 haftalık olanlar </a:t>
            </a:r>
            <a:r>
              <a:rPr lang="tr-TR" sz="2000" smtClean="0"/>
              <a:t>sınırda prematürelik durumudur. Bunlar genellikle hafif derecede de olsa beslenme bozukluğu, sarılık, enfeksiyonlara karşı direnç düşüklüğü gösterirler. İlk günden itibaren iyi bir bakım ve korunmaya alınırlarsa yaşatılmaları zor değildir. </a:t>
            </a:r>
          </a:p>
          <a:p>
            <a:pPr eaLnBrk="1" hangingPunct="1">
              <a:lnSpc>
                <a:spcPct val="80000"/>
              </a:lnSpc>
            </a:pPr>
            <a:endParaRPr lang="tr-TR" sz="2000" smtClean="0"/>
          </a:p>
          <a:p>
            <a:pPr eaLnBrk="1" hangingPunct="1">
              <a:lnSpc>
                <a:spcPct val="80000"/>
              </a:lnSpc>
            </a:pPr>
            <a:r>
              <a:rPr lang="tr-TR" sz="2000" b="1" smtClean="0"/>
              <a:t>2. Grup 31-36 haftalık olanlar</a:t>
            </a:r>
            <a:r>
              <a:rPr lang="tr-TR" sz="2000" smtClean="0"/>
              <a:t> orta derecede prematürelik durumudur. Bunlarda sık sık solunum durması, beslenmede güçlükler, enfeksiyonlara karşı aşırı derecede direnç düşüklüğü vardır. Pek çoğu enfeksiyondan kaybedilir. </a:t>
            </a:r>
          </a:p>
          <a:p>
            <a:pPr eaLnBrk="1" hangingPunct="1">
              <a:lnSpc>
                <a:spcPct val="80000"/>
              </a:lnSpc>
            </a:pPr>
            <a:endParaRPr lang="tr-TR" sz="2000" smtClean="0"/>
          </a:p>
          <a:p>
            <a:pPr eaLnBrk="1" hangingPunct="1">
              <a:lnSpc>
                <a:spcPct val="80000"/>
              </a:lnSpc>
            </a:pPr>
            <a:r>
              <a:rPr lang="tr-TR" sz="2000" b="1" smtClean="0"/>
              <a:t>3. Grup ise 24-30 haftalık </a:t>
            </a:r>
            <a:r>
              <a:rPr lang="tr-TR" sz="2000" smtClean="0"/>
              <a:t>ileri derecede prematürelik durumudur. Bu bebekler ileri derecede solunum ve dolaşım güçlüğü gösterirler. Tüm çabalara rağmen kaybedilirler. Bir bebeğin prematüre olarak doğacağı anlaşılırsa yine olanaklar oranında anne dinlenmeye alınmalı ve olay geciktirilmeye çalışılmalıdır. Fakat buna olanak olmazsa kuvözde steril şartlar altında bakılması gereklidir. </a:t>
            </a:r>
          </a:p>
          <a:p>
            <a:pPr eaLnBrk="1" hangingPunct="1">
              <a:lnSpc>
                <a:spcPct val="80000"/>
              </a:lnSpc>
            </a:pPr>
            <a:endParaRPr lang="tr-TR" sz="20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5 Slayt Numarası Yer Tutucusu"/>
          <p:cNvSpPr>
            <a:spLocks noGrp="1"/>
          </p:cNvSpPr>
          <p:nvPr>
            <p:ph type="sldNum" sz="quarter" idx="12"/>
          </p:nvPr>
        </p:nvSpPr>
        <p:spPr>
          <a:noFill/>
        </p:spPr>
        <p:txBody>
          <a:bodyPr/>
          <a:lstStyle/>
          <a:p>
            <a:fld id="{C34D2262-5DE9-4A4A-8716-2CEC0D190659}" type="slidenum">
              <a:rPr lang="tr-TR" smtClean="0"/>
              <a:pPr/>
              <a:t>7</a:t>
            </a:fld>
            <a:endParaRPr lang="tr-TR" smtClean="0"/>
          </a:p>
        </p:txBody>
      </p:sp>
      <p:sp>
        <p:nvSpPr>
          <p:cNvPr id="102403" name="Rectangle 2"/>
          <p:cNvSpPr>
            <a:spLocks noGrp="1" noChangeArrowheads="1"/>
          </p:cNvSpPr>
          <p:nvPr>
            <p:ph type="title"/>
          </p:nvPr>
        </p:nvSpPr>
        <p:spPr>
          <a:xfrm>
            <a:off x="685800" y="152400"/>
            <a:ext cx="6870700" cy="1143000"/>
          </a:xfrm>
        </p:spPr>
        <p:txBody>
          <a:bodyPr/>
          <a:lstStyle/>
          <a:p>
            <a:pPr eaLnBrk="1" hangingPunct="1"/>
            <a:r>
              <a:rPr lang="tr-TR" sz="3200" b="1" smtClean="0">
                <a:solidFill>
                  <a:srgbClr val="6600CC"/>
                </a:solidFill>
              </a:rPr>
              <a:t>Prematüre Doğumun Nedenleri</a:t>
            </a:r>
            <a:r>
              <a:rPr lang="tr-TR" sz="3200" b="1" smtClean="0"/>
              <a:t/>
            </a:r>
            <a:br>
              <a:rPr lang="tr-TR" sz="3200" b="1" smtClean="0"/>
            </a:br>
            <a:endParaRPr lang="tr-TR" sz="3200" b="1" smtClean="0"/>
          </a:p>
        </p:txBody>
      </p:sp>
      <p:sp>
        <p:nvSpPr>
          <p:cNvPr id="102404" name="Rectangle 3"/>
          <p:cNvSpPr>
            <a:spLocks noGrp="1" noChangeArrowheads="1"/>
          </p:cNvSpPr>
          <p:nvPr>
            <p:ph type="body" idx="1"/>
          </p:nvPr>
        </p:nvSpPr>
        <p:spPr>
          <a:xfrm>
            <a:off x="457200" y="1143000"/>
            <a:ext cx="7924800" cy="4495800"/>
          </a:xfrm>
        </p:spPr>
        <p:txBody>
          <a:bodyPr/>
          <a:lstStyle/>
          <a:p>
            <a:pPr eaLnBrk="1" hangingPunct="1">
              <a:lnSpc>
                <a:spcPct val="80000"/>
              </a:lnSpc>
              <a:buFontTx/>
              <a:buNone/>
            </a:pPr>
            <a:r>
              <a:rPr lang="tr-TR" sz="2000" b="1" smtClean="0">
                <a:solidFill>
                  <a:srgbClr val="FF0000"/>
                </a:solidFill>
              </a:rPr>
              <a:t>Anneye ait nedenler</a:t>
            </a:r>
          </a:p>
          <a:p>
            <a:pPr eaLnBrk="1" hangingPunct="1">
              <a:lnSpc>
                <a:spcPct val="80000"/>
              </a:lnSpc>
              <a:buFontTx/>
              <a:buNone/>
            </a:pPr>
            <a:endParaRPr lang="tr-TR" sz="1800" smtClean="0">
              <a:solidFill>
                <a:srgbClr val="FF0000"/>
              </a:solidFill>
            </a:endParaRPr>
          </a:p>
          <a:p>
            <a:pPr eaLnBrk="1" hangingPunct="1">
              <a:lnSpc>
                <a:spcPct val="80000"/>
              </a:lnSpc>
            </a:pPr>
            <a:r>
              <a:rPr lang="tr-TR" sz="2000" smtClean="0"/>
              <a:t>Anne uterusunun fetüsü koruyamayacak durumda olması,</a:t>
            </a:r>
          </a:p>
          <a:p>
            <a:pPr eaLnBrk="1" hangingPunct="1">
              <a:lnSpc>
                <a:spcPct val="80000"/>
              </a:lnSpc>
            </a:pPr>
            <a:r>
              <a:rPr lang="tr-TR" sz="2000" smtClean="0"/>
              <a:t>Suni olarak gebeliğin herhangi bir nedenle durdurulmuş olması,</a:t>
            </a:r>
          </a:p>
          <a:p>
            <a:pPr eaLnBrk="1" hangingPunct="1">
              <a:lnSpc>
                <a:spcPct val="80000"/>
              </a:lnSpc>
            </a:pPr>
            <a:r>
              <a:rPr lang="tr-TR" sz="2000" smtClean="0"/>
              <a:t>Placentanın erken ayrılması,</a:t>
            </a:r>
          </a:p>
          <a:p>
            <a:pPr eaLnBrk="1" hangingPunct="1">
              <a:lnSpc>
                <a:spcPct val="80000"/>
              </a:lnSpc>
            </a:pPr>
            <a:r>
              <a:rPr lang="tr-TR" sz="2000" smtClean="0"/>
              <a:t>Annenin ağır beslenme yetersizliği, anemi</a:t>
            </a:r>
          </a:p>
          <a:p>
            <a:pPr eaLnBrk="1" hangingPunct="1">
              <a:lnSpc>
                <a:spcPct val="80000"/>
              </a:lnSpc>
            </a:pPr>
            <a:r>
              <a:rPr lang="tr-TR" sz="2000" smtClean="0"/>
              <a:t>Annede görülen ağır kalp, akciğer, böbrek ve jinekolojik hastalıkları, toksemi (pre eklamsi- eklamsi</a:t>
            </a:r>
          </a:p>
          <a:p>
            <a:pPr eaLnBrk="1" hangingPunct="1">
              <a:lnSpc>
                <a:spcPct val="80000"/>
              </a:lnSpc>
            </a:pPr>
            <a:r>
              <a:rPr lang="tr-TR" sz="2000" smtClean="0"/>
              <a:t>Alt sosyo-ekonomik düzeyin getirdiği ağır işte çalışma, gebelik bakım eksikliği, eğitimsizlik gibi sorunlar,</a:t>
            </a:r>
          </a:p>
          <a:p>
            <a:pPr eaLnBrk="1" hangingPunct="1">
              <a:lnSpc>
                <a:spcPct val="80000"/>
              </a:lnSpc>
            </a:pPr>
            <a:r>
              <a:rPr lang="tr-TR" sz="2000" smtClean="0"/>
              <a:t>Annenin geçirmiş olduğu enfeksiyonlar,</a:t>
            </a:r>
          </a:p>
          <a:p>
            <a:pPr eaLnBrk="1" hangingPunct="1">
              <a:lnSpc>
                <a:spcPct val="80000"/>
              </a:lnSpc>
            </a:pPr>
            <a:r>
              <a:rPr lang="tr-TR" sz="2000" smtClean="0"/>
              <a:t>Ruhsal-fiziksel travmalar,</a:t>
            </a:r>
          </a:p>
          <a:p>
            <a:pPr eaLnBrk="1" hangingPunct="1">
              <a:lnSpc>
                <a:spcPct val="80000"/>
              </a:lnSpc>
            </a:pPr>
            <a:r>
              <a:rPr lang="tr-TR" sz="2000" smtClean="0"/>
              <a:t>Annenin aşırı alkol ve sigara kullanımı,</a:t>
            </a:r>
          </a:p>
          <a:p>
            <a:pPr eaLnBrk="1" hangingPunct="1">
              <a:lnSpc>
                <a:spcPct val="80000"/>
              </a:lnSpc>
            </a:pPr>
            <a:r>
              <a:rPr lang="tr-TR" sz="2000" smtClean="0"/>
              <a:t>Anne yaşının 17’den küçük, 37’den büyük olması.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5 Slayt Numarası Yer Tutucusu"/>
          <p:cNvSpPr>
            <a:spLocks noGrp="1"/>
          </p:cNvSpPr>
          <p:nvPr>
            <p:ph type="sldNum" sz="quarter" idx="12"/>
          </p:nvPr>
        </p:nvSpPr>
        <p:spPr>
          <a:noFill/>
        </p:spPr>
        <p:txBody>
          <a:bodyPr/>
          <a:lstStyle/>
          <a:p>
            <a:fld id="{42C5AEDA-287B-4C86-9F31-649E9CAFB680}" type="slidenum">
              <a:rPr lang="tr-TR" smtClean="0"/>
              <a:pPr/>
              <a:t>8</a:t>
            </a:fld>
            <a:endParaRPr lang="tr-TR" smtClean="0"/>
          </a:p>
        </p:txBody>
      </p:sp>
      <p:sp>
        <p:nvSpPr>
          <p:cNvPr id="103427" name="Rectangle 2"/>
          <p:cNvSpPr>
            <a:spLocks noGrp="1" noChangeArrowheads="1"/>
          </p:cNvSpPr>
          <p:nvPr>
            <p:ph type="title"/>
          </p:nvPr>
        </p:nvSpPr>
        <p:spPr>
          <a:xfrm>
            <a:off x="685800" y="152400"/>
            <a:ext cx="6870700" cy="838200"/>
          </a:xfrm>
        </p:spPr>
        <p:txBody>
          <a:bodyPr/>
          <a:lstStyle/>
          <a:p>
            <a:pPr eaLnBrk="1" hangingPunct="1"/>
            <a:r>
              <a:rPr lang="tr-TR" sz="3600" b="1" smtClean="0">
                <a:solidFill>
                  <a:srgbClr val="6600CC"/>
                </a:solidFill>
              </a:rPr>
              <a:t>Prematüre Doğumun Nedenleri</a:t>
            </a:r>
          </a:p>
        </p:txBody>
      </p:sp>
      <p:sp>
        <p:nvSpPr>
          <p:cNvPr id="103428" name="Rectangle 3"/>
          <p:cNvSpPr>
            <a:spLocks noGrp="1" noChangeArrowheads="1"/>
          </p:cNvSpPr>
          <p:nvPr>
            <p:ph type="body" idx="1"/>
          </p:nvPr>
        </p:nvSpPr>
        <p:spPr>
          <a:xfrm>
            <a:off x="685800" y="1447800"/>
            <a:ext cx="7696200" cy="4038600"/>
          </a:xfrm>
        </p:spPr>
        <p:txBody>
          <a:bodyPr/>
          <a:lstStyle/>
          <a:p>
            <a:pPr marL="609600" indent="-609600" eaLnBrk="1" hangingPunct="1">
              <a:lnSpc>
                <a:spcPct val="90000"/>
              </a:lnSpc>
              <a:buFontTx/>
              <a:buNone/>
            </a:pPr>
            <a:r>
              <a:rPr lang="tr-TR" sz="2400" b="1" smtClean="0">
                <a:solidFill>
                  <a:srgbClr val="FF0000"/>
                </a:solidFill>
              </a:rPr>
              <a:t>Bebeğe ait nedenler</a:t>
            </a:r>
            <a:endParaRPr lang="tr-TR" sz="2400" smtClean="0">
              <a:solidFill>
                <a:srgbClr val="FF0000"/>
              </a:solidFill>
            </a:endParaRPr>
          </a:p>
          <a:p>
            <a:pPr marL="609600" indent="-609600" eaLnBrk="1" hangingPunct="1">
              <a:lnSpc>
                <a:spcPct val="90000"/>
              </a:lnSpc>
            </a:pPr>
            <a:r>
              <a:rPr lang="tr-TR" sz="2400" smtClean="0"/>
              <a:t>Çoğul gebelikler,</a:t>
            </a:r>
          </a:p>
          <a:p>
            <a:pPr marL="609600" indent="-609600" eaLnBrk="1" hangingPunct="1">
              <a:lnSpc>
                <a:spcPct val="90000"/>
              </a:lnSpc>
            </a:pPr>
            <a:r>
              <a:rPr lang="tr-TR" sz="2400" smtClean="0"/>
              <a:t>Kromozom anomalileri,</a:t>
            </a:r>
          </a:p>
          <a:p>
            <a:pPr marL="609600" indent="-609600" eaLnBrk="1" hangingPunct="1">
              <a:lnSpc>
                <a:spcPct val="90000"/>
              </a:lnSpc>
            </a:pPr>
            <a:r>
              <a:rPr lang="tr-TR" sz="2400" smtClean="0"/>
              <a:t>Hidro amnioz (Amnion sıvısının normalde 1lt olması gerekirken daha fazla olması)</a:t>
            </a:r>
          </a:p>
          <a:p>
            <a:pPr marL="609600" indent="-609600" eaLnBrk="1" hangingPunct="1">
              <a:lnSpc>
                <a:spcPct val="90000"/>
              </a:lnSpc>
            </a:pPr>
            <a:r>
              <a:rPr lang="tr-TR" sz="2400" smtClean="0"/>
              <a:t>Intra-uterin hayatta geçirilen enfeksiyonlar (Konjenital kızamıkcık ve diğer virüs hastalıkları)</a:t>
            </a:r>
          </a:p>
          <a:p>
            <a:pPr marL="609600" indent="-609600" eaLnBrk="1" hangingPunct="1">
              <a:lnSpc>
                <a:spcPct val="90000"/>
              </a:lnSpc>
            </a:pPr>
            <a:r>
              <a:rPr lang="tr-TR" sz="2400" smtClean="0"/>
              <a:t>Placentanın yerleşim kusurları ve damar anomalileri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5 Slayt Numarası Yer Tutucusu"/>
          <p:cNvSpPr>
            <a:spLocks noGrp="1"/>
          </p:cNvSpPr>
          <p:nvPr>
            <p:ph type="sldNum" sz="quarter" idx="12"/>
          </p:nvPr>
        </p:nvSpPr>
        <p:spPr>
          <a:noFill/>
        </p:spPr>
        <p:txBody>
          <a:bodyPr/>
          <a:lstStyle/>
          <a:p>
            <a:fld id="{25E4FCB6-22D2-46A3-A61D-49FCD1FCDB52}" type="slidenum">
              <a:rPr lang="tr-TR" smtClean="0"/>
              <a:pPr/>
              <a:t>9</a:t>
            </a:fld>
            <a:endParaRPr lang="tr-TR" smtClean="0"/>
          </a:p>
        </p:txBody>
      </p:sp>
      <p:sp>
        <p:nvSpPr>
          <p:cNvPr id="104451" name="Rectangle 2"/>
          <p:cNvSpPr>
            <a:spLocks noGrp="1" noChangeArrowheads="1"/>
          </p:cNvSpPr>
          <p:nvPr>
            <p:ph type="title"/>
          </p:nvPr>
        </p:nvSpPr>
        <p:spPr>
          <a:xfrm>
            <a:off x="685800" y="152400"/>
            <a:ext cx="6870700" cy="1219200"/>
          </a:xfrm>
        </p:spPr>
        <p:txBody>
          <a:bodyPr/>
          <a:lstStyle/>
          <a:p>
            <a:pPr eaLnBrk="1" hangingPunct="1"/>
            <a:r>
              <a:rPr lang="tr-TR" sz="2800" b="1" smtClean="0">
                <a:solidFill>
                  <a:srgbClr val="6600CC"/>
                </a:solidFill>
              </a:rPr>
              <a:t>Prematüre Bebeklerin Fiziksel Özellikleri</a:t>
            </a:r>
            <a:r>
              <a:rPr lang="tr-TR" sz="2800" smtClean="0">
                <a:solidFill>
                  <a:srgbClr val="6600CC"/>
                </a:solidFill>
              </a:rPr>
              <a:t/>
            </a:r>
            <a:br>
              <a:rPr lang="tr-TR" sz="2800" smtClean="0">
                <a:solidFill>
                  <a:srgbClr val="6600CC"/>
                </a:solidFill>
              </a:rPr>
            </a:br>
            <a:endParaRPr lang="tr-TR" sz="2800" smtClean="0">
              <a:solidFill>
                <a:srgbClr val="6600CC"/>
              </a:solidFill>
            </a:endParaRPr>
          </a:p>
        </p:txBody>
      </p:sp>
      <p:sp>
        <p:nvSpPr>
          <p:cNvPr id="104452" name="Rectangle 3"/>
          <p:cNvSpPr>
            <a:spLocks noGrp="1" noChangeArrowheads="1"/>
          </p:cNvSpPr>
          <p:nvPr>
            <p:ph type="body" idx="1"/>
          </p:nvPr>
        </p:nvSpPr>
        <p:spPr>
          <a:xfrm>
            <a:off x="304800" y="1143000"/>
            <a:ext cx="8077200" cy="4343400"/>
          </a:xfrm>
        </p:spPr>
        <p:txBody>
          <a:bodyPr/>
          <a:lstStyle/>
          <a:p>
            <a:pPr eaLnBrk="1" hangingPunct="1">
              <a:lnSpc>
                <a:spcPct val="80000"/>
              </a:lnSpc>
            </a:pPr>
            <a:r>
              <a:rPr lang="tr-TR" sz="1800" smtClean="0"/>
              <a:t>Kafa oval, fontaneller büyük ve süturlar arası genişlik fazladır.</a:t>
            </a:r>
          </a:p>
          <a:p>
            <a:pPr eaLnBrk="1" hangingPunct="1">
              <a:lnSpc>
                <a:spcPct val="80000"/>
              </a:lnSpc>
            </a:pPr>
            <a:r>
              <a:rPr lang="tr-TR" sz="1800" smtClean="0"/>
              <a:t>Burun, alt çene ve kulak ufacıktır. </a:t>
            </a:r>
          </a:p>
          <a:p>
            <a:pPr eaLnBrk="1" hangingPunct="1">
              <a:lnSpc>
                <a:spcPct val="80000"/>
              </a:lnSpc>
            </a:pPr>
            <a:r>
              <a:rPr lang="tr-TR" sz="1800" smtClean="0"/>
              <a:t>Kulaklar yumuşak, kafaya yakın ve kulak kepçeleri kıvrımları henüz tam şekillenmemiştir.</a:t>
            </a:r>
          </a:p>
          <a:p>
            <a:pPr eaLnBrk="1" hangingPunct="1">
              <a:lnSpc>
                <a:spcPct val="80000"/>
              </a:lnSpc>
            </a:pPr>
            <a:r>
              <a:rPr lang="tr-TR" sz="1800" smtClean="0"/>
              <a:t>El ve ayak tırnakları parmak ucuna tam inmemiştir ve çok yumuşaktır.</a:t>
            </a:r>
          </a:p>
          <a:p>
            <a:pPr eaLnBrk="1" hangingPunct="1">
              <a:lnSpc>
                <a:spcPct val="80000"/>
              </a:lnSpc>
            </a:pPr>
            <a:r>
              <a:rPr lang="tr-TR" sz="1800" smtClean="0"/>
              <a:t>El ve ayak tabanındaki deri çizgileri bir veya bir kaç tanedir, tam gelişmemiştir.</a:t>
            </a:r>
          </a:p>
          <a:p>
            <a:pPr eaLnBrk="1" hangingPunct="1">
              <a:lnSpc>
                <a:spcPct val="80000"/>
              </a:lnSpc>
            </a:pPr>
            <a:r>
              <a:rPr lang="tr-TR" sz="1800" smtClean="0"/>
              <a:t>Derileri ince, pembe kırmızı görünümdedir.</a:t>
            </a:r>
          </a:p>
          <a:p>
            <a:pPr eaLnBrk="1" hangingPunct="1">
              <a:lnSpc>
                <a:spcPct val="80000"/>
              </a:lnSpc>
            </a:pPr>
            <a:r>
              <a:rPr lang="tr-TR" sz="1800" smtClean="0"/>
              <a:t>Bebeğin yüz görünümü ihtiyar bir ifade taşır. Derinin üzerindeki vernix kaseosa maddesi normal bebeklere nazaran daha azdır.</a:t>
            </a:r>
          </a:p>
          <a:p>
            <a:pPr eaLnBrk="1" hangingPunct="1">
              <a:lnSpc>
                <a:spcPct val="80000"/>
              </a:lnSpc>
            </a:pPr>
            <a:r>
              <a:rPr lang="tr-TR" sz="1800" smtClean="0"/>
              <a:t>Karın gergin ve kabarıktır.</a:t>
            </a:r>
          </a:p>
          <a:p>
            <a:pPr eaLnBrk="1" hangingPunct="1">
              <a:lnSpc>
                <a:spcPct val="80000"/>
              </a:lnSpc>
            </a:pPr>
            <a:r>
              <a:rPr lang="tr-TR" sz="1800" smtClean="0"/>
              <a:t>Erkek prematüre bebeklerde testisler scrotuma (testis torbası) henüz inmemiştir.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909</Words>
  <PresentationFormat>Ekran Gösterisi (4:3)</PresentationFormat>
  <Paragraphs>124</Paragraphs>
  <Slides>14</Slides>
  <Notes>12</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Yenidoğanın Kontrolleri, Prematüre Bebek, Düşük Doğum Ağırlıklı Bebek, Postmatüre Bebek</vt:lpstr>
      <vt:lpstr>Yeni Doğan Kontrolleri </vt:lpstr>
      <vt:lpstr>Yeni Doğan Kontrolleri</vt:lpstr>
      <vt:lpstr>Yeni Doğan Kontrolleri</vt:lpstr>
      <vt:lpstr>PREMATÜRE BEBEKLER </vt:lpstr>
      <vt:lpstr>Prematürelik üç grupta incelenir </vt:lpstr>
      <vt:lpstr>Prematüre Doğumun Nedenleri </vt:lpstr>
      <vt:lpstr>Prematüre Doğumun Nedenleri</vt:lpstr>
      <vt:lpstr>Prematüre Bebeklerin Fiziksel Özellikleri </vt:lpstr>
      <vt:lpstr>DOĞUM AĞIRLIĞI EKSİK BEBEKLER  </vt:lpstr>
      <vt:lpstr>Doğum Ağırlığı Eksikliğinin Nedenleri </vt:lpstr>
      <vt:lpstr>Prematüre ve Doğum Ağırlığı Eksik Bebeklerde Görülen Hastalıklar </vt:lpstr>
      <vt:lpstr>POSTMATÜRE BEBEKLER </vt:lpstr>
      <vt:lpstr>AŞI TAKVİMİ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Doğan Kontrolleri, Prematüre ve Postmatüre Bebekler</dc:title>
  <dc:creator>Windows 7</dc:creator>
  <cp:lastModifiedBy>Windows 7</cp:lastModifiedBy>
  <cp:revision>3</cp:revision>
  <dcterms:created xsi:type="dcterms:W3CDTF">2018-03-07T12:41:28Z</dcterms:created>
  <dcterms:modified xsi:type="dcterms:W3CDTF">2018-03-07T12:43:16Z</dcterms:modified>
</cp:coreProperties>
</file>