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İçerik Yer Tutucusu 2"/>
          <p:cNvSpPr>
            <a:spLocks noGrp="1"/>
          </p:cNvSpPr>
          <p:nvPr>
            <p:ph idx="1"/>
          </p:nvPr>
        </p:nvSpPr>
        <p:spPr>
          <a:xfrm>
            <a:off x="250825" y="1649413"/>
            <a:ext cx="8229600" cy="4525962"/>
          </a:xfrm>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IV. HAFTA</a:t>
            </a:r>
          </a:p>
          <a:p>
            <a:pPr marL="0" indent="0" algn="ctr">
              <a:buFont typeface="Arial" charset="0"/>
              <a:buNone/>
            </a:pPr>
            <a:r>
              <a:rPr lang="tr-TR" altLang="tr-TR" dirty="0" smtClean="0"/>
              <a:t>SERMAYE PİYASASI ARAÇLARI</a:t>
            </a:r>
          </a:p>
        </p:txBody>
      </p:sp>
      <p:sp>
        <p:nvSpPr>
          <p:cNvPr id="1843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1843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B2CA45A6-4D1A-4379-9454-E325D19F7435}"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1665357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p:txBody>
          <a:bodyPr/>
          <a:lstStyle/>
          <a:p>
            <a:r>
              <a:rPr lang="tr-TR" altLang="tr-TR" sz="4000" b="1" smtClean="0"/>
              <a:t>Hukuki Nitelikleri</a:t>
            </a:r>
          </a:p>
        </p:txBody>
      </p:sp>
      <p:sp>
        <p:nvSpPr>
          <p:cNvPr id="27651" name="İçerik Yer Tutucusu 2"/>
          <p:cNvSpPr>
            <a:spLocks noGrp="1"/>
          </p:cNvSpPr>
          <p:nvPr>
            <p:ph idx="1"/>
          </p:nvPr>
        </p:nvSpPr>
        <p:spPr>
          <a:xfrm>
            <a:off x="1763713" y="1989138"/>
            <a:ext cx="5832475" cy="3384550"/>
          </a:xfrm>
        </p:spPr>
        <p:txBody>
          <a:bodyPr/>
          <a:lstStyle/>
          <a:p>
            <a:pPr marL="541338" indent="-541338"/>
            <a:r>
              <a:rPr lang="tr-TR" altLang="tr-TR" sz="3400" smtClean="0"/>
              <a:t>İçerdiği Hak??</a:t>
            </a:r>
          </a:p>
          <a:p>
            <a:pPr marL="541338" indent="-541338"/>
            <a:endParaRPr lang="tr-TR" altLang="tr-TR" sz="3400" smtClean="0"/>
          </a:p>
          <a:p>
            <a:pPr marL="541338" indent="-541338"/>
            <a:r>
              <a:rPr lang="tr-TR" altLang="tr-TR" sz="3400" smtClean="0"/>
              <a:t>Kıymetli Evrak Niteliği??</a:t>
            </a:r>
          </a:p>
          <a:p>
            <a:pPr marL="541338" indent="-541338"/>
            <a:endParaRPr lang="tr-TR" altLang="tr-TR" sz="3400" smtClean="0"/>
          </a:p>
          <a:p>
            <a:pPr marL="541338" indent="-541338"/>
            <a:r>
              <a:rPr lang="tr-TR" altLang="tr-TR" sz="3400" smtClean="0"/>
              <a:t>Menkul Kıymet Niteliği</a:t>
            </a:r>
          </a:p>
          <a:p>
            <a:pPr marL="541338" indent="-541338"/>
            <a:endParaRPr lang="tr-TR" altLang="tr-TR" sz="3400" smtClean="0"/>
          </a:p>
        </p:txBody>
      </p:sp>
      <p:sp>
        <p:nvSpPr>
          <p:cNvPr id="27652"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27653"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DCA9A55-F9B2-411E-B574-3A8B684B08D9}" type="slidenum">
              <a:rPr lang="tr-TR" altLang="tr-TR" sz="1200">
                <a:solidFill>
                  <a:srgbClr val="898989"/>
                </a:solidFill>
                <a:latin typeface="Verdana" pitchFamily="34" charset="0"/>
              </a:rPr>
              <a:pPr>
                <a:spcBef>
                  <a:spcPct val="0"/>
                </a:spcBef>
                <a:buFontTx/>
                <a:buNone/>
              </a:pPr>
              <a:t>10</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666450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normAutofit fontScale="90000"/>
          </a:bodyPr>
          <a:lstStyle/>
          <a:p>
            <a:r>
              <a:rPr lang="tr-TR" altLang="tr-TR" sz="3600" b="1" smtClean="0"/>
              <a:t>Üçüncü Kategori : Pay Benzeri Menkul Kıymetler</a:t>
            </a:r>
            <a:endParaRPr lang="tr-TR" altLang="tr-TR" sz="3600" smtClean="0"/>
          </a:p>
        </p:txBody>
      </p:sp>
      <p:sp>
        <p:nvSpPr>
          <p:cNvPr id="28675" name="İçerik Yer Tutucusu 2"/>
          <p:cNvSpPr>
            <a:spLocks noGrp="1"/>
          </p:cNvSpPr>
          <p:nvPr>
            <p:ph idx="1"/>
          </p:nvPr>
        </p:nvSpPr>
        <p:spPr>
          <a:xfrm>
            <a:off x="457200" y="1600200"/>
            <a:ext cx="8229600" cy="4756150"/>
          </a:xfrm>
        </p:spPr>
        <p:txBody>
          <a:bodyPr/>
          <a:lstStyle/>
          <a:p>
            <a:pPr marL="0" indent="0">
              <a:buFont typeface="Arial" charset="0"/>
              <a:buNone/>
            </a:pPr>
            <a:r>
              <a:rPr lang="tr-TR" altLang="tr-TR" sz="2400" b="1" smtClean="0"/>
              <a:t>PAY TEBLİĞİ</a:t>
            </a:r>
          </a:p>
          <a:p>
            <a:pPr marL="0" indent="0">
              <a:buFont typeface="Arial" charset="0"/>
              <a:buNone/>
            </a:pPr>
            <a:r>
              <a:rPr lang="tr-TR" altLang="tr-TR" sz="2400" b="1" smtClean="0"/>
              <a:t>Tanımlar </a:t>
            </a:r>
          </a:p>
          <a:p>
            <a:pPr marL="0" indent="0">
              <a:buFont typeface="Arial" charset="0"/>
              <a:buNone/>
            </a:pPr>
            <a:r>
              <a:rPr lang="tr-TR" altLang="tr-TR" sz="2400" b="1" smtClean="0"/>
              <a:t>MADDE 4 : </a:t>
            </a:r>
          </a:p>
          <a:p>
            <a:pPr marL="0" indent="0">
              <a:buFont typeface="Arial" charset="0"/>
              <a:buNone/>
            </a:pPr>
            <a:r>
              <a:rPr lang="tr-TR" altLang="tr-TR" sz="1800" smtClean="0"/>
              <a:t>r) </a:t>
            </a:r>
            <a:r>
              <a:rPr lang="tr-TR" altLang="tr-TR" sz="2400" b="1" smtClean="0"/>
              <a:t>Pay benzeri menkul kıymetler: </a:t>
            </a:r>
            <a:r>
              <a:rPr lang="tr-TR" altLang="tr-TR" sz="1800" smtClean="0"/>
              <a:t>Sermayede temsil edilmesi zorunlu olmayan, sabit bir getiri taahhüdü barındırmayan, pay sahipliği haklarından birini ya da bir kısmını veren ve bu nitelikte olduğu Kurulca belirlenen menkul kıymetleri,</a:t>
            </a:r>
          </a:p>
          <a:p>
            <a:pPr marL="0" indent="0">
              <a:buFont typeface="Arial" charset="0"/>
              <a:buNone/>
            </a:pPr>
            <a:r>
              <a:rPr lang="tr-TR" altLang="tr-TR" sz="1800" smtClean="0"/>
              <a:t>.........</a:t>
            </a:r>
          </a:p>
          <a:p>
            <a:pPr marL="0" indent="0">
              <a:buFont typeface="Arial" charset="0"/>
              <a:buNone/>
            </a:pPr>
            <a:r>
              <a:rPr lang="tr-TR" altLang="tr-TR" sz="1800" smtClean="0"/>
              <a:t>.........</a:t>
            </a:r>
          </a:p>
          <a:p>
            <a:pPr marL="0" indent="0">
              <a:buFont typeface="Arial" charset="0"/>
              <a:buNone/>
            </a:pPr>
            <a:r>
              <a:rPr lang="tr-TR" altLang="tr-TR" sz="1800" smtClean="0"/>
              <a:t>k) </a:t>
            </a:r>
            <a:r>
              <a:rPr lang="tr-TR" altLang="tr-TR" sz="2400" b="1" smtClean="0"/>
              <a:t>Katılma intifa senedi (KİS): </a:t>
            </a:r>
            <a:r>
              <a:rPr lang="tr-TR" altLang="tr-TR" sz="1800" smtClean="0"/>
              <a:t>Ortaklıklar tarafından nakit karşılığı satılmak üzere ihraç edilen, net kardan pay alma, tasfiye sonucunda kalan tutara katılma veya halka açık olmayan ortaklık tarafından yeni çıkarılacak payları alma hakkı tanıyan pay benzeri menkul kıymetleri,</a:t>
            </a:r>
          </a:p>
          <a:p>
            <a:pPr marL="0" indent="0">
              <a:buFont typeface="Arial" charset="0"/>
              <a:buNone/>
            </a:pPr>
            <a:r>
              <a:rPr lang="tr-TR" altLang="tr-TR" sz="1800" smtClean="0"/>
              <a:t>ifade eder.</a:t>
            </a:r>
          </a:p>
        </p:txBody>
      </p:sp>
      <p:sp>
        <p:nvSpPr>
          <p:cNvPr id="2867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2867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A899144-3FD9-4F5A-899D-23A32DA7FBA8}" type="slidenum">
              <a:rPr lang="tr-TR" altLang="tr-TR" sz="1200">
                <a:solidFill>
                  <a:srgbClr val="898989"/>
                </a:solidFill>
                <a:latin typeface="Verdana" pitchFamily="34" charset="0"/>
              </a:rPr>
              <a:pPr>
                <a:spcBef>
                  <a:spcPct val="0"/>
                </a:spcBef>
                <a:buFontTx/>
                <a:buNone/>
              </a:pPr>
              <a:t>11</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529491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İçerik Yer Tutucusu 2"/>
          <p:cNvSpPr>
            <a:spLocks noGrp="1"/>
          </p:cNvSpPr>
          <p:nvPr>
            <p:ph idx="1"/>
          </p:nvPr>
        </p:nvSpPr>
        <p:spPr>
          <a:xfrm>
            <a:off x="457200" y="1196975"/>
            <a:ext cx="8229600" cy="5327650"/>
          </a:xfrm>
        </p:spPr>
        <p:txBody>
          <a:bodyPr>
            <a:normAutofit lnSpcReduction="10000"/>
          </a:bodyPr>
          <a:lstStyle/>
          <a:p>
            <a:pPr>
              <a:lnSpc>
                <a:spcPct val="150000"/>
              </a:lnSpc>
              <a:spcBef>
                <a:spcPct val="0"/>
              </a:spcBef>
            </a:pPr>
            <a:r>
              <a:rPr lang="tr-TR" altLang="tr-TR" sz="2100" b="1" smtClean="0"/>
              <a:t>YABANCI SERMAYE PİYASASI ARAÇLARI VE DEPO SERTİFİKALARI İLE YABANCI YATIRIM FONU PAYLARI TEBLİĞİ</a:t>
            </a:r>
            <a:r>
              <a:rPr lang="tr-TR" altLang="tr-TR" sz="2100" smtClean="0"/>
              <a:t> </a:t>
            </a:r>
            <a:r>
              <a:rPr lang="tr-TR" altLang="tr-TR" sz="2100" b="1" smtClean="0"/>
              <a:t>(VII-128.4)</a:t>
            </a:r>
            <a:endParaRPr lang="tr-TR" altLang="tr-TR" sz="2100" smtClean="0"/>
          </a:p>
          <a:p>
            <a:pPr>
              <a:lnSpc>
                <a:spcPct val="150000"/>
              </a:lnSpc>
              <a:spcBef>
                <a:spcPct val="0"/>
              </a:spcBef>
              <a:buFont typeface="Arial" charset="0"/>
              <a:buNone/>
            </a:pPr>
            <a:endParaRPr lang="tr-TR" altLang="tr-TR" sz="2100" smtClean="0"/>
          </a:p>
          <a:p>
            <a:pPr>
              <a:lnSpc>
                <a:spcPct val="150000"/>
              </a:lnSpc>
              <a:spcBef>
                <a:spcPct val="0"/>
              </a:spcBef>
              <a:buFont typeface="Arial" charset="0"/>
              <a:buNone/>
            </a:pPr>
            <a:r>
              <a:rPr lang="tr-TR" altLang="tr-TR" sz="2100" smtClean="0"/>
              <a:t>Madde 4/1.b </a:t>
            </a:r>
            <a:r>
              <a:rPr lang="tr-TR" altLang="tr-TR" sz="2100" b="1" smtClean="0"/>
              <a:t>Depo Sertifikası: </a:t>
            </a:r>
            <a:r>
              <a:rPr lang="tr-TR" altLang="tr-TR" sz="2100" smtClean="0"/>
              <a:t>Saklama kuruluşlarında saklanan yabancı sermaye piyasası araçlarını temsilen depocu kuruluş tarafından ihraç edilen ve sahibine bu araçların verdiği hakları aynen sağlayan, bunlara özdeş, nominal değeri Türk Lirası olarak veya T.C. Merkez Bankasınca günlük alım satım kurları ilan edilen yabancı paralar cinsinden ifade edilen sermaye piyasası aracını,</a:t>
            </a:r>
          </a:p>
          <a:p>
            <a:pPr>
              <a:lnSpc>
                <a:spcPct val="150000"/>
              </a:lnSpc>
              <a:spcBef>
                <a:spcPct val="0"/>
              </a:spcBef>
              <a:buFont typeface="Arial" charset="0"/>
              <a:buNone/>
            </a:pPr>
            <a:endParaRPr lang="tr-TR" altLang="tr-TR" sz="2100" smtClean="0"/>
          </a:p>
          <a:p>
            <a:pPr>
              <a:lnSpc>
                <a:spcPct val="150000"/>
              </a:lnSpc>
              <a:spcBef>
                <a:spcPct val="0"/>
              </a:spcBef>
              <a:buFont typeface="Arial" charset="0"/>
              <a:buNone/>
            </a:pPr>
            <a:r>
              <a:rPr lang="tr-TR" altLang="tr-TR" sz="2100" smtClean="0"/>
              <a:t>....ifade eder.</a:t>
            </a:r>
          </a:p>
        </p:txBody>
      </p:sp>
      <p:sp>
        <p:nvSpPr>
          <p:cNvPr id="29699"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2970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1185762-1466-4CF1-9AC9-2CE211A71A27}" type="slidenum">
              <a:rPr lang="tr-TR" altLang="tr-TR" sz="1200">
                <a:solidFill>
                  <a:srgbClr val="898989"/>
                </a:solidFill>
                <a:latin typeface="Verdana" pitchFamily="34" charset="0"/>
              </a:rPr>
              <a:pPr>
                <a:spcBef>
                  <a:spcPct val="0"/>
                </a:spcBef>
                <a:buFontTx/>
                <a:buNone/>
              </a:pPr>
              <a:t>12</a:t>
            </a:fld>
            <a:endParaRPr lang="tr-TR" altLang="tr-TR" sz="1200">
              <a:solidFill>
                <a:srgbClr val="898989"/>
              </a:solidFill>
              <a:latin typeface="Verdana" pitchFamily="34" charset="0"/>
            </a:endParaRPr>
          </a:p>
        </p:txBody>
      </p:sp>
      <p:sp>
        <p:nvSpPr>
          <p:cNvPr id="29701" name="Başlık 1"/>
          <p:cNvSpPr>
            <a:spLocks noGrp="1"/>
          </p:cNvSpPr>
          <p:nvPr>
            <p:ph type="title"/>
          </p:nvPr>
        </p:nvSpPr>
        <p:spPr>
          <a:xfrm>
            <a:off x="457200" y="274638"/>
            <a:ext cx="8229600" cy="633412"/>
          </a:xfrm>
        </p:spPr>
        <p:txBody>
          <a:bodyPr>
            <a:normAutofit fontScale="90000"/>
          </a:bodyPr>
          <a:lstStyle/>
          <a:p>
            <a:r>
              <a:rPr lang="tr-TR" altLang="tr-TR" sz="4000" b="1" smtClean="0"/>
              <a:t>Dördüncü Kategori : Depo Sertifikası</a:t>
            </a:r>
          </a:p>
        </p:txBody>
      </p:sp>
    </p:spTree>
    <p:extLst>
      <p:ext uri="{BB962C8B-B14F-4D97-AF65-F5344CB8AC3E}">
        <p14:creationId xmlns:p14="http://schemas.microsoft.com/office/powerpoint/2010/main" val="3488461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altLang="tr-TR" sz="4000" b="1" smtClean="0"/>
              <a:t>“Sermaye Piyasası Aracı” Kavramı</a:t>
            </a:r>
          </a:p>
        </p:txBody>
      </p:sp>
      <p:sp>
        <p:nvSpPr>
          <p:cNvPr id="19459" name="2 İçerik Yer Tutucusu"/>
          <p:cNvSpPr>
            <a:spLocks noGrp="1"/>
          </p:cNvSpPr>
          <p:nvPr>
            <p:ph idx="1"/>
          </p:nvPr>
        </p:nvSpPr>
        <p:spPr>
          <a:xfrm>
            <a:off x="457200" y="1417638"/>
            <a:ext cx="8435975" cy="5106987"/>
          </a:xfrm>
        </p:spPr>
        <p:txBody>
          <a:bodyPr/>
          <a:lstStyle/>
          <a:p>
            <a:pPr algn="just">
              <a:buFont typeface="Wingdings" pitchFamily="2" charset="2"/>
              <a:buNone/>
            </a:pPr>
            <a:r>
              <a:rPr lang="tr-TR" altLang="tr-TR" sz="2400" b="1" smtClean="0"/>
              <a:t>SerPK m. 3/1.ş : </a:t>
            </a:r>
          </a:p>
          <a:p>
            <a:pPr algn="just">
              <a:buFont typeface="Wingdings" pitchFamily="2" charset="2"/>
              <a:buNone/>
            </a:pPr>
            <a:r>
              <a:rPr lang="tr-TR" altLang="tr-TR" sz="2400" b="1" smtClean="0"/>
              <a:t>Sermaye piyasası araçları: </a:t>
            </a:r>
            <a:r>
              <a:rPr lang="tr-TR" altLang="tr-TR" sz="2400" smtClean="0"/>
              <a:t>Menkul kıymetler ve türev araçlar ile yatırım sözleşmeleri de dâhil olmak üzere Kurulca bu kapsamda olduğu belirlenen diğer sermaye piyasası araçlarını,</a:t>
            </a:r>
          </a:p>
          <a:p>
            <a:pPr algn="just">
              <a:buFont typeface="Wingdings" pitchFamily="2" charset="2"/>
              <a:buNone/>
            </a:pPr>
            <a:r>
              <a:rPr lang="tr-TR" altLang="tr-TR" sz="2400" smtClean="0"/>
              <a:t>					…..ifade eder.</a:t>
            </a:r>
          </a:p>
          <a:p>
            <a:pPr algn="just">
              <a:buFont typeface="Wingdings" pitchFamily="2" charset="2"/>
              <a:buNone/>
            </a:pPr>
            <a:endParaRPr lang="tr-TR" altLang="tr-TR" sz="2000" smtClean="0"/>
          </a:p>
          <a:p>
            <a:pPr algn="just">
              <a:buFont typeface="Wingdings" pitchFamily="2" charset="2"/>
              <a:buNone/>
            </a:pPr>
            <a:endParaRPr lang="tr-TR" altLang="tr-TR" sz="2000" smtClean="0"/>
          </a:p>
          <a:p>
            <a:pPr algn="just">
              <a:buFont typeface="Wingdings" pitchFamily="2" charset="2"/>
              <a:buNone/>
            </a:pPr>
            <a:r>
              <a:rPr lang="tr-TR" altLang="tr-TR" sz="2000" smtClean="0"/>
              <a:t>SERMAYE 			                           DİĞER </a:t>
            </a:r>
          </a:p>
          <a:p>
            <a:pPr algn="just">
              <a:buFont typeface="Wingdings" pitchFamily="2" charset="2"/>
              <a:buNone/>
            </a:pPr>
            <a:r>
              <a:rPr lang="tr-TR" altLang="tr-TR" sz="2000" smtClean="0"/>
              <a:t>PİYASASI 	= MENKUL KIYMETLER    +  SERMAYE PİYASASI</a:t>
            </a:r>
          </a:p>
          <a:p>
            <a:pPr algn="just">
              <a:buFont typeface="Wingdings" pitchFamily="2" charset="2"/>
              <a:buNone/>
            </a:pPr>
            <a:r>
              <a:rPr lang="tr-TR" altLang="tr-TR" sz="2000" smtClean="0"/>
              <a:t>ARAÇLARI  			                         ARAÇLARI</a:t>
            </a:r>
          </a:p>
          <a:p>
            <a:pPr algn="just">
              <a:buFont typeface="Wingdings" pitchFamily="2" charset="2"/>
              <a:buNone/>
            </a:pPr>
            <a:r>
              <a:rPr lang="tr-TR" altLang="tr-TR" sz="2000" smtClean="0"/>
              <a:t>				       	   </a:t>
            </a:r>
            <a:r>
              <a:rPr lang="tr-TR" altLang="tr-TR" sz="1700" smtClean="0"/>
              <a:t>(Türev Araçlar ve yatırım sözleşmelerinin </a:t>
            </a:r>
          </a:p>
          <a:p>
            <a:pPr algn="just">
              <a:buFont typeface="Wingdings" pitchFamily="2" charset="2"/>
              <a:buNone/>
            </a:pPr>
            <a:r>
              <a:rPr lang="tr-TR" altLang="tr-TR" sz="1700" smtClean="0"/>
              <a:t>				        	              diğer sermaye piyasası araçları 				        		     kapsamında olduğu açıkça belirtilmiştir.)</a:t>
            </a:r>
          </a:p>
        </p:txBody>
      </p:sp>
      <p:sp>
        <p:nvSpPr>
          <p:cNvPr id="1946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EAA193A-696A-4A61-8413-BAA3A47A3219}" type="slidenum">
              <a:rPr lang="tr-TR" altLang="tr-TR" sz="1200">
                <a:latin typeface="Verdana" pitchFamily="34" charset="0"/>
              </a:rPr>
              <a:pPr>
                <a:spcBef>
                  <a:spcPct val="0"/>
                </a:spcBef>
                <a:buFontTx/>
                <a:buNone/>
              </a:pPr>
              <a:t>2</a:t>
            </a:fld>
            <a:endParaRPr lang="tr-TR" altLang="tr-TR" sz="1200">
              <a:latin typeface="Verdana" pitchFamily="34" charset="0"/>
            </a:endParaRPr>
          </a:p>
        </p:txBody>
      </p:sp>
      <p:sp>
        <p:nvSpPr>
          <p:cNvPr id="19461"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820310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a:xfrm>
            <a:off x="442913" y="125413"/>
            <a:ext cx="8229600" cy="1143000"/>
          </a:xfrm>
        </p:spPr>
        <p:txBody>
          <a:bodyPr/>
          <a:lstStyle/>
          <a:p>
            <a:r>
              <a:rPr lang="tr-TR" altLang="tr-TR" b="1" smtClean="0"/>
              <a:t>Menkul Kıymetler</a:t>
            </a:r>
          </a:p>
        </p:txBody>
      </p:sp>
      <p:sp>
        <p:nvSpPr>
          <p:cNvPr id="20483" name="2 İçerik Yer Tutucusu"/>
          <p:cNvSpPr>
            <a:spLocks noGrp="1"/>
          </p:cNvSpPr>
          <p:nvPr>
            <p:ph idx="1"/>
          </p:nvPr>
        </p:nvSpPr>
        <p:spPr>
          <a:xfrm>
            <a:off x="490538" y="1268413"/>
            <a:ext cx="8181975" cy="5184775"/>
          </a:xfrm>
        </p:spPr>
        <p:txBody>
          <a:bodyPr>
            <a:normAutofit lnSpcReduction="10000"/>
          </a:bodyPr>
          <a:lstStyle/>
          <a:p>
            <a:pPr>
              <a:lnSpc>
                <a:spcPct val="200000"/>
              </a:lnSpc>
            </a:pPr>
            <a:r>
              <a:rPr lang="tr-TR" altLang="tr-TR" sz="2000" b="1" smtClean="0"/>
              <a:t>SerPK m. 3/1.o :</a:t>
            </a:r>
          </a:p>
          <a:p>
            <a:pPr>
              <a:lnSpc>
                <a:spcPct val="200000"/>
              </a:lnSpc>
              <a:buFont typeface="Wingdings" pitchFamily="2" charset="2"/>
              <a:buNone/>
            </a:pPr>
            <a:r>
              <a:rPr lang="tr-TR" altLang="tr-TR" sz="2000" b="1" smtClean="0"/>
              <a:t>	Menkul kıymetler: </a:t>
            </a:r>
            <a:r>
              <a:rPr lang="tr-TR" altLang="tr-TR" sz="2000" smtClean="0"/>
              <a:t>Para, çek, poliçe ve bono hariç olmak üzere;</a:t>
            </a:r>
          </a:p>
          <a:p>
            <a:pPr>
              <a:lnSpc>
                <a:spcPct val="200000"/>
              </a:lnSpc>
              <a:buFont typeface="Wingdings" pitchFamily="2" charset="2"/>
              <a:buNone/>
            </a:pPr>
            <a:r>
              <a:rPr lang="tr-TR" altLang="tr-TR" sz="2000" smtClean="0"/>
              <a:t>		1) Paylar, pay benzeri diğer kıymetler ile söz konusu paylara ilişkin depo sertifikalarını,</a:t>
            </a:r>
          </a:p>
          <a:p>
            <a:pPr>
              <a:lnSpc>
                <a:spcPct val="200000"/>
              </a:lnSpc>
              <a:buFont typeface="Wingdings" pitchFamily="2" charset="2"/>
              <a:buNone/>
            </a:pPr>
            <a:r>
              <a:rPr lang="tr-TR" altLang="tr-TR" sz="2000" smtClean="0"/>
              <a:t>		2) Borçlanma araçları veya menkul kıymetleştirilmiş varlık ve gelirlere dayalı borçlanma araçları ile söz konusu kıymetlere ilişkin depo sertifikalarını,</a:t>
            </a:r>
          </a:p>
          <a:p>
            <a:pPr>
              <a:lnSpc>
                <a:spcPct val="200000"/>
              </a:lnSpc>
              <a:buFont typeface="Wingdings" pitchFamily="2" charset="2"/>
              <a:buNone/>
            </a:pPr>
            <a:r>
              <a:rPr lang="tr-TR" altLang="tr-TR" sz="2000" smtClean="0"/>
              <a:t>							….. ifade eder.</a:t>
            </a:r>
          </a:p>
          <a:p>
            <a:pPr>
              <a:buFont typeface="Wingdings" pitchFamily="2" charset="2"/>
              <a:buNone/>
            </a:pPr>
            <a:endParaRPr lang="tr-TR" altLang="tr-TR" sz="2000" smtClean="0"/>
          </a:p>
        </p:txBody>
      </p:sp>
      <p:sp>
        <p:nvSpPr>
          <p:cNvPr id="204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E982E0F-64B7-4428-8E7A-30795CD18901}" type="slidenum">
              <a:rPr lang="tr-TR" altLang="tr-TR" sz="1200">
                <a:latin typeface="Verdana" pitchFamily="34" charset="0"/>
              </a:rPr>
              <a:pPr>
                <a:spcBef>
                  <a:spcPct val="0"/>
                </a:spcBef>
                <a:buFontTx/>
                <a:buNone/>
              </a:pPr>
              <a:t>3</a:t>
            </a:fld>
            <a:endParaRPr lang="tr-TR" altLang="tr-TR" sz="1200">
              <a:latin typeface="Verdana" pitchFamily="34" charset="0"/>
            </a:endParaRPr>
          </a:p>
        </p:txBody>
      </p:sp>
      <p:sp>
        <p:nvSpPr>
          <p:cNvPr id="20485"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329898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Unvan 1"/>
          <p:cNvSpPr>
            <a:spLocks noGrp="1"/>
          </p:cNvSpPr>
          <p:nvPr>
            <p:ph type="title"/>
          </p:nvPr>
        </p:nvSpPr>
        <p:spPr/>
        <p:txBody>
          <a:bodyPr/>
          <a:lstStyle/>
          <a:p>
            <a:r>
              <a:rPr lang="tr-TR" altLang="tr-TR" sz="4000" b="1" smtClean="0"/>
              <a:t>İki Ana Kategori..</a:t>
            </a:r>
          </a:p>
        </p:txBody>
      </p:sp>
      <p:sp>
        <p:nvSpPr>
          <p:cNvPr id="21507" name="İçerik Yer Tutucusu 2"/>
          <p:cNvSpPr>
            <a:spLocks noGrp="1"/>
          </p:cNvSpPr>
          <p:nvPr>
            <p:ph idx="1"/>
          </p:nvPr>
        </p:nvSpPr>
        <p:spPr>
          <a:xfrm>
            <a:off x="755650" y="1436688"/>
            <a:ext cx="7931150" cy="4608512"/>
          </a:xfrm>
        </p:spPr>
        <p:txBody>
          <a:bodyPr/>
          <a:lstStyle/>
          <a:p>
            <a:pPr marL="901700" indent="-901700">
              <a:buFont typeface="Wingdings" pitchFamily="2" charset="2"/>
              <a:buChar char="v"/>
            </a:pPr>
            <a:r>
              <a:rPr lang="tr-TR" altLang="tr-TR" sz="3600" b="1" smtClean="0"/>
              <a:t>Paylar</a:t>
            </a:r>
          </a:p>
          <a:p>
            <a:pPr marL="901700" indent="-901700">
              <a:buFont typeface="Wingdings" pitchFamily="2" charset="2"/>
              <a:buChar char="§"/>
            </a:pPr>
            <a:r>
              <a:rPr lang="tr-TR" altLang="tr-TR" sz="3000" smtClean="0"/>
              <a:t>«Pay Tebliği(VII-128.1)» </a:t>
            </a:r>
          </a:p>
          <a:p>
            <a:pPr marL="901700" indent="-901700">
              <a:buFont typeface="Arial" charset="0"/>
              <a:buNone/>
            </a:pPr>
            <a:r>
              <a:rPr lang="tr-TR" altLang="tr-TR" sz="2200" smtClean="0"/>
              <a:t>(22/6/2013 tarih ve 28685 sayılı Resmi Gazete’de yayımlanmıştır)</a:t>
            </a:r>
          </a:p>
          <a:p>
            <a:pPr marL="1301750" lvl="1" indent="-901700">
              <a:buFont typeface="Wingdings" pitchFamily="2" charset="2"/>
              <a:buChar char="§"/>
            </a:pPr>
            <a:endParaRPr lang="tr-TR" altLang="tr-TR" sz="3200" smtClean="0"/>
          </a:p>
          <a:p>
            <a:pPr marL="1301750" lvl="1" indent="-901700">
              <a:buFont typeface="Wingdings" pitchFamily="2" charset="2"/>
              <a:buChar char="§"/>
            </a:pPr>
            <a:endParaRPr lang="tr-TR" altLang="tr-TR" sz="3200" smtClean="0"/>
          </a:p>
          <a:p>
            <a:pPr marL="1301750" lvl="1" indent="-901700">
              <a:buFont typeface="Wingdings" pitchFamily="2" charset="2"/>
              <a:buChar char="v"/>
            </a:pPr>
            <a:r>
              <a:rPr lang="tr-TR" altLang="tr-TR" sz="3600" b="1" smtClean="0"/>
              <a:t>Borçlanma Araçları</a:t>
            </a:r>
          </a:p>
          <a:p>
            <a:pPr marL="901700" indent="-901700">
              <a:buFont typeface="Wingdings" pitchFamily="2" charset="2"/>
              <a:buChar char="§"/>
            </a:pPr>
            <a:r>
              <a:rPr lang="tr-TR" altLang="tr-TR" sz="3000" smtClean="0"/>
              <a:t>«Borçlanma Araçları Tebliği (VII-128.8)»</a:t>
            </a:r>
          </a:p>
          <a:p>
            <a:pPr marL="901700" indent="-901700">
              <a:buFont typeface="Arial" charset="0"/>
              <a:buNone/>
            </a:pPr>
            <a:r>
              <a:rPr lang="tr-TR" altLang="tr-TR" sz="2200" smtClean="0"/>
              <a:t>(7/6/2013 tarihli ve 28670 sayılı Resmi Gazetede yayımlanmıştır.)</a:t>
            </a:r>
          </a:p>
          <a:p>
            <a:pPr marL="901700" indent="-901700">
              <a:buFont typeface="Wingdings" pitchFamily="2" charset="2"/>
              <a:buChar char="v"/>
            </a:pPr>
            <a:endParaRPr lang="tr-TR" altLang="tr-TR" sz="3600" smtClean="0"/>
          </a:p>
        </p:txBody>
      </p:sp>
      <p:sp>
        <p:nvSpPr>
          <p:cNvPr id="21508"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578F2E5-5D0F-4EE4-AACA-85D1FFC000D9}"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
        <p:nvSpPr>
          <p:cNvPr id="21509"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532973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457200" y="274638"/>
            <a:ext cx="8002588" cy="809625"/>
          </a:xfrm>
        </p:spPr>
        <p:txBody>
          <a:bodyPr/>
          <a:lstStyle/>
          <a:p>
            <a:r>
              <a:rPr lang="tr-TR" altLang="tr-TR" b="1" smtClean="0"/>
              <a:t>“Pay” Kavramı</a:t>
            </a:r>
          </a:p>
        </p:txBody>
      </p:sp>
      <p:sp>
        <p:nvSpPr>
          <p:cNvPr id="22531" name="İçerik Yer Tutucusu 2"/>
          <p:cNvSpPr>
            <a:spLocks noGrp="1"/>
          </p:cNvSpPr>
          <p:nvPr>
            <p:ph idx="1"/>
          </p:nvPr>
        </p:nvSpPr>
        <p:spPr>
          <a:xfrm>
            <a:off x="504825" y="1268413"/>
            <a:ext cx="8181975" cy="3348037"/>
          </a:xfrm>
        </p:spPr>
        <p:txBody>
          <a:bodyPr>
            <a:normAutofit lnSpcReduction="10000"/>
          </a:bodyPr>
          <a:lstStyle/>
          <a:p>
            <a:pPr algn="just"/>
            <a:r>
              <a:rPr lang="tr-TR" altLang="tr-TR" sz="2100" smtClean="0"/>
              <a:t>(1) Şirket </a:t>
            </a:r>
            <a:r>
              <a:rPr lang="tr-TR" altLang="tr-TR" sz="2100" b="1" smtClean="0"/>
              <a:t>sermayesinin bölünmüş olduğu en küçük birimi </a:t>
            </a:r>
            <a:r>
              <a:rPr lang="tr-TR" altLang="tr-TR" sz="2100" smtClean="0"/>
              <a:t>ifade eder. Bu anlamıyla pay esas sermayenin bir parçasını teşkil eder. </a:t>
            </a:r>
          </a:p>
          <a:p>
            <a:pPr algn="just"/>
            <a:endParaRPr lang="tr-TR" altLang="tr-TR" sz="2100" smtClean="0"/>
          </a:p>
          <a:p>
            <a:pPr algn="just"/>
            <a:r>
              <a:rPr lang="tr-TR" altLang="tr-TR" sz="2100" smtClean="0"/>
              <a:t>(2) Anonim şirket sermayesinin bölünmesi sonucu oluşan birimi ifade eden “pay” terimi, borsaya kote edilen şirket paylarının Merkezî Kayıt Kuruluşu nezdinde kaydi olarak yer alması ve bu paylar için fiziki varlığı olan “senet” bastırılmaması, bastırılanların da imha edilerek “kaydi haklar” düzenine geçilmesi nedenleriyle bu şirketler açısından Türk Ticaret Kanununda </a:t>
            </a:r>
            <a:r>
              <a:rPr lang="tr-TR" altLang="tr-TR" sz="2100" b="1" smtClean="0"/>
              <a:t>“pay senedi” kavramını karşılayacak anlam</a:t>
            </a:r>
            <a:r>
              <a:rPr lang="tr-TR" altLang="tr-TR" sz="2100" smtClean="0"/>
              <a:t>da da kullanılmıştır.</a:t>
            </a:r>
          </a:p>
          <a:p>
            <a:pPr algn="just">
              <a:buFont typeface="Arial" charset="0"/>
              <a:buNone/>
            </a:pPr>
            <a:endParaRPr lang="tr-TR" altLang="tr-TR" sz="2000" b="1" smtClean="0"/>
          </a:p>
          <a:p>
            <a:pPr algn="just">
              <a:buFont typeface="Arial" charset="0"/>
              <a:buNone/>
            </a:pPr>
            <a:endParaRPr lang="tr-TR" altLang="tr-TR" sz="2000" b="1" smtClean="0"/>
          </a:p>
          <a:p>
            <a:pPr algn="just">
              <a:buFont typeface="Arial" charset="0"/>
              <a:buNone/>
            </a:pPr>
            <a:endParaRPr lang="tr-TR" altLang="tr-TR" sz="2000" b="1" smtClean="0"/>
          </a:p>
        </p:txBody>
      </p:sp>
      <p:sp>
        <p:nvSpPr>
          <p:cNvPr id="22532"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graphicFrame>
        <p:nvGraphicFramePr>
          <p:cNvPr id="2" name="Tablo 1"/>
          <p:cNvGraphicFramePr>
            <a:graphicFrameLocks noGrp="1"/>
          </p:cNvGraphicFramePr>
          <p:nvPr/>
        </p:nvGraphicFramePr>
        <p:xfrm>
          <a:off x="755650" y="4800600"/>
          <a:ext cx="7931150" cy="1512888"/>
        </p:xfrm>
        <a:graphic>
          <a:graphicData uri="http://schemas.openxmlformats.org/drawingml/2006/table">
            <a:tbl>
              <a:tblPr/>
              <a:tblGrid>
                <a:gridCol w="7931150"/>
              </a:tblGrid>
              <a:tr h="151288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tr-TR" altLang="tr-TR" sz="2100" b="1"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Pay Tebliği m. 4/1.p</a:t>
                      </a:r>
                    </a:p>
                    <a:p>
                      <a:pPr marL="0" marR="0" lvl="0" indent="0" algn="just"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tr-TR" altLang="tr-TR" sz="21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Pay: Ortaklığın sermayesini temsil eden ve sahibine ortaklık hakkı veren menkul kıymeti,</a:t>
                      </a:r>
                    </a:p>
                    <a:p>
                      <a:pPr marL="0" marR="0" lvl="0" indent="0" algn="just"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tr-TR" altLang="tr-TR" sz="21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ifade eder.</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r>
            </a:tbl>
          </a:graphicData>
        </a:graphic>
      </p:graphicFrame>
      <p:sp>
        <p:nvSpPr>
          <p:cNvPr id="22539" name="Slayt Numarası Yer Tutucusu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10F5C58-8314-4099-BE8A-36DDE53F0AF2}"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498237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p:txBody>
          <a:bodyPr/>
          <a:lstStyle/>
          <a:p>
            <a:r>
              <a:rPr lang="tr-TR" altLang="tr-TR" sz="4000" b="1" smtClean="0"/>
              <a:t>Yasal Altyapı</a:t>
            </a:r>
          </a:p>
        </p:txBody>
      </p:sp>
      <p:sp>
        <p:nvSpPr>
          <p:cNvPr id="2355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23556" name="İçerik Yer Tutucusu 1"/>
          <p:cNvSpPr>
            <a:spLocks noGrp="1"/>
          </p:cNvSpPr>
          <p:nvPr>
            <p:ph idx="1"/>
          </p:nvPr>
        </p:nvSpPr>
        <p:spPr>
          <a:xfrm>
            <a:off x="539750" y="1557338"/>
            <a:ext cx="8147050" cy="4679950"/>
          </a:xfrm>
        </p:spPr>
        <p:txBody>
          <a:bodyPr/>
          <a:lstStyle/>
          <a:p>
            <a:pPr>
              <a:lnSpc>
                <a:spcPct val="150000"/>
              </a:lnSpc>
            </a:pPr>
            <a:r>
              <a:rPr lang="tr-TR" altLang="tr-TR" sz="2000" smtClean="0"/>
              <a:t>Türk Ticaret Kanununun “menkul kıymetler”e ilişkin kısmı içerisinde 484-501. maddeleri arasında “paylar” ile ilgili ayrıntılı düzenlemeler getirilmiştir. </a:t>
            </a:r>
          </a:p>
          <a:p>
            <a:pPr>
              <a:lnSpc>
                <a:spcPct val="150000"/>
              </a:lnSpc>
            </a:pPr>
            <a:endParaRPr lang="tr-TR" altLang="tr-TR" sz="2000" smtClean="0"/>
          </a:p>
          <a:p>
            <a:pPr>
              <a:lnSpc>
                <a:spcPct val="150000"/>
              </a:lnSpc>
            </a:pPr>
            <a:r>
              <a:rPr lang="tr-TR" altLang="tr-TR" sz="2000" smtClean="0"/>
              <a:t>Bu maddelerin yanı sıra Kanunun özellikle 476-483 maddeleri başta olmak üzere değişik hükümlerinde paya ve pay sahipliğine değişik hukuki sonuçlar bağlanmıştır. </a:t>
            </a:r>
          </a:p>
          <a:p>
            <a:pPr>
              <a:lnSpc>
                <a:spcPct val="150000"/>
              </a:lnSpc>
            </a:pPr>
            <a:endParaRPr lang="tr-TR" altLang="tr-TR" sz="2000" smtClean="0"/>
          </a:p>
          <a:p>
            <a:r>
              <a:rPr lang="tr-TR" altLang="tr-TR" sz="2000" smtClean="0"/>
              <a:t>SPK’nın PAY TEBLİĞİ (VII-128.1) (RG. 22/6/2013, S. 28685)</a:t>
            </a:r>
          </a:p>
          <a:p>
            <a:pPr>
              <a:lnSpc>
                <a:spcPct val="150000"/>
              </a:lnSpc>
            </a:pPr>
            <a:endParaRPr lang="tr-TR" altLang="tr-TR" sz="2000" smtClean="0"/>
          </a:p>
          <a:p>
            <a:endParaRPr lang="tr-TR" altLang="tr-TR" sz="2000" smtClean="0"/>
          </a:p>
        </p:txBody>
      </p:sp>
      <p:sp>
        <p:nvSpPr>
          <p:cNvPr id="23557"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5729407-5914-41D8-A939-299DF080B7FC}"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952888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p:txBody>
          <a:bodyPr/>
          <a:lstStyle/>
          <a:p>
            <a:r>
              <a:rPr lang="tr-TR" altLang="tr-TR" sz="4000" b="1" smtClean="0"/>
              <a:t>Hukuki Nitelikleri</a:t>
            </a:r>
          </a:p>
        </p:txBody>
      </p:sp>
      <p:sp>
        <p:nvSpPr>
          <p:cNvPr id="24579" name="İçerik Yer Tutucusu 2"/>
          <p:cNvSpPr>
            <a:spLocks noGrp="1"/>
          </p:cNvSpPr>
          <p:nvPr>
            <p:ph idx="1"/>
          </p:nvPr>
        </p:nvSpPr>
        <p:spPr>
          <a:xfrm>
            <a:off x="1763713" y="1989138"/>
            <a:ext cx="5832475" cy="3384550"/>
          </a:xfrm>
        </p:spPr>
        <p:txBody>
          <a:bodyPr/>
          <a:lstStyle/>
          <a:p>
            <a:pPr marL="541338" indent="-541338"/>
            <a:r>
              <a:rPr lang="tr-TR" altLang="tr-TR" sz="3400" smtClean="0"/>
              <a:t>İçerdiği Hak??</a:t>
            </a:r>
          </a:p>
          <a:p>
            <a:pPr marL="541338" indent="-541338"/>
            <a:endParaRPr lang="tr-TR" altLang="tr-TR" sz="3400" smtClean="0"/>
          </a:p>
          <a:p>
            <a:pPr marL="541338" indent="-541338"/>
            <a:r>
              <a:rPr lang="tr-TR" altLang="tr-TR" sz="3400" smtClean="0"/>
              <a:t>Kıymetli Evrak Niteliği??</a:t>
            </a:r>
          </a:p>
          <a:p>
            <a:pPr marL="541338" indent="-541338"/>
            <a:endParaRPr lang="tr-TR" altLang="tr-TR" sz="3400" smtClean="0"/>
          </a:p>
          <a:p>
            <a:pPr marL="541338" indent="-541338"/>
            <a:r>
              <a:rPr lang="tr-TR" altLang="tr-TR" sz="3400" smtClean="0"/>
              <a:t>Menkul Kıymet Niteliği??</a:t>
            </a:r>
          </a:p>
          <a:p>
            <a:pPr marL="541338" indent="-541338"/>
            <a:endParaRPr lang="tr-TR" altLang="tr-TR" sz="3400" smtClean="0"/>
          </a:p>
        </p:txBody>
      </p:sp>
      <p:sp>
        <p:nvSpPr>
          <p:cNvPr id="2458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24581"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00CC321-284F-4BC2-BD6E-961EB71FF484}"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62688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İçerik Yer Tutucusu 2"/>
          <p:cNvSpPr>
            <a:spLocks noGrp="1"/>
          </p:cNvSpPr>
          <p:nvPr>
            <p:ph idx="1"/>
          </p:nvPr>
        </p:nvSpPr>
        <p:spPr>
          <a:xfrm>
            <a:off x="395288" y="333375"/>
            <a:ext cx="8321675" cy="6022975"/>
          </a:xfrm>
        </p:spPr>
        <p:txBody>
          <a:bodyPr/>
          <a:lstStyle/>
          <a:p>
            <a:pPr>
              <a:lnSpc>
                <a:spcPct val="130000"/>
              </a:lnSpc>
              <a:spcBef>
                <a:spcPct val="0"/>
              </a:spcBef>
            </a:pPr>
            <a:r>
              <a:rPr lang="tr-TR" altLang="tr-TR" sz="2300" b="1" smtClean="0"/>
              <a:t>BORÇLANMA ARAÇLARI TEBLİĞİ</a:t>
            </a:r>
          </a:p>
          <a:p>
            <a:pPr>
              <a:lnSpc>
                <a:spcPct val="130000"/>
              </a:lnSpc>
              <a:spcBef>
                <a:spcPct val="0"/>
              </a:spcBef>
              <a:buFont typeface="Arial" charset="0"/>
              <a:buNone/>
            </a:pPr>
            <a:endParaRPr lang="tr-TR" altLang="tr-TR" sz="1600" b="1" smtClean="0"/>
          </a:p>
          <a:p>
            <a:pPr>
              <a:lnSpc>
                <a:spcPct val="130000"/>
              </a:lnSpc>
              <a:spcBef>
                <a:spcPct val="0"/>
              </a:spcBef>
              <a:buFont typeface="Arial" charset="0"/>
              <a:buNone/>
            </a:pPr>
            <a:r>
              <a:rPr lang="tr-TR" altLang="tr-TR" sz="2300" b="1" smtClean="0"/>
              <a:t>«Borçlanma araçları: </a:t>
            </a:r>
            <a:r>
              <a:rPr lang="tr-TR" altLang="tr-TR" sz="2300" smtClean="0"/>
              <a:t>İhraççıların bu Tebliğ hükümlerine göre borçlu sıfatıyla düzenleyerek ihraç ettikleri;</a:t>
            </a:r>
          </a:p>
          <a:p>
            <a:pPr lvl="1">
              <a:lnSpc>
                <a:spcPct val="130000"/>
              </a:lnSpc>
              <a:spcBef>
                <a:spcPct val="0"/>
              </a:spcBef>
            </a:pPr>
            <a:r>
              <a:rPr lang="tr-TR" altLang="tr-TR" sz="2300" b="1" smtClean="0"/>
              <a:t> tahvilleri, </a:t>
            </a:r>
          </a:p>
          <a:p>
            <a:pPr lvl="1">
              <a:lnSpc>
                <a:spcPct val="130000"/>
              </a:lnSpc>
              <a:spcBef>
                <a:spcPct val="0"/>
              </a:spcBef>
            </a:pPr>
            <a:r>
              <a:rPr lang="tr-TR" altLang="tr-TR" sz="2300" smtClean="0"/>
              <a:t>paya dönüştürülebilir tahvilleri, </a:t>
            </a:r>
          </a:p>
          <a:p>
            <a:pPr lvl="1">
              <a:lnSpc>
                <a:spcPct val="130000"/>
              </a:lnSpc>
              <a:spcBef>
                <a:spcPct val="0"/>
              </a:spcBef>
            </a:pPr>
            <a:r>
              <a:rPr lang="tr-TR" altLang="tr-TR" sz="2300" smtClean="0"/>
              <a:t>değiştirilebilir tahvilleri, </a:t>
            </a:r>
          </a:p>
          <a:p>
            <a:pPr lvl="1">
              <a:lnSpc>
                <a:spcPct val="130000"/>
              </a:lnSpc>
              <a:spcBef>
                <a:spcPct val="0"/>
              </a:spcBef>
            </a:pPr>
            <a:r>
              <a:rPr lang="tr-TR" altLang="tr-TR" sz="2300" smtClean="0"/>
              <a:t>finansman </a:t>
            </a:r>
            <a:r>
              <a:rPr lang="tr-TR" altLang="tr-TR" sz="2300" b="1" smtClean="0"/>
              <a:t>bonolar</a:t>
            </a:r>
            <a:r>
              <a:rPr lang="tr-TR" altLang="tr-TR" sz="2300" smtClean="0"/>
              <a:t>ını, </a:t>
            </a:r>
          </a:p>
          <a:p>
            <a:pPr lvl="1">
              <a:lnSpc>
                <a:spcPct val="130000"/>
              </a:lnSpc>
              <a:spcBef>
                <a:spcPct val="0"/>
              </a:spcBef>
            </a:pPr>
            <a:r>
              <a:rPr lang="tr-TR" altLang="tr-TR" sz="2300" smtClean="0"/>
              <a:t>kıymetli maden bonolarını ve </a:t>
            </a:r>
          </a:p>
          <a:p>
            <a:pPr lvl="1">
              <a:lnSpc>
                <a:spcPct val="130000"/>
              </a:lnSpc>
              <a:spcBef>
                <a:spcPct val="0"/>
              </a:spcBef>
            </a:pPr>
            <a:r>
              <a:rPr lang="tr-TR" altLang="tr-TR" sz="2300" smtClean="0"/>
              <a:t>bu Tebliğin 34 üncü maddesi çerçevesinde niteliği itibari ile borçlanma aracı olduğu Kurulca kabul edilecek sermaye piyasası araçlarını»</a:t>
            </a:r>
          </a:p>
          <a:p>
            <a:pPr>
              <a:lnSpc>
                <a:spcPct val="130000"/>
              </a:lnSpc>
              <a:spcBef>
                <a:spcPct val="0"/>
              </a:spcBef>
              <a:buFont typeface="Arial" charset="0"/>
              <a:buNone/>
            </a:pPr>
            <a:r>
              <a:rPr lang="tr-TR" altLang="tr-TR" sz="2300" smtClean="0"/>
              <a:t>    …ifade eder.</a:t>
            </a:r>
          </a:p>
        </p:txBody>
      </p:sp>
      <p:sp>
        <p:nvSpPr>
          <p:cNvPr id="2560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3D37D08-B359-456F-BBAB-B820522BA0DD}"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
        <p:nvSpPr>
          <p:cNvPr id="25604"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001408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1"/>
          </p:nvPr>
        </p:nvSpPr>
        <p:spPr>
          <a:xfrm>
            <a:off x="287338" y="115888"/>
            <a:ext cx="8677275" cy="6605587"/>
          </a:xfrm>
        </p:spPr>
        <p:txBody>
          <a:bodyPr/>
          <a:lstStyle/>
          <a:p>
            <a:r>
              <a:rPr lang="tr-TR" altLang="tr-TR" sz="1800" b="1" smtClean="0"/>
              <a:t>b) Finansman bonosu: </a:t>
            </a:r>
            <a:r>
              <a:rPr lang="tr-TR" altLang="tr-TR" sz="1800" smtClean="0"/>
              <a:t>İhraççıların bu Tebliğ hükümlerine göre borçlu sıfatıyla düzenleyip sattığı ve nominal değerinin vade tarihinde veya vade tarihine kadar taksitler halinde yatırımcıya geri ödenmesi taahhüdünü içeren, vadesi 30 günden az 364 günden fazla olmayan borçlanma aracını,</a:t>
            </a:r>
          </a:p>
          <a:p>
            <a:endParaRPr lang="tr-TR" altLang="tr-TR" sz="1000" smtClean="0"/>
          </a:p>
          <a:p>
            <a:r>
              <a:rPr lang="tr-TR" altLang="tr-TR" sz="1800" b="1" smtClean="0"/>
              <a:t>ı) Kıymetli maden bonoları: </a:t>
            </a:r>
            <a:r>
              <a:rPr lang="tr-TR" altLang="tr-TR" sz="1800" smtClean="0"/>
              <a:t>Kıymetli madenin işlem gördüğü borsalara üye olan kıymetli maden aracı kurumlarının belli miktarda kıymetli maden cinsinden ihraç ettikleri ve nominal değerinin vade tarihinde yatırımcıya geri ödenmesi taahhüdünü içeren, vadesi 30 günden az 364 günden fazla olmayan borçlanma aracını,</a:t>
            </a:r>
          </a:p>
          <a:p>
            <a:endParaRPr lang="tr-TR" altLang="tr-TR" sz="1000" smtClean="0"/>
          </a:p>
          <a:p>
            <a:r>
              <a:rPr lang="tr-TR" altLang="tr-TR" sz="1800" b="1" smtClean="0"/>
              <a:t>m)  Tahvil: </a:t>
            </a:r>
            <a:r>
              <a:rPr lang="tr-TR" altLang="tr-TR" sz="1800" smtClean="0"/>
              <a:t>İhraççıların bu Tebliğ hükümlerine göre borçlu sıfatıyla düzenleyip sattığı ve nominal değerinin vade tarihinde veya vade tarihine kadar taksitler halinde yatırımcıya geri ödenmesi taahhüdünü içeren, vadesi 365 gün veya daha uzun olan borçlanma aracını,</a:t>
            </a:r>
          </a:p>
          <a:p>
            <a:endParaRPr lang="tr-TR" altLang="tr-TR" sz="1000" smtClean="0"/>
          </a:p>
          <a:p>
            <a:r>
              <a:rPr lang="tr-TR" altLang="tr-TR" sz="1800" b="1" smtClean="0"/>
              <a:t>d) Değiştirilebilir tahvil (DET): </a:t>
            </a:r>
            <a:r>
              <a:rPr lang="tr-TR" altLang="tr-TR" sz="1800" smtClean="0"/>
              <a:t>İhraççı tarafından çıkarılan ve payları borsalarda işlem gören diğer ortaklıklara ait paylarla değiştirme hakkı veren borçlanma aracını,</a:t>
            </a:r>
          </a:p>
          <a:p>
            <a:endParaRPr lang="tr-TR" altLang="tr-TR" sz="1000" smtClean="0"/>
          </a:p>
          <a:p>
            <a:r>
              <a:rPr lang="tr-TR" altLang="tr-TR" sz="1800" b="1" smtClean="0"/>
              <a:t>l) Paya dönüştürülebilir tahvil (PDT): </a:t>
            </a:r>
            <a:r>
              <a:rPr lang="tr-TR" altLang="tr-TR" sz="1800" smtClean="0"/>
              <a:t>İhraççı ortaklığın sermaye artırımı suretiyle çıkaracağı paylara veya izahnamede veya ihraç belgesinde belirtilen esaslar çerçevesinde temin edilen ihraççı paylarına dönüştürme hakkı veren borçlanma aracını,</a:t>
            </a:r>
          </a:p>
          <a:p>
            <a:pPr>
              <a:buFont typeface="Arial" charset="0"/>
              <a:buNone/>
            </a:pPr>
            <a:r>
              <a:rPr lang="tr-TR" altLang="tr-TR" sz="1800" smtClean="0"/>
              <a:t>       ……….. İFADE EDER. </a:t>
            </a:r>
          </a:p>
          <a:p>
            <a:endParaRPr lang="tr-TR" altLang="tr-TR" sz="1600" smtClean="0"/>
          </a:p>
        </p:txBody>
      </p:sp>
      <p:sp>
        <p:nvSpPr>
          <p:cNvPr id="2662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3151C88-873B-44B8-8630-ABD7445B046B}"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
        <p:nvSpPr>
          <p:cNvPr id="26628"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8983481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790</Words>
  <Application>Microsoft Office PowerPoint</Application>
  <PresentationFormat>Ekran Gösterisi (4:3)</PresentationFormat>
  <Paragraphs>115</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PowerPoint Sunusu</vt:lpstr>
      <vt:lpstr>“Sermaye Piyasası Aracı” Kavramı</vt:lpstr>
      <vt:lpstr>Menkul Kıymetler</vt:lpstr>
      <vt:lpstr>İki Ana Kategori..</vt:lpstr>
      <vt:lpstr>“Pay” Kavramı</vt:lpstr>
      <vt:lpstr>Yasal Altyapı</vt:lpstr>
      <vt:lpstr>Hukuki Nitelikleri</vt:lpstr>
      <vt:lpstr>PowerPoint Sunusu</vt:lpstr>
      <vt:lpstr>PowerPoint Sunusu</vt:lpstr>
      <vt:lpstr>Hukuki Nitelikleri</vt:lpstr>
      <vt:lpstr>Üçüncü Kategori : Pay Benzeri Menkul Kıymetler</vt:lpstr>
      <vt:lpstr>Dördüncü Kategori : Depo Sertifikası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2019-12-25T15:33:42Z</dcterms:modified>
</cp:coreProperties>
</file>