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280" r:id="rId5"/>
    <p:sldId id="288" r:id="rId6"/>
    <p:sldId id="292" r:id="rId7"/>
    <p:sldId id="290" r:id="rId8"/>
    <p:sldId id="291" r:id="rId9"/>
    <p:sldId id="293" r:id="rId10"/>
    <p:sldId id="289" r:id="rId11"/>
    <p:sldId id="294" r:id="rId12"/>
    <p:sldId id="297" r:id="rId13"/>
    <p:sldId id="298" r:id="rId14"/>
    <p:sldId id="299" r:id="rId15"/>
    <p:sldId id="300" r:id="rId16"/>
    <p:sldId id="301" r:id="rId17"/>
    <p:sldId id="302" r:id="rId18"/>
    <p:sldId id="295" r:id="rId19"/>
    <p:sldId id="303" r:id="rId20"/>
    <p:sldId id="296" r:id="rId21"/>
    <p:sldId id="304" r:id="rId22"/>
    <p:sldId id="305" r:id="rId23"/>
    <p:sldId id="306" r:id="rId24"/>
    <p:sldId id="307" r:id="rId25"/>
    <p:sldId id="314" r:id="rId26"/>
    <p:sldId id="310" r:id="rId27"/>
    <p:sldId id="321" r:id="rId28"/>
    <p:sldId id="315" r:id="rId29"/>
    <p:sldId id="311" r:id="rId30"/>
    <p:sldId id="316"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72145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184094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17488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81262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40534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30B3FF-0CDE-435D-841D-CCBEE63B6D0D}"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16374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C30B3FF-0CDE-435D-841D-CCBEE63B6D0D}" type="datetimeFigureOut">
              <a:rPr lang="tr-TR" smtClean="0"/>
              <a:t>25.02.2019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149955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C30B3FF-0CDE-435D-841D-CCBEE63B6D0D}" type="datetimeFigureOut">
              <a:rPr lang="tr-TR" smtClean="0"/>
              <a:t>25.02.2019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48553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30B3FF-0CDE-435D-841D-CCBEE63B6D0D}" type="datetimeFigureOut">
              <a:rPr lang="tr-TR" smtClean="0"/>
              <a:t>25.02.2019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352270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30B3FF-0CDE-435D-841D-CCBEE63B6D0D}"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4867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30B3FF-0CDE-435D-841D-CCBEE63B6D0D}"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03104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0B3FF-0CDE-435D-841D-CCBEE63B6D0D}" type="datetimeFigureOut">
              <a:rPr lang="tr-TR" smtClean="0"/>
              <a:t>25.02.2019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3F939-DDAB-4318-9D7E-BF656593984D}" type="slidenum">
              <a:rPr lang="tr-TR" smtClean="0"/>
              <a:t>‹#›</a:t>
            </a:fld>
            <a:endParaRPr lang="tr-TR"/>
          </a:p>
        </p:txBody>
      </p:sp>
    </p:spTree>
    <p:extLst>
      <p:ext uri="{BB962C8B-B14F-4D97-AF65-F5344CB8AC3E}">
        <p14:creationId xmlns:p14="http://schemas.microsoft.com/office/powerpoint/2010/main" val="176245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dc.gov/zika/pregnancy/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zika/prevention/sexual-transmission-prevention.html" TargetMode="External"/><Relationship Id="rId2" Type="http://schemas.openxmlformats.org/officeDocument/2006/relationships/hyperlink" Target="https://www.cdc.gov/zika/prevention/index.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insect-repellents/find-insect-repellent-right-you" TargetMode="External"/><Relationship Id="rId2" Type="http://schemas.openxmlformats.org/officeDocument/2006/relationships/hyperlink" Target="https://www.cdc.gov/zika/prevention/index.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c.gov/ncbddd/birthdefects/microcephaly.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zika/geo/domestic-guidance.html" TargetMode="External"/><Relationship Id="rId2" Type="http://schemas.openxmlformats.org/officeDocument/2006/relationships/hyperlink" Target="https://wwwnc.cdc.gov/travel/page/world-map-areas-with-zika"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zika/prevention/sexual-transmission-prevention.html" TargetMode="External"/><Relationship Id="rId2" Type="http://schemas.openxmlformats.org/officeDocument/2006/relationships/hyperlink" Target="https://www.cdc.gov/zika/geo/index.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cdc.gov/zika/pdfs/zika-what-we-know-infographic.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hikungunya/geo/index.html" TargetMode="External"/><Relationship Id="rId2" Type="http://schemas.openxmlformats.org/officeDocument/2006/relationships/hyperlink" Target="https://www.cdc.gov/chikungunya/transmission/index.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55835" y="544295"/>
            <a:ext cx="9144000" cy="2387600"/>
          </a:xfrm>
        </p:spPr>
        <p:txBody>
          <a:bodyPr>
            <a:normAutofit fontScale="90000"/>
          </a:bodyPr>
          <a:lstStyle/>
          <a:p>
            <a:pPr marL="0" indent="0" algn="l"/>
            <a:r>
              <a:rPr lang="tr-TR" dirty="0" err="1">
                <a:solidFill>
                  <a:srgbClr val="FF0000"/>
                </a:solidFill>
              </a:rPr>
              <a:t>Lecture</a:t>
            </a:r>
            <a:r>
              <a:rPr lang="tr-TR" dirty="0">
                <a:solidFill>
                  <a:srgbClr val="FF0000"/>
                </a:solidFill>
              </a:rPr>
              <a:t> 5: </a:t>
            </a:r>
            <a:br>
              <a:rPr lang="tr-TR" dirty="0">
                <a:solidFill>
                  <a:srgbClr val="FF0000"/>
                </a:solidFill>
              </a:rPr>
            </a:br>
            <a:r>
              <a:rPr lang="tr-TR" dirty="0" err="1">
                <a:solidFill>
                  <a:srgbClr val="FF0000"/>
                </a:solidFill>
              </a:rPr>
              <a:t>What</a:t>
            </a:r>
            <a:r>
              <a:rPr lang="tr-TR" dirty="0">
                <a:solidFill>
                  <a:srgbClr val="FF0000"/>
                </a:solidFill>
              </a:rPr>
              <a:t> CDC Is </a:t>
            </a:r>
            <a:r>
              <a:rPr lang="tr-TR" dirty="0" err="1">
                <a:solidFill>
                  <a:srgbClr val="FF0000"/>
                </a:solidFill>
              </a:rPr>
              <a:t>Doing</a:t>
            </a:r>
            <a:r>
              <a:rPr lang="tr-TR" dirty="0">
                <a:solidFill>
                  <a:srgbClr val="FF0000"/>
                </a:solidFill>
              </a:rPr>
              <a:t> </a:t>
            </a:r>
            <a:r>
              <a:rPr lang="tr-TR" dirty="0" err="1">
                <a:solidFill>
                  <a:srgbClr val="FF0000"/>
                </a:solidFill>
              </a:rPr>
              <a:t>These</a:t>
            </a:r>
            <a:r>
              <a:rPr lang="tr-TR" dirty="0">
                <a:solidFill>
                  <a:srgbClr val="FF0000"/>
                </a:solidFill>
              </a:rPr>
              <a:t> </a:t>
            </a:r>
            <a:r>
              <a:rPr lang="tr-TR" dirty="0" err="1">
                <a:solidFill>
                  <a:srgbClr val="FF0000"/>
                </a:solidFill>
              </a:rPr>
              <a:t>Days</a:t>
            </a:r>
            <a:r>
              <a:rPr lang="tr-TR" dirty="0">
                <a:solidFill>
                  <a:srgbClr val="FF0000"/>
                </a:solidFill>
              </a:rPr>
              <a:t>?</a:t>
            </a:r>
            <a:br>
              <a:rPr lang="tr-TR" dirty="0">
                <a:solidFill>
                  <a:srgbClr val="FF0000"/>
                </a:solidFill>
              </a:rPr>
            </a:br>
            <a:endParaRPr lang="tr-TR" dirty="0"/>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rotWithShape="1">
          <a:blip r:embed="rId2"/>
          <a:srcRect l="11661" t="8928" r="30991" b="33422"/>
          <a:stretch/>
        </p:blipFill>
        <p:spPr>
          <a:xfrm>
            <a:off x="4449747" y="2418867"/>
            <a:ext cx="6481012" cy="3664751"/>
          </a:xfrm>
          <a:prstGeom prst="rect">
            <a:avLst/>
          </a:prstGeom>
        </p:spPr>
      </p:pic>
    </p:spTree>
    <p:extLst>
      <p:ext uri="{BB962C8B-B14F-4D97-AF65-F5344CB8AC3E}">
        <p14:creationId xmlns:p14="http://schemas.microsoft.com/office/powerpoint/2010/main" val="260999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13490"/>
            <a:ext cx="10515600" cy="4663473"/>
          </a:xfrm>
        </p:spPr>
        <p:txBody>
          <a:bodyPr/>
          <a:lstStyle/>
          <a:p>
            <a:pPr marL="0" indent="0">
              <a:buNone/>
            </a:pPr>
            <a:r>
              <a:rPr lang="en-US" b="1" dirty="0"/>
              <a:t>How can we prevent epidemics of dengue hemorrhagic fever (DHF)? </a:t>
            </a:r>
            <a:endParaRPr lang="tr-TR" b="1" dirty="0" smtClean="0"/>
          </a:p>
          <a:p>
            <a:r>
              <a:rPr lang="en-US" dirty="0" smtClean="0"/>
              <a:t>The </a:t>
            </a:r>
            <a:r>
              <a:rPr lang="en-US" dirty="0"/>
              <a:t>emphasis for dengue prevention is on sustainable, community-based, integrated mosquito control, with limited reliance on insecticides (chemical </a:t>
            </a:r>
            <a:r>
              <a:rPr lang="en-US" dirty="0" err="1"/>
              <a:t>larvicides</a:t>
            </a:r>
            <a:r>
              <a:rPr lang="en-US" dirty="0"/>
              <a:t>, and </a:t>
            </a:r>
            <a:r>
              <a:rPr lang="en-US" dirty="0" err="1"/>
              <a:t>adulticides</a:t>
            </a:r>
            <a:r>
              <a:rPr lang="en-US" dirty="0"/>
              <a:t>). </a:t>
            </a:r>
            <a:endParaRPr lang="tr-TR" dirty="0" smtClean="0"/>
          </a:p>
          <a:p>
            <a:r>
              <a:rPr lang="en-US" dirty="0" smtClean="0"/>
              <a:t>Preventing </a:t>
            </a:r>
            <a:r>
              <a:rPr lang="en-US" dirty="0"/>
              <a:t>epidemic disease requires a coordinated community effort to increase awareness about dengue fever/DHF, how to recognize it, and how to control the mosquito that transmits it. </a:t>
            </a:r>
            <a:endParaRPr lang="tr-TR" dirty="0" smtClean="0"/>
          </a:p>
          <a:p>
            <a:r>
              <a:rPr lang="en-US" dirty="0" smtClean="0"/>
              <a:t>Residents </a:t>
            </a:r>
            <a:r>
              <a:rPr lang="en-US" dirty="0"/>
              <a:t>are responsible for keeping their yards and patios free of standing water where mosquitoes can be produced.</a:t>
            </a:r>
          </a:p>
          <a:p>
            <a:endParaRPr lang="tr-TR" dirty="0"/>
          </a:p>
        </p:txBody>
      </p:sp>
    </p:spTree>
    <p:extLst>
      <p:ext uri="{BB962C8B-B14F-4D97-AF65-F5344CB8AC3E}">
        <p14:creationId xmlns:p14="http://schemas.microsoft.com/office/powerpoint/2010/main" val="248144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Zika</a:t>
            </a:r>
            <a:r>
              <a:rPr lang="tr-TR" b="1" dirty="0" smtClean="0">
                <a:solidFill>
                  <a:srgbClr val="FF0000"/>
                </a:solidFill>
              </a:rPr>
              <a:t> </a:t>
            </a:r>
            <a:endParaRPr lang="tr-TR" b="1" dirty="0">
              <a:solidFill>
                <a:srgbClr val="FF0000"/>
              </a:solidFill>
            </a:endParaRPr>
          </a:p>
        </p:txBody>
      </p:sp>
      <p:sp>
        <p:nvSpPr>
          <p:cNvPr id="3" name="İçerik Yer Tutucusu 2"/>
          <p:cNvSpPr>
            <a:spLocks noGrp="1"/>
          </p:cNvSpPr>
          <p:nvPr>
            <p:ph idx="1"/>
          </p:nvPr>
        </p:nvSpPr>
        <p:spPr>
          <a:xfrm>
            <a:off x="838200" y="1421588"/>
            <a:ext cx="6572693" cy="4351338"/>
          </a:xfrm>
        </p:spPr>
        <p:txBody>
          <a:bodyPr/>
          <a:lstStyle/>
          <a:p>
            <a:pPr lvl="0"/>
            <a:r>
              <a:rPr lang="tr-TR" dirty="0" err="1"/>
              <a:t>Zika</a:t>
            </a:r>
            <a:r>
              <a:rPr lang="tr-TR" dirty="0"/>
              <a:t> is spread </a:t>
            </a:r>
            <a:r>
              <a:rPr lang="tr-TR" dirty="0" err="1"/>
              <a:t>mostly</a:t>
            </a:r>
            <a:r>
              <a:rPr lang="tr-TR" dirty="0"/>
              <a:t> </a:t>
            </a:r>
            <a:r>
              <a:rPr lang="tr-TR" dirty="0" err="1"/>
              <a:t>by</a:t>
            </a:r>
            <a:r>
              <a:rPr lang="tr-TR" dirty="0"/>
              <a:t> </a:t>
            </a:r>
            <a:r>
              <a:rPr lang="tr-TR" dirty="0" err="1"/>
              <a:t>the</a:t>
            </a:r>
            <a:r>
              <a:rPr lang="tr-TR" dirty="0"/>
              <a:t> bite of an </a:t>
            </a:r>
            <a:r>
              <a:rPr lang="tr-TR" dirty="0" err="1"/>
              <a:t>infected</a:t>
            </a:r>
            <a:r>
              <a:rPr lang="tr-TR" dirty="0"/>
              <a:t> </a:t>
            </a:r>
            <a:r>
              <a:rPr lang="tr-TR" i="1" dirty="0" err="1"/>
              <a:t>Aedes</a:t>
            </a:r>
            <a:r>
              <a:rPr lang="tr-TR" dirty="0"/>
              <a:t> </a:t>
            </a:r>
            <a:r>
              <a:rPr lang="tr-TR" dirty="0" err="1"/>
              <a:t>species</a:t>
            </a:r>
            <a:r>
              <a:rPr lang="tr-TR" dirty="0"/>
              <a:t> </a:t>
            </a:r>
            <a:r>
              <a:rPr lang="tr-TR" dirty="0" err="1"/>
              <a:t>mosquito</a:t>
            </a:r>
            <a:r>
              <a:rPr lang="tr-TR" dirty="0"/>
              <a:t> (</a:t>
            </a:r>
            <a:r>
              <a:rPr lang="tr-TR" i="1" dirty="0" err="1"/>
              <a:t>Ae</a:t>
            </a:r>
            <a:r>
              <a:rPr lang="tr-TR" i="1" dirty="0"/>
              <a:t>. </a:t>
            </a:r>
            <a:r>
              <a:rPr lang="tr-TR" i="1" dirty="0" err="1"/>
              <a:t>aegypti</a:t>
            </a:r>
            <a:r>
              <a:rPr lang="tr-TR" dirty="0"/>
              <a:t> </a:t>
            </a:r>
            <a:r>
              <a:rPr lang="tr-TR" dirty="0" err="1"/>
              <a:t>and</a:t>
            </a:r>
            <a:r>
              <a:rPr lang="tr-TR" dirty="0"/>
              <a:t> </a:t>
            </a:r>
            <a:r>
              <a:rPr lang="tr-TR" i="1" dirty="0" err="1"/>
              <a:t>Ae</a:t>
            </a:r>
            <a:r>
              <a:rPr lang="tr-TR" i="1" dirty="0"/>
              <a:t>. </a:t>
            </a:r>
            <a:r>
              <a:rPr lang="tr-TR" i="1" dirty="0" err="1"/>
              <a:t>albopictus</a:t>
            </a:r>
            <a:r>
              <a:rPr lang="tr-TR" dirty="0"/>
              <a:t>). </a:t>
            </a:r>
            <a:endParaRPr lang="tr-TR" dirty="0" smtClean="0"/>
          </a:p>
          <a:p>
            <a:pPr lvl="0"/>
            <a:r>
              <a:rPr lang="tr-TR" dirty="0" err="1" smtClean="0"/>
              <a:t>Zika</a:t>
            </a:r>
            <a:r>
              <a:rPr lang="tr-TR" dirty="0" smtClean="0"/>
              <a:t> </a:t>
            </a:r>
            <a:r>
              <a:rPr lang="tr-TR" dirty="0"/>
              <a:t>can be </a:t>
            </a:r>
            <a:r>
              <a:rPr lang="tr-TR" dirty="0" err="1"/>
              <a:t>passed</a:t>
            </a:r>
            <a:r>
              <a:rPr lang="tr-TR" dirty="0"/>
              <a:t> </a:t>
            </a:r>
            <a:r>
              <a:rPr lang="tr-TR" dirty="0" err="1"/>
              <a:t>from</a:t>
            </a:r>
            <a:r>
              <a:rPr lang="tr-TR" dirty="0"/>
              <a:t> a </a:t>
            </a:r>
            <a:r>
              <a:rPr lang="tr-TR" u="sng" dirty="0" err="1">
                <a:hlinkClick r:id="rId2"/>
              </a:rPr>
              <a:t>pregnant</a:t>
            </a:r>
            <a:r>
              <a:rPr lang="tr-TR" u="sng" dirty="0">
                <a:hlinkClick r:id="rId2"/>
              </a:rPr>
              <a:t> </a:t>
            </a:r>
            <a:r>
              <a:rPr lang="tr-TR" u="sng" dirty="0" err="1">
                <a:hlinkClick r:id="rId2"/>
              </a:rPr>
              <a:t>woman</a:t>
            </a:r>
            <a:r>
              <a:rPr lang="tr-TR" dirty="0"/>
              <a:t> </a:t>
            </a:r>
            <a:r>
              <a:rPr lang="tr-TR" dirty="0" err="1"/>
              <a:t>to</a:t>
            </a:r>
            <a:r>
              <a:rPr lang="tr-TR" dirty="0"/>
              <a:t> her </a:t>
            </a:r>
            <a:r>
              <a:rPr lang="tr-TR" dirty="0" err="1"/>
              <a:t>fetus</a:t>
            </a:r>
            <a:r>
              <a:rPr lang="tr-TR" dirty="0"/>
              <a:t>. </a:t>
            </a:r>
            <a:endParaRPr lang="tr-TR" dirty="0" smtClean="0"/>
          </a:p>
          <a:p>
            <a:pPr lvl="0"/>
            <a:r>
              <a:rPr lang="tr-TR" dirty="0" err="1" smtClean="0"/>
              <a:t>Infection</a:t>
            </a:r>
            <a:r>
              <a:rPr lang="tr-TR" dirty="0" smtClean="0"/>
              <a:t> </a:t>
            </a:r>
            <a:r>
              <a:rPr lang="tr-TR" dirty="0" err="1"/>
              <a:t>during</a:t>
            </a:r>
            <a:r>
              <a:rPr lang="tr-TR" dirty="0"/>
              <a:t> </a:t>
            </a:r>
            <a:r>
              <a:rPr lang="tr-TR" dirty="0" err="1"/>
              <a:t>pregnancy</a:t>
            </a:r>
            <a:r>
              <a:rPr lang="tr-TR" dirty="0"/>
              <a:t> can </a:t>
            </a:r>
            <a:r>
              <a:rPr lang="tr-TR" dirty="0" err="1"/>
              <a:t>cause</a:t>
            </a:r>
            <a:r>
              <a:rPr lang="tr-TR" dirty="0"/>
              <a:t> </a:t>
            </a:r>
            <a:r>
              <a:rPr lang="tr-TR" dirty="0" err="1"/>
              <a:t>certain</a:t>
            </a:r>
            <a:r>
              <a:rPr lang="tr-TR" dirty="0"/>
              <a:t> </a:t>
            </a:r>
            <a:r>
              <a:rPr lang="tr-TR" dirty="0" err="1"/>
              <a:t>birth</a:t>
            </a:r>
            <a:r>
              <a:rPr lang="tr-TR" dirty="0"/>
              <a:t> </a:t>
            </a:r>
            <a:r>
              <a:rPr lang="tr-TR" dirty="0" err="1"/>
              <a:t>defects</a:t>
            </a:r>
            <a:r>
              <a:rPr lang="tr-TR" dirty="0"/>
              <a:t>.</a:t>
            </a:r>
          </a:p>
          <a:p>
            <a:pPr lvl="0"/>
            <a:r>
              <a:rPr lang="tr-TR" dirty="0" err="1"/>
              <a:t>There</a:t>
            </a:r>
            <a:r>
              <a:rPr lang="tr-TR" dirty="0"/>
              <a:t> is </a:t>
            </a:r>
            <a:r>
              <a:rPr lang="tr-TR" dirty="0" err="1"/>
              <a:t>no</a:t>
            </a:r>
            <a:r>
              <a:rPr lang="tr-TR" dirty="0"/>
              <a:t> </a:t>
            </a:r>
            <a:r>
              <a:rPr lang="tr-TR" dirty="0" err="1"/>
              <a:t>vaccine</a:t>
            </a:r>
            <a:r>
              <a:rPr lang="tr-TR" dirty="0"/>
              <a:t> </a:t>
            </a:r>
            <a:r>
              <a:rPr lang="tr-TR" dirty="0" err="1"/>
              <a:t>or</a:t>
            </a:r>
            <a:r>
              <a:rPr lang="tr-TR" dirty="0"/>
              <a:t> </a:t>
            </a:r>
            <a:r>
              <a:rPr lang="tr-TR" dirty="0" err="1"/>
              <a:t>medicine</a:t>
            </a:r>
            <a:r>
              <a:rPr lang="tr-TR" dirty="0"/>
              <a:t> </a:t>
            </a:r>
            <a:r>
              <a:rPr lang="tr-TR" dirty="0" err="1"/>
              <a:t>for</a:t>
            </a:r>
            <a:r>
              <a:rPr lang="tr-TR" dirty="0"/>
              <a:t> </a:t>
            </a:r>
            <a:r>
              <a:rPr lang="tr-TR" dirty="0" err="1"/>
              <a:t>Zika</a:t>
            </a:r>
            <a:r>
              <a:rPr lang="tr-TR" dirty="0"/>
              <a:t>.</a:t>
            </a:r>
          </a:p>
          <a:p>
            <a:endParaRPr lang="tr-TR" dirty="0"/>
          </a:p>
          <a:p>
            <a:endParaRPr lang="tr-TR" dirty="0"/>
          </a:p>
        </p:txBody>
      </p:sp>
      <p:pic>
        <p:nvPicPr>
          <p:cNvPr id="15362" name="Picture 2" descr="zika baby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7625" r="11050"/>
          <a:stretch/>
        </p:blipFill>
        <p:spPr bwMode="auto">
          <a:xfrm>
            <a:off x="7886699" y="1690688"/>
            <a:ext cx="3625703" cy="31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3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774731"/>
            <a:ext cx="10515600" cy="3402232"/>
          </a:xfrm>
        </p:spPr>
        <p:txBody>
          <a:bodyPr/>
          <a:lstStyle/>
          <a:p>
            <a:r>
              <a:rPr lang="tr-TR" dirty="0" err="1"/>
              <a:t>Zika</a:t>
            </a:r>
            <a:r>
              <a:rPr lang="tr-TR" dirty="0"/>
              <a:t> </a:t>
            </a:r>
            <a:r>
              <a:rPr lang="tr-TR" dirty="0" err="1"/>
              <a:t>primarily</a:t>
            </a:r>
            <a:r>
              <a:rPr lang="tr-TR" dirty="0"/>
              <a:t> </a:t>
            </a:r>
            <a:r>
              <a:rPr lang="tr-TR" dirty="0" err="1"/>
              <a:t>spreads</a:t>
            </a:r>
            <a:r>
              <a:rPr lang="tr-TR" dirty="0"/>
              <a:t> </a:t>
            </a:r>
            <a:r>
              <a:rPr lang="tr-TR" dirty="0" err="1"/>
              <a:t>through</a:t>
            </a:r>
            <a:r>
              <a:rPr lang="tr-TR" dirty="0"/>
              <a:t> </a:t>
            </a:r>
            <a:r>
              <a:rPr lang="tr-TR" u="sng" dirty="0" err="1">
                <a:hlinkClick r:id="rId2"/>
              </a:rPr>
              <a:t>infected</a:t>
            </a:r>
            <a:r>
              <a:rPr lang="tr-TR" u="sng" dirty="0">
                <a:hlinkClick r:id="rId2"/>
              </a:rPr>
              <a:t> </a:t>
            </a:r>
            <a:r>
              <a:rPr lang="tr-TR" u="sng" dirty="0" err="1">
                <a:hlinkClick r:id="rId2"/>
              </a:rPr>
              <a:t>mosquitoes</a:t>
            </a:r>
            <a:r>
              <a:rPr lang="tr-TR" dirty="0"/>
              <a:t>. </a:t>
            </a:r>
            <a:r>
              <a:rPr lang="tr-TR" dirty="0" err="1"/>
              <a:t>You</a:t>
            </a:r>
            <a:r>
              <a:rPr lang="tr-TR" dirty="0"/>
              <a:t> can </a:t>
            </a:r>
            <a:r>
              <a:rPr lang="tr-TR" dirty="0" err="1"/>
              <a:t>also</a:t>
            </a:r>
            <a:r>
              <a:rPr lang="tr-TR" dirty="0"/>
              <a:t> </a:t>
            </a:r>
            <a:r>
              <a:rPr lang="tr-TR" dirty="0" err="1"/>
              <a:t>get</a:t>
            </a:r>
            <a:r>
              <a:rPr lang="tr-TR" dirty="0"/>
              <a:t> </a:t>
            </a:r>
            <a:r>
              <a:rPr lang="tr-TR" u="sng" dirty="0" err="1">
                <a:hlinkClick r:id="rId3"/>
              </a:rPr>
              <a:t>Zika</a:t>
            </a:r>
            <a:r>
              <a:rPr lang="tr-TR" u="sng" dirty="0">
                <a:hlinkClick r:id="rId3"/>
              </a:rPr>
              <a:t> </a:t>
            </a:r>
            <a:r>
              <a:rPr lang="tr-TR" u="sng" dirty="0" err="1">
                <a:hlinkClick r:id="rId3"/>
              </a:rPr>
              <a:t>through</a:t>
            </a:r>
            <a:r>
              <a:rPr lang="tr-TR" u="sng" dirty="0">
                <a:hlinkClick r:id="rId3"/>
              </a:rPr>
              <a:t> </a:t>
            </a:r>
            <a:r>
              <a:rPr lang="tr-TR" u="sng" dirty="0" err="1">
                <a:hlinkClick r:id="rId3"/>
              </a:rPr>
              <a:t>sex</a:t>
            </a:r>
            <a:r>
              <a:rPr lang="tr-TR" dirty="0"/>
              <a:t>.</a:t>
            </a:r>
            <a:endParaRPr lang="tr-TR" b="1" dirty="0"/>
          </a:p>
          <a:p>
            <a:r>
              <a:rPr lang="tr-TR" dirty="0" err="1"/>
              <a:t>Many</a:t>
            </a:r>
            <a:r>
              <a:rPr lang="tr-TR" dirty="0"/>
              <a:t> </a:t>
            </a:r>
            <a:r>
              <a:rPr lang="tr-TR" dirty="0" err="1"/>
              <a:t>areas</a:t>
            </a:r>
            <a:r>
              <a:rPr lang="tr-TR" dirty="0"/>
              <a:t> in </a:t>
            </a:r>
            <a:r>
              <a:rPr lang="tr-TR" dirty="0" err="1"/>
              <a:t>the</a:t>
            </a:r>
            <a:r>
              <a:rPr lang="tr-TR" dirty="0"/>
              <a:t> United </a:t>
            </a:r>
            <a:r>
              <a:rPr lang="tr-TR" dirty="0" err="1"/>
              <a:t>States</a:t>
            </a:r>
            <a:r>
              <a:rPr lang="tr-TR" dirty="0"/>
              <a:t> </a:t>
            </a:r>
            <a:r>
              <a:rPr lang="tr-TR" dirty="0" err="1"/>
              <a:t>have</a:t>
            </a:r>
            <a:r>
              <a:rPr lang="tr-TR" dirty="0"/>
              <a:t> </a:t>
            </a:r>
            <a:r>
              <a:rPr lang="tr-TR" dirty="0" err="1"/>
              <a:t>the</a:t>
            </a:r>
            <a:r>
              <a:rPr lang="tr-TR" dirty="0"/>
              <a:t> </a:t>
            </a:r>
            <a:r>
              <a:rPr lang="tr-TR" dirty="0" err="1"/>
              <a:t>type</a:t>
            </a:r>
            <a:r>
              <a:rPr lang="tr-TR" dirty="0"/>
              <a:t> of </a:t>
            </a:r>
            <a:r>
              <a:rPr lang="tr-TR" dirty="0" err="1"/>
              <a:t>mosquitoes</a:t>
            </a:r>
            <a:r>
              <a:rPr lang="tr-TR" dirty="0"/>
              <a:t> </a:t>
            </a:r>
            <a:r>
              <a:rPr lang="tr-TR" dirty="0" err="1"/>
              <a:t>that</a:t>
            </a:r>
            <a:r>
              <a:rPr lang="tr-TR" dirty="0"/>
              <a:t> can spread </a:t>
            </a:r>
            <a:r>
              <a:rPr lang="tr-TR" dirty="0" err="1"/>
              <a:t>Zika</a:t>
            </a:r>
            <a:r>
              <a:rPr lang="tr-TR" dirty="0"/>
              <a:t> </a:t>
            </a:r>
            <a:r>
              <a:rPr lang="tr-TR" dirty="0" err="1"/>
              <a:t>virus</a:t>
            </a:r>
            <a:r>
              <a:rPr lang="tr-TR" dirty="0"/>
              <a:t>. </a:t>
            </a:r>
          </a:p>
          <a:p>
            <a:r>
              <a:rPr lang="tr-TR" dirty="0" err="1"/>
              <a:t>These</a:t>
            </a:r>
            <a:r>
              <a:rPr lang="tr-TR" dirty="0"/>
              <a:t> </a:t>
            </a:r>
            <a:r>
              <a:rPr lang="tr-TR" dirty="0" err="1"/>
              <a:t>mosquitoes</a:t>
            </a:r>
            <a:r>
              <a:rPr lang="tr-TR" dirty="0"/>
              <a:t> bite </a:t>
            </a:r>
            <a:r>
              <a:rPr lang="tr-TR" dirty="0" err="1"/>
              <a:t>during</a:t>
            </a:r>
            <a:r>
              <a:rPr lang="tr-TR" dirty="0"/>
              <a:t> </a:t>
            </a:r>
            <a:r>
              <a:rPr lang="tr-TR" dirty="0" err="1"/>
              <a:t>the</a:t>
            </a:r>
            <a:r>
              <a:rPr lang="tr-TR" dirty="0"/>
              <a:t> </a:t>
            </a:r>
            <a:r>
              <a:rPr lang="tr-TR" dirty="0" err="1"/>
              <a:t>day</a:t>
            </a:r>
            <a:r>
              <a:rPr lang="tr-TR" dirty="0"/>
              <a:t> </a:t>
            </a:r>
            <a:r>
              <a:rPr lang="tr-TR" dirty="0" err="1"/>
              <a:t>and</a:t>
            </a:r>
            <a:r>
              <a:rPr lang="tr-TR" dirty="0"/>
              <a:t> </a:t>
            </a:r>
            <a:r>
              <a:rPr lang="tr-TR" dirty="0" err="1"/>
              <a:t>night</a:t>
            </a:r>
            <a:r>
              <a:rPr lang="tr-TR" dirty="0"/>
              <a:t>. </a:t>
            </a:r>
          </a:p>
          <a:p>
            <a:r>
              <a:rPr lang="tr-TR" dirty="0" err="1"/>
              <a:t>Zika</a:t>
            </a:r>
            <a:r>
              <a:rPr lang="tr-TR" dirty="0"/>
              <a:t> can </a:t>
            </a:r>
            <a:r>
              <a:rPr lang="tr-TR" dirty="0" err="1"/>
              <a:t>also</a:t>
            </a:r>
            <a:r>
              <a:rPr lang="tr-TR" dirty="0"/>
              <a:t> be </a:t>
            </a:r>
            <a:r>
              <a:rPr lang="tr-TR" dirty="0" err="1"/>
              <a:t>passed</a:t>
            </a:r>
            <a:r>
              <a:rPr lang="tr-TR" dirty="0"/>
              <a:t> </a:t>
            </a:r>
            <a:r>
              <a:rPr lang="tr-TR" dirty="0" err="1"/>
              <a:t>through</a:t>
            </a:r>
            <a:r>
              <a:rPr lang="tr-TR" dirty="0"/>
              <a:t> </a:t>
            </a:r>
            <a:r>
              <a:rPr lang="tr-TR" dirty="0" err="1"/>
              <a:t>sex</a:t>
            </a:r>
            <a:r>
              <a:rPr lang="tr-TR" dirty="0"/>
              <a:t> </a:t>
            </a:r>
            <a:r>
              <a:rPr lang="tr-TR" dirty="0" err="1"/>
              <a:t>from</a:t>
            </a:r>
            <a:r>
              <a:rPr lang="tr-TR" dirty="0"/>
              <a:t> a </a:t>
            </a:r>
            <a:r>
              <a:rPr lang="tr-TR" dirty="0" err="1"/>
              <a:t>person</a:t>
            </a:r>
            <a:r>
              <a:rPr lang="tr-TR" dirty="0"/>
              <a:t> </a:t>
            </a:r>
            <a:r>
              <a:rPr lang="tr-TR" dirty="0" err="1"/>
              <a:t>who</a:t>
            </a:r>
            <a:r>
              <a:rPr lang="tr-TR" dirty="0"/>
              <a:t> has </a:t>
            </a:r>
            <a:r>
              <a:rPr lang="tr-TR" dirty="0" err="1"/>
              <a:t>Zika</a:t>
            </a:r>
            <a:r>
              <a:rPr lang="tr-TR" dirty="0"/>
              <a:t> </a:t>
            </a:r>
            <a:r>
              <a:rPr lang="tr-TR" dirty="0" err="1"/>
              <a:t>to</a:t>
            </a:r>
            <a:r>
              <a:rPr lang="tr-TR" dirty="0"/>
              <a:t> his </a:t>
            </a:r>
            <a:r>
              <a:rPr lang="tr-TR" dirty="0" err="1"/>
              <a:t>or</a:t>
            </a:r>
            <a:r>
              <a:rPr lang="tr-TR" dirty="0"/>
              <a:t> her </a:t>
            </a:r>
            <a:r>
              <a:rPr lang="tr-TR" dirty="0" err="1"/>
              <a:t>sex</a:t>
            </a:r>
            <a:r>
              <a:rPr lang="tr-TR" dirty="0"/>
              <a:t> </a:t>
            </a:r>
            <a:r>
              <a:rPr lang="tr-TR" dirty="0" err="1"/>
              <a:t>partners</a:t>
            </a:r>
            <a:r>
              <a:rPr lang="tr-TR" dirty="0"/>
              <a:t>, </a:t>
            </a:r>
            <a:r>
              <a:rPr lang="tr-TR" dirty="0" err="1"/>
              <a:t>even</a:t>
            </a:r>
            <a:r>
              <a:rPr lang="tr-TR" dirty="0"/>
              <a:t> </a:t>
            </a:r>
            <a:r>
              <a:rPr lang="tr-TR" dirty="0" err="1"/>
              <a:t>if</a:t>
            </a:r>
            <a:r>
              <a:rPr lang="tr-TR" dirty="0"/>
              <a:t> </a:t>
            </a:r>
            <a:r>
              <a:rPr lang="tr-TR" dirty="0" err="1"/>
              <a:t>the</a:t>
            </a:r>
            <a:r>
              <a:rPr lang="tr-TR" dirty="0"/>
              <a:t> </a:t>
            </a:r>
            <a:r>
              <a:rPr lang="tr-TR" dirty="0" err="1"/>
              <a:t>person</a:t>
            </a:r>
            <a:r>
              <a:rPr lang="tr-TR" dirty="0"/>
              <a:t> </a:t>
            </a:r>
            <a:r>
              <a:rPr lang="tr-TR" dirty="0" err="1"/>
              <a:t>doesn’t</a:t>
            </a:r>
            <a:r>
              <a:rPr lang="tr-TR" dirty="0"/>
              <a:t> </a:t>
            </a:r>
            <a:r>
              <a:rPr lang="tr-TR" dirty="0" err="1"/>
              <a:t>have</a:t>
            </a:r>
            <a:r>
              <a:rPr lang="tr-TR" dirty="0"/>
              <a:t> </a:t>
            </a:r>
            <a:r>
              <a:rPr lang="tr-TR" dirty="0" err="1"/>
              <a:t>symptoms</a:t>
            </a:r>
            <a:r>
              <a:rPr lang="tr-TR" dirty="0"/>
              <a:t>.</a:t>
            </a:r>
          </a:p>
          <a:p>
            <a:endParaRPr lang="tr-TR" dirty="0"/>
          </a:p>
        </p:txBody>
      </p:sp>
      <p:pic>
        <p:nvPicPr>
          <p:cNvPr id="4" name="Resim 3" descr="mosquitoes primarily spread"/>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125"/>
            <a:ext cx="2238375" cy="2216785"/>
          </a:xfrm>
          <a:prstGeom prst="rect">
            <a:avLst/>
          </a:prstGeom>
          <a:noFill/>
          <a:ln>
            <a:noFill/>
          </a:ln>
        </p:spPr>
      </p:pic>
    </p:spTree>
    <p:extLst>
      <p:ext uri="{BB962C8B-B14F-4D97-AF65-F5344CB8AC3E}">
        <p14:creationId xmlns:p14="http://schemas.microsoft.com/office/powerpoint/2010/main" val="190415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711669"/>
            <a:ext cx="10515600" cy="3465294"/>
          </a:xfrm>
        </p:spPr>
        <p:txBody>
          <a:bodyPr/>
          <a:lstStyle/>
          <a:p>
            <a:r>
              <a:rPr lang="tr-TR" dirty="0" err="1"/>
              <a:t>The</a:t>
            </a:r>
            <a:r>
              <a:rPr lang="tr-TR" dirty="0"/>
              <a:t> </a:t>
            </a:r>
            <a:r>
              <a:rPr lang="tr-TR" dirty="0" err="1"/>
              <a:t>best</a:t>
            </a:r>
            <a:r>
              <a:rPr lang="tr-TR" dirty="0"/>
              <a:t> </a:t>
            </a:r>
            <a:r>
              <a:rPr lang="tr-TR" dirty="0" err="1"/>
              <a:t>way</a:t>
            </a:r>
            <a:r>
              <a:rPr lang="tr-TR" dirty="0"/>
              <a:t> </a:t>
            </a:r>
            <a:r>
              <a:rPr lang="tr-TR" dirty="0" err="1"/>
              <a:t>to</a:t>
            </a:r>
            <a:r>
              <a:rPr lang="tr-TR" dirty="0"/>
              <a:t> </a:t>
            </a:r>
            <a:r>
              <a:rPr lang="tr-TR" dirty="0" err="1"/>
              <a:t>prevent</a:t>
            </a:r>
            <a:r>
              <a:rPr lang="tr-TR" dirty="0"/>
              <a:t> </a:t>
            </a:r>
            <a:r>
              <a:rPr lang="tr-TR" dirty="0" err="1"/>
              <a:t>Zika</a:t>
            </a:r>
            <a:r>
              <a:rPr lang="tr-TR" dirty="0"/>
              <a:t> is </a:t>
            </a:r>
            <a:r>
              <a:rPr lang="tr-TR" dirty="0" err="1"/>
              <a:t>to</a:t>
            </a:r>
            <a:r>
              <a:rPr lang="tr-TR" dirty="0"/>
              <a:t> </a:t>
            </a:r>
            <a:r>
              <a:rPr lang="tr-TR" dirty="0" err="1">
                <a:hlinkClick r:id="rId2"/>
              </a:rPr>
              <a:t>prevent</a:t>
            </a:r>
            <a:r>
              <a:rPr lang="tr-TR" dirty="0">
                <a:hlinkClick r:id="rId2"/>
              </a:rPr>
              <a:t> </a:t>
            </a:r>
            <a:r>
              <a:rPr lang="tr-TR" dirty="0" err="1">
                <a:hlinkClick r:id="rId2"/>
              </a:rPr>
              <a:t>mosquito</a:t>
            </a:r>
            <a:r>
              <a:rPr lang="tr-TR" dirty="0">
                <a:hlinkClick r:id="rId2"/>
              </a:rPr>
              <a:t> </a:t>
            </a:r>
            <a:r>
              <a:rPr lang="tr-TR" dirty="0" err="1">
                <a:hlinkClick r:id="rId2"/>
              </a:rPr>
              <a:t>bites</a:t>
            </a:r>
            <a:r>
              <a:rPr lang="tr-TR" dirty="0"/>
              <a:t>.</a:t>
            </a:r>
          </a:p>
          <a:p>
            <a:pPr lvl="0"/>
            <a:r>
              <a:rPr lang="tr-TR" dirty="0" err="1"/>
              <a:t>Use</a:t>
            </a:r>
            <a:r>
              <a:rPr lang="tr-TR" dirty="0"/>
              <a:t> </a:t>
            </a:r>
            <a:r>
              <a:rPr lang="tr-TR" dirty="0">
                <a:hlinkClick r:id="rId3"/>
              </a:rPr>
              <a:t>EPA-</a:t>
            </a:r>
            <a:r>
              <a:rPr lang="tr-TR" dirty="0" err="1">
                <a:hlinkClick r:id="rId3"/>
              </a:rPr>
              <a:t>registered</a:t>
            </a:r>
            <a:r>
              <a:rPr lang="tr-TR" dirty="0">
                <a:hlinkClick r:id="rId3"/>
              </a:rPr>
              <a:t> </a:t>
            </a:r>
            <a:r>
              <a:rPr lang="tr-TR" dirty="0" err="1">
                <a:hlinkClick r:id="rId3"/>
              </a:rPr>
              <a:t>insect</a:t>
            </a:r>
            <a:r>
              <a:rPr lang="tr-TR" dirty="0">
                <a:hlinkClick r:id="rId3"/>
              </a:rPr>
              <a:t> </a:t>
            </a:r>
            <a:r>
              <a:rPr lang="tr-TR" dirty="0" err="1">
                <a:hlinkClick r:id="rId3"/>
              </a:rPr>
              <a:t>repellent</a:t>
            </a:r>
            <a:r>
              <a:rPr lang="tr-TR" dirty="0"/>
              <a:t>. </a:t>
            </a:r>
            <a:r>
              <a:rPr lang="tr-TR" dirty="0" err="1"/>
              <a:t>It</a:t>
            </a:r>
            <a:r>
              <a:rPr lang="tr-TR" dirty="0"/>
              <a:t> </a:t>
            </a:r>
            <a:r>
              <a:rPr lang="tr-TR" dirty="0" err="1"/>
              <a:t>works</a:t>
            </a:r>
            <a:r>
              <a:rPr lang="tr-TR" dirty="0"/>
              <a:t>!</a:t>
            </a:r>
          </a:p>
          <a:p>
            <a:pPr lvl="0"/>
            <a:r>
              <a:rPr lang="tr-TR" dirty="0" err="1"/>
              <a:t>Wear</a:t>
            </a:r>
            <a:r>
              <a:rPr lang="tr-TR" dirty="0"/>
              <a:t> </a:t>
            </a:r>
            <a:r>
              <a:rPr lang="tr-TR" dirty="0" err="1"/>
              <a:t>long-sleeved</a:t>
            </a:r>
            <a:r>
              <a:rPr lang="tr-TR" dirty="0"/>
              <a:t> </a:t>
            </a:r>
            <a:r>
              <a:rPr lang="tr-TR" dirty="0" err="1"/>
              <a:t>shirts</a:t>
            </a:r>
            <a:r>
              <a:rPr lang="tr-TR" dirty="0"/>
              <a:t> </a:t>
            </a:r>
            <a:r>
              <a:rPr lang="tr-TR" dirty="0" err="1"/>
              <a:t>and</a:t>
            </a:r>
            <a:r>
              <a:rPr lang="tr-TR" dirty="0"/>
              <a:t> </a:t>
            </a:r>
            <a:r>
              <a:rPr lang="tr-TR" dirty="0" err="1"/>
              <a:t>long</a:t>
            </a:r>
            <a:r>
              <a:rPr lang="tr-TR" dirty="0"/>
              <a:t> </a:t>
            </a:r>
            <a:r>
              <a:rPr lang="tr-TR" dirty="0" err="1"/>
              <a:t>pants</a:t>
            </a:r>
            <a:r>
              <a:rPr lang="tr-TR" dirty="0"/>
              <a:t>.</a:t>
            </a:r>
          </a:p>
          <a:p>
            <a:pPr lvl="0"/>
            <a:r>
              <a:rPr lang="tr-TR" dirty="0" err="1"/>
              <a:t>Stay</a:t>
            </a:r>
            <a:r>
              <a:rPr lang="tr-TR" dirty="0"/>
              <a:t> in </a:t>
            </a:r>
            <a:r>
              <a:rPr lang="tr-TR" dirty="0" err="1"/>
              <a:t>places</a:t>
            </a:r>
            <a:r>
              <a:rPr lang="tr-TR" dirty="0"/>
              <a:t> </a:t>
            </a:r>
            <a:r>
              <a:rPr lang="tr-TR" dirty="0" err="1"/>
              <a:t>with</a:t>
            </a:r>
            <a:r>
              <a:rPr lang="tr-TR" dirty="0"/>
              <a:t> </a:t>
            </a:r>
            <a:r>
              <a:rPr lang="tr-TR" dirty="0" err="1"/>
              <a:t>air</a:t>
            </a:r>
            <a:r>
              <a:rPr lang="tr-TR" dirty="0"/>
              <a:t> </a:t>
            </a:r>
            <a:r>
              <a:rPr lang="tr-TR" dirty="0" err="1"/>
              <a:t>conditioning</a:t>
            </a:r>
            <a:r>
              <a:rPr lang="tr-TR" dirty="0"/>
              <a:t> </a:t>
            </a:r>
            <a:r>
              <a:rPr lang="tr-TR" dirty="0" err="1"/>
              <a:t>or</a:t>
            </a:r>
            <a:r>
              <a:rPr lang="tr-TR" dirty="0"/>
              <a:t> </a:t>
            </a:r>
            <a:r>
              <a:rPr lang="tr-TR" dirty="0" err="1"/>
              <a:t>window</a:t>
            </a:r>
            <a:r>
              <a:rPr lang="tr-TR" dirty="0"/>
              <a:t> </a:t>
            </a:r>
            <a:r>
              <a:rPr lang="tr-TR" dirty="0" err="1"/>
              <a:t>and</a:t>
            </a:r>
            <a:r>
              <a:rPr lang="tr-TR" dirty="0"/>
              <a:t> </a:t>
            </a:r>
            <a:r>
              <a:rPr lang="tr-TR" dirty="0" err="1"/>
              <a:t>door</a:t>
            </a:r>
            <a:r>
              <a:rPr lang="tr-TR" dirty="0"/>
              <a:t> </a:t>
            </a:r>
            <a:r>
              <a:rPr lang="tr-TR" dirty="0" err="1"/>
              <a:t>screens</a:t>
            </a:r>
            <a:r>
              <a:rPr lang="tr-TR" dirty="0"/>
              <a:t>.</a:t>
            </a:r>
          </a:p>
          <a:p>
            <a:pPr lvl="0"/>
            <a:r>
              <a:rPr lang="tr-TR" dirty="0" err="1"/>
              <a:t>Remove</a:t>
            </a:r>
            <a:r>
              <a:rPr lang="tr-TR" dirty="0"/>
              <a:t> </a:t>
            </a:r>
            <a:r>
              <a:rPr lang="tr-TR" dirty="0" err="1"/>
              <a:t>standing</a:t>
            </a:r>
            <a:r>
              <a:rPr lang="tr-TR" dirty="0"/>
              <a:t> </a:t>
            </a:r>
            <a:r>
              <a:rPr lang="tr-TR" dirty="0" err="1"/>
              <a:t>water</a:t>
            </a:r>
            <a:r>
              <a:rPr lang="tr-TR" dirty="0"/>
              <a:t> </a:t>
            </a:r>
            <a:r>
              <a:rPr lang="tr-TR" dirty="0" err="1"/>
              <a:t>around</a:t>
            </a:r>
            <a:r>
              <a:rPr lang="tr-TR" dirty="0"/>
              <a:t> </a:t>
            </a:r>
            <a:r>
              <a:rPr lang="tr-TR" dirty="0" err="1"/>
              <a:t>your</a:t>
            </a:r>
            <a:r>
              <a:rPr lang="tr-TR" dirty="0"/>
              <a:t> </a:t>
            </a:r>
            <a:r>
              <a:rPr lang="tr-TR" dirty="0" err="1"/>
              <a:t>home</a:t>
            </a:r>
            <a:r>
              <a:rPr lang="tr-TR" dirty="0"/>
              <a:t>.</a:t>
            </a:r>
          </a:p>
          <a:p>
            <a:endParaRPr lang="tr-TR" dirty="0"/>
          </a:p>
          <a:p>
            <a:endParaRPr lang="tr-TR" dirty="0"/>
          </a:p>
        </p:txBody>
      </p:sp>
      <p:pic>
        <p:nvPicPr>
          <p:cNvPr id="4" name="Resim 3" descr="prevent mosquito bites"/>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125"/>
            <a:ext cx="2238375" cy="2216785"/>
          </a:xfrm>
          <a:prstGeom prst="rect">
            <a:avLst/>
          </a:prstGeom>
          <a:noFill/>
          <a:ln>
            <a:noFill/>
          </a:ln>
        </p:spPr>
      </p:pic>
    </p:spTree>
    <p:extLst>
      <p:ext uri="{BB962C8B-B14F-4D97-AF65-F5344CB8AC3E}">
        <p14:creationId xmlns:p14="http://schemas.microsoft.com/office/powerpoint/2010/main" val="252125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827283"/>
            <a:ext cx="10515600" cy="3349680"/>
          </a:xfrm>
        </p:spPr>
        <p:txBody>
          <a:bodyPr/>
          <a:lstStyle/>
          <a:p>
            <a:r>
              <a:rPr lang="tr-TR" dirty="0" err="1"/>
              <a:t>Zika</a:t>
            </a:r>
            <a:r>
              <a:rPr lang="tr-TR" dirty="0"/>
              <a:t> is </a:t>
            </a:r>
            <a:r>
              <a:rPr lang="tr-TR" dirty="0" err="1"/>
              <a:t>linked</a:t>
            </a:r>
            <a:r>
              <a:rPr lang="tr-TR" dirty="0"/>
              <a:t> </a:t>
            </a:r>
            <a:r>
              <a:rPr lang="tr-TR" dirty="0" err="1"/>
              <a:t>to</a:t>
            </a:r>
            <a:r>
              <a:rPr lang="tr-TR" dirty="0"/>
              <a:t> </a:t>
            </a:r>
            <a:r>
              <a:rPr lang="tr-TR" dirty="0" err="1"/>
              <a:t>birth</a:t>
            </a:r>
            <a:r>
              <a:rPr lang="tr-TR" dirty="0"/>
              <a:t> </a:t>
            </a:r>
            <a:r>
              <a:rPr lang="tr-TR" dirty="0" err="1"/>
              <a:t>defects</a:t>
            </a:r>
            <a:r>
              <a:rPr lang="tr-TR" dirty="0"/>
              <a:t>.</a:t>
            </a:r>
            <a:endParaRPr lang="tr-TR" b="1" dirty="0"/>
          </a:p>
          <a:p>
            <a:r>
              <a:rPr lang="tr-TR" dirty="0" err="1"/>
              <a:t>Zika</a:t>
            </a:r>
            <a:r>
              <a:rPr lang="tr-TR" dirty="0"/>
              <a:t> </a:t>
            </a:r>
            <a:r>
              <a:rPr lang="tr-TR" dirty="0" err="1"/>
              <a:t>infection</a:t>
            </a:r>
            <a:r>
              <a:rPr lang="tr-TR" dirty="0"/>
              <a:t> </a:t>
            </a:r>
            <a:r>
              <a:rPr lang="tr-TR" dirty="0" err="1"/>
              <a:t>during</a:t>
            </a:r>
            <a:r>
              <a:rPr lang="tr-TR" dirty="0"/>
              <a:t> </a:t>
            </a:r>
            <a:r>
              <a:rPr lang="tr-TR" dirty="0" err="1"/>
              <a:t>pregnancy</a:t>
            </a:r>
            <a:r>
              <a:rPr lang="tr-TR" dirty="0"/>
              <a:t> can </a:t>
            </a:r>
            <a:r>
              <a:rPr lang="tr-TR" dirty="0" err="1"/>
              <a:t>cause</a:t>
            </a:r>
            <a:r>
              <a:rPr lang="tr-TR" dirty="0"/>
              <a:t> a </a:t>
            </a:r>
            <a:r>
              <a:rPr lang="tr-TR" dirty="0" err="1"/>
              <a:t>serious</a:t>
            </a:r>
            <a:r>
              <a:rPr lang="tr-TR" dirty="0"/>
              <a:t> </a:t>
            </a:r>
            <a:r>
              <a:rPr lang="tr-TR" dirty="0" err="1"/>
              <a:t>birth</a:t>
            </a:r>
            <a:r>
              <a:rPr lang="tr-TR" dirty="0"/>
              <a:t> </a:t>
            </a:r>
            <a:r>
              <a:rPr lang="tr-TR" dirty="0" err="1"/>
              <a:t>defect</a:t>
            </a:r>
            <a:r>
              <a:rPr lang="tr-TR" dirty="0"/>
              <a:t> </a:t>
            </a:r>
            <a:r>
              <a:rPr lang="tr-TR" dirty="0" err="1"/>
              <a:t>called</a:t>
            </a:r>
            <a:r>
              <a:rPr lang="tr-TR" dirty="0"/>
              <a:t> </a:t>
            </a:r>
            <a:r>
              <a:rPr lang="tr-TR" u="sng" dirty="0" err="1">
                <a:hlinkClick r:id="rId2"/>
              </a:rPr>
              <a:t>microcephaly</a:t>
            </a:r>
            <a:r>
              <a:rPr lang="tr-TR" dirty="0"/>
              <a:t> </a:t>
            </a:r>
            <a:r>
              <a:rPr lang="tr-TR" dirty="0" err="1"/>
              <a:t>that</a:t>
            </a:r>
            <a:r>
              <a:rPr lang="tr-TR" dirty="0"/>
              <a:t> is a </a:t>
            </a:r>
            <a:r>
              <a:rPr lang="tr-TR" dirty="0" err="1"/>
              <a:t>sign</a:t>
            </a:r>
            <a:r>
              <a:rPr lang="tr-TR" dirty="0"/>
              <a:t> of </a:t>
            </a:r>
            <a:r>
              <a:rPr lang="tr-TR" dirty="0" err="1"/>
              <a:t>incomplete</a:t>
            </a:r>
            <a:r>
              <a:rPr lang="tr-TR" dirty="0"/>
              <a:t> </a:t>
            </a:r>
            <a:r>
              <a:rPr lang="tr-TR" dirty="0" err="1"/>
              <a:t>brain</a:t>
            </a:r>
            <a:r>
              <a:rPr lang="tr-TR" dirty="0"/>
              <a:t> </a:t>
            </a:r>
            <a:r>
              <a:rPr lang="tr-TR" dirty="0" err="1"/>
              <a:t>development</a:t>
            </a:r>
            <a:r>
              <a:rPr lang="tr-TR" dirty="0"/>
              <a:t>. </a:t>
            </a:r>
          </a:p>
          <a:p>
            <a:r>
              <a:rPr lang="tr-TR" dirty="0" err="1"/>
              <a:t>Doctors</a:t>
            </a:r>
            <a:r>
              <a:rPr lang="tr-TR" dirty="0"/>
              <a:t> </a:t>
            </a:r>
            <a:r>
              <a:rPr lang="tr-TR" dirty="0" err="1"/>
              <a:t>have</a:t>
            </a:r>
            <a:r>
              <a:rPr lang="tr-TR" dirty="0"/>
              <a:t> </a:t>
            </a:r>
            <a:r>
              <a:rPr lang="tr-TR" dirty="0" err="1"/>
              <a:t>also</a:t>
            </a:r>
            <a:r>
              <a:rPr lang="tr-TR" dirty="0"/>
              <a:t> </a:t>
            </a:r>
            <a:r>
              <a:rPr lang="tr-TR" dirty="0" err="1"/>
              <a:t>found</a:t>
            </a:r>
            <a:r>
              <a:rPr lang="tr-TR" dirty="0"/>
              <a:t> </a:t>
            </a:r>
            <a:r>
              <a:rPr lang="tr-TR" dirty="0" err="1"/>
              <a:t>other</a:t>
            </a:r>
            <a:r>
              <a:rPr lang="tr-TR" dirty="0"/>
              <a:t> </a:t>
            </a:r>
            <a:r>
              <a:rPr lang="tr-TR" dirty="0" err="1"/>
              <a:t>problems</a:t>
            </a:r>
            <a:r>
              <a:rPr lang="tr-TR" dirty="0"/>
              <a:t> in </a:t>
            </a:r>
            <a:r>
              <a:rPr lang="tr-TR" dirty="0" err="1"/>
              <a:t>pregnancies</a:t>
            </a:r>
            <a:r>
              <a:rPr lang="tr-TR" dirty="0"/>
              <a:t> </a:t>
            </a:r>
            <a:r>
              <a:rPr lang="tr-TR" dirty="0" err="1"/>
              <a:t>and</a:t>
            </a:r>
            <a:r>
              <a:rPr lang="tr-TR" dirty="0"/>
              <a:t> </a:t>
            </a:r>
            <a:r>
              <a:rPr lang="tr-TR" dirty="0" err="1"/>
              <a:t>among</a:t>
            </a:r>
            <a:r>
              <a:rPr lang="tr-TR" dirty="0"/>
              <a:t> </a:t>
            </a:r>
            <a:r>
              <a:rPr lang="tr-TR" dirty="0" err="1"/>
              <a:t>fetuses</a:t>
            </a:r>
            <a:r>
              <a:rPr lang="tr-TR" dirty="0"/>
              <a:t> </a:t>
            </a:r>
            <a:r>
              <a:rPr lang="tr-TR" dirty="0" err="1"/>
              <a:t>and</a:t>
            </a:r>
            <a:r>
              <a:rPr lang="tr-TR" dirty="0"/>
              <a:t> </a:t>
            </a:r>
            <a:r>
              <a:rPr lang="tr-TR" dirty="0" err="1"/>
              <a:t>infants</a:t>
            </a:r>
            <a:r>
              <a:rPr lang="tr-TR" dirty="0"/>
              <a:t> </a:t>
            </a:r>
            <a:r>
              <a:rPr lang="tr-TR" dirty="0" err="1"/>
              <a:t>infected</a:t>
            </a:r>
            <a:r>
              <a:rPr lang="tr-TR" dirty="0"/>
              <a:t> </a:t>
            </a:r>
            <a:r>
              <a:rPr lang="tr-TR" dirty="0" err="1"/>
              <a:t>with</a:t>
            </a:r>
            <a:r>
              <a:rPr lang="tr-TR" dirty="0"/>
              <a:t> </a:t>
            </a:r>
            <a:r>
              <a:rPr lang="tr-TR" dirty="0" err="1"/>
              <a:t>Zika</a:t>
            </a:r>
            <a:r>
              <a:rPr lang="tr-TR" dirty="0"/>
              <a:t> </a:t>
            </a:r>
            <a:r>
              <a:rPr lang="tr-TR" dirty="0" err="1"/>
              <a:t>virus</a:t>
            </a:r>
            <a:r>
              <a:rPr lang="tr-TR" dirty="0"/>
              <a:t> </a:t>
            </a:r>
            <a:r>
              <a:rPr lang="tr-TR" dirty="0" err="1"/>
              <a:t>before</a:t>
            </a:r>
            <a:r>
              <a:rPr lang="tr-TR" dirty="0"/>
              <a:t> </a:t>
            </a:r>
            <a:r>
              <a:rPr lang="tr-TR" dirty="0" err="1"/>
              <a:t>birth</a:t>
            </a:r>
            <a:r>
              <a:rPr lang="tr-TR" dirty="0"/>
              <a:t>. </a:t>
            </a:r>
          </a:p>
          <a:p>
            <a:endParaRPr lang="tr-TR" dirty="0"/>
          </a:p>
          <a:p>
            <a:endParaRPr lang="tr-TR" dirty="0"/>
          </a:p>
        </p:txBody>
      </p:sp>
      <p:pic>
        <p:nvPicPr>
          <p:cNvPr id="4" name="Resim 3" descr="zika is linked to birth defects"/>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2238375" cy="2216785"/>
          </a:xfrm>
          <a:prstGeom prst="rect">
            <a:avLst/>
          </a:prstGeom>
          <a:noFill/>
          <a:ln>
            <a:noFill/>
          </a:ln>
        </p:spPr>
      </p:pic>
    </p:spTree>
    <p:extLst>
      <p:ext uri="{BB962C8B-B14F-4D97-AF65-F5344CB8AC3E}">
        <p14:creationId xmlns:p14="http://schemas.microsoft.com/office/powerpoint/2010/main" val="2546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858813"/>
            <a:ext cx="10515600" cy="3318149"/>
          </a:xfrm>
        </p:spPr>
        <p:txBody>
          <a:bodyPr/>
          <a:lstStyle/>
          <a:p>
            <a:r>
              <a:rPr lang="tr-TR" dirty="0" err="1"/>
              <a:t>Pregnant</a:t>
            </a:r>
            <a:r>
              <a:rPr lang="tr-TR" dirty="0"/>
              <a:t> </a:t>
            </a:r>
            <a:r>
              <a:rPr lang="tr-TR" dirty="0" err="1"/>
              <a:t>women</a:t>
            </a:r>
            <a:r>
              <a:rPr lang="tr-TR" dirty="0"/>
              <a:t> </a:t>
            </a:r>
            <a:r>
              <a:rPr lang="tr-TR" dirty="0" err="1"/>
              <a:t>should</a:t>
            </a:r>
            <a:r>
              <a:rPr lang="tr-TR" dirty="0"/>
              <a:t> not </a:t>
            </a:r>
            <a:r>
              <a:rPr lang="tr-TR" dirty="0" err="1"/>
              <a:t>travel</a:t>
            </a:r>
            <a:r>
              <a:rPr lang="tr-TR" dirty="0"/>
              <a:t> </a:t>
            </a:r>
            <a:r>
              <a:rPr lang="tr-TR" dirty="0" err="1"/>
              <a:t>to</a:t>
            </a:r>
            <a:r>
              <a:rPr lang="tr-TR" dirty="0"/>
              <a:t> </a:t>
            </a:r>
            <a:r>
              <a:rPr lang="tr-TR" u="sng" dirty="0" err="1">
                <a:hlinkClick r:id="rId2"/>
              </a:rPr>
              <a:t>areas</a:t>
            </a:r>
            <a:r>
              <a:rPr lang="tr-TR" u="sng" dirty="0">
                <a:hlinkClick r:id="rId2"/>
              </a:rPr>
              <a:t> </a:t>
            </a:r>
            <a:r>
              <a:rPr lang="tr-TR" u="sng" dirty="0" err="1">
                <a:hlinkClick r:id="rId2"/>
              </a:rPr>
              <a:t>with</a:t>
            </a:r>
            <a:r>
              <a:rPr lang="tr-TR" u="sng" dirty="0">
                <a:hlinkClick r:id="rId2"/>
              </a:rPr>
              <a:t> risk of </a:t>
            </a:r>
            <a:r>
              <a:rPr lang="tr-TR" u="sng" dirty="0" err="1">
                <a:hlinkClick r:id="rId2"/>
              </a:rPr>
              <a:t>Zika</a:t>
            </a:r>
            <a:r>
              <a:rPr lang="tr-TR" dirty="0"/>
              <a:t>.</a:t>
            </a:r>
            <a:endParaRPr lang="tr-TR" b="1" dirty="0"/>
          </a:p>
          <a:p>
            <a:r>
              <a:rPr lang="tr-TR" dirty="0" err="1"/>
              <a:t>If</a:t>
            </a:r>
            <a:r>
              <a:rPr lang="tr-TR" dirty="0"/>
              <a:t> </a:t>
            </a:r>
            <a:r>
              <a:rPr lang="tr-TR" dirty="0" err="1"/>
              <a:t>you</a:t>
            </a:r>
            <a:r>
              <a:rPr lang="tr-TR" dirty="0"/>
              <a:t> </a:t>
            </a:r>
            <a:r>
              <a:rPr lang="tr-TR" dirty="0" err="1"/>
              <a:t>must</a:t>
            </a:r>
            <a:r>
              <a:rPr lang="tr-TR" dirty="0"/>
              <a:t> </a:t>
            </a:r>
            <a:r>
              <a:rPr lang="tr-TR" dirty="0" err="1"/>
              <a:t>travel</a:t>
            </a:r>
            <a:r>
              <a:rPr lang="tr-TR" dirty="0"/>
              <a:t> </a:t>
            </a:r>
            <a:r>
              <a:rPr lang="tr-TR" dirty="0" err="1"/>
              <a:t>to</a:t>
            </a:r>
            <a:r>
              <a:rPr lang="tr-TR" dirty="0"/>
              <a:t> </a:t>
            </a:r>
            <a:r>
              <a:rPr lang="tr-TR" dirty="0" err="1"/>
              <a:t>one</a:t>
            </a:r>
            <a:r>
              <a:rPr lang="tr-TR" dirty="0"/>
              <a:t> of </a:t>
            </a:r>
            <a:r>
              <a:rPr lang="tr-TR" dirty="0" err="1"/>
              <a:t>these</a:t>
            </a:r>
            <a:r>
              <a:rPr lang="tr-TR" dirty="0"/>
              <a:t> </a:t>
            </a:r>
            <a:r>
              <a:rPr lang="tr-TR" dirty="0" err="1"/>
              <a:t>areas</a:t>
            </a:r>
            <a:r>
              <a:rPr lang="tr-TR" dirty="0"/>
              <a:t>, talk </a:t>
            </a:r>
            <a:r>
              <a:rPr lang="tr-TR" dirty="0" err="1"/>
              <a:t>to</a:t>
            </a:r>
            <a:r>
              <a:rPr lang="tr-TR" dirty="0"/>
              <a:t> </a:t>
            </a:r>
            <a:r>
              <a:rPr lang="tr-TR" dirty="0" err="1"/>
              <a:t>your</a:t>
            </a:r>
            <a:r>
              <a:rPr lang="tr-TR" dirty="0"/>
              <a:t> </a:t>
            </a:r>
            <a:r>
              <a:rPr lang="tr-TR" dirty="0" err="1"/>
              <a:t>healthcare</a:t>
            </a:r>
            <a:r>
              <a:rPr lang="tr-TR" dirty="0"/>
              <a:t> </a:t>
            </a:r>
            <a:r>
              <a:rPr lang="tr-TR" dirty="0" err="1"/>
              <a:t>provider</a:t>
            </a:r>
            <a:r>
              <a:rPr lang="tr-TR" dirty="0"/>
              <a:t> </a:t>
            </a:r>
            <a:r>
              <a:rPr lang="tr-TR" dirty="0" err="1"/>
              <a:t>first</a:t>
            </a:r>
            <a:r>
              <a:rPr lang="tr-TR" dirty="0"/>
              <a:t> </a:t>
            </a:r>
            <a:r>
              <a:rPr lang="tr-TR" dirty="0" err="1"/>
              <a:t>and</a:t>
            </a:r>
            <a:r>
              <a:rPr lang="tr-TR" dirty="0"/>
              <a:t> </a:t>
            </a:r>
            <a:r>
              <a:rPr lang="tr-TR" dirty="0" err="1"/>
              <a:t>strictly</a:t>
            </a:r>
            <a:r>
              <a:rPr lang="tr-TR" dirty="0"/>
              <a:t> </a:t>
            </a:r>
            <a:r>
              <a:rPr lang="tr-TR" dirty="0" err="1"/>
              <a:t>follow</a:t>
            </a:r>
            <a:r>
              <a:rPr lang="tr-TR" dirty="0"/>
              <a:t> </a:t>
            </a:r>
            <a:r>
              <a:rPr lang="tr-TR" dirty="0" err="1"/>
              <a:t>steps</a:t>
            </a:r>
            <a:r>
              <a:rPr lang="tr-TR" dirty="0"/>
              <a:t> </a:t>
            </a:r>
            <a:r>
              <a:rPr lang="tr-TR" dirty="0" err="1"/>
              <a:t>to</a:t>
            </a:r>
            <a:r>
              <a:rPr lang="tr-TR" dirty="0"/>
              <a:t> </a:t>
            </a:r>
            <a:r>
              <a:rPr lang="tr-TR" dirty="0" err="1"/>
              <a:t>prevent</a:t>
            </a:r>
            <a:r>
              <a:rPr lang="tr-TR" dirty="0"/>
              <a:t> </a:t>
            </a:r>
            <a:r>
              <a:rPr lang="tr-TR" dirty="0" err="1"/>
              <a:t>mosquito</a:t>
            </a:r>
            <a:r>
              <a:rPr lang="tr-TR" dirty="0"/>
              <a:t> </a:t>
            </a:r>
            <a:r>
              <a:rPr lang="tr-TR" dirty="0" err="1"/>
              <a:t>bites</a:t>
            </a:r>
            <a:r>
              <a:rPr lang="tr-TR" dirty="0"/>
              <a:t> </a:t>
            </a:r>
            <a:r>
              <a:rPr lang="tr-TR" dirty="0" err="1"/>
              <a:t>and</a:t>
            </a:r>
            <a:r>
              <a:rPr lang="tr-TR" dirty="0"/>
              <a:t> </a:t>
            </a:r>
            <a:r>
              <a:rPr lang="tr-TR" dirty="0" err="1"/>
              <a:t>sexual</a:t>
            </a:r>
            <a:r>
              <a:rPr lang="tr-TR" dirty="0"/>
              <a:t> </a:t>
            </a:r>
            <a:r>
              <a:rPr lang="tr-TR" dirty="0" err="1"/>
              <a:t>transmission</a:t>
            </a:r>
            <a:r>
              <a:rPr lang="tr-TR" dirty="0"/>
              <a:t> </a:t>
            </a:r>
            <a:r>
              <a:rPr lang="tr-TR" dirty="0" err="1"/>
              <a:t>during</a:t>
            </a:r>
            <a:r>
              <a:rPr lang="tr-TR" dirty="0"/>
              <a:t> </a:t>
            </a:r>
            <a:r>
              <a:rPr lang="tr-TR" dirty="0" err="1"/>
              <a:t>your</a:t>
            </a:r>
            <a:r>
              <a:rPr lang="tr-TR" dirty="0"/>
              <a:t> </a:t>
            </a:r>
            <a:r>
              <a:rPr lang="tr-TR" dirty="0" err="1"/>
              <a:t>trip</a:t>
            </a:r>
            <a:r>
              <a:rPr lang="tr-TR" dirty="0"/>
              <a:t>. </a:t>
            </a:r>
            <a:r>
              <a:rPr lang="tr-TR" dirty="0" err="1"/>
              <a:t>See</a:t>
            </a:r>
            <a:r>
              <a:rPr lang="tr-TR" dirty="0"/>
              <a:t> </a:t>
            </a:r>
            <a:r>
              <a:rPr lang="tr-TR" dirty="0" err="1"/>
              <a:t>CDC’s</a:t>
            </a:r>
            <a:r>
              <a:rPr lang="tr-TR" dirty="0"/>
              <a:t> </a:t>
            </a:r>
            <a:r>
              <a:rPr lang="tr-TR" u="sng" dirty="0" err="1">
                <a:hlinkClick r:id="rId3"/>
              </a:rPr>
              <a:t>guidance</a:t>
            </a:r>
            <a:r>
              <a:rPr lang="tr-TR" u="sng" dirty="0">
                <a:hlinkClick r:id="rId3"/>
              </a:rPr>
              <a:t> </a:t>
            </a:r>
            <a:r>
              <a:rPr lang="tr-TR" u="sng" dirty="0" err="1">
                <a:hlinkClick r:id="rId3"/>
              </a:rPr>
              <a:t>for</a:t>
            </a:r>
            <a:r>
              <a:rPr lang="tr-TR" u="sng" dirty="0">
                <a:hlinkClick r:id="rId3"/>
              </a:rPr>
              <a:t> </a:t>
            </a:r>
            <a:r>
              <a:rPr lang="tr-TR" u="sng" dirty="0" err="1">
                <a:hlinkClick r:id="rId3"/>
              </a:rPr>
              <a:t>the</a:t>
            </a:r>
            <a:r>
              <a:rPr lang="tr-TR" u="sng" dirty="0">
                <a:hlinkClick r:id="rId3"/>
              </a:rPr>
              <a:t> US</a:t>
            </a:r>
            <a:r>
              <a:rPr lang="tr-TR" dirty="0"/>
              <a:t> </a:t>
            </a:r>
            <a:r>
              <a:rPr lang="tr-TR" dirty="0" err="1"/>
              <a:t>for</a:t>
            </a:r>
            <a:r>
              <a:rPr lang="tr-TR" dirty="0"/>
              <a:t> </a:t>
            </a:r>
            <a:r>
              <a:rPr lang="tr-TR" dirty="0" err="1"/>
              <a:t>information</a:t>
            </a:r>
            <a:r>
              <a:rPr lang="tr-TR" dirty="0"/>
              <a:t> on </a:t>
            </a:r>
            <a:r>
              <a:rPr lang="tr-TR" dirty="0" err="1"/>
              <a:t>travel</a:t>
            </a:r>
            <a:r>
              <a:rPr lang="tr-TR" dirty="0"/>
              <a:t> </a:t>
            </a:r>
            <a:r>
              <a:rPr lang="tr-TR" dirty="0" err="1"/>
              <a:t>within</a:t>
            </a:r>
            <a:r>
              <a:rPr lang="tr-TR" dirty="0"/>
              <a:t> </a:t>
            </a:r>
            <a:r>
              <a:rPr lang="tr-TR" dirty="0" err="1"/>
              <a:t>the</a:t>
            </a:r>
            <a:r>
              <a:rPr lang="tr-TR" dirty="0"/>
              <a:t> </a:t>
            </a:r>
            <a:r>
              <a:rPr lang="tr-TR" dirty="0" err="1"/>
              <a:t>continental</a:t>
            </a:r>
            <a:r>
              <a:rPr lang="tr-TR" dirty="0"/>
              <a:t> US </a:t>
            </a:r>
            <a:r>
              <a:rPr lang="tr-TR" dirty="0" err="1"/>
              <a:t>and</a:t>
            </a:r>
            <a:r>
              <a:rPr lang="tr-TR" dirty="0"/>
              <a:t> Hawaii.</a:t>
            </a:r>
          </a:p>
          <a:p>
            <a:endParaRPr lang="tr-TR" dirty="0"/>
          </a:p>
        </p:txBody>
      </p:sp>
      <p:pic>
        <p:nvPicPr>
          <p:cNvPr id="4" name="Resim 3" descr="traveling"/>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125"/>
            <a:ext cx="2238375" cy="2216785"/>
          </a:xfrm>
          <a:prstGeom prst="rect">
            <a:avLst/>
          </a:prstGeom>
          <a:noFill/>
          <a:ln>
            <a:noFill/>
          </a:ln>
        </p:spPr>
      </p:pic>
    </p:spTree>
    <p:extLst>
      <p:ext uri="{BB962C8B-B14F-4D97-AF65-F5344CB8AC3E}">
        <p14:creationId xmlns:p14="http://schemas.microsoft.com/office/powerpoint/2010/main" val="397780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722179"/>
            <a:ext cx="10515600" cy="3454784"/>
          </a:xfrm>
        </p:spPr>
        <p:txBody>
          <a:bodyPr>
            <a:normAutofit fontScale="85000" lnSpcReduction="20000"/>
          </a:bodyPr>
          <a:lstStyle/>
          <a:p>
            <a:r>
              <a:rPr lang="tr-TR" dirty="0" err="1"/>
              <a:t>Returning</a:t>
            </a:r>
            <a:r>
              <a:rPr lang="tr-TR" dirty="0"/>
              <a:t> </a:t>
            </a:r>
            <a:r>
              <a:rPr lang="tr-TR" dirty="0" err="1"/>
              <a:t>travelers</a:t>
            </a:r>
            <a:r>
              <a:rPr lang="tr-TR" dirty="0"/>
              <a:t> </a:t>
            </a:r>
            <a:r>
              <a:rPr lang="tr-TR" dirty="0" err="1"/>
              <a:t>infected</a:t>
            </a:r>
            <a:r>
              <a:rPr lang="tr-TR" dirty="0"/>
              <a:t> </a:t>
            </a:r>
            <a:r>
              <a:rPr lang="tr-TR" dirty="0" err="1"/>
              <a:t>with</a:t>
            </a:r>
            <a:r>
              <a:rPr lang="tr-TR" dirty="0"/>
              <a:t> </a:t>
            </a:r>
            <a:r>
              <a:rPr lang="tr-TR" dirty="0" err="1"/>
              <a:t>Zika</a:t>
            </a:r>
            <a:r>
              <a:rPr lang="tr-TR" dirty="0"/>
              <a:t> can spread </a:t>
            </a:r>
            <a:r>
              <a:rPr lang="tr-TR" dirty="0" err="1"/>
              <a:t>the</a:t>
            </a:r>
            <a:r>
              <a:rPr lang="tr-TR" dirty="0"/>
              <a:t> </a:t>
            </a:r>
            <a:r>
              <a:rPr lang="tr-TR" dirty="0" err="1"/>
              <a:t>virus</a:t>
            </a:r>
            <a:r>
              <a:rPr lang="tr-TR" dirty="0"/>
              <a:t> </a:t>
            </a:r>
            <a:r>
              <a:rPr lang="tr-TR" dirty="0" err="1"/>
              <a:t>through</a:t>
            </a:r>
            <a:r>
              <a:rPr lang="tr-TR" dirty="0"/>
              <a:t> </a:t>
            </a:r>
            <a:r>
              <a:rPr lang="tr-TR" dirty="0" err="1"/>
              <a:t>mosquito</a:t>
            </a:r>
            <a:r>
              <a:rPr lang="tr-TR" dirty="0"/>
              <a:t> </a:t>
            </a:r>
            <a:r>
              <a:rPr lang="tr-TR" dirty="0" err="1"/>
              <a:t>bites</a:t>
            </a:r>
            <a:r>
              <a:rPr lang="tr-TR" dirty="0"/>
              <a:t> </a:t>
            </a:r>
            <a:r>
              <a:rPr lang="tr-TR" dirty="0" err="1"/>
              <a:t>and</a:t>
            </a:r>
            <a:r>
              <a:rPr lang="tr-TR" dirty="0"/>
              <a:t> </a:t>
            </a:r>
            <a:r>
              <a:rPr lang="tr-TR" dirty="0" err="1"/>
              <a:t>sex</a:t>
            </a:r>
            <a:r>
              <a:rPr lang="tr-TR" dirty="0"/>
              <a:t>.</a:t>
            </a:r>
            <a:endParaRPr lang="tr-TR" b="1" dirty="0"/>
          </a:p>
          <a:p>
            <a:r>
              <a:rPr lang="tr-TR" dirty="0" err="1"/>
              <a:t>Even</a:t>
            </a:r>
            <a:r>
              <a:rPr lang="tr-TR" dirty="0"/>
              <a:t> </a:t>
            </a:r>
            <a:r>
              <a:rPr lang="tr-TR" dirty="0" err="1"/>
              <a:t>if</a:t>
            </a:r>
            <a:r>
              <a:rPr lang="tr-TR" dirty="0"/>
              <a:t> </a:t>
            </a:r>
            <a:r>
              <a:rPr lang="tr-TR" dirty="0" err="1"/>
              <a:t>they</a:t>
            </a:r>
            <a:r>
              <a:rPr lang="tr-TR" dirty="0"/>
              <a:t> do not </a:t>
            </a:r>
            <a:r>
              <a:rPr lang="tr-TR" dirty="0" err="1"/>
              <a:t>feel</a:t>
            </a:r>
            <a:r>
              <a:rPr lang="tr-TR" dirty="0"/>
              <a:t> </a:t>
            </a:r>
            <a:r>
              <a:rPr lang="tr-TR" dirty="0" err="1"/>
              <a:t>sick</a:t>
            </a:r>
            <a:r>
              <a:rPr lang="tr-TR" dirty="0"/>
              <a:t>, </a:t>
            </a:r>
            <a:r>
              <a:rPr lang="tr-TR" dirty="0" err="1"/>
              <a:t>travelers</a:t>
            </a:r>
            <a:r>
              <a:rPr lang="tr-TR" dirty="0"/>
              <a:t> </a:t>
            </a:r>
            <a:r>
              <a:rPr lang="tr-TR" dirty="0" err="1"/>
              <a:t>returning</a:t>
            </a:r>
            <a:r>
              <a:rPr lang="tr-TR" dirty="0"/>
              <a:t> </a:t>
            </a:r>
            <a:r>
              <a:rPr lang="tr-TR" dirty="0" err="1"/>
              <a:t>from</a:t>
            </a:r>
            <a:r>
              <a:rPr lang="tr-TR" dirty="0"/>
              <a:t> an </a:t>
            </a:r>
            <a:r>
              <a:rPr lang="tr-TR" dirty="0" err="1"/>
              <a:t>area</a:t>
            </a:r>
            <a:r>
              <a:rPr lang="tr-TR" dirty="0"/>
              <a:t> </a:t>
            </a:r>
            <a:r>
              <a:rPr lang="tr-TR" dirty="0" err="1"/>
              <a:t>with</a:t>
            </a:r>
            <a:r>
              <a:rPr lang="tr-TR" dirty="0"/>
              <a:t> risk of </a:t>
            </a:r>
            <a:r>
              <a:rPr lang="tr-TR" dirty="0" err="1"/>
              <a:t>Zika</a:t>
            </a:r>
            <a:r>
              <a:rPr lang="tr-TR" dirty="0"/>
              <a:t> </a:t>
            </a:r>
            <a:r>
              <a:rPr lang="tr-TR" dirty="0" err="1"/>
              <a:t>should</a:t>
            </a:r>
            <a:r>
              <a:rPr lang="tr-TR" dirty="0"/>
              <a:t> </a:t>
            </a:r>
            <a:r>
              <a:rPr lang="tr-TR" dirty="0" err="1"/>
              <a:t>take</a:t>
            </a:r>
            <a:r>
              <a:rPr lang="tr-TR" dirty="0"/>
              <a:t> </a:t>
            </a:r>
            <a:r>
              <a:rPr lang="tr-TR" dirty="0" err="1"/>
              <a:t>steps</a:t>
            </a:r>
            <a:r>
              <a:rPr lang="tr-TR" dirty="0"/>
              <a:t> </a:t>
            </a:r>
            <a:r>
              <a:rPr lang="tr-TR" dirty="0" err="1"/>
              <a:t>to</a:t>
            </a:r>
            <a:r>
              <a:rPr lang="tr-TR" dirty="0"/>
              <a:t> </a:t>
            </a:r>
            <a:r>
              <a:rPr lang="tr-TR" dirty="0" err="1"/>
              <a:t>prevent</a:t>
            </a:r>
            <a:r>
              <a:rPr lang="tr-TR" dirty="0"/>
              <a:t> </a:t>
            </a:r>
            <a:r>
              <a:rPr lang="tr-TR" dirty="0" err="1"/>
              <a:t>mosquito</a:t>
            </a:r>
            <a:r>
              <a:rPr lang="tr-TR" dirty="0"/>
              <a:t> </a:t>
            </a:r>
            <a:r>
              <a:rPr lang="tr-TR" dirty="0" err="1"/>
              <a:t>bites</a:t>
            </a:r>
            <a:r>
              <a:rPr lang="tr-TR" dirty="0"/>
              <a:t> </a:t>
            </a:r>
            <a:r>
              <a:rPr lang="tr-TR" dirty="0" err="1"/>
              <a:t>for</a:t>
            </a:r>
            <a:r>
              <a:rPr lang="tr-TR" dirty="0"/>
              <a:t> 3 </a:t>
            </a:r>
            <a:r>
              <a:rPr lang="tr-TR" dirty="0" err="1"/>
              <a:t>weeks</a:t>
            </a:r>
            <a:r>
              <a:rPr lang="tr-TR" dirty="0"/>
              <a:t> </a:t>
            </a:r>
            <a:r>
              <a:rPr lang="tr-TR" dirty="0" err="1"/>
              <a:t>so</a:t>
            </a:r>
            <a:r>
              <a:rPr lang="tr-TR" dirty="0"/>
              <a:t> </a:t>
            </a:r>
            <a:r>
              <a:rPr lang="tr-TR" dirty="0" err="1"/>
              <a:t>they</a:t>
            </a:r>
            <a:r>
              <a:rPr lang="tr-TR" dirty="0"/>
              <a:t> do not spread </a:t>
            </a:r>
            <a:r>
              <a:rPr lang="tr-TR" dirty="0" err="1"/>
              <a:t>Zika</a:t>
            </a:r>
            <a:r>
              <a:rPr lang="tr-TR" dirty="0"/>
              <a:t> </a:t>
            </a:r>
            <a:r>
              <a:rPr lang="tr-TR" dirty="0" err="1"/>
              <a:t>to</a:t>
            </a:r>
            <a:r>
              <a:rPr lang="tr-TR" dirty="0"/>
              <a:t> </a:t>
            </a:r>
            <a:r>
              <a:rPr lang="tr-TR" dirty="0" err="1"/>
              <a:t>uninfected</a:t>
            </a:r>
            <a:r>
              <a:rPr lang="tr-TR" dirty="0"/>
              <a:t> </a:t>
            </a:r>
            <a:r>
              <a:rPr lang="tr-TR" dirty="0" err="1"/>
              <a:t>mosquitoes</a:t>
            </a:r>
            <a:r>
              <a:rPr lang="tr-TR" dirty="0"/>
              <a:t>. </a:t>
            </a:r>
            <a:r>
              <a:rPr lang="tr-TR" dirty="0" err="1"/>
              <a:t>If</a:t>
            </a:r>
            <a:r>
              <a:rPr lang="tr-TR" dirty="0"/>
              <a:t> a </a:t>
            </a:r>
            <a:r>
              <a:rPr lang="tr-TR" dirty="0" err="1"/>
              <a:t>mosquito</a:t>
            </a:r>
            <a:r>
              <a:rPr lang="tr-TR" dirty="0"/>
              <a:t> </a:t>
            </a:r>
            <a:r>
              <a:rPr lang="tr-TR" dirty="0" err="1"/>
              <a:t>bites</a:t>
            </a:r>
            <a:r>
              <a:rPr lang="tr-TR" dirty="0"/>
              <a:t> a </a:t>
            </a:r>
            <a:r>
              <a:rPr lang="tr-TR" dirty="0" err="1"/>
              <a:t>person</a:t>
            </a:r>
            <a:r>
              <a:rPr lang="tr-TR" dirty="0"/>
              <a:t> </a:t>
            </a:r>
            <a:r>
              <a:rPr lang="tr-TR" dirty="0" err="1"/>
              <a:t>while</a:t>
            </a:r>
            <a:r>
              <a:rPr lang="tr-TR" dirty="0"/>
              <a:t> he </a:t>
            </a:r>
            <a:r>
              <a:rPr lang="tr-TR" dirty="0" err="1"/>
              <a:t>or</a:t>
            </a:r>
            <a:r>
              <a:rPr lang="tr-TR" dirty="0"/>
              <a:t> </a:t>
            </a:r>
            <a:r>
              <a:rPr lang="tr-TR" dirty="0" err="1"/>
              <a:t>she</a:t>
            </a:r>
            <a:r>
              <a:rPr lang="tr-TR" dirty="0"/>
              <a:t> has </a:t>
            </a:r>
            <a:r>
              <a:rPr lang="tr-TR" dirty="0" err="1"/>
              <a:t>Zika</a:t>
            </a:r>
            <a:r>
              <a:rPr lang="tr-TR" dirty="0"/>
              <a:t> </a:t>
            </a:r>
            <a:r>
              <a:rPr lang="tr-TR" dirty="0" err="1"/>
              <a:t>virus</a:t>
            </a:r>
            <a:r>
              <a:rPr lang="tr-TR" dirty="0"/>
              <a:t> in his </a:t>
            </a:r>
            <a:r>
              <a:rPr lang="tr-TR" dirty="0" err="1"/>
              <a:t>or</a:t>
            </a:r>
            <a:r>
              <a:rPr lang="tr-TR" dirty="0"/>
              <a:t> her </a:t>
            </a:r>
            <a:r>
              <a:rPr lang="tr-TR" dirty="0" err="1"/>
              <a:t>blood</a:t>
            </a:r>
            <a:r>
              <a:rPr lang="tr-TR" dirty="0"/>
              <a:t>, </a:t>
            </a:r>
            <a:r>
              <a:rPr lang="tr-TR" dirty="0" err="1"/>
              <a:t>the</a:t>
            </a:r>
            <a:r>
              <a:rPr lang="tr-TR" dirty="0"/>
              <a:t> </a:t>
            </a:r>
            <a:r>
              <a:rPr lang="tr-TR" dirty="0" err="1"/>
              <a:t>mosquito</a:t>
            </a:r>
            <a:r>
              <a:rPr lang="tr-TR" dirty="0"/>
              <a:t> can </a:t>
            </a:r>
            <a:r>
              <a:rPr lang="tr-TR" dirty="0" err="1"/>
              <a:t>become</a:t>
            </a:r>
            <a:r>
              <a:rPr lang="tr-TR" dirty="0"/>
              <a:t> </a:t>
            </a:r>
            <a:r>
              <a:rPr lang="tr-TR" dirty="0" err="1"/>
              <a:t>infected</a:t>
            </a:r>
            <a:r>
              <a:rPr lang="tr-TR" dirty="0"/>
              <a:t> </a:t>
            </a:r>
            <a:r>
              <a:rPr lang="tr-TR" dirty="0" err="1"/>
              <a:t>and</a:t>
            </a:r>
            <a:r>
              <a:rPr lang="tr-TR" dirty="0"/>
              <a:t> </a:t>
            </a:r>
            <a:r>
              <a:rPr lang="tr-TR" dirty="0" err="1"/>
              <a:t>then</a:t>
            </a:r>
            <a:r>
              <a:rPr lang="tr-TR" dirty="0"/>
              <a:t> </a:t>
            </a:r>
            <a:r>
              <a:rPr lang="tr-TR" dirty="0" err="1"/>
              <a:t>infect</a:t>
            </a:r>
            <a:r>
              <a:rPr lang="tr-TR" dirty="0"/>
              <a:t> </a:t>
            </a:r>
            <a:r>
              <a:rPr lang="tr-TR" dirty="0" err="1"/>
              <a:t>other</a:t>
            </a:r>
            <a:r>
              <a:rPr lang="tr-TR" dirty="0"/>
              <a:t> </a:t>
            </a:r>
            <a:r>
              <a:rPr lang="tr-TR" dirty="0" err="1"/>
              <a:t>people</a:t>
            </a:r>
            <a:r>
              <a:rPr lang="tr-TR" dirty="0"/>
              <a:t>.</a:t>
            </a:r>
          </a:p>
          <a:p>
            <a:r>
              <a:rPr lang="tr-TR" dirty="0" err="1"/>
              <a:t>Couples</a:t>
            </a:r>
            <a:r>
              <a:rPr lang="tr-TR" dirty="0"/>
              <a:t> </a:t>
            </a:r>
            <a:r>
              <a:rPr lang="tr-TR" dirty="0" err="1"/>
              <a:t>with</a:t>
            </a:r>
            <a:r>
              <a:rPr lang="tr-TR" dirty="0"/>
              <a:t> a partner </a:t>
            </a:r>
            <a:r>
              <a:rPr lang="tr-TR" dirty="0" err="1"/>
              <a:t>who</a:t>
            </a:r>
            <a:r>
              <a:rPr lang="tr-TR" dirty="0"/>
              <a:t> </a:t>
            </a:r>
            <a:r>
              <a:rPr lang="tr-TR" dirty="0" err="1"/>
              <a:t>lives</a:t>
            </a:r>
            <a:r>
              <a:rPr lang="tr-TR" dirty="0"/>
              <a:t> in </a:t>
            </a:r>
            <a:r>
              <a:rPr lang="tr-TR" dirty="0" err="1"/>
              <a:t>or</a:t>
            </a:r>
            <a:r>
              <a:rPr lang="tr-TR" dirty="0"/>
              <a:t> has </a:t>
            </a:r>
            <a:r>
              <a:rPr lang="tr-TR" dirty="0" err="1"/>
              <a:t>traveled</a:t>
            </a:r>
            <a:r>
              <a:rPr lang="tr-TR" dirty="0"/>
              <a:t> </a:t>
            </a:r>
            <a:r>
              <a:rPr lang="tr-TR" dirty="0" err="1"/>
              <a:t>to</a:t>
            </a:r>
            <a:r>
              <a:rPr lang="tr-TR" dirty="0"/>
              <a:t> an </a:t>
            </a:r>
            <a:r>
              <a:rPr lang="tr-TR" u="sng" dirty="0" err="1">
                <a:hlinkClick r:id="rId2"/>
              </a:rPr>
              <a:t>area</a:t>
            </a:r>
            <a:r>
              <a:rPr lang="tr-TR" u="sng" dirty="0">
                <a:hlinkClick r:id="rId2"/>
              </a:rPr>
              <a:t> </a:t>
            </a:r>
            <a:r>
              <a:rPr lang="tr-TR" u="sng" dirty="0" err="1">
                <a:hlinkClick r:id="rId2"/>
              </a:rPr>
              <a:t>with</a:t>
            </a:r>
            <a:r>
              <a:rPr lang="tr-TR" u="sng" dirty="0">
                <a:hlinkClick r:id="rId2"/>
              </a:rPr>
              <a:t> risk of </a:t>
            </a:r>
            <a:r>
              <a:rPr lang="tr-TR" u="sng" dirty="0" err="1">
                <a:hlinkClick r:id="rId2"/>
              </a:rPr>
              <a:t>Zika</a:t>
            </a:r>
            <a:r>
              <a:rPr lang="tr-TR" dirty="0"/>
              <a:t>, </a:t>
            </a:r>
            <a:r>
              <a:rPr lang="tr-TR" dirty="0" err="1"/>
              <a:t>especially</a:t>
            </a:r>
            <a:r>
              <a:rPr lang="tr-TR" dirty="0"/>
              <a:t> </a:t>
            </a:r>
            <a:r>
              <a:rPr lang="tr-TR" dirty="0" err="1"/>
              <a:t>those</a:t>
            </a:r>
            <a:r>
              <a:rPr lang="tr-TR" dirty="0"/>
              <a:t> </a:t>
            </a:r>
            <a:r>
              <a:rPr lang="tr-TR" dirty="0" err="1"/>
              <a:t>who</a:t>
            </a:r>
            <a:r>
              <a:rPr lang="tr-TR" dirty="0"/>
              <a:t> </a:t>
            </a:r>
            <a:r>
              <a:rPr lang="tr-TR" dirty="0" err="1"/>
              <a:t>are</a:t>
            </a:r>
            <a:r>
              <a:rPr lang="tr-TR" dirty="0"/>
              <a:t> </a:t>
            </a:r>
            <a:r>
              <a:rPr lang="tr-TR" dirty="0" err="1"/>
              <a:t>pregnant</a:t>
            </a:r>
            <a:r>
              <a:rPr lang="tr-TR" dirty="0"/>
              <a:t> </a:t>
            </a:r>
            <a:r>
              <a:rPr lang="tr-TR" dirty="0" err="1"/>
              <a:t>or</a:t>
            </a:r>
            <a:r>
              <a:rPr lang="tr-TR" dirty="0"/>
              <a:t> </a:t>
            </a:r>
            <a:r>
              <a:rPr lang="tr-TR" dirty="0" err="1"/>
              <a:t>planning</a:t>
            </a:r>
            <a:r>
              <a:rPr lang="tr-TR" dirty="0"/>
              <a:t> </a:t>
            </a:r>
            <a:r>
              <a:rPr lang="tr-TR" dirty="0" err="1"/>
              <a:t>to</a:t>
            </a:r>
            <a:r>
              <a:rPr lang="tr-TR" dirty="0"/>
              <a:t> </a:t>
            </a:r>
            <a:r>
              <a:rPr lang="tr-TR" dirty="0" err="1"/>
              <a:t>become</a:t>
            </a:r>
            <a:r>
              <a:rPr lang="tr-TR" dirty="0"/>
              <a:t> </a:t>
            </a:r>
            <a:r>
              <a:rPr lang="tr-TR" dirty="0" err="1"/>
              <a:t>pregnant</a:t>
            </a:r>
            <a:r>
              <a:rPr lang="tr-TR" dirty="0"/>
              <a:t>, </a:t>
            </a:r>
            <a:r>
              <a:rPr lang="tr-TR" dirty="0" err="1"/>
              <a:t>should</a:t>
            </a:r>
            <a:r>
              <a:rPr lang="tr-TR" dirty="0"/>
              <a:t> </a:t>
            </a:r>
            <a:r>
              <a:rPr lang="tr-TR" u="sng" dirty="0" err="1">
                <a:hlinkClick r:id="rId3"/>
              </a:rPr>
              <a:t>take</a:t>
            </a:r>
            <a:r>
              <a:rPr lang="tr-TR" u="sng" dirty="0">
                <a:hlinkClick r:id="rId3"/>
              </a:rPr>
              <a:t> </a:t>
            </a:r>
            <a:r>
              <a:rPr lang="tr-TR" u="sng" dirty="0" err="1">
                <a:hlinkClick r:id="rId3"/>
              </a:rPr>
              <a:t>steps</a:t>
            </a:r>
            <a:r>
              <a:rPr lang="tr-TR" u="sng" dirty="0">
                <a:hlinkClick r:id="rId3"/>
              </a:rPr>
              <a:t> </a:t>
            </a:r>
            <a:r>
              <a:rPr lang="tr-TR" u="sng" dirty="0" err="1">
                <a:hlinkClick r:id="rId3"/>
              </a:rPr>
              <a:t>to</a:t>
            </a:r>
            <a:r>
              <a:rPr lang="tr-TR" u="sng" dirty="0">
                <a:hlinkClick r:id="rId3"/>
              </a:rPr>
              <a:t> </a:t>
            </a:r>
            <a:r>
              <a:rPr lang="tr-TR" u="sng" dirty="0" err="1">
                <a:hlinkClick r:id="rId3"/>
              </a:rPr>
              <a:t>protect</a:t>
            </a:r>
            <a:r>
              <a:rPr lang="tr-TR" u="sng" dirty="0">
                <a:hlinkClick r:id="rId3"/>
              </a:rPr>
              <a:t> </a:t>
            </a:r>
            <a:r>
              <a:rPr lang="tr-TR" u="sng" dirty="0" err="1">
                <a:hlinkClick r:id="rId3"/>
              </a:rPr>
              <a:t>during</a:t>
            </a:r>
            <a:r>
              <a:rPr lang="tr-TR" u="sng" dirty="0">
                <a:hlinkClick r:id="rId3"/>
              </a:rPr>
              <a:t> </a:t>
            </a:r>
            <a:r>
              <a:rPr lang="tr-TR" u="sng" dirty="0" err="1">
                <a:hlinkClick r:id="rId3"/>
              </a:rPr>
              <a:t>sex</a:t>
            </a:r>
            <a:r>
              <a:rPr lang="tr-TR" dirty="0"/>
              <a:t>. </a:t>
            </a:r>
            <a:r>
              <a:rPr lang="tr-TR" dirty="0" err="1"/>
              <a:t>Zika</a:t>
            </a:r>
            <a:r>
              <a:rPr lang="tr-TR" dirty="0"/>
              <a:t> can </a:t>
            </a:r>
            <a:r>
              <a:rPr lang="tr-TR" dirty="0" err="1"/>
              <a:t>stay</a:t>
            </a:r>
            <a:r>
              <a:rPr lang="tr-TR" dirty="0"/>
              <a:t> in semen </a:t>
            </a:r>
            <a:r>
              <a:rPr lang="tr-TR" dirty="0" err="1"/>
              <a:t>for</a:t>
            </a:r>
            <a:r>
              <a:rPr lang="tr-TR" dirty="0"/>
              <a:t> </a:t>
            </a:r>
            <a:r>
              <a:rPr lang="tr-TR" dirty="0" err="1"/>
              <a:t>months</a:t>
            </a:r>
            <a:r>
              <a:rPr lang="tr-TR" dirty="0"/>
              <a:t> </a:t>
            </a:r>
            <a:r>
              <a:rPr lang="tr-TR" dirty="0" err="1"/>
              <a:t>after</a:t>
            </a:r>
            <a:r>
              <a:rPr lang="tr-TR" dirty="0"/>
              <a:t> </a:t>
            </a:r>
            <a:r>
              <a:rPr lang="tr-TR" dirty="0" err="1"/>
              <a:t>infection</a:t>
            </a:r>
            <a:r>
              <a:rPr lang="tr-TR" dirty="0"/>
              <a:t> (</a:t>
            </a:r>
            <a:r>
              <a:rPr lang="tr-TR" dirty="0" err="1"/>
              <a:t>even</a:t>
            </a:r>
            <a:r>
              <a:rPr lang="tr-TR" dirty="0"/>
              <a:t> </a:t>
            </a:r>
            <a:r>
              <a:rPr lang="tr-TR" dirty="0" err="1"/>
              <a:t>without</a:t>
            </a:r>
            <a:r>
              <a:rPr lang="tr-TR" dirty="0"/>
              <a:t> </a:t>
            </a:r>
            <a:r>
              <a:rPr lang="tr-TR" dirty="0" err="1"/>
              <a:t>symptoms</a:t>
            </a:r>
            <a:r>
              <a:rPr lang="tr-TR" dirty="0"/>
              <a:t>), </a:t>
            </a:r>
            <a:r>
              <a:rPr lang="tr-TR" dirty="0" err="1"/>
              <a:t>and</a:t>
            </a:r>
            <a:r>
              <a:rPr lang="tr-TR" dirty="0"/>
              <a:t> can be spread </a:t>
            </a:r>
            <a:r>
              <a:rPr lang="tr-TR" dirty="0" err="1"/>
              <a:t>to</a:t>
            </a:r>
            <a:r>
              <a:rPr lang="tr-TR" dirty="0"/>
              <a:t> </a:t>
            </a:r>
            <a:r>
              <a:rPr lang="tr-TR" dirty="0" err="1"/>
              <a:t>partners</a:t>
            </a:r>
            <a:r>
              <a:rPr lang="tr-TR" dirty="0"/>
              <a:t> </a:t>
            </a:r>
            <a:r>
              <a:rPr lang="tr-TR" dirty="0" err="1"/>
              <a:t>during</a:t>
            </a:r>
            <a:r>
              <a:rPr lang="tr-TR" dirty="0"/>
              <a:t> </a:t>
            </a:r>
            <a:r>
              <a:rPr lang="tr-TR" dirty="0" err="1"/>
              <a:t>that</a:t>
            </a:r>
            <a:r>
              <a:rPr lang="tr-TR" dirty="0"/>
              <a:t> time.</a:t>
            </a:r>
          </a:p>
          <a:p>
            <a:endParaRPr lang="tr-TR" dirty="0"/>
          </a:p>
          <a:p>
            <a:endParaRPr lang="tr-TR" dirty="0"/>
          </a:p>
        </p:txBody>
      </p:sp>
      <p:pic>
        <p:nvPicPr>
          <p:cNvPr id="5" name="Resim 4" descr="travelers"/>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125"/>
            <a:ext cx="2238375" cy="2216785"/>
          </a:xfrm>
          <a:prstGeom prst="rect">
            <a:avLst/>
          </a:prstGeom>
          <a:noFill/>
          <a:ln>
            <a:noFill/>
          </a:ln>
        </p:spPr>
      </p:pic>
    </p:spTree>
    <p:extLst>
      <p:ext uri="{BB962C8B-B14F-4D97-AF65-F5344CB8AC3E}">
        <p14:creationId xmlns:p14="http://schemas.microsoft.com/office/powerpoint/2010/main" val="15663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87" y="683172"/>
            <a:ext cx="6000913" cy="534976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200" y="1584001"/>
            <a:ext cx="5638191" cy="3858163"/>
          </a:xfrm>
          <a:prstGeom prst="rect">
            <a:avLst/>
          </a:prstGeom>
        </p:spPr>
      </p:pic>
      <p:sp>
        <p:nvSpPr>
          <p:cNvPr id="6" name="Unvan 1"/>
          <p:cNvSpPr txBox="1">
            <a:spLocks/>
          </p:cNvSpPr>
          <p:nvPr/>
        </p:nvSpPr>
        <p:spPr>
          <a:xfrm>
            <a:off x="2448910" y="5830504"/>
            <a:ext cx="8242737" cy="1705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u="sng" smtClean="0">
                <a:hlinkClick r:id="rId4"/>
              </a:rPr>
              <a:t>https://www.cdc.gov/zika/pdfs/zika-what-we-know-infographic.pdf</a:t>
            </a:r>
            <a:r>
              <a:rPr lang="tr-TR" sz="2000" smtClean="0"/>
              <a:t> </a:t>
            </a:r>
            <a:br>
              <a:rPr lang="tr-TR" sz="2000" smtClean="0"/>
            </a:br>
            <a:endParaRPr lang="tr-TR" sz="2000" dirty="0"/>
          </a:p>
        </p:txBody>
      </p:sp>
    </p:spTree>
    <p:extLst>
      <p:ext uri="{BB962C8B-B14F-4D97-AF65-F5344CB8AC3E}">
        <p14:creationId xmlns:p14="http://schemas.microsoft.com/office/powerpoint/2010/main" val="428192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solidFill>
                  <a:srgbClr val="FF0000"/>
                </a:solidFill>
              </a:rPr>
              <a:t>Chikungunya</a:t>
            </a:r>
            <a:endParaRPr lang="tr-TR" b="1" dirty="0">
              <a:solidFill>
                <a:srgbClr val="FF0000"/>
              </a:solidFill>
            </a:endParaRPr>
          </a:p>
        </p:txBody>
      </p:sp>
      <p:sp>
        <p:nvSpPr>
          <p:cNvPr id="3" name="İçerik Yer Tutucusu 2"/>
          <p:cNvSpPr>
            <a:spLocks noGrp="1"/>
          </p:cNvSpPr>
          <p:nvPr>
            <p:ph idx="1"/>
          </p:nvPr>
        </p:nvSpPr>
        <p:spPr>
          <a:xfrm>
            <a:off x="838200" y="1471448"/>
            <a:ext cx="10515600" cy="2469931"/>
          </a:xfrm>
        </p:spPr>
        <p:txBody>
          <a:bodyPr>
            <a:normAutofit/>
          </a:bodyPr>
          <a:lstStyle/>
          <a:p>
            <a:r>
              <a:rPr lang="en-US" dirty="0"/>
              <a:t>Chikungunya </a:t>
            </a:r>
            <a:r>
              <a:rPr lang="en-US" dirty="0" smtClean="0"/>
              <a:t>virus </a:t>
            </a:r>
            <a:r>
              <a:rPr lang="tr-TR" dirty="0"/>
              <a:t>(CHIKV</a:t>
            </a:r>
            <a:r>
              <a:rPr lang="tr-TR" dirty="0" smtClean="0"/>
              <a:t>) </a:t>
            </a:r>
            <a:r>
              <a:rPr lang="en-US" dirty="0" smtClean="0"/>
              <a:t>is</a:t>
            </a:r>
            <a:r>
              <a:rPr lang="en-US" dirty="0"/>
              <a:t> </a:t>
            </a:r>
            <a:r>
              <a:rPr lang="en-US" u="sng" dirty="0">
                <a:hlinkClick r:id="rId2"/>
              </a:rPr>
              <a:t>transmitted</a:t>
            </a:r>
            <a:r>
              <a:rPr lang="en-US" dirty="0"/>
              <a:t> to people by mosquitoes. </a:t>
            </a:r>
            <a:endParaRPr lang="tr-TR" dirty="0" smtClean="0"/>
          </a:p>
          <a:p>
            <a:r>
              <a:rPr lang="en-US" dirty="0" smtClean="0"/>
              <a:t>The </a:t>
            </a:r>
            <a:r>
              <a:rPr lang="en-US" dirty="0"/>
              <a:t>most common symptoms of chikungunya virus infection are fever and joint pain</a:t>
            </a:r>
            <a:r>
              <a:rPr lang="en-US" dirty="0" smtClean="0"/>
              <a:t>.</a:t>
            </a:r>
            <a:endParaRPr lang="tr-TR" dirty="0" smtClean="0"/>
          </a:p>
          <a:p>
            <a:r>
              <a:rPr lang="en-US" dirty="0" smtClean="0"/>
              <a:t>Outbreaks </a:t>
            </a:r>
            <a:r>
              <a:rPr lang="en-US" dirty="0"/>
              <a:t>have occurred in </a:t>
            </a:r>
            <a:r>
              <a:rPr lang="en-US" u="sng" dirty="0">
                <a:hlinkClick r:id="rId3"/>
              </a:rPr>
              <a:t>countries</a:t>
            </a:r>
            <a:r>
              <a:rPr lang="en-US" dirty="0"/>
              <a:t> in Africa, Asia, Europe, and the Indian and Pacific Oceans. </a:t>
            </a:r>
            <a:endParaRPr lang="tr-TR" dirty="0" smtClean="0"/>
          </a:p>
        </p:txBody>
      </p:sp>
      <p:pic>
        <p:nvPicPr>
          <p:cNvPr id="1028" name="Picture 4" descr="Chikungunya ile ilgili gÃ¶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b="8970"/>
          <a:stretch/>
        </p:blipFill>
        <p:spPr bwMode="auto">
          <a:xfrm>
            <a:off x="5105948" y="3441808"/>
            <a:ext cx="6667500" cy="341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00B050"/>
                </a:solidFill>
              </a:rPr>
              <a:t>Transmission</a:t>
            </a:r>
            <a:endParaRPr lang="tr-TR" b="1" dirty="0">
              <a:solidFill>
                <a:srgbClr val="00B050"/>
              </a:solidFill>
            </a:endParaRPr>
          </a:p>
        </p:txBody>
      </p:sp>
      <p:sp>
        <p:nvSpPr>
          <p:cNvPr id="3" name="İçerik Yer Tutucusu 2"/>
          <p:cNvSpPr>
            <a:spLocks noGrp="1"/>
          </p:cNvSpPr>
          <p:nvPr>
            <p:ph idx="1"/>
          </p:nvPr>
        </p:nvSpPr>
        <p:spPr>
          <a:xfrm>
            <a:off x="838200" y="1608083"/>
            <a:ext cx="5930462" cy="4568880"/>
          </a:xfrm>
        </p:spPr>
        <p:txBody>
          <a:bodyPr>
            <a:normAutofit fontScale="92500" lnSpcReduction="10000"/>
          </a:bodyPr>
          <a:lstStyle/>
          <a:p>
            <a:pPr marL="0" indent="0">
              <a:buNone/>
            </a:pPr>
            <a:r>
              <a:rPr lang="tr-TR" b="1" dirty="0" smtClean="0"/>
              <a:t>1. </a:t>
            </a:r>
            <a:r>
              <a:rPr lang="en-US" b="1" dirty="0" smtClean="0"/>
              <a:t>Through </a:t>
            </a:r>
            <a:r>
              <a:rPr lang="en-US" b="1" dirty="0"/>
              <a:t>mosquito bites</a:t>
            </a:r>
          </a:p>
          <a:p>
            <a:r>
              <a:rPr lang="en-US" dirty="0" smtClean="0"/>
              <a:t>Mosquitoes </a:t>
            </a:r>
            <a:r>
              <a:rPr lang="en-US" dirty="0"/>
              <a:t>become infected when they feed on a person already infected with the virus. </a:t>
            </a:r>
            <a:endParaRPr lang="tr-TR" dirty="0" smtClean="0"/>
          </a:p>
          <a:p>
            <a:r>
              <a:rPr lang="en-US" dirty="0" smtClean="0"/>
              <a:t>Infected </a:t>
            </a:r>
            <a:r>
              <a:rPr lang="en-US" dirty="0"/>
              <a:t>mosquitoes can then spread the virus to other people through bites.</a:t>
            </a:r>
          </a:p>
          <a:p>
            <a:r>
              <a:rPr lang="en-US" dirty="0"/>
              <a:t>Chikungunya virus is most often spread to people by </a:t>
            </a:r>
            <a:r>
              <a:rPr lang="en-US" i="1" dirty="0" err="1"/>
              <a:t>Aedes</a:t>
            </a:r>
            <a:r>
              <a:rPr lang="en-US" i="1" dirty="0"/>
              <a:t> </a:t>
            </a:r>
            <a:r>
              <a:rPr lang="en-US" i="1" dirty="0" err="1"/>
              <a:t>aegypti</a:t>
            </a:r>
            <a:r>
              <a:rPr lang="en-US" dirty="0"/>
              <a:t> and </a:t>
            </a:r>
            <a:r>
              <a:rPr lang="en-US" i="1" dirty="0" err="1"/>
              <a:t>Aedes</a:t>
            </a:r>
            <a:r>
              <a:rPr lang="en-US" i="1" dirty="0"/>
              <a:t> </a:t>
            </a:r>
            <a:r>
              <a:rPr lang="en-US" i="1" dirty="0" err="1"/>
              <a:t>albopictus</a:t>
            </a:r>
            <a:r>
              <a:rPr lang="en-US" dirty="0"/>
              <a:t> mosquitoes. </a:t>
            </a:r>
            <a:endParaRPr lang="tr-TR" dirty="0" smtClean="0"/>
          </a:p>
          <a:p>
            <a:r>
              <a:rPr lang="en-US" dirty="0" smtClean="0"/>
              <a:t>These </a:t>
            </a:r>
            <a:r>
              <a:rPr lang="en-US" dirty="0"/>
              <a:t>are the same mosquitoes that transmit dengue virus. They bite during the day and at night.</a:t>
            </a:r>
          </a:p>
          <a:p>
            <a:endParaRPr lang="tr-TR" dirty="0"/>
          </a:p>
        </p:txBody>
      </p:sp>
      <p:pic>
        <p:nvPicPr>
          <p:cNvPr id="1026" name="Picture 2" descr="Aedes aegypti on the left and Aedes albopictus on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84" y="3392159"/>
            <a:ext cx="4448175" cy="160972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81984" y="5252025"/>
            <a:ext cx="4309838" cy="1200329"/>
          </a:xfrm>
          <a:prstGeom prst="rect">
            <a:avLst/>
          </a:prstGeom>
          <a:noFill/>
        </p:spPr>
        <p:txBody>
          <a:bodyPr wrap="square" rtlCol="0">
            <a:spAutoFit/>
          </a:bodyPr>
          <a:lstStyle/>
          <a:p>
            <a:pPr marL="285750" indent="-285750">
              <a:buFont typeface="Wingdings" panose="05000000000000000000" pitchFamily="2" charset="2"/>
              <a:buChar char="ü"/>
            </a:pPr>
            <a:r>
              <a:rPr lang="en-US" i="1" dirty="0" err="1"/>
              <a:t>Aedes</a:t>
            </a:r>
            <a:r>
              <a:rPr lang="en-US" dirty="0"/>
              <a:t> mosquitoes transmit chikungunya virus to people. </a:t>
            </a:r>
            <a:endParaRPr lang="tr-TR" dirty="0" smtClean="0"/>
          </a:p>
          <a:p>
            <a:pPr marL="285750" indent="-285750">
              <a:buFont typeface="Wingdings" panose="05000000000000000000" pitchFamily="2" charset="2"/>
              <a:buChar char="ü"/>
            </a:pPr>
            <a:r>
              <a:rPr lang="en-US" dirty="0" smtClean="0"/>
              <a:t>These </a:t>
            </a:r>
            <a:r>
              <a:rPr lang="en-US" dirty="0"/>
              <a:t>types of mosquitoes are found throughout much of the world.</a:t>
            </a:r>
            <a:endParaRPr lang="tr-TR" dirty="0"/>
          </a:p>
        </p:txBody>
      </p:sp>
      <p:pic>
        <p:nvPicPr>
          <p:cNvPr id="2050" name="Picture 2" descr="Chikungunya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071" y="296534"/>
            <a:ext cx="4572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31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9373" y="1154759"/>
            <a:ext cx="7755785" cy="4866246"/>
          </a:xfrm>
        </p:spPr>
      </p:pic>
      <p:pic>
        <p:nvPicPr>
          <p:cNvPr id="4" name="Resim 3"/>
          <p:cNvPicPr>
            <a:picLocks noChangeAspect="1"/>
          </p:cNvPicPr>
          <p:nvPr/>
        </p:nvPicPr>
        <p:blipFill rotWithShape="1">
          <a:blip r:embed="rId3"/>
          <a:srcRect r="78879" b="5587"/>
          <a:stretch/>
        </p:blipFill>
        <p:spPr>
          <a:xfrm>
            <a:off x="484057" y="818321"/>
            <a:ext cx="1775667" cy="4909818"/>
          </a:xfrm>
          <a:prstGeom prst="rect">
            <a:avLst/>
          </a:prstGeom>
        </p:spPr>
      </p:pic>
      <p:sp>
        <p:nvSpPr>
          <p:cNvPr id="5" name="Dikdörtgen 4"/>
          <p:cNvSpPr/>
          <p:nvPr/>
        </p:nvSpPr>
        <p:spPr>
          <a:xfrm>
            <a:off x="557338" y="2863326"/>
            <a:ext cx="1629103" cy="2582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flipV="1">
            <a:off x="2448910" y="2123090"/>
            <a:ext cx="1502980" cy="740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00B050"/>
                </a:solidFill>
              </a:rPr>
              <a:t>Transmission</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pPr marL="0" indent="0">
              <a:buNone/>
            </a:pPr>
            <a:r>
              <a:rPr lang="tr-TR" b="1" dirty="0" smtClean="0"/>
              <a:t>2. </a:t>
            </a:r>
            <a:r>
              <a:rPr lang="en-US" b="1" dirty="0" smtClean="0"/>
              <a:t>Rarely</a:t>
            </a:r>
            <a:r>
              <a:rPr lang="en-US" b="1" dirty="0"/>
              <a:t>, from mother to child</a:t>
            </a:r>
          </a:p>
          <a:p>
            <a:r>
              <a:rPr lang="en-US" dirty="0"/>
              <a:t>Chikungunya virus is transmitted rarely from mother to newborn around the time of birth.</a:t>
            </a:r>
          </a:p>
          <a:p>
            <a:r>
              <a:rPr lang="en-US" dirty="0"/>
              <a:t>To date, no infants have been found to be infected with chikungunya virus through breastfeeding. Because of the benefits of breastfeeding, mothers are encouraged to breastfeed even in areas where chikungunya virus is circulating.</a:t>
            </a:r>
          </a:p>
          <a:p>
            <a:pPr marL="0" indent="0">
              <a:buNone/>
            </a:pPr>
            <a:r>
              <a:rPr lang="tr-TR" b="1" dirty="0" smtClean="0"/>
              <a:t>3. </a:t>
            </a:r>
            <a:r>
              <a:rPr lang="en-US" b="1" dirty="0" smtClean="0"/>
              <a:t>Rarely</a:t>
            </a:r>
            <a:r>
              <a:rPr lang="en-US" b="1" dirty="0"/>
              <a:t>, through infected blood</a:t>
            </a:r>
          </a:p>
          <a:p>
            <a:r>
              <a:rPr lang="en-US" dirty="0"/>
              <a:t>In theory, the virus could be spread through a blood transfusion.  To date, there are no known reports of this happening.</a:t>
            </a:r>
          </a:p>
          <a:p>
            <a:endParaRPr lang="tr-TR" dirty="0"/>
          </a:p>
        </p:txBody>
      </p:sp>
    </p:spTree>
    <p:extLst>
      <p:ext uri="{BB962C8B-B14F-4D97-AF65-F5344CB8AC3E}">
        <p14:creationId xmlns:p14="http://schemas.microsoft.com/office/powerpoint/2010/main" val="475697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solidFill>
                  <a:srgbClr val="00B050"/>
                </a:solidFill>
              </a:rPr>
              <a:t>Where Has Chikungunya Virus Been Found</a:t>
            </a:r>
            <a:r>
              <a:rPr lang="en-US" b="1" dirty="0" smtClean="0">
                <a:solidFill>
                  <a:srgbClr val="00B050"/>
                </a:solidFill>
              </a:rPr>
              <a:t>?</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r>
              <a:rPr lang="en-US" dirty="0" smtClean="0"/>
              <a:t>Prior </a:t>
            </a:r>
            <a:r>
              <a:rPr lang="en-US" dirty="0"/>
              <a:t>to 2013, chikungunya virus cases and outbreaks had been identified in countries in Africa, Asia, Europe, and the Indian and Pacific Oceans.</a:t>
            </a:r>
          </a:p>
          <a:p>
            <a:r>
              <a:rPr lang="en-US" dirty="0"/>
              <a:t>In late 2013, the first local transmission of chikungunya virus in the Americas was identified in Caribbean countries and territories. </a:t>
            </a:r>
            <a:endParaRPr lang="tr-TR" dirty="0" smtClean="0"/>
          </a:p>
          <a:p>
            <a:r>
              <a:rPr lang="en-US" dirty="0" smtClean="0"/>
              <a:t>Local </a:t>
            </a:r>
            <a:r>
              <a:rPr lang="en-US" dirty="0"/>
              <a:t>transmission means that mosquitoes in the area have been infected with the virus and are spreading it to people. </a:t>
            </a:r>
            <a:endParaRPr lang="tr-TR" dirty="0" smtClean="0"/>
          </a:p>
          <a:p>
            <a:r>
              <a:rPr lang="en-US" dirty="0" smtClean="0"/>
              <a:t>The </a:t>
            </a:r>
            <a:r>
              <a:rPr lang="en-US" dirty="0"/>
              <a:t>virus then spread throughout most of the Americas</a:t>
            </a:r>
            <a:r>
              <a:rPr lang="en-US" dirty="0" smtClean="0"/>
              <a:t>.</a:t>
            </a:r>
            <a:endParaRPr lang="tr-TR" dirty="0" smtClean="0"/>
          </a:p>
          <a:p>
            <a:r>
              <a:rPr lang="tr-TR" dirty="0" smtClean="0"/>
              <a:t>2015 Florida</a:t>
            </a:r>
          </a:p>
          <a:p>
            <a:r>
              <a:rPr lang="tr-TR" dirty="0" smtClean="0"/>
              <a:t>2018 Sudan</a:t>
            </a:r>
            <a:endParaRPr lang="tr-TR" dirty="0"/>
          </a:p>
        </p:txBody>
      </p:sp>
      <p:sp>
        <p:nvSpPr>
          <p:cNvPr id="4" name="AutoShape 2" descr="Chikungunya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388" name="Picture 4" descr="Chikunguny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377" y="5041188"/>
            <a:ext cx="5245390" cy="282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00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solidFill>
                  <a:srgbClr val="00B050"/>
                </a:solidFill>
              </a:rPr>
              <a:t>Symptoms</a:t>
            </a:r>
            <a:endParaRPr lang="tr-TR" b="1" dirty="0">
              <a:solidFill>
                <a:srgbClr val="00B050"/>
              </a:solidFill>
            </a:endParaRPr>
          </a:p>
        </p:txBody>
      </p:sp>
      <p:sp>
        <p:nvSpPr>
          <p:cNvPr id="3" name="İçerik Yer Tutucusu 2"/>
          <p:cNvSpPr>
            <a:spLocks noGrp="1"/>
          </p:cNvSpPr>
          <p:nvPr>
            <p:ph idx="1"/>
          </p:nvPr>
        </p:nvSpPr>
        <p:spPr>
          <a:xfrm>
            <a:off x="838200" y="3373821"/>
            <a:ext cx="10515600" cy="2803142"/>
          </a:xfrm>
        </p:spPr>
        <p:txBody>
          <a:bodyPr>
            <a:normAutofit fontScale="85000" lnSpcReduction="20000"/>
          </a:bodyPr>
          <a:lstStyle/>
          <a:p>
            <a:r>
              <a:rPr lang="en-US" dirty="0" smtClean="0"/>
              <a:t>Chikungunya </a:t>
            </a:r>
            <a:r>
              <a:rPr lang="en-US" dirty="0"/>
              <a:t>disease does not often result in death, but the symptoms can be severe and disabling.</a:t>
            </a:r>
          </a:p>
          <a:p>
            <a:r>
              <a:rPr lang="en-US" dirty="0"/>
              <a:t>Most patients feel better within a week. In some people, the joint pain may persist for months.</a:t>
            </a:r>
          </a:p>
          <a:p>
            <a:r>
              <a:rPr lang="en-US" dirty="0"/>
              <a:t>People at risk for more severe disease include newborns infected around the time of birth, older adults (≥65 years), and people with medical conditions such as high blood pressure, diabetes, or heart disease.</a:t>
            </a:r>
          </a:p>
          <a:p>
            <a:r>
              <a:rPr lang="en-US" dirty="0"/>
              <a:t>Once a person has been infected, he or she is likely to be protected from future infections.</a:t>
            </a:r>
          </a:p>
          <a:p>
            <a:endParaRPr lang="tr-TR" dirty="0"/>
          </a:p>
        </p:txBody>
      </p:sp>
      <p:pic>
        <p:nvPicPr>
          <p:cNvPr id="4" name="Picture 2" descr="Chikunguny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820" y="235005"/>
            <a:ext cx="5309585" cy="291136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38200" y="1525940"/>
            <a:ext cx="5034455" cy="147732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Symptoms </a:t>
            </a:r>
            <a:r>
              <a:rPr lang="en-US" sz="2400" dirty="0"/>
              <a:t>usually begin 3–7 days after being bitten by an infected mosquito.</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182180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20030" t="27553" r="20955" b="5621"/>
          <a:stretch/>
        </p:blipFill>
        <p:spPr>
          <a:xfrm>
            <a:off x="0" y="0"/>
            <a:ext cx="12192000" cy="6857999"/>
          </a:xfrm>
          <a:prstGeom prst="rect">
            <a:avLst/>
          </a:prstGeom>
        </p:spPr>
      </p:pic>
    </p:spTree>
    <p:extLst>
      <p:ext uri="{BB962C8B-B14F-4D97-AF65-F5344CB8AC3E}">
        <p14:creationId xmlns:p14="http://schemas.microsoft.com/office/powerpoint/2010/main" val="456515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23791" t="14936" r="23910" b="13264"/>
          <a:stretch/>
        </p:blipFill>
        <p:spPr>
          <a:xfrm>
            <a:off x="0" y="0"/>
            <a:ext cx="12192000" cy="6858000"/>
          </a:xfrm>
          <a:prstGeom prst="rect">
            <a:avLst/>
          </a:prstGeom>
        </p:spPr>
      </p:pic>
    </p:spTree>
    <p:extLst>
      <p:ext uri="{BB962C8B-B14F-4D97-AF65-F5344CB8AC3E}">
        <p14:creationId xmlns:p14="http://schemas.microsoft.com/office/powerpoint/2010/main" val="713437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West </a:t>
            </a:r>
            <a:r>
              <a:rPr lang="tr-TR" b="1" dirty="0" err="1" smtClean="0">
                <a:solidFill>
                  <a:srgbClr val="FF0000"/>
                </a:solidFill>
              </a:rPr>
              <a:t>Nile</a:t>
            </a:r>
            <a:r>
              <a:rPr lang="tr-TR" b="1" dirty="0" smtClean="0">
                <a:solidFill>
                  <a:srgbClr val="FF0000"/>
                </a:solidFill>
              </a:rPr>
              <a:t> </a:t>
            </a:r>
            <a:r>
              <a:rPr lang="tr-TR" b="1" dirty="0">
                <a:solidFill>
                  <a:srgbClr val="FF0000"/>
                </a:solidFill>
              </a:rPr>
              <a:t>F</a:t>
            </a:r>
            <a:r>
              <a:rPr lang="tr-TR" b="1" dirty="0" smtClean="0">
                <a:solidFill>
                  <a:srgbClr val="FF0000"/>
                </a:solidFill>
              </a:rPr>
              <a:t>ever</a:t>
            </a:r>
            <a:endParaRPr lang="tr-TR" b="1" dirty="0">
              <a:solidFill>
                <a:srgbClr val="FF0000"/>
              </a:solidFill>
            </a:endParaRPr>
          </a:p>
        </p:txBody>
      </p:sp>
      <p:pic>
        <p:nvPicPr>
          <p:cNvPr id="6146" name="Picture 2" descr="West Nile Fever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t="16832"/>
          <a:stretch/>
        </p:blipFill>
        <p:spPr bwMode="auto">
          <a:xfrm>
            <a:off x="838199" y="1881964"/>
            <a:ext cx="10347251" cy="450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4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3844"/>
            <a:ext cx="10515600" cy="1325563"/>
          </a:xfrm>
        </p:spPr>
        <p:txBody>
          <a:bodyPr/>
          <a:lstStyle/>
          <a:p>
            <a:r>
              <a:rPr lang="en-US" b="1" dirty="0" smtClean="0">
                <a:solidFill>
                  <a:srgbClr val="00B0F0"/>
                </a:solidFill>
              </a:rPr>
              <a:t>Symptoms</a:t>
            </a:r>
            <a:endParaRPr lang="tr-TR" b="1" dirty="0">
              <a:solidFill>
                <a:srgbClr val="00B0F0"/>
              </a:solidFill>
            </a:endParaRPr>
          </a:p>
        </p:txBody>
      </p:sp>
      <p:sp>
        <p:nvSpPr>
          <p:cNvPr id="3" name="İçerik Yer Tutucusu 2"/>
          <p:cNvSpPr>
            <a:spLocks noGrp="1"/>
          </p:cNvSpPr>
          <p:nvPr>
            <p:ph idx="1"/>
          </p:nvPr>
        </p:nvSpPr>
        <p:spPr>
          <a:xfrm>
            <a:off x="838200" y="1429407"/>
            <a:ext cx="6482243" cy="4747556"/>
          </a:xfrm>
        </p:spPr>
        <p:txBody>
          <a:bodyPr>
            <a:normAutofit fontScale="92500"/>
          </a:bodyPr>
          <a:lstStyle/>
          <a:p>
            <a:r>
              <a:rPr lang="en-US" b="1" dirty="0" smtClean="0">
                <a:solidFill>
                  <a:srgbClr val="FF0000"/>
                </a:solidFill>
              </a:rPr>
              <a:t>No </a:t>
            </a:r>
            <a:r>
              <a:rPr lang="en-US" b="1" dirty="0">
                <a:solidFill>
                  <a:srgbClr val="FF0000"/>
                </a:solidFill>
              </a:rPr>
              <a:t>symptoms in most people.</a:t>
            </a:r>
            <a:r>
              <a:rPr lang="en-US" dirty="0">
                <a:solidFill>
                  <a:srgbClr val="FF0000"/>
                </a:solidFill>
              </a:rPr>
              <a:t> </a:t>
            </a:r>
            <a:endParaRPr lang="tr-TR" dirty="0" smtClean="0">
              <a:solidFill>
                <a:srgbClr val="FF0000"/>
              </a:solidFill>
            </a:endParaRPr>
          </a:p>
          <a:p>
            <a:pPr marL="0" indent="0">
              <a:buNone/>
            </a:pPr>
            <a:r>
              <a:rPr lang="en-US" dirty="0" smtClean="0"/>
              <a:t>Most </a:t>
            </a:r>
            <a:r>
              <a:rPr lang="en-US" dirty="0"/>
              <a:t>people  (8 out of 10) infected with West Nile virus do not develop any symptoms.</a:t>
            </a:r>
          </a:p>
          <a:p>
            <a:r>
              <a:rPr lang="en-US" b="1" dirty="0">
                <a:solidFill>
                  <a:srgbClr val="FF0000"/>
                </a:solidFill>
              </a:rPr>
              <a:t>Febrile illness (fever) in some people.</a:t>
            </a:r>
            <a:r>
              <a:rPr lang="en-US" dirty="0">
                <a:solidFill>
                  <a:srgbClr val="FF0000"/>
                </a:solidFill>
              </a:rPr>
              <a:t> </a:t>
            </a:r>
            <a:endParaRPr lang="tr-TR" dirty="0" smtClean="0">
              <a:solidFill>
                <a:srgbClr val="FF0000"/>
              </a:solidFill>
            </a:endParaRPr>
          </a:p>
          <a:p>
            <a:pPr marL="0" indent="0">
              <a:buNone/>
            </a:pPr>
            <a:r>
              <a:rPr lang="en-US" dirty="0" smtClean="0"/>
              <a:t>About </a:t>
            </a:r>
            <a:r>
              <a:rPr lang="en-US" dirty="0"/>
              <a:t>1 in 5 people who are infected develop a fever with other symptoms such as headache, body aches, joint pains, vomiting, diarrhea, or rash. </a:t>
            </a:r>
            <a:endParaRPr lang="tr-TR" dirty="0" smtClean="0"/>
          </a:p>
          <a:p>
            <a:pPr>
              <a:buFont typeface="Wingdings" panose="05000000000000000000" pitchFamily="2" charset="2"/>
              <a:buChar char="Ø"/>
            </a:pPr>
            <a:r>
              <a:rPr lang="en-US" dirty="0" smtClean="0"/>
              <a:t>Most </a:t>
            </a:r>
            <a:r>
              <a:rPr lang="en-US" dirty="0"/>
              <a:t>people with this type of West Nile virus disease recover completely, but fatigue and weakness can last for weeks or months</a:t>
            </a:r>
            <a:r>
              <a:rPr lang="en-US" dirty="0" smtClean="0"/>
              <a:t>.</a:t>
            </a:r>
            <a:endParaRPr lang="tr-TR" dirty="0"/>
          </a:p>
        </p:txBody>
      </p:sp>
      <p:pic>
        <p:nvPicPr>
          <p:cNvPr id="4098" name="Picture 2" descr="West Nile Fever ile ilgili gÃ¶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20"/>
          <a:stretch/>
        </p:blipFill>
        <p:spPr bwMode="auto">
          <a:xfrm>
            <a:off x="7829033" y="489626"/>
            <a:ext cx="4033357" cy="56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0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54912"/>
            <a:ext cx="5962724" cy="5294461"/>
          </a:xfrm>
        </p:spPr>
        <p:txBody>
          <a:bodyPr>
            <a:normAutofit lnSpcReduction="10000"/>
          </a:bodyPr>
          <a:lstStyle/>
          <a:p>
            <a:r>
              <a:rPr lang="en-US" b="1" dirty="0">
                <a:solidFill>
                  <a:srgbClr val="FF0000"/>
                </a:solidFill>
              </a:rPr>
              <a:t>Serious symptoms in a few people. </a:t>
            </a:r>
            <a:endParaRPr lang="tr-TR" b="1" dirty="0" smtClean="0">
              <a:solidFill>
                <a:srgbClr val="FF0000"/>
              </a:solidFill>
            </a:endParaRPr>
          </a:p>
          <a:p>
            <a:pPr marL="0" indent="0">
              <a:buNone/>
            </a:pPr>
            <a:r>
              <a:rPr lang="en-US" dirty="0" smtClean="0"/>
              <a:t>About </a:t>
            </a:r>
            <a:r>
              <a:rPr lang="en-US" dirty="0"/>
              <a:t>1 in 150 people who are infected develop a severe illness affecting the </a:t>
            </a:r>
            <a:r>
              <a:rPr lang="en-US" u="sng" dirty="0"/>
              <a:t>central nervous system</a:t>
            </a:r>
            <a:r>
              <a:rPr lang="en-US" dirty="0"/>
              <a:t> such as encephalitis </a:t>
            </a:r>
            <a:r>
              <a:rPr lang="en-US" dirty="0" smtClean="0"/>
              <a:t>or meningitis.</a:t>
            </a:r>
            <a:endParaRPr lang="en-US" dirty="0"/>
          </a:p>
          <a:p>
            <a:r>
              <a:rPr lang="en-US" dirty="0"/>
              <a:t>Symptoms of severe illness include high fever, headache, neck stiffness, stupor, disorientation, coma, tremors, convulsions, muscle weakness, vision loss, numbness and paralysis.</a:t>
            </a:r>
          </a:p>
          <a:p>
            <a:r>
              <a:rPr lang="en-US" u="sng" dirty="0"/>
              <a:t>About 1 out of 10  people who develop severe illness affecting the central nervous system die.</a:t>
            </a:r>
          </a:p>
          <a:p>
            <a:endParaRPr lang="tr-TR" u="sng" dirty="0"/>
          </a:p>
        </p:txBody>
      </p:sp>
      <p:pic>
        <p:nvPicPr>
          <p:cNvPr id="17410" name="Picture 2" descr="west nile nervous syste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863" y="1187579"/>
            <a:ext cx="5298927"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39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19851" t="16050" r="21045" b="7055"/>
          <a:stretch/>
        </p:blipFill>
        <p:spPr>
          <a:xfrm>
            <a:off x="0" y="0"/>
            <a:ext cx="12192000" cy="6858000"/>
          </a:xfrm>
          <a:prstGeom prst="rect">
            <a:avLst/>
          </a:prstGeom>
        </p:spPr>
      </p:pic>
    </p:spTree>
    <p:extLst>
      <p:ext uri="{BB962C8B-B14F-4D97-AF65-F5344CB8AC3E}">
        <p14:creationId xmlns:p14="http://schemas.microsoft.com/office/powerpoint/2010/main" val="4282557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solidFill>
                  <a:srgbClr val="00B0F0"/>
                </a:solidFill>
              </a:rPr>
              <a:t>West Nile Virus &amp; Dead </a:t>
            </a:r>
            <a:r>
              <a:rPr lang="en-US" b="1" dirty="0" smtClean="0">
                <a:solidFill>
                  <a:srgbClr val="00B0F0"/>
                </a:solidFill>
              </a:rPr>
              <a:t>Birds</a:t>
            </a:r>
            <a:endParaRPr lang="tr-TR" b="1" dirty="0">
              <a:solidFill>
                <a:srgbClr val="00B0F0"/>
              </a:solidFill>
            </a:endParaRPr>
          </a:p>
        </p:txBody>
      </p:sp>
      <p:sp>
        <p:nvSpPr>
          <p:cNvPr id="3" name="İçerik Yer Tutucusu 2"/>
          <p:cNvSpPr>
            <a:spLocks noGrp="1"/>
          </p:cNvSpPr>
          <p:nvPr>
            <p:ph idx="1"/>
          </p:nvPr>
        </p:nvSpPr>
        <p:spPr>
          <a:xfrm>
            <a:off x="838200" y="1825625"/>
            <a:ext cx="6944833" cy="4351338"/>
          </a:xfrm>
        </p:spPr>
        <p:txBody>
          <a:bodyPr>
            <a:normAutofit lnSpcReduction="10000"/>
          </a:bodyPr>
          <a:lstStyle/>
          <a:p>
            <a:r>
              <a:rPr lang="en-US" dirty="0"/>
              <a:t>West Nile virus has been detected in variety of bird species. </a:t>
            </a:r>
            <a:endParaRPr lang="tr-TR" dirty="0" smtClean="0"/>
          </a:p>
          <a:p>
            <a:r>
              <a:rPr lang="en-US" dirty="0" smtClean="0"/>
              <a:t>Some </a:t>
            </a:r>
            <a:r>
              <a:rPr lang="en-US" dirty="0"/>
              <a:t>infected birds, especially crows and jays, are known to get sick and die from the infection. </a:t>
            </a:r>
            <a:endParaRPr lang="tr-TR" dirty="0" smtClean="0"/>
          </a:p>
          <a:p>
            <a:r>
              <a:rPr lang="en-US" dirty="0" smtClean="0"/>
              <a:t>Reporting </a:t>
            </a:r>
            <a:r>
              <a:rPr lang="en-US" dirty="0"/>
              <a:t>and testing of dead birds is one way to check for the presence of West Nile virus in the environment</a:t>
            </a:r>
            <a:r>
              <a:rPr lang="en-US" dirty="0" smtClean="0"/>
              <a:t>.</a:t>
            </a:r>
            <a:endParaRPr lang="tr-TR" dirty="0" smtClean="0"/>
          </a:p>
          <a:p>
            <a:r>
              <a:rPr lang="en-US" dirty="0" smtClean="0"/>
              <a:t>Some </a:t>
            </a:r>
            <a:r>
              <a:rPr lang="en-US" dirty="0"/>
              <a:t>surveillance programs rely on citizens to report dead bird sightings to local authorities</a:t>
            </a:r>
            <a:r>
              <a:rPr lang="en-US" dirty="0" smtClean="0"/>
              <a:t>.</a:t>
            </a:r>
            <a:endParaRPr lang="tr-TR" dirty="0" smtClean="0"/>
          </a:p>
          <a:p>
            <a:endParaRPr lang="tr-TR" dirty="0"/>
          </a:p>
        </p:txBody>
      </p:sp>
      <p:pic>
        <p:nvPicPr>
          <p:cNvPr id="1843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033" y="2328198"/>
            <a:ext cx="4215440" cy="24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44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solidFill>
                  <a:srgbClr val="FF0000"/>
                </a:solidFill>
              </a:rPr>
              <a:t>Malaria</a:t>
            </a:r>
            <a:endParaRPr lang="tr-TR" dirty="0">
              <a:solidFill>
                <a:srgbClr val="FF0000"/>
              </a:solidFill>
            </a:endParaRPr>
          </a:p>
        </p:txBody>
      </p:sp>
      <p:sp>
        <p:nvSpPr>
          <p:cNvPr id="3" name="İçerik Yer Tutucusu 2"/>
          <p:cNvSpPr>
            <a:spLocks noGrp="1"/>
          </p:cNvSpPr>
          <p:nvPr>
            <p:ph idx="1"/>
          </p:nvPr>
        </p:nvSpPr>
        <p:spPr>
          <a:xfrm>
            <a:off x="838200" y="3600450"/>
            <a:ext cx="10515600" cy="2576512"/>
          </a:xfrm>
        </p:spPr>
        <p:txBody>
          <a:bodyPr>
            <a:normAutofit fontScale="92500"/>
          </a:bodyPr>
          <a:lstStyle/>
          <a:p>
            <a:r>
              <a:rPr lang="en-US" dirty="0" smtClean="0"/>
              <a:t>In </a:t>
            </a:r>
            <a:r>
              <a:rPr lang="en-US" dirty="0"/>
              <a:t>2016 an estimated 216 million cases of malaria occurred worldwide and 445,000 people died, mostly children in the African Region. </a:t>
            </a:r>
            <a:endParaRPr lang="tr-TR" dirty="0" smtClean="0"/>
          </a:p>
          <a:p>
            <a:r>
              <a:rPr lang="en-US" dirty="0" smtClean="0"/>
              <a:t>About </a:t>
            </a:r>
            <a:r>
              <a:rPr lang="en-US" dirty="0"/>
              <a:t>1,700 cases of malaria are diagnosed in the United States each year. </a:t>
            </a:r>
            <a:endParaRPr lang="tr-TR" dirty="0" smtClean="0"/>
          </a:p>
          <a:p>
            <a:r>
              <a:rPr lang="en-US" dirty="0" smtClean="0"/>
              <a:t>The </a:t>
            </a:r>
            <a:r>
              <a:rPr lang="en-US" dirty="0"/>
              <a:t>vast majority of cases in the United States are in travelers and immigrants returning from countries where malaria transmission occurs, many from sub-Saharan Africa and South Asia.</a:t>
            </a:r>
            <a:endParaRPr lang="tr-TR" dirty="0"/>
          </a:p>
        </p:txBody>
      </p:sp>
      <p:pic>
        <p:nvPicPr>
          <p:cNvPr id="4" name="Resim 3"/>
          <p:cNvPicPr>
            <a:picLocks noChangeAspect="1"/>
          </p:cNvPicPr>
          <p:nvPr/>
        </p:nvPicPr>
        <p:blipFill rotWithShape="1">
          <a:blip r:embed="rId2"/>
          <a:srcRect l="12239" t="34836" r="25701" b="20110"/>
          <a:stretch/>
        </p:blipFill>
        <p:spPr>
          <a:xfrm>
            <a:off x="5268604" y="266700"/>
            <a:ext cx="6732896" cy="3111690"/>
          </a:xfrm>
          <a:prstGeom prst="rect">
            <a:avLst/>
          </a:prstGeom>
        </p:spPr>
      </p:pic>
      <p:sp>
        <p:nvSpPr>
          <p:cNvPr id="5" name="Metin kutusu 4"/>
          <p:cNvSpPr txBox="1"/>
          <p:nvPr/>
        </p:nvSpPr>
        <p:spPr>
          <a:xfrm>
            <a:off x="466725" y="1429881"/>
            <a:ext cx="4724399" cy="2215991"/>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t>Malaria</a:t>
            </a:r>
            <a:r>
              <a:rPr lang="en-US" sz="2000" dirty="0"/>
              <a:t> is a mosquito-borne disease caused by a parasite. </a:t>
            </a:r>
            <a:endParaRPr lang="tr-TR" sz="2000" dirty="0"/>
          </a:p>
          <a:p>
            <a:pPr marL="285750" indent="-285750">
              <a:buFont typeface="Wingdings" panose="05000000000000000000" pitchFamily="2" charset="2"/>
              <a:buChar char="ü"/>
            </a:pPr>
            <a:r>
              <a:rPr lang="en-US" sz="2000" dirty="0"/>
              <a:t>People with malaria often experience fever, chills, and flu-like illness. </a:t>
            </a:r>
            <a:endParaRPr lang="tr-TR" sz="2000" dirty="0"/>
          </a:p>
          <a:p>
            <a:pPr marL="285750" indent="-285750">
              <a:buFont typeface="Wingdings" panose="05000000000000000000" pitchFamily="2" charset="2"/>
              <a:buChar char="ü"/>
            </a:pPr>
            <a:r>
              <a:rPr lang="en-US" sz="2000" dirty="0"/>
              <a:t>Left untreated, they may develop severe complications and die. </a:t>
            </a:r>
            <a:endParaRPr lang="tr-TR" sz="2000" dirty="0"/>
          </a:p>
          <a:p>
            <a:endParaRPr lang="tr-TR" dirty="0"/>
          </a:p>
        </p:txBody>
      </p:sp>
    </p:spTree>
    <p:extLst>
      <p:ext uri="{BB962C8B-B14F-4D97-AF65-F5344CB8AC3E}">
        <p14:creationId xmlns:p14="http://schemas.microsoft.com/office/powerpoint/2010/main" val="2299059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25625"/>
            <a:ext cx="7540256" cy="4351338"/>
          </a:xfrm>
        </p:spPr>
        <p:txBody>
          <a:bodyPr/>
          <a:lstStyle/>
          <a:p>
            <a:pPr marL="0" indent="0">
              <a:buNone/>
            </a:pPr>
            <a:r>
              <a:rPr lang="en-US" b="1" dirty="0">
                <a:solidFill>
                  <a:srgbClr val="00B0F0"/>
                </a:solidFill>
              </a:rPr>
              <a:t>How do birds get infected with West Nile virus?</a:t>
            </a:r>
          </a:p>
          <a:p>
            <a:r>
              <a:rPr lang="en-US" dirty="0"/>
              <a:t>West Nile virus is transmitted to birds through the bite of infected mosquitoes. </a:t>
            </a:r>
            <a:endParaRPr lang="tr-TR" dirty="0" smtClean="0"/>
          </a:p>
          <a:p>
            <a:r>
              <a:rPr lang="en-US" dirty="0" smtClean="0"/>
              <a:t>Mosquitoes </a:t>
            </a:r>
            <a:r>
              <a:rPr lang="en-US" dirty="0"/>
              <a:t>become infected by biting infected birds. </a:t>
            </a:r>
            <a:endParaRPr lang="tr-TR" dirty="0" smtClean="0"/>
          </a:p>
          <a:p>
            <a:r>
              <a:rPr lang="en-US" dirty="0" smtClean="0"/>
              <a:t>Some </a:t>
            </a:r>
            <a:r>
              <a:rPr lang="en-US" dirty="0"/>
              <a:t>birds that are predators (such as hawks and owls) or scavengers (such as crows) may become infected after eating sick or dead birds that were already infected with West Nile virus.</a:t>
            </a:r>
          </a:p>
          <a:p>
            <a:endParaRPr lang="tr-TR" dirty="0"/>
          </a:p>
        </p:txBody>
      </p:sp>
      <p:pic>
        <p:nvPicPr>
          <p:cNvPr id="5124" name="Picture 4" descr="birds get infected with West Nile viru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456" y="2302762"/>
            <a:ext cx="3727991" cy="300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0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FF0000"/>
                </a:solidFill>
              </a:rPr>
              <a:t>Other</a:t>
            </a:r>
            <a:r>
              <a:rPr lang="tr-TR" dirty="0" smtClean="0">
                <a:solidFill>
                  <a:srgbClr val="FF0000"/>
                </a:solidFill>
              </a:rPr>
              <a:t> </a:t>
            </a:r>
            <a:r>
              <a:rPr lang="en-US" dirty="0" smtClean="0">
                <a:solidFill>
                  <a:srgbClr val="FF0000"/>
                </a:solidFill>
              </a:rPr>
              <a:t>mosquito-borne disease</a:t>
            </a:r>
            <a:r>
              <a:rPr lang="tr-TR" dirty="0" smtClean="0">
                <a:solidFill>
                  <a:srgbClr val="FF0000"/>
                </a:solidFill>
              </a:rPr>
              <a:t>s?</a:t>
            </a:r>
            <a:endParaRPr lang="tr-TR" dirty="0">
              <a:solidFill>
                <a:srgbClr val="FF0000"/>
              </a:solidFill>
            </a:endParaRPr>
          </a:p>
        </p:txBody>
      </p:sp>
      <p:sp>
        <p:nvSpPr>
          <p:cNvPr id="3" name="İçerik Yer Tutucusu 2"/>
          <p:cNvSpPr>
            <a:spLocks noGrp="1"/>
          </p:cNvSpPr>
          <p:nvPr>
            <p:ph idx="1"/>
          </p:nvPr>
        </p:nvSpPr>
        <p:spPr/>
        <p:txBody>
          <a:bodyPr/>
          <a:lstStyle/>
          <a:p>
            <a:r>
              <a:rPr lang="tr-TR" dirty="0" err="1" smtClean="0"/>
              <a:t>Dengue</a:t>
            </a:r>
            <a:r>
              <a:rPr lang="tr-TR" dirty="0"/>
              <a:t> </a:t>
            </a:r>
            <a:endParaRPr lang="tr-TR" dirty="0" smtClean="0"/>
          </a:p>
          <a:p>
            <a:r>
              <a:rPr lang="tr-TR" dirty="0" err="1" smtClean="0"/>
              <a:t>Zika</a:t>
            </a:r>
            <a:endParaRPr lang="tr-TR" dirty="0" smtClean="0"/>
          </a:p>
          <a:p>
            <a:r>
              <a:rPr lang="tr-TR" dirty="0" err="1" smtClean="0"/>
              <a:t>Chikungunya</a:t>
            </a:r>
            <a:endParaRPr lang="tr-TR" dirty="0" smtClean="0"/>
          </a:p>
          <a:p>
            <a:r>
              <a:rPr lang="tr-TR" dirty="0" smtClean="0"/>
              <a:t>West </a:t>
            </a:r>
            <a:r>
              <a:rPr lang="tr-TR" dirty="0" err="1" smtClean="0"/>
              <a:t>nile</a:t>
            </a:r>
            <a:r>
              <a:rPr lang="tr-TR" dirty="0" smtClean="0"/>
              <a:t> </a:t>
            </a:r>
            <a:r>
              <a:rPr lang="tr-TR" dirty="0" err="1" smtClean="0"/>
              <a:t>fever</a:t>
            </a:r>
            <a:endParaRPr lang="tr-TR" dirty="0"/>
          </a:p>
        </p:txBody>
      </p:sp>
      <p:pic>
        <p:nvPicPr>
          <p:cNvPr id="11266" name="Picture 2" descr="disease spread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7534"/>
          <a:stretch/>
        </p:blipFill>
        <p:spPr bwMode="auto">
          <a:xfrm>
            <a:off x="4235669" y="1825626"/>
            <a:ext cx="7118131" cy="415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9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Dengue</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marL="0" indent="0">
              <a:buNone/>
            </a:pPr>
            <a:r>
              <a:rPr lang="tr-TR" b="1" dirty="0" err="1"/>
              <a:t>What</a:t>
            </a:r>
            <a:r>
              <a:rPr lang="tr-TR" b="1" dirty="0"/>
              <a:t> is </a:t>
            </a:r>
            <a:r>
              <a:rPr lang="tr-TR" b="1" dirty="0" err="1"/>
              <a:t>dengue</a:t>
            </a:r>
            <a:r>
              <a:rPr lang="tr-TR" b="1" dirty="0"/>
              <a:t>?</a:t>
            </a:r>
          </a:p>
          <a:p>
            <a:r>
              <a:rPr lang="en-US" dirty="0" smtClean="0"/>
              <a:t>Dengue is </a:t>
            </a:r>
            <a:r>
              <a:rPr lang="en-US" dirty="0"/>
              <a:t>a disease caused by any one of four closely related dengue viruses (DENV 1, DENV 2, DENV 3, or DENV 4). </a:t>
            </a:r>
            <a:endParaRPr lang="tr-TR" dirty="0" smtClean="0"/>
          </a:p>
          <a:p>
            <a:r>
              <a:rPr lang="en-US" dirty="0" smtClean="0"/>
              <a:t>The </a:t>
            </a:r>
            <a:r>
              <a:rPr lang="en-US" dirty="0"/>
              <a:t>viruses are transmitted to humans by the bite of an infected mosquito. </a:t>
            </a:r>
            <a:endParaRPr lang="tr-TR" dirty="0" smtClean="0"/>
          </a:p>
          <a:p>
            <a:r>
              <a:rPr lang="en-US" dirty="0" smtClean="0"/>
              <a:t>In </a:t>
            </a:r>
            <a:r>
              <a:rPr lang="en-US" dirty="0"/>
              <a:t>the Western Hemisphere, the </a:t>
            </a:r>
            <a:r>
              <a:rPr lang="en-US" i="1" dirty="0" err="1"/>
              <a:t>Aedes</a:t>
            </a:r>
            <a:r>
              <a:rPr lang="en-US" i="1" dirty="0"/>
              <a:t> </a:t>
            </a:r>
            <a:r>
              <a:rPr lang="en-US" i="1" dirty="0" err="1"/>
              <a:t>aegypti</a:t>
            </a:r>
            <a:r>
              <a:rPr lang="en-US" dirty="0"/>
              <a:t> mosquito is the most important transmitter or vector of dengue viruses, although a 2001 outbreak in Hawaii was transmitted by </a:t>
            </a:r>
            <a:r>
              <a:rPr lang="en-US" i="1" dirty="0" err="1"/>
              <a:t>Aedes</a:t>
            </a:r>
            <a:r>
              <a:rPr lang="en-US" i="1" dirty="0"/>
              <a:t> </a:t>
            </a:r>
            <a:r>
              <a:rPr lang="en-US" i="1" dirty="0" err="1"/>
              <a:t>albopictus</a:t>
            </a:r>
            <a:r>
              <a:rPr lang="en-US" dirty="0" smtClean="0"/>
              <a:t>.</a:t>
            </a:r>
            <a:endParaRPr lang="tr-TR" dirty="0" smtClean="0"/>
          </a:p>
          <a:p>
            <a:r>
              <a:rPr lang="en-US" dirty="0" smtClean="0"/>
              <a:t>It </a:t>
            </a:r>
            <a:r>
              <a:rPr lang="en-US" dirty="0"/>
              <a:t>is estimated that there are over 100 million cases of dengue worldwide each year.</a:t>
            </a:r>
            <a:endParaRPr lang="tr-TR" dirty="0"/>
          </a:p>
        </p:txBody>
      </p:sp>
      <p:pic>
        <p:nvPicPr>
          <p:cNvPr id="9218" name="Picture 2" descr="Aedes mosquito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524" y="0"/>
            <a:ext cx="3222952" cy="216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en-US" b="1" dirty="0"/>
              <a:t>What is dengue hemorrhagic fever (DHF)? </a:t>
            </a:r>
            <a:endParaRPr lang="tr-TR" b="1" dirty="0" smtClean="0"/>
          </a:p>
          <a:p>
            <a:r>
              <a:rPr lang="en-US" dirty="0" smtClean="0"/>
              <a:t>DHF </a:t>
            </a:r>
            <a:r>
              <a:rPr lang="en-US" dirty="0"/>
              <a:t>is a more severe form of dengue infection. It can be fatal if unrecognized and not properly treated in a timely manner. DHF is caused by infection with the same viruses that cause dengue fever. With good medical management, mortality due to DHF can be less than 1%.</a:t>
            </a:r>
          </a:p>
          <a:p>
            <a:endParaRPr lang="tr-TR" dirty="0"/>
          </a:p>
        </p:txBody>
      </p:sp>
    </p:spTree>
    <p:extLst>
      <p:ext uri="{BB962C8B-B14F-4D97-AF65-F5344CB8AC3E}">
        <p14:creationId xmlns:p14="http://schemas.microsoft.com/office/powerpoint/2010/main" val="120027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buNone/>
            </a:pPr>
            <a:r>
              <a:rPr lang="en-US" b="1" dirty="0" smtClean="0"/>
              <a:t>How </a:t>
            </a:r>
            <a:r>
              <a:rPr lang="en-US" b="1" dirty="0"/>
              <a:t>are dengue </a:t>
            </a:r>
            <a:r>
              <a:rPr lang="en-US" b="1" dirty="0" smtClean="0"/>
              <a:t>spread</a:t>
            </a:r>
            <a:r>
              <a:rPr lang="en-US" b="1" dirty="0"/>
              <a:t>?</a:t>
            </a:r>
          </a:p>
          <a:p>
            <a:r>
              <a:rPr lang="en-US" dirty="0"/>
              <a:t>Dengue is transmitted to people by the bite of an </a:t>
            </a:r>
            <a:r>
              <a:rPr lang="en-US" i="1" dirty="0" err="1"/>
              <a:t>Aedes</a:t>
            </a:r>
            <a:r>
              <a:rPr lang="en-US" dirty="0"/>
              <a:t> mosquito that is infected with a dengue virus. </a:t>
            </a:r>
            <a:endParaRPr lang="tr-TR" dirty="0" smtClean="0"/>
          </a:p>
          <a:p>
            <a:r>
              <a:rPr lang="en-US" dirty="0" smtClean="0"/>
              <a:t>The </a:t>
            </a:r>
            <a:r>
              <a:rPr lang="en-US" dirty="0"/>
              <a:t>mosquito becomes infected with dengue virus when it bites a person who has dengue virus in their blood. </a:t>
            </a:r>
            <a:endParaRPr lang="tr-TR" dirty="0" smtClean="0"/>
          </a:p>
          <a:p>
            <a:r>
              <a:rPr lang="en-US" dirty="0" smtClean="0"/>
              <a:t>The </a:t>
            </a:r>
            <a:r>
              <a:rPr lang="en-US" dirty="0"/>
              <a:t>person can either have symptoms of dengue fever or DHF, or they may have no symptoms. </a:t>
            </a:r>
            <a:endParaRPr lang="tr-TR" dirty="0" smtClean="0"/>
          </a:p>
          <a:p>
            <a:r>
              <a:rPr lang="en-US" dirty="0" smtClean="0"/>
              <a:t>After </a:t>
            </a:r>
            <a:r>
              <a:rPr lang="en-US" dirty="0"/>
              <a:t>about one week, the mosquito can then transmit the virus while biting a healthy person. </a:t>
            </a:r>
            <a:endParaRPr lang="tr-TR" dirty="0" smtClean="0"/>
          </a:p>
          <a:p>
            <a:r>
              <a:rPr lang="en-US" dirty="0" smtClean="0"/>
              <a:t>Dengue </a:t>
            </a:r>
            <a:r>
              <a:rPr lang="en-US" dirty="0"/>
              <a:t>cannot be spread directly from person to person.</a:t>
            </a:r>
            <a:endParaRPr lang="tr-TR" dirty="0"/>
          </a:p>
        </p:txBody>
      </p:sp>
    </p:spTree>
    <p:extLst>
      <p:ext uri="{BB962C8B-B14F-4D97-AF65-F5344CB8AC3E}">
        <p14:creationId xmlns:p14="http://schemas.microsoft.com/office/powerpoint/2010/main" val="64489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35421"/>
            <a:ext cx="10515600" cy="5241542"/>
          </a:xfrm>
        </p:spPr>
        <p:txBody>
          <a:bodyPr>
            <a:normAutofit fontScale="85000" lnSpcReduction="20000"/>
          </a:bodyPr>
          <a:lstStyle/>
          <a:p>
            <a:pPr marL="0" indent="0">
              <a:buNone/>
            </a:pPr>
            <a:r>
              <a:rPr lang="en-US" b="1" dirty="0"/>
              <a:t>What are the symptoms of the disease? </a:t>
            </a:r>
            <a:endParaRPr lang="tr-TR" b="1" dirty="0" smtClean="0"/>
          </a:p>
          <a:p>
            <a:r>
              <a:rPr lang="en-US" dirty="0" smtClean="0"/>
              <a:t>The </a:t>
            </a:r>
            <a:r>
              <a:rPr lang="en-US" dirty="0"/>
              <a:t>principal symptoms of dengue fever are high fever, severe headache, severe pain behind the eyes, joint pain, muscle and bone pain, rash, and mild bleeding (e.g., nose or gums bleed, easy bruising). Generally, younger children and those with their first dengue infection have a milder illness than older children and adults.</a:t>
            </a:r>
          </a:p>
          <a:p>
            <a:r>
              <a:rPr lang="en-US" dirty="0"/>
              <a:t>Dengue hemorrhagic fever is characterized by a fever that lasts from 2 to 7 days, with general signs and symptoms consistent with dengue fever. </a:t>
            </a:r>
            <a:endParaRPr lang="tr-TR" dirty="0" smtClean="0"/>
          </a:p>
          <a:p>
            <a:r>
              <a:rPr lang="en-US" dirty="0" smtClean="0"/>
              <a:t>When </a:t>
            </a:r>
            <a:r>
              <a:rPr lang="en-US" dirty="0"/>
              <a:t>the fever declines, symptoms including persistent vomiting, severe abdominal pain, and difficulty breathing, may develop. </a:t>
            </a:r>
            <a:endParaRPr lang="tr-TR" dirty="0" smtClean="0"/>
          </a:p>
          <a:p>
            <a:r>
              <a:rPr lang="en-US" dirty="0" smtClean="0"/>
              <a:t>This </a:t>
            </a:r>
            <a:r>
              <a:rPr lang="en-US" dirty="0"/>
              <a:t>marks the beginning of a 24- to 48-hour period when the smallest blood vessels (capillaries) become excessively </a:t>
            </a:r>
            <a:r>
              <a:rPr lang="en-US" dirty="0" smtClean="0"/>
              <a:t>permeable, </a:t>
            </a:r>
            <a:r>
              <a:rPr lang="en-US" dirty="0"/>
              <a:t>allowing the fluid component to escape from the blood vessels into the peritoneum (causing ascites) and pleural cavity (leading to pleural effusions). </a:t>
            </a:r>
            <a:endParaRPr lang="tr-TR" dirty="0" smtClean="0"/>
          </a:p>
          <a:p>
            <a:r>
              <a:rPr lang="en-US" dirty="0" smtClean="0"/>
              <a:t>This </a:t>
            </a:r>
            <a:r>
              <a:rPr lang="en-US" dirty="0"/>
              <a:t>may lead to failure of the circulatory system and shock, followed by death, if circulatory failure is not corrected. </a:t>
            </a:r>
            <a:endParaRPr lang="tr-TR" dirty="0" smtClean="0"/>
          </a:p>
          <a:p>
            <a:pPr marL="0" indent="0">
              <a:buNone/>
            </a:pPr>
            <a:endParaRPr lang="tr-TR" dirty="0"/>
          </a:p>
        </p:txBody>
      </p:sp>
    </p:spTree>
    <p:extLst>
      <p:ext uri="{BB962C8B-B14F-4D97-AF65-F5344CB8AC3E}">
        <p14:creationId xmlns:p14="http://schemas.microsoft.com/office/powerpoint/2010/main" val="152494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908190"/>
            <a:ext cx="10515600" cy="4351338"/>
          </a:xfrm>
        </p:spPr>
        <p:txBody>
          <a:bodyPr/>
          <a:lstStyle/>
          <a:p>
            <a:pPr marL="0" indent="0">
              <a:buNone/>
            </a:pPr>
            <a:r>
              <a:rPr lang="en-US" b="1" dirty="0"/>
              <a:t>Where can outbreaks of dengue occur? </a:t>
            </a:r>
            <a:endParaRPr lang="tr-TR" b="1" dirty="0" smtClean="0"/>
          </a:p>
          <a:p>
            <a:r>
              <a:rPr lang="en-US" dirty="0" smtClean="0"/>
              <a:t>Outbreaks </a:t>
            </a:r>
            <a:r>
              <a:rPr lang="en-US" dirty="0"/>
              <a:t>of dengue occur primarily in areas where </a:t>
            </a:r>
            <a:r>
              <a:rPr lang="en-US" i="1" dirty="0"/>
              <a:t>Ae. </a:t>
            </a:r>
            <a:r>
              <a:rPr lang="en-US" i="1" dirty="0" err="1"/>
              <a:t>aegypti</a:t>
            </a:r>
            <a:r>
              <a:rPr lang="en-US" dirty="0"/>
              <a:t> (sometimes also </a:t>
            </a:r>
            <a:r>
              <a:rPr lang="en-US" i="1" dirty="0"/>
              <a:t>Ae. </a:t>
            </a:r>
            <a:r>
              <a:rPr lang="en-US" i="1" dirty="0" err="1"/>
              <a:t>albopictus</a:t>
            </a:r>
            <a:r>
              <a:rPr lang="en-US" dirty="0"/>
              <a:t>) mosquitoes live. </a:t>
            </a:r>
            <a:endParaRPr lang="tr-TR" dirty="0" smtClean="0"/>
          </a:p>
          <a:p>
            <a:r>
              <a:rPr lang="en-US" dirty="0" smtClean="0"/>
              <a:t>This </a:t>
            </a:r>
            <a:r>
              <a:rPr lang="en-US" dirty="0"/>
              <a:t>includes most tropical urban areas of the world. </a:t>
            </a:r>
            <a:endParaRPr lang="tr-TR" dirty="0" smtClean="0"/>
          </a:p>
          <a:p>
            <a:r>
              <a:rPr lang="en-US" dirty="0" smtClean="0"/>
              <a:t>Dengue </a:t>
            </a:r>
            <a:r>
              <a:rPr lang="en-US" dirty="0"/>
              <a:t>viruses may be introduced into areas by travelers who become infected while visiting other areas of the tropics where dengue commonly exists.</a:t>
            </a:r>
          </a:p>
          <a:p>
            <a:endParaRPr lang="tr-TR" dirty="0"/>
          </a:p>
        </p:txBody>
      </p:sp>
      <p:pic>
        <p:nvPicPr>
          <p:cNvPr id="8194" name="Picture 2" descr="Aedes mosquito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004" y="0"/>
            <a:ext cx="3926996" cy="263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497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4258</TotalTime>
  <Words>827</Words>
  <Application>Microsoft Office PowerPoint</Application>
  <PresentationFormat>Geniş ekran</PresentationFormat>
  <Paragraphs>115</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Calibri</vt:lpstr>
      <vt:lpstr>Calibri Light</vt:lpstr>
      <vt:lpstr>Wingdings</vt:lpstr>
      <vt:lpstr>Office Teması</vt:lpstr>
      <vt:lpstr>Lecture 5:  What CDC Is Doing These Days? </vt:lpstr>
      <vt:lpstr>PowerPoint Sunusu</vt:lpstr>
      <vt:lpstr>Malaria</vt:lpstr>
      <vt:lpstr>Other mosquito-borne diseases?</vt:lpstr>
      <vt:lpstr>Dengue</vt:lpstr>
      <vt:lpstr>PowerPoint Sunusu</vt:lpstr>
      <vt:lpstr>PowerPoint Sunusu</vt:lpstr>
      <vt:lpstr>PowerPoint Sunusu</vt:lpstr>
      <vt:lpstr>PowerPoint Sunusu</vt:lpstr>
      <vt:lpstr>PowerPoint Sunusu</vt:lpstr>
      <vt:lpstr>Zika </vt:lpstr>
      <vt:lpstr>PowerPoint Sunusu</vt:lpstr>
      <vt:lpstr>PowerPoint Sunusu</vt:lpstr>
      <vt:lpstr>PowerPoint Sunusu</vt:lpstr>
      <vt:lpstr>PowerPoint Sunusu</vt:lpstr>
      <vt:lpstr>PowerPoint Sunusu</vt:lpstr>
      <vt:lpstr>PowerPoint Sunusu</vt:lpstr>
      <vt:lpstr>Chikungunya</vt:lpstr>
      <vt:lpstr>Transmission</vt:lpstr>
      <vt:lpstr>Transmission</vt:lpstr>
      <vt:lpstr>Where Has Chikungunya Virus Been Found?</vt:lpstr>
      <vt:lpstr>Symptoms</vt:lpstr>
      <vt:lpstr>PowerPoint Sunusu</vt:lpstr>
      <vt:lpstr>PowerPoint Sunusu</vt:lpstr>
      <vt:lpstr>West Nile Fever</vt:lpstr>
      <vt:lpstr>Symptoms</vt:lpstr>
      <vt:lpstr>PowerPoint Sunusu</vt:lpstr>
      <vt:lpstr>PowerPoint Sunusu</vt:lpstr>
      <vt:lpstr>West Nile Virus &amp; Dead Birds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What CDC Is Doing These Days?</dc:title>
  <dc:creator>B</dc:creator>
  <cp:lastModifiedBy>B</cp:lastModifiedBy>
  <cp:revision>41</cp:revision>
  <dcterms:created xsi:type="dcterms:W3CDTF">2018-11-08T08:19:55Z</dcterms:created>
  <dcterms:modified xsi:type="dcterms:W3CDTF">2019-02-25T08:28:57Z</dcterms:modified>
</cp:coreProperties>
</file>