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4" d="100"/>
          <a:sy n="44" d="100"/>
        </p:scale>
        <p:origin x="16"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AE8347-5BA0-4827-80CA-F533DC6876EA}"/>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34555FF-AFC2-4B1D-9BA9-9505FF5110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6F4DEC5-8B09-4A2A-8425-BD867707FEEB}"/>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5" name="Alt Bilgi Yer Tutucusu 4">
            <a:extLst>
              <a:ext uri="{FF2B5EF4-FFF2-40B4-BE49-F238E27FC236}">
                <a16:creationId xmlns:a16="http://schemas.microsoft.com/office/drawing/2014/main" id="{28163731-AEB2-4FC8-86C8-B4804EEA28E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24380C5-E777-4C4F-9053-9CAA07DAD2E6}"/>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3610894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242273-C0BD-4169-BE03-DF6F3D53942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BEBB1B7-8B48-497C-BCCE-77F0D7DA43F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B7D95FB-090D-4D00-A23F-8324994E342D}"/>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5" name="Alt Bilgi Yer Tutucusu 4">
            <a:extLst>
              <a:ext uri="{FF2B5EF4-FFF2-40B4-BE49-F238E27FC236}">
                <a16:creationId xmlns:a16="http://schemas.microsoft.com/office/drawing/2014/main" id="{C6598F1D-8934-48A2-8D52-90CB05BA4B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6280F12-4591-4B56-B066-AFE8FC72A66C}"/>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4240633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3544590-EC9B-4593-8244-C976F7F3ACB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FCC356B-0CE6-4B6A-A839-0368CD6039A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5AAA651-DEA4-4C3D-9EC8-42ED0CC40BF7}"/>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5" name="Alt Bilgi Yer Tutucusu 4">
            <a:extLst>
              <a:ext uri="{FF2B5EF4-FFF2-40B4-BE49-F238E27FC236}">
                <a16:creationId xmlns:a16="http://schemas.microsoft.com/office/drawing/2014/main" id="{060F5EAD-E88D-4254-B770-F8F8F652C7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0A346DA-DD43-4587-A948-00FAB06C2238}"/>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3736671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4B41B8-C4FD-4FAE-9E4F-8C30F45A1B2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7D75C17-1857-474E-8052-6B95A451D34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6F9E334-91A2-4598-A7C0-01C082891C1B}"/>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5" name="Alt Bilgi Yer Tutucusu 4">
            <a:extLst>
              <a:ext uri="{FF2B5EF4-FFF2-40B4-BE49-F238E27FC236}">
                <a16:creationId xmlns:a16="http://schemas.microsoft.com/office/drawing/2014/main" id="{325B0473-ACC1-4D05-9038-9E6A4CB1B0D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F01DBBF-F7DE-4A09-AA29-80C1F850DD38}"/>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3851726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047896-49B4-4130-9447-437E0ED6253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5751C5B-58BD-4C1B-BB47-57D7C09C26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7D41294-5D4C-49A6-941A-3F2E646121A6}"/>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5" name="Alt Bilgi Yer Tutucusu 4">
            <a:extLst>
              <a:ext uri="{FF2B5EF4-FFF2-40B4-BE49-F238E27FC236}">
                <a16:creationId xmlns:a16="http://schemas.microsoft.com/office/drawing/2014/main" id="{D2FBB445-C47C-4276-B7A9-8C9E9FC742C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0811CFE-41A7-40A8-B9CC-E9047D78EB8C}"/>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1562112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AF1499-63FA-41C6-93FD-DE17CBCF1C2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84C1A1F-1888-49B9-8614-A06CA3E1601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5AE8E92-B679-4679-B3BD-CFA65D083B3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001A020-E440-4125-A714-D0E94F1DA960}"/>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6" name="Alt Bilgi Yer Tutucusu 5">
            <a:extLst>
              <a:ext uri="{FF2B5EF4-FFF2-40B4-BE49-F238E27FC236}">
                <a16:creationId xmlns:a16="http://schemas.microsoft.com/office/drawing/2014/main" id="{48CB557E-ECC1-4F14-8E88-ECBFF3610E7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0CBD176-D10B-4084-BCCC-6C80A2FA8FA2}"/>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100029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33F45D-71A7-4C81-8A6B-F8BF06A224A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4D89BA4-68EA-4E35-8AA5-65789BB9D8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B49CF1-E77B-4390-B5B7-82C3A207E51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CDACEAD-DF2F-455E-A578-000C9F4975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AA9A1EF-2F91-4196-BBCB-BFA1A4A27E9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D790BE0-00D8-48AF-AB17-58D780B7295E}"/>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8" name="Alt Bilgi Yer Tutucusu 7">
            <a:extLst>
              <a:ext uri="{FF2B5EF4-FFF2-40B4-BE49-F238E27FC236}">
                <a16:creationId xmlns:a16="http://schemas.microsoft.com/office/drawing/2014/main" id="{4B01F685-E67B-413D-954A-A67FA3DEBA7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759D1ED-8098-4B2E-9D2E-67D5C6586C38}"/>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3276169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B7B9A5-7146-4C77-B151-2E7D4DEAFC2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8ED523E-15C7-434D-B2D8-E552197A5026}"/>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4" name="Alt Bilgi Yer Tutucusu 3">
            <a:extLst>
              <a:ext uri="{FF2B5EF4-FFF2-40B4-BE49-F238E27FC236}">
                <a16:creationId xmlns:a16="http://schemas.microsoft.com/office/drawing/2014/main" id="{ABC651DA-3C8F-4E6F-AF4D-29ABC1CD7D9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A2EA4BF-91DE-46DB-B53E-57B47A3FE222}"/>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4209983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FC24912-5237-4D5A-8241-DB7FF3268C41}"/>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3" name="Alt Bilgi Yer Tutucusu 2">
            <a:extLst>
              <a:ext uri="{FF2B5EF4-FFF2-40B4-BE49-F238E27FC236}">
                <a16:creationId xmlns:a16="http://schemas.microsoft.com/office/drawing/2014/main" id="{899349B3-F929-4BD5-9FF2-D988ED20261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8C81F07-BE85-40C5-AC0A-EF9C6F956A20}"/>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1220830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AD74E8-497E-483B-9131-12EDAD381AE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2A5402-D827-48C2-8028-1A500FA781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790B6C7-E892-4086-BD9B-AD721086E6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7E3D6F8-29E5-44EF-BF8B-DB30F882E16E}"/>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6" name="Alt Bilgi Yer Tutucusu 5">
            <a:extLst>
              <a:ext uri="{FF2B5EF4-FFF2-40B4-BE49-F238E27FC236}">
                <a16:creationId xmlns:a16="http://schemas.microsoft.com/office/drawing/2014/main" id="{CBB128EB-558D-4074-AB97-B1224BD6908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02B552C-E371-4D1E-B091-1B2655D71A5C}"/>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2017118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E04B67-ADA5-4FD2-8866-0FA4105ECAE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5585D80-B9EE-4939-91DE-CF9483B8F4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58DF1A8-4C1B-41E2-811B-54197006FF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8029CA4-CB83-450D-A505-6B40E5FFEAA5}"/>
              </a:ext>
            </a:extLst>
          </p:cNvPr>
          <p:cNvSpPr>
            <a:spLocks noGrp="1"/>
          </p:cNvSpPr>
          <p:nvPr>
            <p:ph type="dt" sz="half" idx="10"/>
          </p:nvPr>
        </p:nvSpPr>
        <p:spPr/>
        <p:txBody>
          <a:bodyPr/>
          <a:lstStyle/>
          <a:p>
            <a:fld id="{B07FEC8C-1BD4-4FEA-9C6A-26DC0AA64AE1}" type="datetimeFigureOut">
              <a:rPr lang="tr-TR" smtClean="0"/>
              <a:t>19.03.2021</a:t>
            </a:fld>
            <a:endParaRPr lang="tr-TR"/>
          </a:p>
        </p:txBody>
      </p:sp>
      <p:sp>
        <p:nvSpPr>
          <p:cNvPr id="6" name="Alt Bilgi Yer Tutucusu 5">
            <a:extLst>
              <a:ext uri="{FF2B5EF4-FFF2-40B4-BE49-F238E27FC236}">
                <a16:creationId xmlns:a16="http://schemas.microsoft.com/office/drawing/2014/main" id="{61E50E8D-B98E-462A-835A-471145DA133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E1DB93B-2DDB-4420-909B-723F41CD3A3A}"/>
              </a:ext>
            </a:extLst>
          </p:cNvPr>
          <p:cNvSpPr>
            <a:spLocks noGrp="1"/>
          </p:cNvSpPr>
          <p:nvPr>
            <p:ph type="sldNum" sz="quarter" idx="12"/>
          </p:nvPr>
        </p:nvSpPr>
        <p:spPr/>
        <p:txBody>
          <a:bodyPr/>
          <a:lstStyle/>
          <a:p>
            <a:fld id="{E8E769C2-80CA-4D07-88A5-4BFECEF62E35}" type="slidenum">
              <a:rPr lang="tr-TR" smtClean="0"/>
              <a:t>‹#›</a:t>
            </a:fld>
            <a:endParaRPr lang="tr-TR"/>
          </a:p>
        </p:txBody>
      </p:sp>
    </p:spTree>
    <p:extLst>
      <p:ext uri="{BB962C8B-B14F-4D97-AF65-F5344CB8AC3E}">
        <p14:creationId xmlns:p14="http://schemas.microsoft.com/office/powerpoint/2010/main" val="2545254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9FF37D2-3034-438B-B296-4D83F76A3E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D3AF509-7BEC-421C-88E3-7561C55F4F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D0A7FDF-69F6-4A55-B6C6-DAB0CB7FC6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FEC8C-1BD4-4FEA-9C6A-26DC0AA64AE1}" type="datetimeFigureOut">
              <a:rPr lang="tr-TR" smtClean="0"/>
              <a:t>19.03.2021</a:t>
            </a:fld>
            <a:endParaRPr lang="tr-TR"/>
          </a:p>
        </p:txBody>
      </p:sp>
      <p:sp>
        <p:nvSpPr>
          <p:cNvPr id="5" name="Alt Bilgi Yer Tutucusu 4">
            <a:extLst>
              <a:ext uri="{FF2B5EF4-FFF2-40B4-BE49-F238E27FC236}">
                <a16:creationId xmlns:a16="http://schemas.microsoft.com/office/drawing/2014/main" id="{3C6E7152-9EEA-4B47-A5C6-AA010FC377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890B380-DAD1-47BB-8855-83D7C90F1F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E769C2-80CA-4D07-88A5-4BFECEF62E35}" type="slidenum">
              <a:rPr lang="tr-TR" smtClean="0"/>
              <a:t>‹#›</a:t>
            </a:fld>
            <a:endParaRPr lang="tr-TR"/>
          </a:p>
        </p:txBody>
      </p:sp>
    </p:spTree>
    <p:extLst>
      <p:ext uri="{BB962C8B-B14F-4D97-AF65-F5344CB8AC3E}">
        <p14:creationId xmlns:p14="http://schemas.microsoft.com/office/powerpoint/2010/main" val="382225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C62913-2EBA-4EA8-8253-E38039AD975D}"/>
              </a:ext>
            </a:extLst>
          </p:cNvPr>
          <p:cNvSpPr>
            <a:spLocks noGrp="1"/>
          </p:cNvSpPr>
          <p:nvPr>
            <p:ph type="ctrTitle"/>
          </p:nvPr>
        </p:nvSpPr>
        <p:spPr/>
        <p:txBody>
          <a:bodyPr/>
          <a:lstStyle/>
          <a:p>
            <a:r>
              <a:rPr lang="tr-TR" dirty="0"/>
              <a:t>Konu 9. Kurum Kimliği</a:t>
            </a:r>
          </a:p>
        </p:txBody>
      </p:sp>
    </p:spTree>
    <p:extLst>
      <p:ext uri="{BB962C8B-B14F-4D97-AF65-F5344CB8AC3E}">
        <p14:creationId xmlns:p14="http://schemas.microsoft.com/office/powerpoint/2010/main" val="433679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ACAEC9-3AE3-4CEB-9832-EA38828CA0E5}"/>
              </a:ext>
            </a:extLst>
          </p:cNvPr>
          <p:cNvSpPr>
            <a:spLocks noGrp="1"/>
          </p:cNvSpPr>
          <p:nvPr>
            <p:ph type="title"/>
          </p:nvPr>
        </p:nvSpPr>
        <p:spPr/>
        <p:txBody>
          <a:bodyPr/>
          <a:lstStyle/>
          <a:p>
            <a:r>
              <a:rPr lang="tr-TR" dirty="0"/>
              <a:t>Kurum Kimliği</a:t>
            </a:r>
          </a:p>
        </p:txBody>
      </p:sp>
      <p:sp>
        <p:nvSpPr>
          <p:cNvPr id="3" name="İçerik Yer Tutucusu 2">
            <a:extLst>
              <a:ext uri="{FF2B5EF4-FFF2-40B4-BE49-F238E27FC236}">
                <a16:creationId xmlns:a16="http://schemas.microsoft.com/office/drawing/2014/main" id="{2A0AE1A4-D52E-4079-862F-260B53DE16F2}"/>
              </a:ext>
            </a:extLst>
          </p:cNvPr>
          <p:cNvSpPr>
            <a:spLocks noGrp="1"/>
          </p:cNvSpPr>
          <p:nvPr>
            <p:ph idx="1"/>
          </p:nvPr>
        </p:nvSpPr>
        <p:spPr/>
        <p:txBody>
          <a:bodyPr>
            <a:normAutofit/>
          </a:bodyPr>
          <a:lstStyle/>
          <a:p>
            <a:r>
              <a:rPr lang="tr-TR" dirty="0"/>
              <a:t>Kimlik ve imaj kavramları birbirlerinin yerine kullanılsa da yanlış bir uygulamadır. </a:t>
            </a:r>
          </a:p>
          <a:p>
            <a:pPr marL="0" indent="0">
              <a:buNone/>
            </a:pPr>
            <a:r>
              <a:rPr lang="tr-TR" b="1" dirty="0"/>
              <a:t>Kimlik</a:t>
            </a:r>
            <a:r>
              <a:rPr lang="tr-TR" dirty="0"/>
              <a:t>: Bir kurumun kendisini nasıl tanımladığı</a:t>
            </a:r>
          </a:p>
          <a:p>
            <a:pPr marL="0" indent="0">
              <a:buNone/>
            </a:pPr>
            <a:r>
              <a:rPr lang="tr-TR" b="1" dirty="0"/>
              <a:t>İmaj</a:t>
            </a:r>
            <a:r>
              <a:rPr lang="tr-TR" dirty="0"/>
              <a:t>: Kurumun zihinsel olarak nasıl kavrandığıdır. </a:t>
            </a:r>
          </a:p>
          <a:p>
            <a:r>
              <a:rPr lang="tr-TR" dirty="0"/>
              <a:t>Birbirleriyle etkileşim içerisindedirler. Her ikisi de kurumu tanımlar. «Birbirinden farklı koşullarda kuruma muhatap olan bireylerin sahip olduğu imaj farklılık gösterebilir ancak kurumun görsel kimliği kurumun farkında olan herkes için aynıdır.» (</a:t>
            </a:r>
            <a:r>
              <a:rPr lang="tr-TR" dirty="0" err="1"/>
              <a:t>Peltekoğlu</a:t>
            </a:r>
            <a:r>
              <a:rPr lang="tr-TR" dirty="0"/>
              <a:t>, 2016: 538)</a:t>
            </a:r>
          </a:p>
        </p:txBody>
      </p:sp>
    </p:spTree>
    <p:extLst>
      <p:ext uri="{BB962C8B-B14F-4D97-AF65-F5344CB8AC3E}">
        <p14:creationId xmlns:p14="http://schemas.microsoft.com/office/powerpoint/2010/main" val="3818991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7533C9-0D93-4018-B076-7D03022D2EAC}"/>
              </a:ext>
            </a:extLst>
          </p:cNvPr>
          <p:cNvSpPr>
            <a:spLocks noGrp="1"/>
          </p:cNvSpPr>
          <p:nvPr>
            <p:ph type="title"/>
          </p:nvPr>
        </p:nvSpPr>
        <p:spPr/>
        <p:txBody>
          <a:bodyPr/>
          <a:lstStyle/>
          <a:p>
            <a:r>
              <a:rPr lang="tr-TR" dirty="0"/>
              <a:t>Neden Kurumsal Kimlik?</a:t>
            </a:r>
          </a:p>
        </p:txBody>
      </p:sp>
      <p:sp>
        <p:nvSpPr>
          <p:cNvPr id="3" name="İçerik Yer Tutucusu 2">
            <a:extLst>
              <a:ext uri="{FF2B5EF4-FFF2-40B4-BE49-F238E27FC236}">
                <a16:creationId xmlns:a16="http://schemas.microsoft.com/office/drawing/2014/main" id="{AD583312-B315-4644-B1BF-7346BDC3FDB7}"/>
              </a:ext>
            </a:extLst>
          </p:cNvPr>
          <p:cNvSpPr>
            <a:spLocks noGrp="1"/>
          </p:cNvSpPr>
          <p:nvPr>
            <p:ph idx="1"/>
          </p:nvPr>
        </p:nvSpPr>
        <p:spPr/>
        <p:txBody>
          <a:bodyPr/>
          <a:lstStyle/>
          <a:p>
            <a:r>
              <a:rPr lang="tr-TR" dirty="0"/>
              <a:t>Pazarda küreselleşme</a:t>
            </a:r>
          </a:p>
          <a:p>
            <a:r>
              <a:rPr lang="tr-TR" dirty="0"/>
              <a:t>Rakiplerin artışı</a:t>
            </a:r>
          </a:p>
          <a:p>
            <a:r>
              <a:rPr lang="tr-TR" dirty="0"/>
              <a:t>Ürün ve hizmet çeşitliliği</a:t>
            </a:r>
          </a:p>
          <a:p>
            <a:r>
              <a:rPr lang="tr-TR" dirty="0"/>
              <a:t>Pazarın doygunluğa ulaşması</a:t>
            </a:r>
          </a:p>
          <a:p>
            <a:r>
              <a:rPr lang="tr-TR" dirty="0"/>
              <a:t>Ürünlerin ikamesinin kolay oluşu</a:t>
            </a:r>
          </a:p>
          <a:p>
            <a:r>
              <a:rPr lang="tr-TR" dirty="0"/>
              <a:t>İletişim akışının aşırı artışı (reklam </a:t>
            </a:r>
            <a:r>
              <a:rPr lang="tr-TR" dirty="0" err="1"/>
              <a:t>vb</a:t>
            </a:r>
            <a:r>
              <a:rPr lang="tr-TR" dirty="0"/>
              <a:t>)</a:t>
            </a:r>
          </a:p>
        </p:txBody>
      </p:sp>
    </p:spTree>
    <p:extLst>
      <p:ext uri="{BB962C8B-B14F-4D97-AF65-F5344CB8AC3E}">
        <p14:creationId xmlns:p14="http://schemas.microsoft.com/office/powerpoint/2010/main" val="183849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9FEA0AB1-84FF-4E09-8ED1-194D583CE316}"/>
              </a:ext>
            </a:extLst>
          </p:cNvPr>
          <p:cNvPicPr>
            <a:picLocks noChangeAspect="1"/>
          </p:cNvPicPr>
          <p:nvPr/>
        </p:nvPicPr>
        <p:blipFill>
          <a:blip r:embed="rId2"/>
          <a:stretch>
            <a:fillRect/>
          </a:stretch>
        </p:blipFill>
        <p:spPr>
          <a:xfrm>
            <a:off x="0" y="1390630"/>
            <a:ext cx="12192000" cy="4076740"/>
          </a:xfrm>
          <a:prstGeom prst="rect">
            <a:avLst/>
          </a:prstGeom>
        </p:spPr>
      </p:pic>
      <p:sp>
        <p:nvSpPr>
          <p:cNvPr id="5" name="Metin kutusu 4">
            <a:extLst>
              <a:ext uri="{FF2B5EF4-FFF2-40B4-BE49-F238E27FC236}">
                <a16:creationId xmlns:a16="http://schemas.microsoft.com/office/drawing/2014/main" id="{2D6B020C-EA2E-4988-BA0F-F0CB5B15623E}"/>
              </a:ext>
            </a:extLst>
          </p:cNvPr>
          <p:cNvSpPr txBox="1"/>
          <p:nvPr/>
        </p:nvSpPr>
        <p:spPr>
          <a:xfrm>
            <a:off x="1184348" y="6323106"/>
            <a:ext cx="10016565" cy="369332"/>
          </a:xfrm>
          <a:prstGeom prst="rect">
            <a:avLst/>
          </a:prstGeom>
          <a:noFill/>
        </p:spPr>
        <p:txBody>
          <a:bodyPr wrap="square" rtlCol="0">
            <a:spAutoFit/>
          </a:bodyPr>
          <a:lstStyle/>
          <a:p>
            <a:r>
              <a:rPr lang="tr-TR" dirty="0"/>
              <a:t>Balta </a:t>
            </a:r>
            <a:r>
              <a:rPr lang="tr-TR" dirty="0" err="1"/>
              <a:t>Peltekoğlu</a:t>
            </a:r>
            <a:r>
              <a:rPr lang="tr-TR" dirty="0"/>
              <a:t>, Filiz, Halkla İlişkiler Nedir? Beta Yay. 2016, sayfa 541</a:t>
            </a:r>
          </a:p>
        </p:txBody>
      </p:sp>
    </p:spTree>
    <p:extLst>
      <p:ext uri="{BB962C8B-B14F-4D97-AF65-F5344CB8AC3E}">
        <p14:creationId xmlns:p14="http://schemas.microsoft.com/office/powerpoint/2010/main" val="1303931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DFE256B-D8A3-43D5-BD92-5851DBA542A2}"/>
              </a:ext>
            </a:extLst>
          </p:cNvPr>
          <p:cNvSpPr>
            <a:spLocks noGrp="1"/>
          </p:cNvSpPr>
          <p:nvPr>
            <p:ph idx="1"/>
          </p:nvPr>
        </p:nvSpPr>
        <p:spPr/>
        <p:txBody>
          <a:bodyPr>
            <a:normAutofit/>
          </a:bodyPr>
          <a:lstStyle/>
          <a:p>
            <a:pPr marL="0" indent="0">
              <a:buNone/>
            </a:pPr>
            <a:r>
              <a:rPr lang="tr-TR" dirty="0"/>
              <a:t>«</a:t>
            </a:r>
            <a:r>
              <a:rPr lang="tr-TR" b="1" dirty="0"/>
              <a:t>Kurumsal iletişim</a:t>
            </a:r>
            <a:r>
              <a:rPr lang="tr-TR" dirty="0"/>
              <a:t>, çok genel bir anlatımla kurumun kendini tanımlayış biçiminden kaynaklanan dolayısıyla kimlikle de ilintili olan bir kavramdır. Bireyler gibi kurumların da kişilikleri vardır. </a:t>
            </a:r>
            <a:r>
              <a:rPr lang="tr-TR" b="1" dirty="0"/>
              <a:t>Kurumsal kişilik </a:t>
            </a:r>
            <a:r>
              <a:rPr lang="tr-TR" dirty="0"/>
              <a:t>bir taraftan stratejik önceliklerden, diğer taraftan kurumsal kültürden etkilenir. </a:t>
            </a:r>
            <a:r>
              <a:rPr lang="tr-TR" b="1" dirty="0"/>
              <a:t>Kurumsal kültür, </a:t>
            </a:r>
            <a:r>
              <a:rPr lang="tr-TR" dirty="0"/>
              <a:t>temel inanış ve varsayımlardan  kaynaklanan, kurumun üyeleri tarafından paylaşılan ve sorgulamadan uygulanan, kurumun kendisini ve çevreyi algılayışıyla ilgilidir. Bir başka ifadeyle kurumsal kültür, tüm çalışanlara rehberlik eden normlar ile kurumun olayları ele alış biçimi olarak tanımlanabilir» (</a:t>
            </a:r>
            <a:r>
              <a:rPr lang="tr-TR" dirty="0" err="1"/>
              <a:t>Peltekoğlu</a:t>
            </a:r>
            <a:r>
              <a:rPr lang="tr-TR" dirty="0"/>
              <a:t>, 2016: 542).</a:t>
            </a:r>
          </a:p>
        </p:txBody>
      </p:sp>
    </p:spTree>
    <p:extLst>
      <p:ext uri="{BB962C8B-B14F-4D97-AF65-F5344CB8AC3E}">
        <p14:creationId xmlns:p14="http://schemas.microsoft.com/office/powerpoint/2010/main" val="249897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1EEA29-0B93-4A3E-93C1-3A2F00313635}"/>
              </a:ext>
            </a:extLst>
          </p:cNvPr>
          <p:cNvSpPr>
            <a:spLocks noGrp="1"/>
          </p:cNvSpPr>
          <p:nvPr>
            <p:ph type="title"/>
          </p:nvPr>
        </p:nvSpPr>
        <p:spPr/>
        <p:txBody>
          <a:bodyPr/>
          <a:lstStyle/>
          <a:p>
            <a:r>
              <a:rPr lang="tr-TR" dirty="0"/>
              <a:t>Kurum Kimliği</a:t>
            </a:r>
          </a:p>
        </p:txBody>
      </p:sp>
      <p:sp>
        <p:nvSpPr>
          <p:cNvPr id="3" name="İçerik Yer Tutucusu 2">
            <a:extLst>
              <a:ext uri="{FF2B5EF4-FFF2-40B4-BE49-F238E27FC236}">
                <a16:creationId xmlns:a16="http://schemas.microsoft.com/office/drawing/2014/main" id="{00171B6B-3FC0-4F4D-920B-2F51CAE09CD9}"/>
              </a:ext>
            </a:extLst>
          </p:cNvPr>
          <p:cNvSpPr>
            <a:spLocks noGrp="1"/>
          </p:cNvSpPr>
          <p:nvPr>
            <p:ph idx="1"/>
          </p:nvPr>
        </p:nvSpPr>
        <p:spPr>
          <a:xfrm>
            <a:off x="838199" y="1825625"/>
            <a:ext cx="10904621" cy="4767680"/>
          </a:xfrm>
        </p:spPr>
        <p:txBody>
          <a:bodyPr>
            <a:normAutofit lnSpcReduction="10000"/>
          </a:bodyPr>
          <a:lstStyle/>
          <a:p>
            <a:r>
              <a:rPr lang="tr-TR" dirty="0"/>
              <a:t>«</a:t>
            </a:r>
            <a:r>
              <a:rPr lang="tr-TR" b="1" dirty="0" err="1"/>
              <a:t>Monolithic</a:t>
            </a:r>
            <a:r>
              <a:rPr lang="tr-TR" b="1" dirty="0"/>
              <a:t> Kimlik</a:t>
            </a:r>
            <a:r>
              <a:rPr lang="tr-TR" dirty="0"/>
              <a:t>: Bütüncül ve tekli yaklaşımı benimseyerek, kuruma ait tüm faaliyet alanlarında tek ve ortak göstergelerin kullanıldığı kurumsal kimlik türüdür» (</a:t>
            </a:r>
            <a:r>
              <a:rPr lang="tr-TR" dirty="0" err="1"/>
              <a:t>Peltekoğlu</a:t>
            </a:r>
            <a:r>
              <a:rPr lang="tr-TR" dirty="0"/>
              <a:t>, 2016: 543).</a:t>
            </a:r>
          </a:p>
          <a:p>
            <a:r>
              <a:rPr lang="tr-TR" dirty="0"/>
              <a:t>«</a:t>
            </a:r>
            <a:r>
              <a:rPr lang="tr-TR" b="1" dirty="0"/>
              <a:t>Desteklenmiş Kimlik</a:t>
            </a:r>
            <a:r>
              <a:rPr lang="tr-TR" dirty="0"/>
              <a:t>: Bağlı kurumların kendi ayrı kimliklerinin ve ayrı faaliyet alanlarının olduğu, ancak arka planda ana kurumun varlığının açık biçimde hissedildiği kimlik yapısı olarak desteklenmiş kimlik, aslında kendine ait kimlikle bir bütünün parçası olması felsefesine dayanır» (</a:t>
            </a:r>
            <a:r>
              <a:rPr lang="tr-TR" dirty="0" err="1"/>
              <a:t>Peltekoğlu</a:t>
            </a:r>
            <a:r>
              <a:rPr lang="tr-TR" dirty="0"/>
              <a:t>, 2016: 543).</a:t>
            </a:r>
          </a:p>
          <a:p>
            <a:r>
              <a:rPr lang="tr-TR" dirty="0"/>
              <a:t>«</a:t>
            </a:r>
            <a:r>
              <a:rPr lang="tr-TR" b="1" dirty="0"/>
              <a:t>Marka Kimliği: </a:t>
            </a:r>
            <a:r>
              <a:rPr lang="tr-TR" dirty="0"/>
              <a:t>Aynı çatı altındaki her bir kurum ya da birimin, hatta her bir ürünün kendi kimliğinin olduğu, kurumun farklı ürünlerinin/hizmetlerinin birbirleriyle ilişkisini hiçbir biçimde hissettirmeyen bağımsız bir kimlik yapısıdır» (</a:t>
            </a:r>
            <a:r>
              <a:rPr lang="tr-TR" dirty="0" err="1"/>
              <a:t>Peltekoğlu</a:t>
            </a:r>
            <a:r>
              <a:rPr lang="tr-TR" dirty="0"/>
              <a:t>, 2016: 544). </a:t>
            </a:r>
          </a:p>
          <a:p>
            <a:endParaRPr lang="tr-TR" dirty="0"/>
          </a:p>
          <a:p>
            <a:endParaRPr lang="tr-TR" dirty="0"/>
          </a:p>
        </p:txBody>
      </p:sp>
    </p:spTree>
    <p:extLst>
      <p:ext uri="{BB962C8B-B14F-4D97-AF65-F5344CB8AC3E}">
        <p14:creationId xmlns:p14="http://schemas.microsoft.com/office/powerpoint/2010/main" val="3803494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D0B759-6F61-481E-A54C-511363CF018D}"/>
              </a:ext>
            </a:extLst>
          </p:cNvPr>
          <p:cNvSpPr>
            <a:spLocks noGrp="1"/>
          </p:cNvSpPr>
          <p:nvPr>
            <p:ph type="title"/>
          </p:nvPr>
        </p:nvSpPr>
        <p:spPr/>
        <p:txBody>
          <a:bodyPr/>
          <a:lstStyle/>
          <a:p>
            <a:r>
              <a:rPr lang="tr-TR" dirty="0"/>
              <a:t>Görsel Kimliğin Bileşenleri</a:t>
            </a:r>
          </a:p>
        </p:txBody>
      </p:sp>
      <p:sp>
        <p:nvSpPr>
          <p:cNvPr id="3" name="İçerik Yer Tutucusu 2">
            <a:extLst>
              <a:ext uri="{FF2B5EF4-FFF2-40B4-BE49-F238E27FC236}">
                <a16:creationId xmlns:a16="http://schemas.microsoft.com/office/drawing/2014/main" id="{9CBA19A4-D7F8-4D02-AA7D-8D5E77E2F314}"/>
              </a:ext>
            </a:extLst>
          </p:cNvPr>
          <p:cNvSpPr>
            <a:spLocks noGrp="1"/>
          </p:cNvSpPr>
          <p:nvPr>
            <p:ph idx="1"/>
          </p:nvPr>
        </p:nvSpPr>
        <p:spPr/>
        <p:txBody>
          <a:bodyPr/>
          <a:lstStyle/>
          <a:p>
            <a:r>
              <a:rPr lang="tr-TR" dirty="0"/>
              <a:t>Kurumun adı</a:t>
            </a:r>
          </a:p>
          <a:p>
            <a:r>
              <a:rPr lang="tr-TR" dirty="0"/>
              <a:t>Logo ve Semboller</a:t>
            </a:r>
          </a:p>
          <a:p>
            <a:r>
              <a:rPr lang="tr-TR"/>
              <a:t>Tipografi</a:t>
            </a:r>
            <a:endParaRPr lang="tr-TR" dirty="0"/>
          </a:p>
          <a:p>
            <a:r>
              <a:rPr lang="tr-TR" dirty="0"/>
              <a:t>Renk</a:t>
            </a:r>
          </a:p>
          <a:p>
            <a:r>
              <a:rPr lang="tr-TR" dirty="0"/>
              <a:t>Kurumsal Sloganlar</a:t>
            </a:r>
          </a:p>
          <a:p>
            <a:endParaRPr lang="tr-TR" dirty="0"/>
          </a:p>
          <a:p>
            <a:endParaRPr lang="tr-TR" dirty="0"/>
          </a:p>
        </p:txBody>
      </p:sp>
    </p:spTree>
    <p:extLst>
      <p:ext uri="{BB962C8B-B14F-4D97-AF65-F5344CB8AC3E}">
        <p14:creationId xmlns:p14="http://schemas.microsoft.com/office/powerpoint/2010/main" val="1150674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122ECC-68C9-4187-AE1D-841116C27A6C}"/>
              </a:ext>
            </a:extLst>
          </p:cNvPr>
          <p:cNvSpPr>
            <a:spLocks noGrp="1"/>
          </p:cNvSpPr>
          <p:nvPr>
            <p:ph type="title"/>
          </p:nvPr>
        </p:nvSpPr>
        <p:spPr/>
        <p:txBody>
          <a:bodyPr/>
          <a:lstStyle/>
          <a:p>
            <a:r>
              <a:rPr lang="tr-TR" dirty="0"/>
              <a:t>Kurum Kimliği Oluşturma Süreci</a:t>
            </a:r>
          </a:p>
        </p:txBody>
      </p:sp>
      <p:sp>
        <p:nvSpPr>
          <p:cNvPr id="3" name="İçerik Yer Tutucusu 2">
            <a:extLst>
              <a:ext uri="{FF2B5EF4-FFF2-40B4-BE49-F238E27FC236}">
                <a16:creationId xmlns:a16="http://schemas.microsoft.com/office/drawing/2014/main" id="{F10BA518-34C7-4CC0-9443-A0EF04530EF4}"/>
              </a:ext>
            </a:extLst>
          </p:cNvPr>
          <p:cNvSpPr>
            <a:spLocks noGrp="1"/>
          </p:cNvSpPr>
          <p:nvPr>
            <p:ph idx="1"/>
          </p:nvPr>
        </p:nvSpPr>
        <p:spPr/>
        <p:txBody>
          <a:bodyPr>
            <a:normAutofit fontScale="92500" lnSpcReduction="20000"/>
          </a:bodyPr>
          <a:lstStyle/>
          <a:p>
            <a:r>
              <a:rPr lang="tr-TR" dirty="0"/>
              <a:t>Araştırma ve Analiz</a:t>
            </a:r>
          </a:p>
          <a:p>
            <a:pPr lvl="1"/>
            <a:r>
              <a:rPr lang="tr-TR" dirty="0"/>
              <a:t>«Kurum nerede, ne yapar ve nasıl bir örgütsel yapıya sahiptir?</a:t>
            </a:r>
          </a:p>
          <a:p>
            <a:pPr lvl="1"/>
            <a:r>
              <a:rPr lang="tr-TR" dirty="0"/>
              <a:t>Yönetim tarzı nedir? Merkezi ya da otonom kazanmış.</a:t>
            </a:r>
          </a:p>
          <a:p>
            <a:pPr lvl="1"/>
            <a:r>
              <a:rPr lang="tr-TR" dirty="0"/>
              <a:t> Kurumun geçmişi ve gelecek 1 0 yıl için planlanan değişiklikler.</a:t>
            </a:r>
          </a:p>
          <a:p>
            <a:pPr lvl="1"/>
            <a:r>
              <a:rPr lang="tr-TR" dirty="0"/>
              <a:t> Hangi tür sorunlar yeni bir kimlik arayışına yönlendirdi.</a:t>
            </a:r>
          </a:p>
          <a:p>
            <a:pPr lvl="1"/>
            <a:r>
              <a:rPr lang="tr-TR" dirty="0"/>
              <a:t>Yazılı bir misyonu var mı? Ya da yönetim örgütsel strateji ve hedefleri nasıl tanımlıyor?</a:t>
            </a:r>
          </a:p>
          <a:p>
            <a:pPr lvl="1"/>
            <a:r>
              <a:rPr lang="tr-TR" dirty="0"/>
              <a:t>Üretilen ürün ya da hizmet pazarda nasıl algılanıyor? Anlaşılması güç ürün ya da hizmet mi söz konusu? Eğer öyleyse nasıl daha anlaşılabilir hale getirilebilir.</a:t>
            </a:r>
          </a:p>
          <a:p>
            <a:pPr lvl="1"/>
            <a:r>
              <a:rPr lang="tr-TR" dirty="0"/>
              <a:t>Kurumun iletişim amaçları nelerdir? Grafik tasarımların tümü aynı kuruma aidiyeti açıklıyor mu?» (</a:t>
            </a:r>
            <a:r>
              <a:rPr lang="tr-TR" dirty="0" err="1"/>
              <a:t>Peltekoğlu</a:t>
            </a:r>
            <a:r>
              <a:rPr lang="tr-TR" dirty="0"/>
              <a:t>, 2016: 556)</a:t>
            </a:r>
          </a:p>
          <a:p>
            <a:r>
              <a:rPr lang="tr-TR" dirty="0"/>
              <a:t>Tasarım</a:t>
            </a:r>
          </a:p>
          <a:p>
            <a:r>
              <a:rPr lang="tr-TR" dirty="0"/>
              <a:t>Uygulama</a:t>
            </a:r>
          </a:p>
          <a:p>
            <a:endParaRPr lang="tr-TR" dirty="0"/>
          </a:p>
        </p:txBody>
      </p:sp>
      <p:sp>
        <p:nvSpPr>
          <p:cNvPr id="4" name="Metin kutusu 3">
            <a:extLst>
              <a:ext uri="{FF2B5EF4-FFF2-40B4-BE49-F238E27FC236}">
                <a16:creationId xmlns:a16="http://schemas.microsoft.com/office/drawing/2014/main" id="{F9E929C0-6180-41AE-B50B-A462A9634F15}"/>
              </a:ext>
            </a:extLst>
          </p:cNvPr>
          <p:cNvSpPr txBox="1"/>
          <p:nvPr/>
        </p:nvSpPr>
        <p:spPr>
          <a:xfrm>
            <a:off x="1184348" y="6323106"/>
            <a:ext cx="10016565" cy="369332"/>
          </a:xfrm>
          <a:prstGeom prst="rect">
            <a:avLst/>
          </a:prstGeom>
          <a:noFill/>
        </p:spPr>
        <p:txBody>
          <a:bodyPr wrap="square" rtlCol="0">
            <a:spAutoFit/>
          </a:bodyPr>
          <a:lstStyle/>
          <a:p>
            <a:r>
              <a:rPr lang="tr-TR" b="1" dirty="0"/>
              <a:t>KAYNAK</a:t>
            </a:r>
            <a:r>
              <a:rPr lang="tr-TR" dirty="0"/>
              <a:t>: Balta </a:t>
            </a:r>
            <a:r>
              <a:rPr lang="tr-TR" dirty="0" err="1"/>
              <a:t>Peltekoğlu</a:t>
            </a:r>
            <a:r>
              <a:rPr lang="tr-TR" dirty="0"/>
              <a:t>, Filiz, Halkla İlişkiler Nedir? İstanbul : Beta Yay. 2016, </a:t>
            </a:r>
          </a:p>
        </p:txBody>
      </p:sp>
    </p:spTree>
    <p:extLst>
      <p:ext uri="{BB962C8B-B14F-4D97-AF65-F5344CB8AC3E}">
        <p14:creationId xmlns:p14="http://schemas.microsoft.com/office/powerpoint/2010/main" val="4850039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483</Words>
  <Application>Microsoft Office PowerPoint</Application>
  <PresentationFormat>Geniş ekran</PresentationFormat>
  <Paragraphs>37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Konu 9. Kurum Kimliği</vt:lpstr>
      <vt:lpstr>Kurum Kimliği</vt:lpstr>
      <vt:lpstr>Neden Kurumsal Kimlik?</vt:lpstr>
      <vt:lpstr>PowerPoint Sunusu</vt:lpstr>
      <vt:lpstr>PowerPoint Sunusu</vt:lpstr>
      <vt:lpstr>Kurum Kimliği</vt:lpstr>
      <vt:lpstr>Görsel Kimliğin Bileşenleri</vt:lpstr>
      <vt:lpstr>Kurum Kimliği Oluşturma Süreci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9. Kurum Kimliği</dc:title>
  <dc:creator>Yazar </dc:creator>
  <cp:lastModifiedBy>Yazar </cp:lastModifiedBy>
  <cp:revision>6</cp:revision>
  <dcterms:created xsi:type="dcterms:W3CDTF">2021-03-19T10:38:37Z</dcterms:created>
  <dcterms:modified xsi:type="dcterms:W3CDTF">2021-03-19T11:34:12Z</dcterms:modified>
</cp:coreProperties>
</file>