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8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07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35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83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83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028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73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21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2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02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8638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B79DC-CB94-47F0-9E04-BC7C7C024D5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4AAEE-C42E-4537-96CE-A448A3B3A2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51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YAĞ ASİDİ </a:t>
            </a:r>
            <a:r>
              <a:rPr lang="tr-TR" b="1" dirty="0" smtClean="0"/>
              <a:t>BİYOSENTEZİ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/>
              <a:t>Yağ asidi </a:t>
            </a:r>
            <a:r>
              <a:rPr lang="tr-TR" dirty="0" err="1"/>
              <a:t>biyosentezi</a:t>
            </a:r>
            <a:r>
              <a:rPr lang="tr-TR" dirty="0"/>
              <a:t> yetişkin insanda temel olarak karaciğerde (ve daha az olarak meme dokusu ve yağ dokusunda) hücre sitoplazmasında gerçekleşir. </a:t>
            </a:r>
            <a:endParaRPr lang="tr-TR" dirty="0" smtClean="0"/>
          </a:p>
          <a:p>
            <a:r>
              <a:rPr lang="tr-TR" dirty="0" err="1" smtClean="0"/>
              <a:t>Biyosentez</a:t>
            </a:r>
            <a:r>
              <a:rPr lang="tr-TR" dirty="0"/>
              <a:t>, diyetle alınan besinlerin vücudun ihtiyacından fazla enerji içermesi durumunda ortaya çıkar.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125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err="1"/>
              <a:t>ATAP’ın</a:t>
            </a:r>
            <a:r>
              <a:rPr lang="tr-TR" dirty="0"/>
              <a:t> yapısında bir </a:t>
            </a:r>
            <a:r>
              <a:rPr lang="tr-TR" dirty="0" err="1"/>
              <a:t>pantotenik</a:t>
            </a:r>
            <a:r>
              <a:rPr lang="tr-TR" dirty="0"/>
              <a:t> asit türevi olan 4’-fosfopantetein </a:t>
            </a:r>
            <a:r>
              <a:rPr lang="tr-TR" dirty="0" smtClean="0"/>
              <a:t>bulunur. </a:t>
            </a:r>
          </a:p>
          <a:p>
            <a:pPr>
              <a:defRPr/>
            </a:pPr>
            <a:r>
              <a:rPr lang="tr-TR" dirty="0" smtClean="0"/>
              <a:t>Yağ </a:t>
            </a:r>
            <a:r>
              <a:rPr lang="tr-TR" dirty="0"/>
              <a:t>asidi sentezi yürürken, yağ asidi </a:t>
            </a:r>
            <a:r>
              <a:rPr lang="tr-TR" dirty="0" err="1"/>
              <a:t>sentaz</a:t>
            </a:r>
            <a:r>
              <a:rPr lang="tr-TR" dirty="0"/>
              <a:t> enzim kompleksinin yapısındaki 7 enzim görev sıralarına göre sırayla reaksiyonları </a:t>
            </a:r>
            <a:r>
              <a:rPr lang="tr-TR" dirty="0" err="1"/>
              <a:t>katalizlerler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Enzimler </a:t>
            </a:r>
            <a:r>
              <a:rPr lang="tr-TR" dirty="0"/>
              <a:t>sırasıyla 1: 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transaçilaz</a:t>
            </a:r>
            <a:r>
              <a:rPr lang="tr-TR" dirty="0"/>
              <a:t> (AT), 2: </a:t>
            </a:r>
            <a:r>
              <a:rPr lang="tr-TR" dirty="0" err="1"/>
              <a:t>malonil</a:t>
            </a:r>
            <a:r>
              <a:rPr lang="tr-TR" dirty="0"/>
              <a:t> </a:t>
            </a:r>
            <a:r>
              <a:rPr lang="tr-TR" dirty="0" err="1"/>
              <a:t>transaçilaz</a:t>
            </a:r>
            <a:r>
              <a:rPr lang="tr-TR" dirty="0"/>
              <a:t> (MT), 3: </a:t>
            </a:r>
            <a:r>
              <a:rPr lang="tr-TR" dirty="0" err="1"/>
              <a:t>ketoaçil</a:t>
            </a:r>
            <a:r>
              <a:rPr lang="tr-TR" dirty="0"/>
              <a:t> </a:t>
            </a:r>
            <a:r>
              <a:rPr lang="tr-TR" dirty="0" err="1"/>
              <a:t>sentaz</a:t>
            </a:r>
            <a:r>
              <a:rPr lang="tr-TR" dirty="0"/>
              <a:t> (KS), 4: </a:t>
            </a:r>
            <a:r>
              <a:rPr lang="tr-TR" dirty="0" err="1"/>
              <a:t>ketoaçil</a:t>
            </a:r>
            <a:r>
              <a:rPr lang="tr-TR" dirty="0"/>
              <a:t> </a:t>
            </a:r>
            <a:r>
              <a:rPr lang="tr-TR" dirty="0" err="1"/>
              <a:t>redüktaz</a:t>
            </a:r>
            <a:r>
              <a:rPr lang="tr-TR" dirty="0"/>
              <a:t> (KR), 5: </a:t>
            </a:r>
            <a:r>
              <a:rPr lang="tr-TR" dirty="0" err="1"/>
              <a:t>hidroksiaçil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(HD), 6: </a:t>
            </a:r>
            <a:r>
              <a:rPr lang="tr-TR" dirty="0" err="1"/>
              <a:t>enoyl</a:t>
            </a:r>
            <a:r>
              <a:rPr lang="tr-TR" dirty="0"/>
              <a:t> </a:t>
            </a:r>
            <a:r>
              <a:rPr lang="tr-TR" dirty="0" err="1"/>
              <a:t>redüktaz</a:t>
            </a:r>
            <a:r>
              <a:rPr lang="tr-TR" dirty="0"/>
              <a:t> (ER), 7: (</a:t>
            </a:r>
            <a:r>
              <a:rPr lang="tr-TR" dirty="0" err="1"/>
              <a:t>palmitoyl</a:t>
            </a:r>
            <a:r>
              <a:rPr lang="tr-TR" dirty="0"/>
              <a:t>) </a:t>
            </a:r>
            <a:r>
              <a:rPr lang="tr-TR" dirty="0" err="1"/>
              <a:t>tiyoesteraz</a:t>
            </a:r>
            <a:r>
              <a:rPr lang="tr-TR" dirty="0"/>
              <a:t> (TE)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İlk olarak </a:t>
            </a:r>
            <a:r>
              <a:rPr lang="tr-TR" dirty="0" err="1"/>
              <a:t>asetil-CoA’dan</a:t>
            </a:r>
            <a:r>
              <a:rPr lang="tr-TR" dirty="0"/>
              <a:t> elde edilen bir asetat molekülü, </a:t>
            </a:r>
            <a:r>
              <a:rPr lang="tr-TR" dirty="0" err="1"/>
              <a:t>ATAP’ın</a:t>
            </a:r>
            <a:r>
              <a:rPr lang="tr-TR" dirty="0"/>
              <a:t> yapısındaki </a:t>
            </a:r>
            <a:r>
              <a:rPr lang="tr-TR" dirty="0" err="1"/>
              <a:t>fosfopantetein’in</a:t>
            </a:r>
            <a:r>
              <a:rPr lang="tr-TR" dirty="0"/>
              <a:t> serbest ucunda bulunan </a:t>
            </a:r>
            <a:r>
              <a:rPr lang="tr-TR" dirty="0" err="1"/>
              <a:t>tiyol</a:t>
            </a:r>
            <a:r>
              <a:rPr lang="tr-TR" dirty="0"/>
              <a:t> (–SH) grubuna bağlanır (AT).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Bundan </a:t>
            </a:r>
            <a:r>
              <a:rPr lang="tr-TR" dirty="0"/>
              <a:t>sonra asetat molekülü </a:t>
            </a:r>
            <a:r>
              <a:rPr lang="tr-TR" dirty="0" err="1"/>
              <a:t>ATAP’tan</a:t>
            </a:r>
            <a:r>
              <a:rPr lang="tr-TR" dirty="0"/>
              <a:t> enzimdeki bir </a:t>
            </a:r>
            <a:r>
              <a:rPr lang="tr-TR" dirty="0" err="1"/>
              <a:t>sistein</a:t>
            </a:r>
            <a:r>
              <a:rPr lang="tr-TR" dirty="0"/>
              <a:t> bakiyesinin </a:t>
            </a:r>
            <a:r>
              <a:rPr lang="tr-TR" dirty="0" err="1"/>
              <a:t>tiyol</a:t>
            </a:r>
            <a:r>
              <a:rPr lang="tr-TR" dirty="0"/>
              <a:t> grubuna taşınır.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taşınma ile boşalan </a:t>
            </a:r>
            <a:r>
              <a:rPr lang="tr-TR" dirty="0" err="1"/>
              <a:t>ATAP’ın</a:t>
            </a:r>
            <a:r>
              <a:rPr lang="tr-TR" dirty="0"/>
              <a:t> </a:t>
            </a:r>
            <a:r>
              <a:rPr lang="tr-TR" dirty="0" err="1"/>
              <a:t>tiyol</a:t>
            </a:r>
            <a:r>
              <a:rPr lang="tr-TR" dirty="0"/>
              <a:t> grubuna </a:t>
            </a:r>
            <a:r>
              <a:rPr lang="tr-TR" dirty="0" err="1"/>
              <a:t>malonil-CoA’dan</a:t>
            </a:r>
            <a:r>
              <a:rPr lang="tr-TR" dirty="0"/>
              <a:t> elde edilen bir </a:t>
            </a:r>
            <a:r>
              <a:rPr lang="tr-TR" dirty="0" err="1"/>
              <a:t>malonat</a:t>
            </a:r>
            <a:r>
              <a:rPr lang="tr-TR" dirty="0"/>
              <a:t> molekülü bağlanır (MT).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189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/>
              <a:t>Bundan sonraki birleşme (</a:t>
            </a:r>
            <a:r>
              <a:rPr lang="tr-TR" dirty="0" err="1"/>
              <a:t>kondensasyon</a:t>
            </a:r>
            <a:r>
              <a:rPr lang="tr-TR" dirty="0"/>
              <a:t>) reaksiyonunda, önce </a:t>
            </a:r>
            <a:r>
              <a:rPr lang="tr-TR" dirty="0" err="1"/>
              <a:t>malonat</a:t>
            </a:r>
            <a:r>
              <a:rPr lang="tr-TR" dirty="0"/>
              <a:t> molekülünden, molekülün sentezi esnasında HCO</a:t>
            </a:r>
            <a:r>
              <a:rPr lang="tr-TR" baseline="-25000" dirty="0"/>
              <a:t>3</a:t>
            </a:r>
            <a:r>
              <a:rPr lang="tr-TR" baseline="30000" dirty="0"/>
              <a:t>−</a:t>
            </a:r>
            <a:r>
              <a:rPr lang="tr-TR" dirty="0"/>
              <a:t> molekülünden eklenen CO</a:t>
            </a:r>
            <a:r>
              <a:rPr lang="tr-TR" baseline="-25000" dirty="0"/>
              <a:t>2</a:t>
            </a:r>
            <a:r>
              <a:rPr lang="tr-TR" dirty="0"/>
              <a:t> ayrılır. </a:t>
            </a:r>
            <a:endParaRPr lang="tr-TR" dirty="0" smtClean="0"/>
          </a:p>
          <a:p>
            <a:r>
              <a:rPr lang="tr-TR" dirty="0" smtClean="0"/>
              <a:t>Ayrılan </a:t>
            </a:r>
            <a:r>
              <a:rPr lang="tr-TR" dirty="0"/>
              <a:t>CO</a:t>
            </a:r>
            <a:r>
              <a:rPr lang="tr-TR" baseline="-25000" dirty="0"/>
              <a:t>2</a:t>
            </a:r>
            <a:r>
              <a:rPr lang="tr-TR" dirty="0"/>
              <a:t>’nin yerine </a:t>
            </a:r>
            <a:r>
              <a:rPr lang="tr-TR" dirty="0" err="1"/>
              <a:t>sistein</a:t>
            </a:r>
            <a:r>
              <a:rPr lang="tr-TR" dirty="0"/>
              <a:t> bakiyesine bağlı halde duran </a:t>
            </a:r>
            <a:r>
              <a:rPr lang="tr-TR" dirty="0" err="1"/>
              <a:t>asetil</a:t>
            </a:r>
            <a:r>
              <a:rPr lang="tr-TR" dirty="0"/>
              <a:t> grubu taşınır. </a:t>
            </a:r>
            <a:endParaRPr lang="tr-TR" dirty="0" smtClean="0"/>
          </a:p>
          <a:p>
            <a:r>
              <a:rPr lang="tr-TR" dirty="0" smtClean="0"/>
              <a:t>Böylece </a:t>
            </a:r>
            <a:r>
              <a:rPr lang="tr-TR" dirty="0" err="1"/>
              <a:t>ATAP’a</a:t>
            </a:r>
            <a:r>
              <a:rPr lang="tr-TR" dirty="0"/>
              <a:t> bağlı halde 4 karbonlu beta-</a:t>
            </a:r>
            <a:r>
              <a:rPr lang="tr-TR" dirty="0" err="1"/>
              <a:t>ketoaçil</a:t>
            </a:r>
            <a:r>
              <a:rPr lang="tr-TR" dirty="0"/>
              <a:t> grubu sentezlenir (KS</a:t>
            </a:r>
            <a:r>
              <a:rPr lang="tr-TR" dirty="0" smtClean="0"/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224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/>
          </a:bodyPr>
          <a:lstStyle/>
          <a:p>
            <a:r>
              <a:rPr lang="tr-TR" dirty="0"/>
              <a:t>Bundan sonra molekülde sırasıyla indirgenme (KR), </a:t>
            </a:r>
            <a:r>
              <a:rPr lang="tr-TR" dirty="0" err="1"/>
              <a:t>dehidrasyon</a:t>
            </a:r>
            <a:r>
              <a:rPr lang="tr-TR" dirty="0"/>
              <a:t> (HD) ve indirgenme (ER) reaksiyonları gerçekleşir ve 4 karbonlu doymuş bir </a:t>
            </a:r>
            <a:r>
              <a:rPr lang="tr-TR" dirty="0" err="1"/>
              <a:t>açil</a:t>
            </a:r>
            <a:r>
              <a:rPr lang="tr-TR" dirty="0"/>
              <a:t> grubu sentezlenmiş olur. </a:t>
            </a:r>
            <a:endParaRPr lang="tr-TR" dirty="0" smtClean="0"/>
          </a:p>
          <a:p>
            <a:r>
              <a:rPr lang="tr-TR" dirty="0" smtClean="0"/>
              <a:t>Birleşme </a:t>
            </a:r>
            <a:r>
              <a:rPr lang="tr-TR" dirty="0"/>
              <a:t>reaksiyonundan sonraki ilk indirgenme reaksiyonunda 3 numaralı karbona bağlı keton grubu alkole indirgenir.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8359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 smtClean="0"/>
              <a:t>Sonraki </a:t>
            </a:r>
            <a:r>
              <a:rPr lang="tr-TR" dirty="0" err="1" smtClean="0"/>
              <a:t>dehidrasyon</a:t>
            </a:r>
            <a:r>
              <a:rPr lang="tr-TR" dirty="0" smtClean="0"/>
              <a:t> reaksiyonunda molekülden bir H</a:t>
            </a:r>
            <a:r>
              <a:rPr lang="tr-TR" baseline="-25000" dirty="0" smtClean="0"/>
              <a:t>2</a:t>
            </a:r>
            <a:r>
              <a:rPr lang="tr-TR" dirty="0" smtClean="0"/>
              <a:t>O molekülü ayrılarak, 2 ve 3 </a:t>
            </a:r>
            <a:r>
              <a:rPr lang="tr-TR" dirty="0" err="1" smtClean="0"/>
              <a:t>nolu</a:t>
            </a:r>
            <a:r>
              <a:rPr lang="tr-TR" dirty="0" smtClean="0"/>
              <a:t> karbonlar arasında bir çift bağ meydana gelir. </a:t>
            </a:r>
          </a:p>
          <a:p>
            <a:r>
              <a:rPr lang="tr-TR" dirty="0"/>
              <a:t>Bundan sonra meydana gelen ikinci indirgenme reaksiyonunda ise 2 ve 3 </a:t>
            </a:r>
            <a:r>
              <a:rPr lang="tr-TR" dirty="0" err="1"/>
              <a:t>nolu</a:t>
            </a:r>
            <a:r>
              <a:rPr lang="tr-TR" dirty="0"/>
              <a:t> karbonlar arasındaki çift bağ doyurulur. </a:t>
            </a:r>
            <a:endParaRPr lang="tr-TR" dirty="0" smtClean="0"/>
          </a:p>
          <a:p>
            <a:r>
              <a:rPr lang="tr-TR" dirty="0" smtClean="0"/>
              <a:t>İndirgenme </a:t>
            </a:r>
            <a:r>
              <a:rPr lang="tr-TR" dirty="0"/>
              <a:t>reaksiyonlarında hidrojen vericisi olarak NADPH </a:t>
            </a:r>
            <a:r>
              <a:rPr lang="tr-TR" dirty="0" smtClean="0"/>
              <a:t>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991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Bundan sonra, önce 4 karbonlu doymuş </a:t>
            </a:r>
            <a:r>
              <a:rPr lang="tr-TR" dirty="0" err="1"/>
              <a:t>açil</a:t>
            </a:r>
            <a:r>
              <a:rPr lang="tr-TR" dirty="0"/>
              <a:t> grubu (</a:t>
            </a:r>
            <a:r>
              <a:rPr lang="tr-TR" dirty="0" err="1"/>
              <a:t>bütiril</a:t>
            </a:r>
            <a:r>
              <a:rPr lang="tr-TR" dirty="0"/>
              <a:t>), bağlı olduğu </a:t>
            </a:r>
            <a:r>
              <a:rPr lang="tr-TR" dirty="0" err="1"/>
              <a:t>ATAP’ın</a:t>
            </a:r>
            <a:r>
              <a:rPr lang="tr-TR" dirty="0"/>
              <a:t> </a:t>
            </a:r>
            <a:r>
              <a:rPr lang="tr-TR" dirty="0" err="1"/>
              <a:t>tiyol</a:t>
            </a:r>
            <a:r>
              <a:rPr lang="tr-TR" dirty="0"/>
              <a:t> grubundan </a:t>
            </a:r>
            <a:r>
              <a:rPr lang="tr-TR" dirty="0" err="1"/>
              <a:t>sistein</a:t>
            </a:r>
            <a:r>
              <a:rPr lang="tr-TR" dirty="0"/>
              <a:t> bakiyesinin </a:t>
            </a:r>
            <a:r>
              <a:rPr lang="tr-TR" dirty="0" err="1"/>
              <a:t>tiyol</a:t>
            </a:r>
            <a:r>
              <a:rPr lang="tr-TR" dirty="0"/>
              <a:t> grubuna taşınır ve boşalan </a:t>
            </a:r>
            <a:r>
              <a:rPr lang="tr-TR" dirty="0" err="1"/>
              <a:t>ATAP’a</a:t>
            </a:r>
            <a:r>
              <a:rPr lang="tr-TR" dirty="0"/>
              <a:t> yeni bir </a:t>
            </a:r>
            <a:r>
              <a:rPr lang="tr-TR" dirty="0" err="1"/>
              <a:t>malonat</a:t>
            </a:r>
            <a:r>
              <a:rPr lang="tr-TR" dirty="0"/>
              <a:t> molekülü bağlanır. </a:t>
            </a:r>
            <a:endParaRPr lang="tr-TR" dirty="0" smtClean="0"/>
          </a:p>
          <a:p>
            <a:r>
              <a:rPr lang="tr-TR" dirty="0" smtClean="0"/>
              <a:t>Sonra </a:t>
            </a:r>
            <a:r>
              <a:rPr lang="tr-TR" dirty="0"/>
              <a:t>sırasıyla; birleşme, indirgenme, </a:t>
            </a:r>
            <a:r>
              <a:rPr lang="tr-TR" dirty="0" err="1"/>
              <a:t>dehidrasyon</a:t>
            </a:r>
            <a:r>
              <a:rPr lang="tr-TR" dirty="0"/>
              <a:t> ve indirgenme reaksiyonları gerçekleşir.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defa </a:t>
            </a:r>
            <a:r>
              <a:rPr lang="tr-TR" dirty="0" err="1"/>
              <a:t>ATAP’a</a:t>
            </a:r>
            <a:r>
              <a:rPr lang="tr-TR" dirty="0"/>
              <a:t> bağlı halde oluşan yapı 6 karbonlu doymuş </a:t>
            </a:r>
            <a:r>
              <a:rPr lang="tr-TR" dirty="0" err="1"/>
              <a:t>açil</a:t>
            </a:r>
            <a:r>
              <a:rPr lang="tr-TR" dirty="0"/>
              <a:t> grubudur.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807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/>
          </a:bodyPr>
          <a:lstStyle/>
          <a:p>
            <a:r>
              <a:rPr lang="tr-TR" dirty="0"/>
              <a:t>Aynı işlemlerin 5 tur daha gerçekleşmesi sonucunda </a:t>
            </a:r>
            <a:r>
              <a:rPr lang="tr-TR" dirty="0" err="1"/>
              <a:t>ATAP’a</a:t>
            </a:r>
            <a:r>
              <a:rPr lang="tr-TR" dirty="0"/>
              <a:t> bağlı halde 16 karbonlu doymuş </a:t>
            </a:r>
            <a:r>
              <a:rPr lang="tr-TR" dirty="0" err="1"/>
              <a:t>açil</a:t>
            </a:r>
            <a:r>
              <a:rPr lang="tr-TR" dirty="0"/>
              <a:t> grubu oluşur. </a:t>
            </a:r>
            <a:endParaRPr lang="tr-TR" dirty="0" smtClean="0"/>
          </a:p>
          <a:p>
            <a:r>
              <a:rPr lang="tr-TR" dirty="0" err="1" smtClean="0"/>
              <a:t>Açil</a:t>
            </a:r>
            <a:r>
              <a:rPr lang="tr-TR" dirty="0" smtClean="0"/>
              <a:t> </a:t>
            </a:r>
            <a:r>
              <a:rPr lang="tr-TR" dirty="0"/>
              <a:t>grubu 16 karbon uzunluğuna ulaşınca, molekül ile ATAP arasındaki </a:t>
            </a:r>
            <a:r>
              <a:rPr lang="tr-TR" dirty="0" err="1"/>
              <a:t>tiyoester</a:t>
            </a:r>
            <a:r>
              <a:rPr lang="tr-TR" dirty="0"/>
              <a:t> bağı kırılır ve palmitat serbest kalır (TE</a:t>
            </a:r>
            <a:r>
              <a:rPr lang="tr-TR" dirty="0" smtClean="0"/>
              <a:t>). </a:t>
            </a:r>
          </a:p>
          <a:p>
            <a:r>
              <a:rPr lang="tr-TR" dirty="0" smtClean="0"/>
              <a:t>Meme </a:t>
            </a:r>
            <a:r>
              <a:rPr lang="tr-TR" dirty="0"/>
              <a:t>dokusunda daha kısa zincirli yağ asitleri de sentezlenebilmektedir.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524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Sitoplazmada sentezlenen yağ asitlerinin hemen mitokondride beta-</a:t>
            </a:r>
            <a:r>
              <a:rPr lang="tr-TR" dirty="0" err="1"/>
              <a:t>oksidasyona</a:t>
            </a:r>
            <a:r>
              <a:rPr lang="tr-TR" dirty="0"/>
              <a:t> girerek yıkılması, yağ asidi sentezi için yapımı artan </a:t>
            </a:r>
            <a:r>
              <a:rPr lang="tr-TR" dirty="0" err="1"/>
              <a:t>malonil-CoA</a:t>
            </a:r>
            <a:r>
              <a:rPr lang="tr-TR" dirty="0"/>
              <a:t> tarafından engellenir.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Malonil-CoA</a:t>
            </a:r>
            <a:r>
              <a:rPr lang="tr-TR" dirty="0" smtClean="0"/>
              <a:t> </a:t>
            </a:r>
            <a:r>
              <a:rPr lang="tr-TR" dirty="0"/>
              <a:t>bu görevi, </a:t>
            </a:r>
            <a:r>
              <a:rPr lang="tr-TR" dirty="0" err="1"/>
              <a:t>karnitin</a:t>
            </a:r>
            <a:r>
              <a:rPr lang="tr-TR" dirty="0"/>
              <a:t> 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I enzimini </a:t>
            </a:r>
            <a:r>
              <a:rPr lang="tr-TR" dirty="0" err="1"/>
              <a:t>inhibe</a:t>
            </a:r>
            <a:r>
              <a:rPr lang="tr-TR" dirty="0"/>
              <a:t> ederek yağ asitlerinin mitokondriye girişini engellemek suretiyle yerine </a:t>
            </a:r>
            <a:r>
              <a:rPr lang="tr-TR" dirty="0" smtClean="0"/>
              <a:t>getirir.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5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r>
              <a:rPr lang="tr-TR" dirty="0"/>
              <a:t>Yağ asidi </a:t>
            </a:r>
            <a:r>
              <a:rPr lang="tr-TR" dirty="0" err="1"/>
              <a:t>biyosentezinde</a:t>
            </a:r>
            <a:r>
              <a:rPr lang="tr-TR" dirty="0"/>
              <a:t> kullanılan </a:t>
            </a:r>
            <a:r>
              <a:rPr lang="tr-TR" dirty="0" err="1"/>
              <a:t>NADPH’ların</a:t>
            </a:r>
            <a:r>
              <a:rPr lang="tr-TR" dirty="0"/>
              <a:t> 2 kaynağı vardır. </a:t>
            </a:r>
            <a:endParaRPr lang="tr-TR" dirty="0" smtClean="0"/>
          </a:p>
          <a:p>
            <a:r>
              <a:rPr lang="tr-TR" dirty="0" smtClean="0"/>
              <a:t>Bunlardan </a:t>
            </a:r>
            <a:r>
              <a:rPr lang="tr-TR" dirty="0"/>
              <a:t>birincisi </a:t>
            </a:r>
            <a:r>
              <a:rPr lang="tr-TR" dirty="0" err="1"/>
              <a:t>pentoz</a:t>
            </a:r>
            <a:r>
              <a:rPr lang="tr-TR" dirty="0"/>
              <a:t> fosfat yolu (</a:t>
            </a:r>
            <a:r>
              <a:rPr lang="tr-TR" dirty="0" err="1"/>
              <a:t>heksozmonofosfat</a:t>
            </a:r>
            <a:r>
              <a:rPr lang="tr-TR" dirty="0"/>
              <a:t> </a:t>
            </a:r>
            <a:r>
              <a:rPr lang="tr-TR" dirty="0" err="1"/>
              <a:t>şantı</a:t>
            </a:r>
            <a:r>
              <a:rPr lang="tr-TR" dirty="0"/>
              <a:t>)’</a:t>
            </a:r>
            <a:r>
              <a:rPr lang="tr-TR" dirty="0" err="1"/>
              <a:t>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yola giren her </a:t>
            </a:r>
            <a:r>
              <a:rPr lang="tr-TR" dirty="0" err="1"/>
              <a:t>glukoz</a:t>
            </a:r>
            <a:r>
              <a:rPr lang="tr-TR" dirty="0"/>
              <a:t> molekülü için 2 tane NADPH üretilir. </a:t>
            </a:r>
            <a:endParaRPr lang="tr-TR" dirty="0" smtClean="0"/>
          </a:p>
          <a:p>
            <a:r>
              <a:rPr lang="tr-TR" dirty="0" smtClean="0"/>
              <a:t>Kaynakların </a:t>
            </a:r>
            <a:r>
              <a:rPr lang="tr-TR" dirty="0"/>
              <a:t>diğeri ise sitoplazmada </a:t>
            </a:r>
            <a:r>
              <a:rPr lang="tr-TR" dirty="0" err="1"/>
              <a:t>malatdan</a:t>
            </a:r>
            <a:r>
              <a:rPr lang="tr-TR" dirty="0"/>
              <a:t> </a:t>
            </a:r>
            <a:r>
              <a:rPr lang="tr-TR" dirty="0" err="1"/>
              <a:t>piruvatın</a:t>
            </a:r>
            <a:r>
              <a:rPr lang="tr-TR" dirty="0"/>
              <a:t> sentezlendiği, malik enzim tarafından </a:t>
            </a:r>
            <a:r>
              <a:rPr lang="tr-TR" dirty="0" err="1"/>
              <a:t>katalizlenen</a:t>
            </a:r>
            <a:r>
              <a:rPr lang="tr-TR" dirty="0"/>
              <a:t> </a:t>
            </a:r>
            <a:r>
              <a:rPr lang="tr-TR" dirty="0" err="1"/>
              <a:t>dekarboksilasyon</a:t>
            </a:r>
            <a:r>
              <a:rPr lang="tr-TR" dirty="0"/>
              <a:t> reaksiyonudur.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reaksiyon esnasında bir tane NADPH </a:t>
            </a:r>
            <a:r>
              <a:rPr lang="tr-TR" dirty="0" smtClean="0"/>
              <a:t>üretilir.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861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/>
          </a:bodyPr>
          <a:lstStyle/>
          <a:p>
            <a:r>
              <a:rPr lang="tr-TR" dirty="0"/>
              <a:t>Yağ asidi </a:t>
            </a:r>
            <a:r>
              <a:rPr lang="tr-TR" dirty="0" err="1"/>
              <a:t>biyosentezi</a:t>
            </a:r>
            <a:r>
              <a:rPr lang="tr-TR" dirty="0"/>
              <a:t> için gerekli olan karbonların kaynağı öncelikli olarak karbonhidratlardır, ancak alınan ihtiyaç fazlası proteinlerden elde edilen bazı aminoasitler de (</a:t>
            </a:r>
            <a:r>
              <a:rPr lang="tr-TR" dirty="0" err="1"/>
              <a:t>asetil-CoA</a:t>
            </a:r>
            <a:r>
              <a:rPr lang="tr-TR" dirty="0"/>
              <a:t> ve sitrik asit döngüsü ara ürünlerine parçalananlar) bu iş için kaynak teşkil edebilir. </a:t>
            </a:r>
            <a:endParaRPr lang="tr-TR" dirty="0" smtClean="0"/>
          </a:p>
          <a:p>
            <a:r>
              <a:rPr lang="tr-TR" dirty="0" err="1" smtClean="0"/>
              <a:t>Biyosentez</a:t>
            </a:r>
            <a:r>
              <a:rPr lang="tr-TR" dirty="0" smtClean="0"/>
              <a:t> </a:t>
            </a:r>
            <a:r>
              <a:rPr lang="tr-TR" dirty="0"/>
              <a:t>işleminde </a:t>
            </a:r>
            <a:r>
              <a:rPr lang="tr-TR" dirty="0" err="1"/>
              <a:t>asetil-CoA’lardan</a:t>
            </a:r>
            <a:r>
              <a:rPr lang="tr-TR" dirty="0"/>
              <a:t> elde edilen 2 karbonlu üniteler uç uca eklenerek 16 karbonlu palmitik asit elde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2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832"/>
            <a:ext cx="8229600" cy="43924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Glikoliz</a:t>
            </a:r>
            <a:r>
              <a:rPr lang="tr-TR" dirty="0"/>
              <a:t> sitoplazmada gerçekleşir ve son ürün olan </a:t>
            </a:r>
            <a:r>
              <a:rPr lang="tr-TR" dirty="0" err="1"/>
              <a:t>pirüvat</a:t>
            </a:r>
            <a:r>
              <a:rPr lang="tr-TR" dirty="0"/>
              <a:t>, mitokondriye girerek burada </a:t>
            </a:r>
            <a:r>
              <a:rPr lang="tr-TR" dirty="0" err="1"/>
              <a:t>pirüvat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enzimi aracılığıyla </a:t>
            </a:r>
            <a:r>
              <a:rPr lang="tr-TR" dirty="0" err="1"/>
              <a:t>asetil-CoA’ya</a:t>
            </a:r>
            <a:r>
              <a:rPr lang="tr-TR" dirty="0"/>
              <a:t> veya </a:t>
            </a:r>
            <a:r>
              <a:rPr lang="tr-TR" dirty="0" err="1"/>
              <a:t>pirüvat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enzimi aracılığıyla </a:t>
            </a:r>
            <a:r>
              <a:rPr lang="tr-TR" dirty="0" err="1"/>
              <a:t>oksaloasetat’a</a:t>
            </a:r>
            <a:r>
              <a:rPr lang="tr-TR" dirty="0"/>
              <a:t> çevrilir (</a:t>
            </a:r>
            <a:r>
              <a:rPr lang="tr-TR" dirty="0" err="1"/>
              <a:t>asetil-CoA</a:t>
            </a:r>
            <a:r>
              <a:rPr lang="tr-TR" dirty="0"/>
              <a:t> konsantrasyonu belirleyici</a:t>
            </a:r>
            <a:r>
              <a:rPr lang="tr-TR" dirty="0" smtClean="0"/>
              <a:t>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723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/>
              <a:t>Yağ asidi </a:t>
            </a:r>
            <a:r>
              <a:rPr lang="tr-TR" dirty="0" err="1"/>
              <a:t>biyosentezi</a:t>
            </a:r>
            <a:r>
              <a:rPr lang="tr-TR" dirty="0"/>
              <a:t> sitoplazmada meydana geldiği için, sentezde kullanılan </a:t>
            </a:r>
            <a:r>
              <a:rPr lang="tr-TR" dirty="0" err="1"/>
              <a:t>asetil-CoA’ların</a:t>
            </a:r>
            <a:r>
              <a:rPr lang="tr-TR" dirty="0"/>
              <a:t> mitokondriden sitoplazmaya taşınması gerekir. </a:t>
            </a:r>
            <a:endParaRPr lang="tr-TR" dirty="0" smtClean="0"/>
          </a:p>
          <a:p>
            <a:r>
              <a:rPr lang="tr-TR" dirty="0" smtClean="0"/>
              <a:t>Ancak</a:t>
            </a:r>
            <a:r>
              <a:rPr lang="tr-TR" dirty="0"/>
              <a:t>, </a:t>
            </a:r>
            <a:r>
              <a:rPr lang="tr-TR" dirty="0" err="1"/>
              <a:t>asetil-CoA</a:t>
            </a:r>
            <a:r>
              <a:rPr lang="tr-TR" dirty="0"/>
              <a:t> mitokondri zarını geçemez.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nedenle, </a:t>
            </a:r>
            <a:r>
              <a:rPr lang="tr-TR" dirty="0" err="1"/>
              <a:t>asetil-CoA’nın</a:t>
            </a:r>
            <a:r>
              <a:rPr lang="tr-TR" dirty="0"/>
              <a:t> sitoplazmaya taşınması işlemi, mitokondride </a:t>
            </a:r>
            <a:r>
              <a:rPr lang="tr-TR" dirty="0" err="1"/>
              <a:t>oksaloasetat</a:t>
            </a:r>
            <a:r>
              <a:rPr lang="tr-TR" dirty="0"/>
              <a:t> ve </a:t>
            </a:r>
            <a:r>
              <a:rPr lang="tr-TR" dirty="0" err="1"/>
              <a:t>asetil-CoA’nın</a:t>
            </a:r>
            <a:r>
              <a:rPr lang="tr-TR" dirty="0"/>
              <a:t> birleşmesiyle oluşan </a:t>
            </a:r>
            <a:r>
              <a:rPr lang="tr-TR" dirty="0" err="1"/>
              <a:t>sitrat’ın</a:t>
            </a:r>
            <a:r>
              <a:rPr lang="tr-TR" dirty="0"/>
              <a:t> sitoplazmaya geçmesi, orada </a:t>
            </a:r>
            <a:r>
              <a:rPr lang="tr-TR" dirty="0" err="1"/>
              <a:t>sitrat</a:t>
            </a:r>
            <a:r>
              <a:rPr lang="tr-TR" dirty="0"/>
              <a:t> </a:t>
            </a:r>
            <a:r>
              <a:rPr lang="tr-TR" dirty="0" err="1"/>
              <a:t>liyaz</a:t>
            </a:r>
            <a:r>
              <a:rPr lang="tr-TR" dirty="0"/>
              <a:t> enziminin yardımıyla </a:t>
            </a:r>
            <a:r>
              <a:rPr lang="tr-TR" dirty="0" err="1"/>
              <a:t>oksaloasetat</a:t>
            </a:r>
            <a:r>
              <a:rPr lang="tr-TR" dirty="0"/>
              <a:t> ve </a:t>
            </a:r>
            <a:r>
              <a:rPr lang="tr-TR" dirty="0" err="1"/>
              <a:t>asetil-CoA’ya</a:t>
            </a:r>
            <a:r>
              <a:rPr lang="tr-TR" dirty="0"/>
              <a:t> parçalanması yoluyla </a:t>
            </a:r>
            <a:r>
              <a:rPr lang="tr-TR" dirty="0" smtClean="0"/>
              <a:t>gerçekleştirilir.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08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tr-TR" dirty="0" err="1"/>
              <a:t>Sitratın</a:t>
            </a:r>
            <a:r>
              <a:rPr lang="tr-TR" dirty="0"/>
              <a:t> sitoplazmaya geçişi için mitokondrideki </a:t>
            </a:r>
            <a:r>
              <a:rPr lang="tr-TR" dirty="0" err="1"/>
              <a:t>sitrat</a:t>
            </a:r>
            <a:r>
              <a:rPr lang="tr-TR" dirty="0"/>
              <a:t> miktarının artmış olması gerekir. </a:t>
            </a:r>
            <a:endParaRPr lang="tr-TR" dirty="0" smtClean="0"/>
          </a:p>
          <a:p>
            <a:r>
              <a:rPr lang="tr-TR" dirty="0" smtClean="0"/>
              <a:t>Mitokondride </a:t>
            </a:r>
            <a:r>
              <a:rPr lang="tr-TR" dirty="0"/>
              <a:t>enerji seviyesinin yüksek olması </a:t>
            </a:r>
            <a:r>
              <a:rPr lang="tr-TR" dirty="0" err="1"/>
              <a:t>izositrat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enziminin </a:t>
            </a:r>
            <a:r>
              <a:rPr lang="tr-TR" dirty="0" err="1"/>
              <a:t>inhibe</a:t>
            </a:r>
            <a:r>
              <a:rPr lang="tr-TR" dirty="0"/>
              <a:t> olmasına, dolayısıyla </a:t>
            </a:r>
            <a:r>
              <a:rPr lang="tr-TR" dirty="0" err="1"/>
              <a:t>sitrat</a:t>
            </a:r>
            <a:r>
              <a:rPr lang="tr-TR" dirty="0"/>
              <a:t> ve </a:t>
            </a:r>
            <a:r>
              <a:rPr lang="tr-TR" dirty="0" err="1"/>
              <a:t>izositratın</a:t>
            </a:r>
            <a:r>
              <a:rPr lang="tr-TR" dirty="0"/>
              <a:t> mitokondride birikmesine yol açar.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190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536504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Yağ asidi </a:t>
            </a:r>
            <a:r>
              <a:rPr lang="tr-TR" dirty="0" err="1"/>
              <a:t>biyosentezinin</a:t>
            </a:r>
            <a:r>
              <a:rPr lang="tr-TR" dirty="0"/>
              <a:t> başlayabilmesi için önce </a:t>
            </a:r>
            <a:r>
              <a:rPr lang="tr-TR" dirty="0" err="1"/>
              <a:t>malonil-CoA’nın</a:t>
            </a:r>
            <a:r>
              <a:rPr lang="tr-TR" dirty="0"/>
              <a:t> sentezlenmesi gerekir.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Malonil-CoA</a:t>
            </a:r>
            <a:r>
              <a:rPr lang="tr-TR" dirty="0"/>
              <a:t>, </a:t>
            </a:r>
            <a:r>
              <a:rPr lang="tr-TR" dirty="0" err="1"/>
              <a:t>asetil-CoA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enziminin yardımıyla </a:t>
            </a:r>
            <a:r>
              <a:rPr lang="tr-TR" dirty="0" err="1"/>
              <a:t>asetil-CoA’ya</a:t>
            </a:r>
            <a:r>
              <a:rPr lang="tr-TR" dirty="0"/>
              <a:t> bir karboksil grubunun ilave edilmesi ile elde edilir.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reaksiyonun yürümesi için HCO</a:t>
            </a:r>
            <a:r>
              <a:rPr lang="tr-TR" baseline="-25000" dirty="0"/>
              <a:t>3</a:t>
            </a:r>
            <a:r>
              <a:rPr lang="tr-TR" baseline="30000" dirty="0"/>
              <a:t>−</a:t>
            </a:r>
            <a:r>
              <a:rPr lang="tr-TR" dirty="0"/>
              <a:t>, </a:t>
            </a:r>
            <a:r>
              <a:rPr lang="tr-TR" dirty="0" err="1"/>
              <a:t>biyotin</a:t>
            </a:r>
            <a:r>
              <a:rPr lang="tr-TR" dirty="0"/>
              <a:t> ve </a:t>
            </a:r>
            <a:r>
              <a:rPr lang="tr-TR" dirty="0" err="1"/>
              <a:t>ATP’ye</a:t>
            </a:r>
            <a:r>
              <a:rPr lang="tr-TR" dirty="0"/>
              <a:t> ihtiyaç vardır.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Moleküle </a:t>
            </a:r>
            <a:r>
              <a:rPr lang="tr-TR" dirty="0"/>
              <a:t>ilave edilen karboksil grubu </a:t>
            </a:r>
            <a:r>
              <a:rPr lang="tr-TR" dirty="0" err="1"/>
              <a:t>biyotine</a:t>
            </a:r>
            <a:r>
              <a:rPr lang="tr-TR" dirty="0"/>
              <a:t>, </a:t>
            </a:r>
            <a:r>
              <a:rPr lang="tr-TR" dirty="0" err="1"/>
              <a:t>biyotin</a:t>
            </a:r>
            <a:r>
              <a:rPr lang="tr-TR" dirty="0"/>
              <a:t> ise enzime bağlı </a:t>
            </a:r>
            <a:r>
              <a:rPr lang="tr-TR" dirty="0" smtClean="0"/>
              <a:t>durumdadır.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1507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reaksiyon yağ asidi sentezinin hız sınırlayıcı basamağıdır.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Sitrat</a:t>
            </a:r>
            <a:r>
              <a:rPr lang="tr-TR" dirty="0"/>
              <a:t>, </a:t>
            </a:r>
            <a:r>
              <a:rPr lang="tr-TR" dirty="0" err="1"/>
              <a:t>asetil-CoA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enzimini </a:t>
            </a:r>
            <a:r>
              <a:rPr lang="tr-TR" dirty="0" err="1"/>
              <a:t>allosterik</a:t>
            </a:r>
            <a:r>
              <a:rPr lang="tr-TR" dirty="0"/>
              <a:t> olarak aktive eder.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Bunu</a:t>
            </a:r>
            <a:r>
              <a:rPr lang="tr-TR" dirty="0"/>
              <a:t>, </a:t>
            </a:r>
            <a:r>
              <a:rPr lang="tr-TR" dirty="0" err="1"/>
              <a:t>inaktif</a:t>
            </a:r>
            <a:r>
              <a:rPr lang="tr-TR" dirty="0"/>
              <a:t> </a:t>
            </a:r>
            <a:r>
              <a:rPr lang="tr-TR" dirty="0" err="1"/>
              <a:t>dimerler</a:t>
            </a:r>
            <a:r>
              <a:rPr lang="tr-TR" dirty="0"/>
              <a:t> şeklinde bulunan enzim moleküllerinin </a:t>
            </a:r>
            <a:r>
              <a:rPr lang="tr-TR" dirty="0" err="1"/>
              <a:t>polimerize</a:t>
            </a:r>
            <a:r>
              <a:rPr lang="tr-TR" dirty="0"/>
              <a:t> olmasını sağlayarak yapar.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Enzim </a:t>
            </a:r>
            <a:r>
              <a:rPr lang="tr-TR" dirty="0"/>
              <a:t>yağ asidi sentezinin son ürünü olan palmitat tarafından ise </a:t>
            </a:r>
            <a:r>
              <a:rPr lang="tr-TR" dirty="0" err="1"/>
              <a:t>inhibe</a:t>
            </a:r>
            <a:r>
              <a:rPr lang="tr-TR" dirty="0"/>
              <a:t> edilir.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753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dirty="0"/>
              <a:t>Enzim, enerji seviyesi yetersiz olduğunda, AMP-bağımlı protein </a:t>
            </a:r>
            <a:r>
              <a:rPr lang="tr-TR" dirty="0" err="1"/>
              <a:t>kinaz</a:t>
            </a:r>
            <a:r>
              <a:rPr lang="tr-TR" dirty="0"/>
              <a:t> tarafından </a:t>
            </a:r>
            <a:r>
              <a:rPr lang="tr-TR" dirty="0" err="1"/>
              <a:t>fosforile</a:t>
            </a:r>
            <a:r>
              <a:rPr lang="tr-TR" dirty="0"/>
              <a:t> edilerek </a:t>
            </a:r>
            <a:r>
              <a:rPr lang="tr-TR" dirty="0" err="1"/>
              <a:t>inhibe</a:t>
            </a:r>
            <a:r>
              <a:rPr lang="tr-TR" dirty="0"/>
              <a:t>, enerji seviyesi yeterli olduğunda ise </a:t>
            </a:r>
            <a:r>
              <a:rPr lang="tr-TR" dirty="0" err="1"/>
              <a:t>defosforile</a:t>
            </a:r>
            <a:r>
              <a:rPr lang="tr-TR" dirty="0"/>
              <a:t> edilerek aktive edilir. </a:t>
            </a:r>
            <a:endParaRPr lang="tr-TR" dirty="0" smtClean="0"/>
          </a:p>
          <a:p>
            <a:r>
              <a:rPr lang="tr-TR" dirty="0" smtClean="0"/>
              <a:t>Ayrıca</a:t>
            </a:r>
            <a:r>
              <a:rPr lang="tr-TR" dirty="0"/>
              <a:t>, insülin/</a:t>
            </a:r>
            <a:r>
              <a:rPr lang="tr-TR" dirty="0" err="1"/>
              <a:t>glukagon</a:t>
            </a:r>
            <a:r>
              <a:rPr lang="tr-TR" dirty="0"/>
              <a:t> oranının yüksek olması </a:t>
            </a:r>
            <a:r>
              <a:rPr lang="tr-TR" dirty="0" err="1"/>
              <a:t>asetil-CoA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enziminin ve yağ asidi </a:t>
            </a:r>
            <a:r>
              <a:rPr lang="tr-TR" dirty="0" err="1"/>
              <a:t>sentaz</a:t>
            </a:r>
            <a:r>
              <a:rPr lang="tr-TR" dirty="0"/>
              <a:t> enziminin sentezini </a:t>
            </a:r>
            <a:r>
              <a:rPr lang="tr-TR" dirty="0" smtClean="0"/>
              <a:t>uyarır.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569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Yağ asidi sentezinin bundan sonraki kısmı ‘yağ asidi </a:t>
            </a:r>
            <a:r>
              <a:rPr lang="tr-TR" dirty="0" err="1"/>
              <a:t>sentaz</a:t>
            </a:r>
            <a:r>
              <a:rPr lang="tr-TR" dirty="0"/>
              <a:t>’ adı verilen bir </a:t>
            </a:r>
            <a:r>
              <a:rPr lang="tr-TR" dirty="0" err="1"/>
              <a:t>multienzim</a:t>
            </a:r>
            <a:r>
              <a:rPr lang="tr-TR" dirty="0"/>
              <a:t> kompleksi aracılığıyla yürütülür.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Yağ </a:t>
            </a:r>
            <a:r>
              <a:rPr lang="tr-TR" dirty="0"/>
              <a:t>asidi </a:t>
            </a:r>
            <a:r>
              <a:rPr lang="tr-TR" dirty="0" err="1"/>
              <a:t>sentaz</a:t>
            </a:r>
            <a:r>
              <a:rPr lang="tr-TR" dirty="0"/>
              <a:t> enzimi birbirinin aynısı iki </a:t>
            </a:r>
            <a:r>
              <a:rPr lang="tr-TR" dirty="0" err="1"/>
              <a:t>monomerden</a:t>
            </a:r>
            <a:r>
              <a:rPr lang="tr-TR" dirty="0"/>
              <a:t> oluşan bir </a:t>
            </a:r>
            <a:r>
              <a:rPr lang="tr-TR" dirty="0" err="1"/>
              <a:t>dimerdir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Enzimin </a:t>
            </a:r>
            <a:r>
              <a:rPr lang="tr-TR" dirty="0"/>
              <a:t>yapısındaki </a:t>
            </a:r>
            <a:r>
              <a:rPr lang="tr-TR" dirty="0" err="1"/>
              <a:t>monomerlerin</a:t>
            </a:r>
            <a:r>
              <a:rPr lang="tr-TR" dirty="0"/>
              <a:t> her biri 7 ayrı enzim aktivitesine sahip 7 katalitik bölgeye ve ‘</a:t>
            </a:r>
            <a:r>
              <a:rPr lang="tr-TR" dirty="0" err="1"/>
              <a:t>açil</a:t>
            </a:r>
            <a:r>
              <a:rPr lang="tr-TR" dirty="0"/>
              <a:t> taşıyıcı </a:t>
            </a:r>
            <a:r>
              <a:rPr lang="tr-TR" dirty="0" err="1"/>
              <a:t>protein’e</a:t>
            </a:r>
            <a:r>
              <a:rPr lang="tr-TR" dirty="0"/>
              <a:t> (ATAP) sahiptir.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815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879</Words>
  <Application>Microsoft Office PowerPoint</Application>
  <PresentationFormat>Ekran Gösterisi 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YAĞ ASİDİ BİYOSENTEZİ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YAĞ ASİDİ BİYOSENTEZİ</dc:title>
  <dc:creator>user</dc:creator>
  <cp:lastModifiedBy>user</cp:lastModifiedBy>
  <cp:revision>4</cp:revision>
  <dcterms:created xsi:type="dcterms:W3CDTF">2017-11-29T13:45:46Z</dcterms:created>
  <dcterms:modified xsi:type="dcterms:W3CDTF">2017-11-29T14:17:12Z</dcterms:modified>
</cp:coreProperties>
</file>