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8968" y="51739"/>
            <a:ext cx="6786062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320" y="1357782"/>
            <a:ext cx="4191000" cy="368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785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02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 ve Yapım Yönetimi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4" y="1121420"/>
            <a:ext cx="5314315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195" dirty="0">
                <a:latin typeface="Arial"/>
                <a:cs typeface="Arial"/>
              </a:rPr>
              <a:t>GİRİŞ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35" dirty="0">
                <a:latin typeface="Arial"/>
                <a:cs typeface="Arial"/>
              </a:rPr>
              <a:t>TÜRK </a:t>
            </a:r>
            <a:r>
              <a:rPr sz="1400" b="1" spc="-215" dirty="0">
                <a:latin typeface="Arial"/>
                <a:cs typeface="Arial"/>
              </a:rPr>
              <a:t>İNŞAAT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-265" dirty="0">
                <a:latin typeface="Arial"/>
                <a:cs typeface="Arial"/>
              </a:rPr>
              <a:t>SEKTÖRÜ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25" dirty="0">
                <a:latin typeface="Arial"/>
                <a:cs typeface="Arial"/>
              </a:rPr>
              <a:t>Çevresel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Sürdürülebilirlik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00" dirty="0">
                <a:latin typeface="Arial"/>
                <a:cs typeface="Arial"/>
              </a:rPr>
              <a:t>Ekonomik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Sürdürülebilirlik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55" dirty="0">
                <a:latin typeface="Arial"/>
                <a:cs typeface="Arial"/>
              </a:rPr>
              <a:t>Sosyal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Sürdürülebilirlik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SÜRDÜRÜLEBİLİRLİK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280" dirty="0">
                <a:latin typeface="Arial"/>
                <a:cs typeface="Arial"/>
              </a:rPr>
              <a:t>ÖLÇEKLERİ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  </a:t>
            </a:r>
            <a:r>
              <a:rPr sz="1400" b="1" spc="-185" dirty="0">
                <a:latin typeface="Arial"/>
                <a:cs typeface="Arial"/>
              </a:rPr>
              <a:t>KALKINMA</a:t>
            </a:r>
            <a:r>
              <a:rPr sz="1400" b="1" spc="-235" dirty="0">
                <a:latin typeface="Arial"/>
                <a:cs typeface="Arial"/>
              </a:rPr>
              <a:t> </a:t>
            </a:r>
            <a:r>
              <a:rPr sz="1400" b="1" spc="-265" dirty="0">
                <a:latin typeface="Arial"/>
                <a:cs typeface="Arial"/>
              </a:rPr>
              <a:t>STRATEJİLERİ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15" dirty="0">
                <a:latin typeface="Arial"/>
                <a:cs typeface="Arial"/>
              </a:rPr>
              <a:t>İNŞAAT </a:t>
            </a:r>
            <a:r>
              <a:rPr sz="1400" b="1" spc="-245" dirty="0">
                <a:latin typeface="Arial"/>
                <a:cs typeface="Arial"/>
              </a:rPr>
              <a:t>SEKTÖRÜNDE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45" dirty="0">
                <a:latin typeface="Arial"/>
                <a:cs typeface="Arial"/>
              </a:rPr>
              <a:t>Sürdürülebilirlik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Mimarlık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50" dirty="0">
                <a:latin typeface="Arial"/>
                <a:cs typeface="Arial"/>
              </a:rPr>
              <a:t>Sürdürülebilirlik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Yapım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5" dirty="0">
                <a:latin typeface="Arial"/>
                <a:cs typeface="Arial"/>
              </a:rPr>
              <a:t>KÜRESEL  </a:t>
            </a:r>
            <a:r>
              <a:rPr sz="1400" b="1" spc="-300" dirty="0">
                <a:latin typeface="Arial"/>
                <a:cs typeface="Arial"/>
              </a:rPr>
              <a:t>ÖLÇEKTE  </a:t>
            </a:r>
            <a:r>
              <a:rPr sz="1400" b="1" spc="-225" dirty="0">
                <a:latin typeface="Arial"/>
                <a:cs typeface="Arial"/>
              </a:rPr>
              <a:t>SÜRDÜRÜLEBİLİR  YAPI</a:t>
            </a:r>
            <a:r>
              <a:rPr sz="1400" b="1" spc="-215" dirty="0">
                <a:latin typeface="Arial"/>
                <a:cs typeface="Arial"/>
              </a:rPr>
              <a:t> </a:t>
            </a:r>
            <a:r>
              <a:rPr sz="1400" b="1" spc="-200" dirty="0">
                <a:latin typeface="Arial"/>
                <a:cs typeface="Arial"/>
              </a:rPr>
              <a:t>ENDÜSTRİSİ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60" dirty="0">
                <a:latin typeface="Arial"/>
                <a:cs typeface="Arial"/>
              </a:rPr>
              <a:t>ULUSAL  </a:t>
            </a:r>
            <a:r>
              <a:rPr sz="1400" b="1" spc="-300" dirty="0">
                <a:latin typeface="Arial"/>
                <a:cs typeface="Arial"/>
              </a:rPr>
              <a:t>ÖLÇEKTE  </a:t>
            </a:r>
            <a:r>
              <a:rPr sz="1400" b="1" spc="-225" dirty="0">
                <a:latin typeface="Arial"/>
                <a:cs typeface="Arial"/>
              </a:rPr>
              <a:t>SÜRDÜRÜLEBİLİR  YAPI</a:t>
            </a:r>
            <a:r>
              <a:rPr sz="1400" b="1" spc="-330" dirty="0">
                <a:latin typeface="Arial"/>
                <a:cs typeface="Arial"/>
              </a:rPr>
              <a:t> </a:t>
            </a:r>
            <a:r>
              <a:rPr sz="1400" b="1" spc="-200" dirty="0">
                <a:latin typeface="Arial"/>
                <a:cs typeface="Arial"/>
              </a:rPr>
              <a:t>ENDÜSTRİSİ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35" dirty="0">
                <a:latin typeface="Arial"/>
                <a:cs typeface="Arial"/>
              </a:rPr>
              <a:t>TÜRK </a:t>
            </a:r>
            <a:r>
              <a:rPr sz="1400" b="1" spc="-215" dirty="0">
                <a:latin typeface="Arial"/>
                <a:cs typeface="Arial"/>
              </a:rPr>
              <a:t>İNŞAAT </a:t>
            </a:r>
            <a:r>
              <a:rPr sz="1400" b="1" spc="-245" dirty="0">
                <a:latin typeface="Arial"/>
                <a:cs typeface="Arial"/>
              </a:rPr>
              <a:t>SEKTÖRÜNDE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 YAPI</a:t>
            </a:r>
            <a:r>
              <a:rPr sz="1400" b="1" spc="-250" dirty="0">
                <a:latin typeface="Arial"/>
                <a:cs typeface="Arial"/>
              </a:rPr>
              <a:t> </a:t>
            </a:r>
            <a:r>
              <a:rPr sz="1400" b="1" spc="-245" dirty="0">
                <a:latin typeface="Arial"/>
                <a:cs typeface="Arial"/>
              </a:rPr>
              <a:t>ÖRNEKLERİ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SONUÇ </a:t>
            </a:r>
            <a:r>
              <a:rPr sz="1400" b="1" spc="-135" dirty="0">
                <a:latin typeface="Arial"/>
                <a:cs typeface="Arial"/>
              </a:rPr>
              <a:t>ve</a:t>
            </a:r>
            <a:r>
              <a:rPr sz="1400" b="1" spc="-254" dirty="0">
                <a:latin typeface="Arial"/>
                <a:cs typeface="Arial"/>
              </a:rPr>
              <a:t> </a:t>
            </a:r>
            <a:r>
              <a:rPr sz="1400" b="1" spc="-240" dirty="0">
                <a:latin typeface="Arial"/>
                <a:cs typeface="Arial"/>
              </a:rPr>
              <a:t>ÖNERİLER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412151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087" y="1310524"/>
            <a:ext cx="8843010" cy="332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 algn="ctr">
              <a:lnSpc>
                <a:spcPct val="100000"/>
              </a:lnSpc>
              <a:spcBef>
                <a:spcPts val="95"/>
              </a:spcBef>
            </a:pPr>
            <a:r>
              <a:rPr sz="3200" b="1" spc="-285" dirty="0">
                <a:latin typeface="Arial"/>
                <a:cs typeface="Arial"/>
              </a:rPr>
              <a:t>Türk </a:t>
            </a:r>
            <a:r>
              <a:rPr sz="3200" b="1" spc="-200" dirty="0">
                <a:latin typeface="Arial"/>
                <a:cs typeface="Arial"/>
              </a:rPr>
              <a:t>İnşaat </a:t>
            </a:r>
            <a:r>
              <a:rPr sz="3200" b="1" spc="-229" dirty="0">
                <a:latin typeface="Arial"/>
                <a:cs typeface="Arial"/>
              </a:rPr>
              <a:t>Sektöründe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95" dirty="0">
                <a:latin typeface="Arial"/>
                <a:cs typeface="Arial"/>
              </a:rPr>
              <a:t>Sürdürülebilirlik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spc="-175" dirty="0">
                <a:latin typeface="Arial"/>
                <a:cs typeface="Arial"/>
              </a:rPr>
              <a:t>Aslında </a:t>
            </a:r>
            <a:r>
              <a:rPr sz="3200" spc="-160" dirty="0">
                <a:latin typeface="Arial"/>
                <a:cs typeface="Arial"/>
              </a:rPr>
              <a:t>Türkiye’de, </a:t>
            </a:r>
            <a:r>
              <a:rPr sz="3200" spc="-170" dirty="0">
                <a:solidFill>
                  <a:srgbClr val="C00000"/>
                </a:solidFill>
                <a:latin typeface="Arial"/>
                <a:cs typeface="Arial"/>
              </a:rPr>
              <a:t>geleneksel </a:t>
            </a:r>
            <a:r>
              <a:rPr sz="3200" spc="-125" dirty="0">
                <a:solidFill>
                  <a:srgbClr val="C00000"/>
                </a:solidFill>
                <a:latin typeface="Arial"/>
                <a:cs typeface="Arial"/>
              </a:rPr>
              <a:t>yapıların </a:t>
            </a:r>
            <a:r>
              <a:rPr sz="3200" spc="-120" dirty="0">
                <a:solidFill>
                  <a:srgbClr val="C00000"/>
                </a:solidFill>
                <a:latin typeface="Arial"/>
                <a:cs typeface="Arial"/>
              </a:rPr>
              <a:t>birçoğu  </a:t>
            </a:r>
            <a:r>
              <a:rPr sz="3200" spc="-210" dirty="0">
                <a:solidFill>
                  <a:srgbClr val="C00000"/>
                </a:solidFill>
                <a:latin typeface="Arial"/>
                <a:cs typeface="Arial"/>
              </a:rPr>
              <a:t>doğaya </a:t>
            </a:r>
            <a:r>
              <a:rPr sz="3200" spc="-190" dirty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3200" spc="-180" dirty="0">
                <a:solidFill>
                  <a:srgbClr val="C00000"/>
                </a:solidFill>
                <a:latin typeface="Arial"/>
                <a:cs typeface="Arial"/>
              </a:rPr>
              <a:t>çevreye </a:t>
            </a:r>
            <a:r>
              <a:rPr sz="3200" spc="-100" dirty="0">
                <a:solidFill>
                  <a:srgbClr val="C00000"/>
                </a:solidFill>
                <a:latin typeface="Arial"/>
                <a:cs typeface="Arial"/>
              </a:rPr>
              <a:t>duyarlılık</a:t>
            </a:r>
            <a:r>
              <a:rPr sz="3200" spc="-100" dirty="0">
                <a:latin typeface="Arial"/>
                <a:cs typeface="Arial"/>
              </a:rPr>
              <a:t>, </a:t>
            </a:r>
            <a:r>
              <a:rPr sz="3200" spc="-100" dirty="0">
                <a:solidFill>
                  <a:srgbClr val="C00000"/>
                </a:solidFill>
                <a:latin typeface="Arial"/>
                <a:cs typeface="Arial"/>
              </a:rPr>
              <a:t>iklimsel </a:t>
            </a:r>
            <a:r>
              <a:rPr sz="3200" spc="-85" dirty="0">
                <a:solidFill>
                  <a:srgbClr val="C00000"/>
                </a:solidFill>
                <a:latin typeface="Arial"/>
                <a:cs typeface="Arial"/>
              </a:rPr>
              <a:t>verilere </a:t>
            </a:r>
            <a:r>
              <a:rPr sz="3200" spc="-110" dirty="0">
                <a:solidFill>
                  <a:srgbClr val="C00000"/>
                </a:solidFill>
                <a:latin typeface="Arial"/>
                <a:cs typeface="Arial"/>
              </a:rPr>
              <a:t>uyum</a:t>
            </a:r>
            <a:r>
              <a:rPr sz="3200" spc="-110" dirty="0">
                <a:latin typeface="Arial"/>
                <a:cs typeface="Arial"/>
              </a:rPr>
              <a:t>,  </a:t>
            </a:r>
            <a:r>
              <a:rPr sz="3200" spc="-150" dirty="0">
                <a:solidFill>
                  <a:srgbClr val="C00000"/>
                </a:solidFill>
                <a:latin typeface="Arial"/>
                <a:cs typeface="Arial"/>
              </a:rPr>
              <a:t>doğal </a:t>
            </a:r>
            <a:r>
              <a:rPr sz="3200" spc="-185" dirty="0">
                <a:latin typeface="Arial"/>
                <a:cs typeface="Arial"/>
              </a:rPr>
              <a:t>ve </a:t>
            </a:r>
            <a:r>
              <a:rPr sz="3200" spc="-160" dirty="0">
                <a:latin typeface="Arial"/>
                <a:cs typeface="Arial"/>
              </a:rPr>
              <a:t>düşük </a:t>
            </a:r>
            <a:r>
              <a:rPr sz="3200" spc="-55" dirty="0">
                <a:latin typeface="Arial"/>
                <a:cs typeface="Arial"/>
              </a:rPr>
              <a:t>enerjili </a:t>
            </a:r>
            <a:r>
              <a:rPr sz="3200" spc="-175" dirty="0">
                <a:latin typeface="Arial"/>
                <a:cs typeface="Arial"/>
              </a:rPr>
              <a:t>malzeme </a:t>
            </a:r>
            <a:r>
              <a:rPr sz="3200" spc="-110" dirty="0">
                <a:latin typeface="Arial"/>
                <a:cs typeface="Arial"/>
              </a:rPr>
              <a:t>kullanımı, </a:t>
            </a:r>
            <a:r>
              <a:rPr sz="3200" spc="-165" dirty="0">
                <a:solidFill>
                  <a:srgbClr val="C00000"/>
                </a:solidFill>
                <a:latin typeface="Arial"/>
                <a:cs typeface="Arial"/>
              </a:rPr>
              <a:t>sağlıklı </a:t>
            </a:r>
            <a:r>
              <a:rPr sz="3200" spc="-204" dirty="0">
                <a:latin typeface="Arial"/>
                <a:cs typeface="Arial"/>
              </a:rPr>
              <a:t>ve  </a:t>
            </a:r>
            <a:r>
              <a:rPr sz="3200" spc="-90" dirty="0">
                <a:solidFill>
                  <a:srgbClr val="C00000"/>
                </a:solidFill>
                <a:latin typeface="Arial"/>
                <a:cs typeface="Arial"/>
              </a:rPr>
              <a:t>konforlu </a:t>
            </a:r>
            <a:r>
              <a:rPr sz="3200" spc="-235" dirty="0">
                <a:solidFill>
                  <a:srgbClr val="C00000"/>
                </a:solidFill>
                <a:latin typeface="Arial"/>
                <a:cs typeface="Arial"/>
              </a:rPr>
              <a:t>yaşam </a:t>
            </a:r>
            <a:r>
              <a:rPr sz="3200" spc="-114" dirty="0">
                <a:solidFill>
                  <a:srgbClr val="C00000"/>
                </a:solidFill>
                <a:latin typeface="Arial"/>
                <a:cs typeface="Arial"/>
              </a:rPr>
              <a:t>çevreleri </a:t>
            </a:r>
            <a:r>
              <a:rPr sz="3200" spc="-90" dirty="0">
                <a:latin typeface="Arial"/>
                <a:cs typeface="Arial"/>
              </a:rPr>
              <a:t>oluşturma gibi </a:t>
            </a:r>
            <a:r>
              <a:rPr sz="3200" spc="-105" dirty="0">
                <a:latin typeface="Arial"/>
                <a:cs typeface="Arial"/>
              </a:rPr>
              <a:t>özelliklerle  </a:t>
            </a:r>
            <a:r>
              <a:rPr sz="3200" spc="-80" dirty="0">
                <a:latin typeface="Arial"/>
                <a:cs typeface="Arial"/>
              </a:rPr>
              <a:t>sürdürülebilir </a:t>
            </a:r>
            <a:r>
              <a:rPr sz="3200" spc="-100" dirty="0">
                <a:latin typeface="Arial"/>
                <a:cs typeface="Arial"/>
              </a:rPr>
              <a:t>binalar </a:t>
            </a:r>
            <a:r>
              <a:rPr sz="3200" spc="-145" dirty="0">
                <a:latin typeface="Arial"/>
                <a:cs typeface="Arial"/>
              </a:rPr>
              <a:t>sınıflandırmasına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girmektedir.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77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35" y="516571"/>
            <a:ext cx="8843010" cy="2840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algn="ctr">
              <a:lnSpc>
                <a:spcPct val="100000"/>
              </a:lnSpc>
              <a:spcBef>
                <a:spcPts val="95"/>
              </a:spcBef>
            </a:pPr>
            <a:r>
              <a:rPr sz="3200" b="1" spc="-285" dirty="0">
                <a:latin typeface="Arial"/>
                <a:cs typeface="Arial"/>
              </a:rPr>
              <a:t>Türk </a:t>
            </a:r>
            <a:r>
              <a:rPr sz="3200" b="1" spc="-200" dirty="0">
                <a:latin typeface="Arial"/>
                <a:cs typeface="Arial"/>
              </a:rPr>
              <a:t>İnşaat </a:t>
            </a:r>
            <a:r>
              <a:rPr sz="3200" b="1" spc="-229" dirty="0">
                <a:latin typeface="Arial"/>
                <a:cs typeface="Arial"/>
              </a:rPr>
              <a:t>Sektöründe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95" dirty="0">
                <a:latin typeface="Arial"/>
                <a:cs typeface="Arial"/>
              </a:rPr>
              <a:t>Sürdürülebilirlik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spc="-125" dirty="0">
                <a:latin typeface="Arial"/>
                <a:cs typeface="Arial"/>
              </a:rPr>
              <a:t>Örneğin; </a:t>
            </a:r>
            <a:r>
              <a:rPr sz="3200" spc="-135" dirty="0">
                <a:latin typeface="Arial"/>
                <a:cs typeface="Arial"/>
              </a:rPr>
              <a:t>Anadolu’daki </a:t>
            </a:r>
            <a:r>
              <a:rPr sz="3200" spc="-175" dirty="0">
                <a:latin typeface="Arial"/>
                <a:cs typeface="Arial"/>
              </a:rPr>
              <a:t>eski </a:t>
            </a:r>
            <a:r>
              <a:rPr sz="3200" spc="-170" dirty="0">
                <a:latin typeface="Arial"/>
                <a:cs typeface="Arial"/>
              </a:rPr>
              <a:t>geleneksel </a:t>
            </a:r>
            <a:r>
              <a:rPr sz="3200" spc="-204" dirty="0">
                <a:latin typeface="Arial"/>
                <a:cs typeface="Arial"/>
              </a:rPr>
              <a:t>Türk  </a:t>
            </a:r>
            <a:r>
              <a:rPr sz="3200" spc="-110" dirty="0">
                <a:latin typeface="Arial"/>
                <a:cs typeface="Arial"/>
              </a:rPr>
              <a:t>konutunda, odaların </a:t>
            </a:r>
            <a:r>
              <a:rPr sz="3200" spc="-165" dirty="0">
                <a:latin typeface="Arial"/>
                <a:cs typeface="Arial"/>
              </a:rPr>
              <a:t>açıldığı</a:t>
            </a:r>
            <a:r>
              <a:rPr sz="3200" spc="55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mekân </a:t>
            </a:r>
            <a:r>
              <a:rPr sz="3200" spc="-110" dirty="0">
                <a:latin typeface="Arial"/>
                <a:cs typeface="Arial"/>
              </a:rPr>
              <a:t>olan ‘</a:t>
            </a:r>
            <a:r>
              <a:rPr sz="3200" spc="-110" dirty="0">
                <a:solidFill>
                  <a:srgbClr val="C00000"/>
                </a:solidFill>
                <a:latin typeface="Arial"/>
                <a:cs typeface="Arial"/>
              </a:rPr>
              <a:t>Hayat</a:t>
            </a:r>
            <a:r>
              <a:rPr sz="3200" spc="-110" dirty="0">
                <a:latin typeface="Arial"/>
                <a:cs typeface="Arial"/>
              </a:rPr>
              <a:t>’ın  </a:t>
            </a:r>
            <a:r>
              <a:rPr sz="3200" spc="-120" dirty="0">
                <a:latin typeface="Arial"/>
                <a:cs typeface="Arial"/>
              </a:rPr>
              <a:t>konumu, </a:t>
            </a:r>
            <a:r>
              <a:rPr sz="3200" spc="-50" dirty="0">
                <a:latin typeface="Arial"/>
                <a:cs typeface="Arial"/>
              </a:rPr>
              <a:t>iklim </a:t>
            </a:r>
            <a:r>
              <a:rPr sz="3200" spc="-105" dirty="0">
                <a:latin typeface="Arial"/>
                <a:cs typeface="Arial"/>
              </a:rPr>
              <a:t>şartlarına </a:t>
            </a:r>
            <a:r>
              <a:rPr sz="3200" spc="-150" dirty="0">
                <a:latin typeface="Arial"/>
                <a:cs typeface="Arial"/>
              </a:rPr>
              <a:t>bağlı </a:t>
            </a:r>
            <a:r>
              <a:rPr sz="3200" spc="-135" dirty="0">
                <a:latin typeface="Arial"/>
                <a:cs typeface="Arial"/>
              </a:rPr>
              <a:t>olarak </a:t>
            </a:r>
            <a:r>
              <a:rPr sz="3200" spc="-95" dirty="0">
                <a:latin typeface="Arial"/>
                <a:cs typeface="Arial"/>
              </a:rPr>
              <a:t>konutun  </a:t>
            </a:r>
            <a:r>
              <a:rPr sz="3200" spc="-105" dirty="0">
                <a:latin typeface="Arial"/>
                <a:cs typeface="Arial"/>
              </a:rPr>
              <a:t>bulunduğu </a:t>
            </a:r>
            <a:r>
              <a:rPr sz="3200" spc="-155" dirty="0">
                <a:latin typeface="Arial"/>
                <a:cs typeface="Arial"/>
              </a:rPr>
              <a:t>yöreye göre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değişmektedir.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287" y="3500440"/>
            <a:ext cx="5677535" cy="3195320"/>
            <a:chOff x="214287" y="3500440"/>
            <a:chExt cx="5677535" cy="3195320"/>
          </a:xfrm>
        </p:grpSpPr>
        <p:sp>
          <p:nvSpPr>
            <p:cNvPr id="4" name="object 4"/>
            <p:cNvSpPr/>
            <p:nvPr/>
          </p:nvSpPr>
          <p:spPr>
            <a:xfrm>
              <a:off x="214287" y="3500440"/>
              <a:ext cx="3339294" cy="2214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8987" y="3571876"/>
              <a:ext cx="2462212" cy="28398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0037" y="5857891"/>
              <a:ext cx="2471734" cy="8373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059500" y="3429005"/>
            <a:ext cx="3084487" cy="2571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54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80207"/>
            <a:ext cx="8843645" cy="2840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algn="ctr">
              <a:lnSpc>
                <a:spcPct val="100000"/>
              </a:lnSpc>
              <a:spcBef>
                <a:spcPts val="95"/>
              </a:spcBef>
            </a:pPr>
            <a:r>
              <a:rPr sz="3200" b="1" spc="-285" dirty="0">
                <a:latin typeface="Arial"/>
                <a:cs typeface="Arial"/>
              </a:rPr>
              <a:t>Türk </a:t>
            </a:r>
            <a:r>
              <a:rPr sz="3200" b="1" spc="-200" dirty="0">
                <a:latin typeface="Arial"/>
                <a:cs typeface="Arial"/>
              </a:rPr>
              <a:t>İnşaat </a:t>
            </a:r>
            <a:r>
              <a:rPr sz="3200" b="1" spc="-229" dirty="0">
                <a:latin typeface="Arial"/>
                <a:cs typeface="Arial"/>
              </a:rPr>
              <a:t>Sektöründe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95" dirty="0">
                <a:latin typeface="Arial"/>
                <a:cs typeface="Arial"/>
              </a:rPr>
              <a:t>Sürdürülebilirlik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sz="3200" spc="-170" dirty="0">
                <a:solidFill>
                  <a:srgbClr val="C00000"/>
                </a:solidFill>
                <a:latin typeface="Arial"/>
                <a:cs typeface="Arial"/>
              </a:rPr>
              <a:t>Hayat</a:t>
            </a:r>
            <a:r>
              <a:rPr sz="3200" spc="-170" dirty="0">
                <a:latin typeface="Arial"/>
                <a:cs typeface="Arial"/>
              </a:rPr>
              <a:t>, </a:t>
            </a:r>
            <a:r>
              <a:rPr sz="3200" spc="-125" dirty="0">
                <a:latin typeface="Arial"/>
                <a:cs typeface="Arial"/>
              </a:rPr>
              <a:t>ılıman </a:t>
            </a:r>
            <a:r>
              <a:rPr sz="3200" spc="-190" dirty="0">
                <a:latin typeface="Arial"/>
                <a:cs typeface="Arial"/>
              </a:rPr>
              <a:t>ve </a:t>
            </a:r>
            <a:r>
              <a:rPr sz="3200" spc="-240" dirty="0">
                <a:latin typeface="Arial"/>
                <a:cs typeface="Arial"/>
              </a:rPr>
              <a:t>sıcak </a:t>
            </a:r>
            <a:r>
              <a:rPr sz="3200" spc="-114" dirty="0">
                <a:latin typeface="Arial"/>
                <a:cs typeface="Arial"/>
              </a:rPr>
              <a:t>bölgelerde </a:t>
            </a:r>
            <a:r>
              <a:rPr sz="3200" spc="-160" dirty="0">
                <a:latin typeface="Arial"/>
                <a:cs typeface="Arial"/>
              </a:rPr>
              <a:t>dışarı </a:t>
            </a:r>
            <a:r>
              <a:rPr sz="3200" spc="-110" dirty="0">
                <a:latin typeface="Arial"/>
                <a:cs typeface="Arial"/>
              </a:rPr>
              <a:t>dönük olarak;  </a:t>
            </a:r>
            <a:r>
              <a:rPr sz="3200" spc="-195" dirty="0">
                <a:latin typeface="Arial"/>
                <a:cs typeface="Arial"/>
              </a:rPr>
              <a:t>soğuk </a:t>
            </a:r>
            <a:r>
              <a:rPr sz="3200" spc="-150" dirty="0">
                <a:latin typeface="Arial"/>
                <a:cs typeface="Arial"/>
              </a:rPr>
              <a:t>bölgelerdeyse </a:t>
            </a:r>
            <a:r>
              <a:rPr sz="3200" spc="-114" dirty="0">
                <a:latin typeface="Arial"/>
                <a:cs typeface="Arial"/>
              </a:rPr>
              <a:t>evin </a:t>
            </a:r>
            <a:r>
              <a:rPr sz="3200" spc="-105" dirty="0">
                <a:latin typeface="Arial"/>
                <a:cs typeface="Arial"/>
              </a:rPr>
              <a:t>tam </a:t>
            </a:r>
            <a:r>
              <a:rPr sz="3200" spc="-125" dirty="0">
                <a:latin typeface="Arial"/>
                <a:cs typeface="Arial"/>
              </a:rPr>
              <a:t>ortasında </a:t>
            </a:r>
            <a:r>
              <a:rPr sz="3200" spc="-160" dirty="0">
                <a:latin typeface="Arial"/>
                <a:cs typeface="Arial"/>
              </a:rPr>
              <a:t>dışarı </a:t>
            </a:r>
            <a:r>
              <a:rPr sz="3200" spc="-155" dirty="0">
                <a:latin typeface="Arial"/>
                <a:cs typeface="Arial"/>
              </a:rPr>
              <a:t>kapalı  </a:t>
            </a:r>
            <a:r>
              <a:rPr sz="3200" spc="-135" dirty="0">
                <a:latin typeface="Arial"/>
                <a:cs typeface="Arial"/>
              </a:rPr>
              <a:t>olarak </a:t>
            </a:r>
            <a:r>
              <a:rPr sz="3200" spc="-160" dirty="0">
                <a:latin typeface="Arial"/>
                <a:cs typeface="Arial"/>
              </a:rPr>
              <a:t>tasarlanarak </a:t>
            </a:r>
            <a:r>
              <a:rPr sz="3200" spc="-95" dirty="0">
                <a:latin typeface="Arial"/>
                <a:cs typeface="Arial"/>
              </a:rPr>
              <a:t>konutun </a:t>
            </a:r>
            <a:r>
              <a:rPr sz="3200" spc="-204" dirty="0">
                <a:latin typeface="Arial"/>
                <a:cs typeface="Arial"/>
              </a:rPr>
              <a:t>dış </a:t>
            </a:r>
            <a:r>
              <a:rPr sz="3200" spc="-120" dirty="0">
                <a:latin typeface="Arial"/>
                <a:cs typeface="Arial"/>
              </a:rPr>
              <a:t>etkenlere </a:t>
            </a:r>
            <a:r>
              <a:rPr sz="3200" spc="-114" dirty="0">
                <a:latin typeface="Arial"/>
                <a:cs typeface="Arial"/>
              </a:rPr>
              <a:t>iyice  </a:t>
            </a:r>
            <a:r>
              <a:rPr sz="3200" spc="-170" dirty="0">
                <a:latin typeface="Arial"/>
                <a:cs typeface="Arial"/>
              </a:rPr>
              <a:t>kapanıp </a:t>
            </a:r>
            <a:r>
              <a:rPr sz="3200" spc="-240" dirty="0">
                <a:latin typeface="Arial"/>
                <a:cs typeface="Arial"/>
              </a:rPr>
              <a:t>sıcak </a:t>
            </a:r>
            <a:r>
              <a:rPr sz="3200" spc="-95" dirty="0">
                <a:latin typeface="Arial"/>
                <a:cs typeface="Arial"/>
              </a:rPr>
              <a:t>tutulmasına </a:t>
            </a:r>
            <a:r>
              <a:rPr sz="3200" spc="-215" dirty="0">
                <a:latin typeface="Arial"/>
                <a:cs typeface="Arial"/>
              </a:rPr>
              <a:t>özen</a:t>
            </a:r>
            <a:r>
              <a:rPr sz="3200" spc="-95" dirty="0">
                <a:latin typeface="Arial"/>
                <a:cs typeface="Arial"/>
              </a:rPr>
              <a:t> gösterilmiştir.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6478" y="3321197"/>
            <a:ext cx="5946224" cy="256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48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" y="609879"/>
            <a:ext cx="8841105" cy="20050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" algn="ctr">
              <a:lnSpc>
                <a:spcPct val="100000"/>
              </a:lnSpc>
              <a:spcBef>
                <a:spcPts val="95"/>
              </a:spcBef>
            </a:pPr>
            <a:r>
              <a:rPr sz="3200" b="1" spc="-285" dirty="0">
                <a:latin typeface="Arial"/>
                <a:cs typeface="Arial"/>
              </a:rPr>
              <a:t>Türk </a:t>
            </a:r>
            <a:r>
              <a:rPr sz="3200" b="1" spc="-200" dirty="0">
                <a:latin typeface="Arial"/>
                <a:cs typeface="Arial"/>
              </a:rPr>
              <a:t>İnşaat </a:t>
            </a:r>
            <a:r>
              <a:rPr sz="3200" b="1" spc="-229" dirty="0">
                <a:latin typeface="Arial"/>
                <a:cs typeface="Arial"/>
              </a:rPr>
              <a:t>Sektöründe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95" dirty="0">
                <a:latin typeface="Arial"/>
                <a:cs typeface="Arial"/>
              </a:rPr>
              <a:t>Sürdürülebilirlik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/>
              <a:cs typeface="Arial"/>
            </a:endParaRPr>
          </a:p>
          <a:p>
            <a:pPr marL="247650" indent="-235585">
              <a:lnSpc>
                <a:spcPct val="100000"/>
              </a:lnSpc>
              <a:spcBef>
                <a:spcPts val="5"/>
              </a:spcBef>
              <a:buChar char="•"/>
              <a:tabLst>
                <a:tab pos="248285" algn="l"/>
                <a:tab pos="1449070" algn="l"/>
                <a:tab pos="2738120" algn="l"/>
                <a:tab pos="3931920" algn="l"/>
                <a:tab pos="5813425" algn="l"/>
                <a:tab pos="6535420" algn="l"/>
                <a:tab pos="8447405" algn="l"/>
              </a:tabLst>
            </a:pP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-175" dirty="0">
                <a:latin typeface="Arial"/>
                <a:cs typeface="Arial"/>
              </a:rPr>
              <a:t>n</a:t>
            </a:r>
            <a:r>
              <a:rPr sz="2400" spc="-275" dirty="0">
                <a:latin typeface="Arial"/>
                <a:cs typeface="Arial"/>
              </a:rPr>
              <a:t>c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-19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335" dirty="0">
                <a:latin typeface="Arial"/>
                <a:cs typeface="Arial"/>
              </a:rPr>
              <a:t>z</a:t>
            </a:r>
            <a:r>
              <a:rPr sz="2400" spc="-310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m</a:t>
            </a:r>
            <a:r>
              <a:rPr sz="2400" spc="-240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175" dirty="0">
                <a:latin typeface="Arial"/>
                <a:cs typeface="Arial"/>
              </a:rPr>
              <a:t>ç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spc="-100" dirty="0">
                <a:latin typeface="Arial"/>
                <a:cs typeface="Arial"/>
              </a:rPr>
              <a:t>n</a:t>
            </a:r>
            <a:r>
              <a:rPr sz="2400" spc="-105" dirty="0">
                <a:latin typeface="Arial"/>
                <a:cs typeface="Arial"/>
              </a:rPr>
              <a:t>d</a:t>
            </a:r>
            <a:r>
              <a:rPr sz="2400" spc="-19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600" dirty="0">
                <a:latin typeface="Arial"/>
                <a:cs typeface="Arial"/>
              </a:rPr>
              <a:t>T</a:t>
            </a:r>
            <a:r>
              <a:rPr sz="2400" spc="-65" dirty="0">
                <a:latin typeface="Arial"/>
                <a:cs typeface="Arial"/>
              </a:rPr>
              <a:t>ü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150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200" dirty="0">
                <a:latin typeface="Arial"/>
                <a:cs typeface="Arial"/>
              </a:rPr>
              <a:t>y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-229" dirty="0">
                <a:latin typeface="Arial"/>
                <a:cs typeface="Arial"/>
              </a:rPr>
              <a:t>’</a:t>
            </a:r>
            <a:r>
              <a:rPr sz="2400" spc="-14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5" dirty="0">
                <a:latin typeface="Arial"/>
                <a:cs typeface="Arial"/>
              </a:rPr>
              <a:t>d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-90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6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4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3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50" dirty="0">
                <a:solidFill>
                  <a:srgbClr val="C00000"/>
                </a:solidFill>
                <a:latin typeface="Arial"/>
                <a:cs typeface="Arial"/>
              </a:rPr>
              <a:t>ols</a:t>
            </a:r>
            <a:r>
              <a:rPr sz="2400" spc="-220" dirty="0">
                <a:solidFill>
                  <a:srgbClr val="C00000"/>
                </a:solidFill>
                <a:latin typeface="Arial"/>
                <a:cs typeface="Arial"/>
              </a:rPr>
              <a:t>üz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200" dirty="0" err="1" smtClean="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lang="tr-TR" sz="2400" spc="-200" dirty="0" smtClean="0">
                <a:solidFill>
                  <a:srgbClr val="C00000"/>
                </a:solidFill>
                <a:latin typeface="Arial"/>
                <a:cs typeface="Arial"/>
              </a:rPr>
              <a:t> hızlı bir gelişmeye paralel </a:t>
            </a:r>
            <a:r>
              <a:rPr lang="tr-TR" sz="2400" spc="-200" dirty="0" smtClean="0">
                <a:latin typeface="Arial"/>
                <a:cs typeface="Arial"/>
              </a:rPr>
              <a:t>sürdürülebilir ihtiyaçları karşılayamayan, </a:t>
            </a:r>
            <a:r>
              <a:rPr lang="tr-TR" sz="2400" spc="-200" dirty="0" smtClean="0">
                <a:solidFill>
                  <a:srgbClr val="C00000"/>
                </a:solidFill>
                <a:latin typeface="Arial"/>
                <a:cs typeface="Arial"/>
              </a:rPr>
              <a:t>sağlıksız kentsel yığılmalar </a:t>
            </a:r>
            <a:r>
              <a:rPr lang="tr-TR" sz="2400" spc="-200" dirty="0" smtClean="0">
                <a:latin typeface="Arial"/>
                <a:cs typeface="Arial"/>
              </a:rPr>
              <a:t>oluşmuştur.</a:t>
            </a:r>
            <a:r>
              <a:rPr lang="tr-TR" sz="2400" spc="-2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44" y="2614915"/>
            <a:ext cx="8843645" cy="23051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-63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48285" algn="l"/>
              </a:tabLst>
            </a:pPr>
            <a:r>
              <a:rPr sz="2400" spc="-85" dirty="0">
                <a:latin typeface="Arial"/>
                <a:cs typeface="Arial"/>
              </a:rPr>
              <a:t>Sürdürülebilirlik </a:t>
            </a:r>
            <a:r>
              <a:rPr sz="2400" spc="-130" dirty="0">
                <a:latin typeface="Arial"/>
                <a:cs typeface="Arial"/>
              </a:rPr>
              <a:t>uygulamaları </a:t>
            </a:r>
            <a:r>
              <a:rPr sz="2400" spc="-185" dirty="0">
                <a:latin typeface="Arial"/>
                <a:cs typeface="Arial"/>
              </a:rPr>
              <a:t>ve </a:t>
            </a:r>
            <a:r>
              <a:rPr sz="2400" spc="-100" dirty="0">
                <a:latin typeface="Arial"/>
                <a:cs typeface="Arial"/>
              </a:rPr>
              <a:t>ekolojik </a:t>
            </a:r>
            <a:r>
              <a:rPr sz="2400" spc="-105" dirty="0">
                <a:latin typeface="Arial"/>
                <a:cs typeface="Arial"/>
              </a:rPr>
              <a:t>duyarlılık  </a:t>
            </a:r>
            <a:r>
              <a:rPr sz="2400" spc="-150" dirty="0">
                <a:latin typeface="Arial"/>
                <a:cs typeface="Arial"/>
              </a:rPr>
              <a:t>anlayışları </a:t>
            </a:r>
            <a:r>
              <a:rPr sz="2400" spc="-130" dirty="0">
                <a:solidFill>
                  <a:srgbClr val="C00000"/>
                </a:solidFill>
                <a:latin typeface="Arial"/>
                <a:cs typeface="Arial"/>
              </a:rPr>
              <a:t>toplumuzda </a:t>
            </a:r>
            <a:r>
              <a:rPr sz="2400" spc="-175" dirty="0">
                <a:solidFill>
                  <a:srgbClr val="C00000"/>
                </a:solidFill>
                <a:latin typeface="Arial"/>
                <a:cs typeface="Arial"/>
              </a:rPr>
              <a:t>daha </a:t>
            </a:r>
            <a:r>
              <a:rPr sz="2400" spc="-125" dirty="0">
                <a:solidFill>
                  <a:srgbClr val="C00000"/>
                </a:solidFill>
                <a:latin typeface="Arial"/>
                <a:cs typeface="Arial"/>
              </a:rPr>
              <a:t>yeni yeni</a:t>
            </a:r>
            <a:r>
              <a:rPr sz="2400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C00000"/>
                </a:solidFill>
                <a:latin typeface="Arial"/>
                <a:cs typeface="Arial"/>
              </a:rPr>
              <a:t>yeşermekte</a:t>
            </a:r>
            <a:r>
              <a:rPr sz="2400" spc="-135" dirty="0">
                <a:latin typeface="Arial"/>
                <a:cs typeface="Arial"/>
              </a:rPr>
              <a:t>dir.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</a:tabLst>
            </a:pP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Sürdürülebilir </a:t>
            </a:r>
            <a:r>
              <a:rPr sz="2400" spc="-175" dirty="0">
                <a:solidFill>
                  <a:srgbClr val="C00000"/>
                </a:solidFill>
                <a:latin typeface="Arial"/>
                <a:cs typeface="Arial"/>
              </a:rPr>
              <a:t>yapılaşma</a:t>
            </a:r>
            <a:r>
              <a:rPr sz="2400" spc="-175" dirty="0">
                <a:latin typeface="Arial"/>
                <a:cs typeface="Arial"/>
              </a:rPr>
              <a:t>, </a:t>
            </a: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yatırımcı</a:t>
            </a:r>
            <a:r>
              <a:rPr sz="2400" spc="-120" dirty="0">
                <a:latin typeface="Arial"/>
                <a:cs typeface="Arial"/>
              </a:rPr>
              <a:t>nın </a:t>
            </a:r>
            <a:r>
              <a:rPr sz="2400" spc="-95" dirty="0">
                <a:latin typeface="Arial"/>
                <a:cs typeface="Arial"/>
              </a:rPr>
              <a:t>zihniyetinden, 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mimar</a:t>
            </a:r>
            <a:r>
              <a:rPr sz="2400" spc="-100" dirty="0">
                <a:latin typeface="Arial"/>
                <a:cs typeface="Arial"/>
              </a:rPr>
              <a:t>ın </a:t>
            </a:r>
            <a:r>
              <a:rPr sz="2400" spc="-105" dirty="0">
                <a:latin typeface="Arial"/>
                <a:cs typeface="Arial"/>
              </a:rPr>
              <a:t>bilgisine, </a:t>
            </a:r>
            <a:r>
              <a:rPr sz="2400" spc="-135" dirty="0">
                <a:solidFill>
                  <a:srgbClr val="C00000"/>
                </a:solidFill>
                <a:latin typeface="Arial"/>
                <a:cs typeface="Arial"/>
              </a:rPr>
              <a:t>kamu</a:t>
            </a:r>
            <a:r>
              <a:rPr sz="2400" spc="-135" dirty="0">
                <a:latin typeface="Arial"/>
                <a:cs typeface="Arial"/>
              </a:rPr>
              <a:t>nun </a:t>
            </a:r>
            <a:r>
              <a:rPr sz="2400" spc="-120" dirty="0">
                <a:latin typeface="Arial"/>
                <a:cs typeface="Arial"/>
              </a:rPr>
              <a:t>duyarlılığından, </a:t>
            </a:r>
            <a:r>
              <a:rPr sz="2400" spc="-180" dirty="0">
                <a:solidFill>
                  <a:srgbClr val="C00000"/>
                </a:solidFill>
                <a:latin typeface="Arial"/>
                <a:cs typeface="Arial"/>
              </a:rPr>
              <a:t>malzeme  </a:t>
            </a:r>
            <a:r>
              <a:rPr sz="2400" spc="-70" dirty="0">
                <a:solidFill>
                  <a:srgbClr val="C00000"/>
                </a:solidFill>
                <a:latin typeface="Arial"/>
                <a:cs typeface="Arial"/>
              </a:rPr>
              <a:t>üreticisi</a:t>
            </a:r>
            <a:r>
              <a:rPr sz="2400" spc="-70" dirty="0">
                <a:latin typeface="Arial"/>
                <a:cs typeface="Arial"/>
              </a:rPr>
              <a:t>nin </a:t>
            </a:r>
            <a:r>
              <a:rPr sz="2400" spc="-60" dirty="0">
                <a:latin typeface="Arial"/>
                <a:cs typeface="Arial"/>
              </a:rPr>
              <a:t>fiyatları </a:t>
            </a:r>
            <a:r>
              <a:rPr sz="2400" spc="-160" dirty="0">
                <a:latin typeface="Arial"/>
                <a:cs typeface="Arial"/>
              </a:rPr>
              <a:t>düşük </a:t>
            </a:r>
            <a:r>
              <a:rPr sz="2400" spc="-105" dirty="0">
                <a:latin typeface="Arial"/>
                <a:cs typeface="Arial"/>
              </a:rPr>
              <a:t>tutmasına </a:t>
            </a:r>
            <a:r>
              <a:rPr sz="2400" spc="-160" dirty="0">
                <a:latin typeface="Arial"/>
                <a:cs typeface="Arial"/>
              </a:rPr>
              <a:t>kadar </a:t>
            </a:r>
            <a:r>
              <a:rPr sz="2400" spc="-160" dirty="0">
                <a:solidFill>
                  <a:srgbClr val="C00000"/>
                </a:solidFill>
                <a:latin typeface="Arial"/>
                <a:cs typeface="Arial"/>
              </a:rPr>
              <a:t>yüzlerce  </a:t>
            </a:r>
            <a:r>
              <a:rPr sz="2400" spc="-135" dirty="0">
                <a:solidFill>
                  <a:srgbClr val="C00000"/>
                </a:solidFill>
                <a:latin typeface="Arial"/>
                <a:cs typeface="Arial"/>
              </a:rPr>
              <a:t>parametresi </a:t>
            </a:r>
            <a:r>
              <a:rPr sz="2400" spc="-110" dirty="0">
                <a:solidFill>
                  <a:srgbClr val="C00000"/>
                </a:solidFill>
                <a:latin typeface="Arial"/>
                <a:cs typeface="Arial"/>
              </a:rPr>
              <a:t>olan </a:t>
            </a:r>
            <a:r>
              <a:rPr sz="2400" spc="-190" dirty="0">
                <a:latin typeface="Arial"/>
                <a:cs typeface="Arial"/>
              </a:rPr>
              <a:t>ve </a:t>
            </a:r>
            <a:r>
              <a:rPr sz="2400" spc="-195" dirty="0">
                <a:latin typeface="Arial"/>
                <a:cs typeface="Arial"/>
              </a:rPr>
              <a:t>başarısı </a:t>
            </a:r>
            <a:r>
              <a:rPr sz="2400" spc="-100" dirty="0">
                <a:latin typeface="Arial"/>
                <a:cs typeface="Arial"/>
              </a:rPr>
              <a:t>bu </a:t>
            </a:r>
            <a:r>
              <a:rPr sz="2400" spc="-110" dirty="0">
                <a:latin typeface="Arial"/>
                <a:cs typeface="Arial"/>
              </a:rPr>
              <a:t>altyapı </a:t>
            </a:r>
            <a:r>
              <a:rPr sz="2400" spc="-100" dirty="0">
                <a:latin typeface="Arial"/>
                <a:cs typeface="Arial"/>
              </a:rPr>
              <a:t>bileşenlerine  </a:t>
            </a:r>
            <a:r>
              <a:rPr sz="2400" spc="-155" dirty="0">
                <a:latin typeface="Arial"/>
                <a:cs typeface="Arial"/>
              </a:rPr>
              <a:t>bağlı </a:t>
            </a:r>
            <a:r>
              <a:rPr sz="2400" spc="-35" dirty="0">
                <a:latin typeface="Arial"/>
                <a:cs typeface="Arial"/>
              </a:rPr>
              <a:t>bir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konudur.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19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41" y="585835"/>
            <a:ext cx="8843645" cy="2620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algn="ctr">
              <a:lnSpc>
                <a:spcPct val="100000"/>
              </a:lnSpc>
              <a:spcBef>
                <a:spcPts val="95"/>
              </a:spcBef>
            </a:pPr>
            <a:r>
              <a:rPr sz="3200" b="1" spc="-285" dirty="0">
                <a:latin typeface="Arial"/>
                <a:cs typeface="Arial"/>
              </a:rPr>
              <a:t>Türk </a:t>
            </a:r>
            <a:r>
              <a:rPr sz="3200" b="1" spc="-200" dirty="0">
                <a:latin typeface="Arial"/>
                <a:cs typeface="Arial"/>
              </a:rPr>
              <a:t>İnşaat </a:t>
            </a:r>
            <a:r>
              <a:rPr sz="3200" b="1" spc="-229" dirty="0">
                <a:latin typeface="Arial"/>
                <a:cs typeface="Arial"/>
              </a:rPr>
              <a:t>Sektöründe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95" dirty="0">
                <a:latin typeface="Arial"/>
                <a:cs typeface="Arial"/>
              </a:rPr>
              <a:t>Sürdürülebilirlik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tabLst>
                <a:tab pos="1306830" algn="l"/>
                <a:tab pos="1619250" algn="l"/>
                <a:tab pos="3093085" algn="l"/>
                <a:tab pos="3771900" algn="l"/>
                <a:tab pos="5279390" algn="l"/>
                <a:tab pos="5981065" algn="l"/>
                <a:tab pos="6870700" algn="l"/>
                <a:tab pos="7245350" algn="l"/>
              </a:tabLst>
            </a:pPr>
            <a:r>
              <a:rPr sz="2800" spc="-355" dirty="0">
                <a:latin typeface="Arial"/>
                <a:cs typeface="Arial"/>
              </a:rPr>
              <a:t>A</a:t>
            </a:r>
            <a:r>
              <a:rPr sz="2800" spc="-160" dirty="0">
                <a:latin typeface="Arial"/>
                <a:cs typeface="Arial"/>
              </a:rPr>
              <a:t>y</a:t>
            </a:r>
            <a:r>
              <a:rPr sz="2800" spc="50" dirty="0">
                <a:latin typeface="Arial"/>
                <a:cs typeface="Arial"/>
              </a:rPr>
              <a:t>r</a:t>
            </a:r>
            <a:r>
              <a:rPr sz="2800" spc="-160" dirty="0">
                <a:latin typeface="Arial"/>
                <a:cs typeface="Arial"/>
              </a:rPr>
              <a:t>ı</a:t>
            </a:r>
            <a:r>
              <a:rPr sz="2800" spc="-280" dirty="0">
                <a:latin typeface="Arial"/>
                <a:cs typeface="Arial"/>
              </a:rPr>
              <a:t>c</a:t>
            </a:r>
            <a:r>
              <a:rPr sz="2800" spc="-254" dirty="0">
                <a:latin typeface="Arial"/>
                <a:cs typeface="Arial"/>
              </a:rPr>
              <a:t>a</a:t>
            </a:r>
            <a:r>
              <a:rPr sz="2800" spc="-9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3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spc="-10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spc="-5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800" spc="-110" dirty="0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sz="2800" spc="-9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800" spc="-65" dirty="0">
                <a:solidFill>
                  <a:srgbClr val="C00000"/>
                </a:solidFill>
                <a:latin typeface="Arial"/>
                <a:cs typeface="Arial"/>
              </a:rPr>
              <a:t>bilgi</a:t>
            </a:r>
            <a:r>
              <a:rPr sz="2800" spc="-5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spc="-19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spc="-80" dirty="0">
                <a:solidFill>
                  <a:srgbClr val="C00000"/>
                </a:solidFill>
                <a:latin typeface="Arial"/>
                <a:cs typeface="Arial"/>
              </a:rPr>
              <a:t>nd</a:t>
            </a:r>
            <a:r>
              <a:rPr sz="2800" spc="-4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2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spc="2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spc="-8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spc="-19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spc="-35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90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5" dirty="0">
                <a:latin typeface="Arial"/>
                <a:cs typeface="Arial"/>
              </a:rPr>
              <a:t>bin</a:t>
            </a:r>
            <a:r>
              <a:rPr sz="2800" spc="-13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45" dirty="0">
                <a:latin typeface="Arial"/>
                <a:cs typeface="Arial"/>
              </a:rPr>
              <a:t>t</a:t>
            </a:r>
            <a:r>
              <a:rPr sz="2800" spc="-280" dirty="0">
                <a:latin typeface="Arial"/>
                <a:cs typeface="Arial"/>
              </a:rPr>
              <a:t>as</a:t>
            </a:r>
            <a:r>
              <a:rPr sz="2800" spc="-300" dirty="0">
                <a:latin typeface="Arial"/>
                <a:cs typeface="Arial"/>
              </a:rPr>
              <a:t>a</a:t>
            </a:r>
            <a:r>
              <a:rPr sz="2800" spc="45" dirty="0">
                <a:latin typeface="Arial"/>
                <a:cs typeface="Arial"/>
              </a:rPr>
              <a:t>r</a:t>
            </a:r>
            <a:r>
              <a:rPr sz="2800" spc="-160" dirty="0">
                <a:latin typeface="Arial"/>
                <a:cs typeface="Arial"/>
              </a:rPr>
              <a:t>ı</a:t>
            </a:r>
            <a:r>
              <a:rPr sz="2800" spc="-110" dirty="0">
                <a:latin typeface="Arial"/>
                <a:cs typeface="Arial"/>
              </a:rPr>
              <a:t>m</a:t>
            </a:r>
            <a:r>
              <a:rPr sz="2800" spc="-160" dirty="0">
                <a:latin typeface="Arial"/>
                <a:cs typeface="Arial"/>
              </a:rPr>
              <a:t>ı</a:t>
            </a:r>
            <a:r>
              <a:rPr sz="2800" spc="-95" dirty="0">
                <a:latin typeface="Arial"/>
                <a:cs typeface="Arial"/>
              </a:rPr>
              <a:t>nd</a:t>
            </a:r>
            <a:r>
              <a:rPr sz="2800" spc="-170" dirty="0">
                <a:latin typeface="Arial"/>
                <a:cs typeface="Arial"/>
              </a:rPr>
              <a:t>a  </a:t>
            </a:r>
            <a:r>
              <a:rPr sz="2800" spc="-10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800" spc="10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2800" spc="-27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1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spc="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10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		</a:t>
            </a:r>
            <a:r>
              <a:rPr sz="2800" spc="-105" dirty="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sz="2800" spc="-2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spc="-1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spc="8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2800" spc="-114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spc="-19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spc="-24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-4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90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0" dirty="0">
                <a:latin typeface="Arial"/>
                <a:cs typeface="Arial"/>
              </a:rPr>
              <a:t>d</a:t>
            </a:r>
            <a:r>
              <a:rPr sz="2800" spc="-10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ru</a:t>
            </a:r>
            <a:r>
              <a:rPr sz="2800" spc="-10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75" dirty="0">
                <a:latin typeface="Arial"/>
                <a:cs typeface="Arial"/>
              </a:rPr>
              <a:t>a</a:t>
            </a:r>
            <a:r>
              <a:rPr sz="2800" spc="-170" dirty="0">
                <a:latin typeface="Arial"/>
                <a:cs typeface="Arial"/>
              </a:rPr>
              <a:t>n</a:t>
            </a:r>
            <a:r>
              <a:rPr sz="2800" spc="-180" dirty="0">
                <a:latin typeface="Arial"/>
                <a:cs typeface="Arial"/>
              </a:rPr>
              <a:t>a</a:t>
            </a:r>
            <a:r>
              <a:rPr sz="2800" spc="-6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235" dirty="0">
                <a:latin typeface="Arial"/>
                <a:cs typeface="Arial"/>
              </a:rPr>
              <a:t>z</a:t>
            </a:r>
            <a:r>
              <a:rPr sz="2800" spc="-100" dirty="0">
                <a:latin typeface="Arial"/>
                <a:cs typeface="Arial"/>
              </a:rPr>
              <a:t>in</a:t>
            </a:r>
            <a:r>
              <a:rPr sz="2800" spc="10" dirty="0">
                <a:latin typeface="Arial"/>
                <a:cs typeface="Arial"/>
              </a:rPr>
              <a:t>i</a:t>
            </a:r>
            <a:r>
              <a:rPr sz="2800" spc="-10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200" dirty="0" err="1">
                <a:latin typeface="Arial"/>
                <a:cs typeface="Arial"/>
              </a:rPr>
              <a:t>y</a:t>
            </a:r>
            <a:r>
              <a:rPr sz="2800" spc="-175" dirty="0" err="1">
                <a:latin typeface="Arial"/>
                <a:cs typeface="Arial"/>
              </a:rPr>
              <a:t>a</a:t>
            </a:r>
            <a:r>
              <a:rPr sz="2800" spc="-170" dirty="0" err="1">
                <a:latin typeface="Arial"/>
                <a:cs typeface="Arial"/>
              </a:rPr>
              <a:t>p</a:t>
            </a:r>
            <a:r>
              <a:rPr sz="2800" spc="-160" dirty="0" err="1">
                <a:latin typeface="Arial"/>
                <a:cs typeface="Arial"/>
              </a:rPr>
              <a:t>ı</a:t>
            </a:r>
            <a:r>
              <a:rPr sz="2800" spc="20" dirty="0" err="1">
                <a:latin typeface="Arial"/>
                <a:cs typeface="Arial"/>
              </a:rPr>
              <a:t>l</a:t>
            </a:r>
            <a:r>
              <a:rPr sz="2800" spc="-254" dirty="0" err="1">
                <a:latin typeface="Arial"/>
                <a:cs typeface="Arial"/>
              </a:rPr>
              <a:t>a</a:t>
            </a:r>
            <a:r>
              <a:rPr sz="2800" spc="-15" dirty="0" err="1">
                <a:latin typeface="Arial"/>
                <a:cs typeface="Arial"/>
              </a:rPr>
              <a:t>r</a:t>
            </a:r>
            <a:r>
              <a:rPr sz="2800" spc="-254" dirty="0" err="1">
                <a:latin typeface="Arial"/>
                <a:cs typeface="Arial"/>
              </a:rPr>
              <a:t>a</a:t>
            </a:r>
            <a:r>
              <a:rPr sz="2800" spc="-120" dirty="0" err="1">
                <a:latin typeface="Arial"/>
                <a:cs typeface="Arial"/>
              </a:rPr>
              <a:t>k</a:t>
            </a:r>
            <a:r>
              <a:rPr sz="2800" spc="-120" dirty="0" smtClean="0">
                <a:latin typeface="Arial"/>
                <a:cs typeface="Arial"/>
              </a:rPr>
              <a:t>,</a:t>
            </a:r>
            <a:r>
              <a:rPr lang="tr-TR" sz="2800" spc="-120" dirty="0" smtClean="0">
                <a:latin typeface="Arial"/>
                <a:cs typeface="Arial"/>
              </a:rPr>
              <a:t> sorunların çözülmesinde </a:t>
            </a:r>
            <a:r>
              <a:rPr lang="tr-TR" sz="2800" spc="-120" dirty="0" smtClean="0">
                <a:solidFill>
                  <a:srgbClr val="FF0000"/>
                </a:solidFill>
                <a:latin typeface="Arial"/>
                <a:cs typeface="Arial"/>
              </a:rPr>
              <a:t>sürdürülebilirlik ilkeleri, kamunun öncülüğünde</a:t>
            </a:r>
            <a:r>
              <a:rPr lang="tr-TR" sz="2800" spc="-120" dirty="0" smtClean="0">
                <a:latin typeface="Arial"/>
                <a:cs typeface="Arial"/>
              </a:rPr>
              <a:t> bir bütün olarak ele alınamamaktadır.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241" y="3206424"/>
            <a:ext cx="8842375" cy="18133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595"/>
              </a:spcBef>
            </a:pPr>
            <a:r>
              <a:rPr sz="2800" spc="-90" dirty="0" err="1" smtClean="0">
                <a:latin typeface="Arial"/>
                <a:cs typeface="Arial"/>
              </a:rPr>
              <a:t>Sürdürülebilir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yapılaşma </a:t>
            </a:r>
            <a:r>
              <a:rPr sz="2800" spc="-85" dirty="0">
                <a:latin typeface="Arial"/>
                <a:cs typeface="Arial"/>
              </a:rPr>
              <a:t>için </a:t>
            </a:r>
            <a:r>
              <a:rPr sz="2800" spc="-210" dirty="0">
                <a:solidFill>
                  <a:srgbClr val="C00000"/>
                </a:solidFill>
                <a:latin typeface="Arial"/>
                <a:cs typeface="Arial"/>
              </a:rPr>
              <a:t>yasal </a:t>
            </a:r>
            <a:r>
              <a:rPr sz="2800" spc="-145" dirty="0">
                <a:solidFill>
                  <a:srgbClr val="C00000"/>
                </a:solidFill>
                <a:latin typeface="Arial"/>
                <a:cs typeface="Arial"/>
              </a:rPr>
              <a:t>mevzuatın  </a:t>
            </a:r>
            <a:r>
              <a:rPr sz="2800" spc="-135" dirty="0">
                <a:solidFill>
                  <a:srgbClr val="C00000"/>
                </a:solidFill>
                <a:latin typeface="Arial"/>
                <a:cs typeface="Arial"/>
              </a:rPr>
              <a:t>uygunluğu </a:t>
            </a:r>
            <a:r>
              <a:rPr sz="2800" spc="-190" dirty="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sz="2800" spc="5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teşvikler </a:t>
            </a:r>
            <a:r>
              <a:rPr sz="2800" spc="-14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2800" spc="-175" dirty="0">
                <a:solidFill>
                  <a:srgbClr val="C00000"/>
                </a:solidFill>
                <a:latin typeface="Arial"/>
                <a:cs typeface="Arial"/>
              </a:rPr>
              <a:t>çok </a:t>
            </a:r>
            <a:r>
              <a:rPr sz="2800" spc="-90" dirty="0">
                <a:solidFill>
                  <a:srgbClr val="C00000"/>
                </a:solidFill>
                <a:latin typeface="Arial"/>
                <a:cs typeface="Arial"/>
              </a:rPr>
              <a:t>önemlidir</a:t>
            </a:r>
            <a:r>
              <a:rPr sz="2800" spc="-90" dirty="0">
                <a:latin typeface="Arial"/>
                <a:cs typeface="Arial"/>
              </a:rPr>
              <a:t>. </a:t>
            </a:r>
            <a:r>
              <a:rPr sz="2800" spc="-190" dirty="0">
                <a:latin typeface="Arial"/>
                <a:cs typeface="Arial"/>
              </a:rPr>
              <a:t>Sonuçta,  </a:t>
            </a:r>
            <a:r>
              <a:rPr sz="2800" spc="-65" dirty="0">
                <a:latin typeface="Arial"/>
                <a:cs typeface="Arial"/>
              </a:rPr>
              <a:t>sürdürülebilirlik </a:t>
            </a:r>
            <a:r>
              <a:rPr sz="2800" spc="-235" dirty="0">
                <a:latin typeface="Arial"/>
                <a:cs typeface="Arial"/>
              </a:rPr>
              <a:t>kaygısı </a:t>
            </a:r>
            <a:r>
              <a:rPr sz="2800" spc="-95" dirty="0">
                <a:latin typeface="Arial"/>
                <a:cs typeface="Arial"/>
              </a:rPr>
              <a:t>toplumda </a:t>
            </a:r>
            <a:r>
              <a:rPr sz="2800" spc="-190" dirty="0">
                <a:latin typeface="Arial"/>
                <a:cs typeface="Arial"/>
              </a:rPr>
              <a:t>ve </a:t>
            </a:r>
            <a:r>
              <a:rPr sz="2800" spc="-175" dirty="0">
                <a:latin typeface="Arial"/>
                <a:cs typeface="Arial"/>
              </a:rPr>
              <a:t>yapı </a:t>
            </a:r>
            <a:r>
              <a:rPr sz="2800" spc="-125" dirty="0">
                <a:latin typeface="Arial"/>
                <a:cs typeface="Arial"/>
              </a:rPr>
              <a:t>sektöründe  </a:t>
            </a:r>
            <a:r>
              <a:rPr sz="2800" spc="-110" dirty="0">
                <a:latin typeface="Arial"/>
                <a:cs typeface="Arial"/>
              </a:rPr>
              <a:t>yeterince </a:t>
            </a:r>
            <a:r>
              <a:rPr sz="2800" spc="-85" dirty="0">
                <a:latin typeface="Arial"/>
                <a:cs typeface="Arial"/>
              </a:rPr>
              <a:t>önemli </a:t>
            </a:r>
            <a:r>
              <a:rPr sz="2800" spc="-35" dirty="0">
                <a:latin typeface="Arial"/>
                <a:cs typeface="Arial"/>
              </a:rPr>
              <a:t>bir </a:t>
            </a:r>
            <a:r>
              <a:rPr sz="2800" spc="-155" dirty="0">
                <a:latin typeface="Arial"/>
                <a:cs typeface="Arial"/>
              </a:rPr>
              <a:t>konuma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ulaşamamıştır.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3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967" y="467376"/>
            <a:ext cx="6786062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pc="-285" dirty="0"/>
              <a:t>Türk </a:t>
            </a:r>
            <a:r>
              <a:rPr spc="-200" dirty="0"/>
              <a:t>İnşaat </a:t>
            </a:r>
            <a:r>
              <a:rPr spc="-229" dirty="0"/>
              <a:t>Sektöründe</a:t>
            </a:r>
            <a:r>
              <a:rPr spc="-25" dirty="0"/>
              <a:t> </a:t>
            </a:r>
            <a:r>
              <a:rPr spc="-195" dirty="0"/>
              <a:t>Sürdürülebilirlik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581" y="1274579"/>
            <a:ext cx="8712835" cy="450850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1135"/>
              </a:spcBef>
            </a:pPr>
            <a:r>
              <a:rPr sz="2800" b="1" spc="-204" dirty="0">
                <a:solidFill>
                  <a:srgbClr val="002060"/>
                </a:solidFill>
                <a:latin typeface="Arial"/>
                <a:cs typeface="Arial"/>
              </a:rPr>
              <a:t>Türkiye’deki </a:t>
            </a:r>
            <a:r>
              <a:rPr sz="2800" b="1" spc="-175" dirty="0">
                <a:solidFill>
                  <a:srgbClr val="002060"/>
                </a:solidFill>
                <a:latin typeface="Arial"/>
                <a:cs typeface="Arial"/>
              </a:rPr>
              <a:t>Sürdürülebilir </a:t>
            </a:r>
            <a:r>
              <a:rPr sz="2800" b="1" spc="-260" dirty="0">
                <a:solidFill>
                  <a:srgbClr val="002060"/>
                </a:solidFill>
                <a:latin typeface="Arial"/>
                <a:cs typeface="Arial"/>
              </a:rPr>
              <a:t>Yapım </a:t>
            </a:r>
            <a:r>
              <a:rPr sz="2800" b="1" spc="-110" dirty="0">
                <a:solidFill>
                  <a:srgbClr val="002060"/>
                </a:solidFill>
                <a:latin typeface="Arial"/>
                <a:cs typeface="Arial"/>
              </a:rPr>
              <a:t>ile </a:t>
            </a:r>
            <a:r>
              <a:rPr sz="2800" b="1" spc="-130" dirty="0">
                <a:solidFill>
                  <a:srgbClr val="002060"/>
                </a:solidFill>
                <a:latin typeface="Arial"/>
                <a:cs typeface="Arial"/>
              </a:rPr>
              <a:t>İlgili </a:t>
            </a:r>
            <a:r>
              <a:rPr sz="2800" b="1" spc="-300" dirty="0">
                <a:solidFill>
                  <a:srgbClr val="002060"/>
                </a:solidFill>
                <a:latin typeface="Arial"/>
                <a:cs typeface="Arial"/>
              </a:rPr>
              <a:t>Yasal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002060"/>
                </a:solidFill>
                <a:latin typeface="Arial"/>
                <a:cs typeface="Arial"/>
              </a:rPr>
              <a:t>Mevzuat</a:t>
            </a:r>
            <a:endParaRPr sz="2800" dirty="0">
              <a:latin typeface="Arial"/>
              <a:cs typeface="Arial"/>
            </a:endParaRPr>
          </a:p>
          <a:p>
            <a:pPr marL="194310" indent="-182245">
              <a:lnSpc>
                <a:spcPct val="100000"/>
              </a:lnSpc>
              <a:spcBef>
                <a:spcPts val="66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70" dirty="0">
                <a:latin typeface="Arial"/>
                <a:cs typeface="Arial"/>
              </a:rPr>
              <a:t>Yenilenebilir </a:t>
            </a: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105" dirty="0">
                <a:latin typeface="Arial"/>
                <a:cs typeface="Arial"/>
              </a:rPr>
              <a:t>Kaynakları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Kanunu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95" dirty="0">
                <a:latin typeface="Arial"/>
                <a:cs typeface="Arial"/>
              </a:rPr>
              <a:t>Kaynaklarının </a:t>
            </a:r>
            <a:r>
              <a:rPr sz="1800" spc="-105" dirty="0">
                <a:latin typeface="Arial"/>
                <a:cs typeface="Arial"/>
              </a:rPr>
              <a:t>ve </a:t>
            </a:r>
            <a:r>
              <a:rPr sz="1800" spc="-60" dirty="0">
                <a:latin typeface="Arial"/>
                <a:cs typeface="Arial"/>
              </a:rPr>
              <a:t>Enerjinin </a:t>
            </a:r>
            <a:r>
              <a:rPr sz="1800" spc="-85" dirty="0">
                <a:latin typeface="Arial"/>
                <a:cs typeface="Arial"/>
              </a:rPr>
              <a:t>Kullanımında </a:t>
            </a:r>
            <a:r>
              <a:rPr sz="1800" spc="-45" dirty="0">
                <a:latin typeface="Arial"/>
                <a:cs typeface="Arial"/>
              </a:rPr>
              <a:t>Verimliliğinin </a:t>
            </a:r>
            <a:r>
              <a:rPr sz="1800" spc="-70" dirty="0">
                <a:latin typeface="Arial"/>
                <a:cs typeface="Arial"/>
              </a:rPr>
              <a:t>Artırılmasına </a:t>
            </a:r>
            <a:r>
              <a:rPr sz="1800" spc="-50" dirty="0">
                <a:latin typeface="Arial"/>
                <a:cs typeface="Arial"/>
              </a:rPr>
              <a:t>İlişkin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Yönetmelik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50" dirty="0">
                <a:latin typeface="Arial"/>
                <a:cs typeface="Arial"/>
              </a:rPr>
              <a:t>Verimliliği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Kanunu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85" dirty="0">
                <a:latin typeface="Arial"/>
                <a:cs typeface="Arial"/>
              </a:rPr>
              <a:t>Binalarda </a:t>
            </a: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90" dirty="0">
                <a:latin typeface="Arial"/>
                <a:cs typeface="Arial"/>
              </a:rPr>
              <a:t>Performans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Yönetmeliği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95" dirty="0">
                <a:latin typeface="Arial"/>
                <a:cs typeface="Arial"/>
              </a:rPr>
              <a:t>Kaynaklarının </a:t>
            </a:r>
            <a:r>
              <a:rPr sz="1800" spc="-105" dirty="0">
                <a:latin typeface="Arial"/>
                <a:cs typeface="Arial"/>
              </a:rPr>
              <a:t>ve </a:t>
            </a: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85" dirty="0">
                <a:latin typeface="Arial"/>
                <a:cs typeface="Arial"/>
              </a:rPr>
              <a:t>Kullanımında </a:t>
            </a:r>
            <a:r>
              <a:rPr sz="1800" spc="-50" dirty="0">
                <a:latin typeface="Arial"/>
                <a:cs typeface="Arial"/>
              </a:rPr>
              <a:t>Verimliliğin </a:t>
            </a:r>
            <a:r>
              <a:rPr sz="1800" spc="-60" dirty="0">
                <a:latin typeface="Arial"/>
                <a:cs typeface="Arial"/>
              </a:rPr>
              <a:t>Arttırılmasına </a:t>
            </a:r>
            <a:r>
              <a:rPr sz="1800" spc="-75" dirty="0">
                <a:latin typeface="Arial"/>
                <a:cs typeface="Arial"/>
              </a:rPr>
              <a:t>Dair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Yönetmelik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70" dirty="0">
                <a:latin typeface="Arial"/>
                <a:cs typeface="Arial"/>
              </a:rPr>
              <a:t>Yenilenebilir </a:t>
            </a: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105" dirty="0">
                <a:latin typeface="Arial"/>
                <a:cs typeface="Arial"/>
              </a:rPr>
              <a:t>Kaynakları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Kanunu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95" dirty="0">
                <a:latin typeface="Arial"/>
                <a:cs typeface="Arial"/>
              </a:rPr>
              <a:t>Kaynaklarının </a:t>
            </a:r>
            <a:r>
              <a:rPr sz="1800" spc="-105" dirty="0">
                <a:latin typeface="Arial"/>
                <a:cs typeface="Arial"/>
              </a:rPr>
              <a:t>ve </a:t>
            </a:r>
            <a:r>
              <a:rPr sz="1800" spc="-60" dirty="0">
                <a:latin typeface="Arial"/>
                <a:cs typeface="Arial"/>
              </a:rPr>
              <a:t>Enerjinin </a:t>
            </a:r>
            <a:r>
              <a:rPr sz="1800" spc="-85" dirty="0">
                <a:latin typeface="Arial"/>
                <a:cs typeface="Arial"/>
              </a:rPr>
              <a:t>Kullanımında </a:t>
            </a:r>
            <a:r>
              <a:rPr sz="1800" spc="-45" dirty="0">
                <a:latin typeface="Arial"/>
                <a:cs typeface="Arial"/>
              </a:rPr>
              <a:t>Verimliliğinin </a:t>
            </a:r>
            <a:r>
              <a:rPr sz="1800" spc="-70" dirty="0">
                <a:latin typeface="Arial"/>
                <a:cs typeface="Arial"/>
              </a:rPr>
              <a:t>Artırılmasına </a:t>
            </a:r>
            <a:r>
              <a:rPr sz="1800" spc="-50" dirty="0">
                <a:latin typeface="Arial"/>
                <a:cs typeface="Arial"/>
              </a:rPr>
              <a:t>İlişkin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Yönetmelik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75" dirty="0">
                <a:latin typeface="Arial"/>
                <a:cs typeface="Arial"/>
              </a:rPr>
              <a:t>Enerji </a:t>
            </a:r>
            <a:r>
              <a:rPr sz="1800" spc="-50" dirty="0">
                <a:latin typeface="Arial"/>
                <a:cs typeface="Arial"/>
              </a:rPr>
              <a:t>Verimliliği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Kanunu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85" dirty="0">
                <a:latin typeface="Arial"/>
                <a:cs typeface="Arial"/>
              </a:rPr>
              <a:t>Birleşmiş </a:t>
            </a:r>
            <a:r>
              <a:rPr sz="1800" spc="-5" dirty="0">
                <a:latin typeface="Arial"/>
                <a:cs typeface="Arial"/>
              </a:rPr>
              <a:t>Milletler </a:t>
            </a:r>
            <a:r>
              <a:rPr sz="1800" spc="-35" dirty="0">
                <a:latin typeface="Arial"/>
                <a:cs typeface="Arial"/>
              </a:rPr>
              <a:t>İklim </a:t>
            </a:r>
            <a:r>
              <a:rPr sz="1800" spc="-80" dirty="0">
                <a:latin typeface="Arial"/>
                <a:cs typeface="Arial"/>
              </a:rPr>
              <a:t>Değişikliği </a:t>
            </a:r>
            <a:r>
              <a:rPr sz="1800" spc="-135" dirty="0">
                <a:latin typeface="Arial"/>
                <a:cs typeface="Arial"/>
              </a:rPr>
              <a:t>Çerçeve </a:t>
            </a:r>
            <a:r>
              <a:rPr sz="1800" spc="-125" dirty="0">
                <a:latin typeface="Arial"/>
                <a:cs typeface="Arial"/>
              </a:rPr>
              <a:t>Sözleşmesine </a:t>
            </a:r>
            <a:r>
              <a:rPr sz="1800" spc="-110" dirty="0">
                <a:latin typeface="Arial"/>
                <a:cs typeface="Arial"/>
              </a:rPr>
              <a:t>Yönelik </a:t>
            </a:r>
            <a:r>
              <a:rPr sz="1800" spc="-100" dirty="0">
                <a:latin typeface="Arial"/>
                <a:cs typeface="Arial"/>
              </a:rPr>
              <a:t>Kyoto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Protokolü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195" dirty="0">
                <a:latin typeface="Arial"/>
                <a:cs typeface="Arial"/>
              </a:rPr>
              <a:t>AB </a:t>
            </a:r>
            <a:r>
              <a:rPr sz="1800" spc="-70" dirty="0">
                <a:latin typeface="Arial"/>
                <a:cs typeface="Arial"/>
              </a:rPr>
              <a:t>Yenilenebilir </a:t>
            </a:r>
            <a:r>
              <a:rPr sz="1800" spc="-75" dirty="0">
                <a:latin typeface="Arial"/>
                <a:cs typeface="Arial"/>
              </a:rPr>
              <a:t>Enerji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Politikası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45" dirty="0">
                <a:latin typeface="Arial"/>
                <a:cs typeface="Arial"/>
              </a:rPr>
              <a:t>Afet </a:t>
            </a:r>
            <a:r>
              <a:rPr sz="1800" spc="-70" dirty="0">
                <a:latin typeface="Arial"/>
                <a:cs typeface="Arial"/>
              </a:rPr>
              <a:t>Bölgelerinde </a:t>
            </a:r>
            <a:r>
              <a:rPr sz="1800" spc="-140" dirty="0">
                <a:latin typeface="Arial"/>
                <a:cs typeface="Arial"/>
              </a:rPr>
              <a:t>Yapılacak </a:t>
            </a:r>
            <a:r>
              <a:rPr sz="1800" spc="-120" dirty="0">
                <a:latin typeface="Arial"/>
                <a:cs typeface="Arial"/>
              </a:rPr>
              <a:t>Yapılar </a:t>
            </a:r>
            <a:r>
              <a:rPr sz="1800" spc="-105" dirty="0">
                <a:latin typeface="Arial"/>
                <a:cs typeface="Arial"/>
              </a:rPr>
              <a:t>Hakkında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Yönetmelik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85" dirty="0">
                <a:latin typeface="Arial"/>
                <a:cs typeface="Arial"/>
              </a:rPr>
              <a:t>Binalarda </a:t>
            </a:r>
            <a:r>
              <a:rPr sz="1800" spc="-114" dirty="0">
                <a:latin typeface="Arial"/>
                <a:cs typeface="Arial"/>
              </a:rPr>
              <a:t>Isı </a:t>
            </a:r>
            <a:r>
              <a:rPr sz="1800" spc="-105" dirty="0">
                <a:latin typeface="Arial"/>
                <a:cs typeface="Arial"/>
              </a:rPr>
              <a:t>Yalıtım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Yönetmeliği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120" dirty="0">
                <a:latin typeface="Arial"/>
                <a:cs typeface="Arial"/>
              </a:rPr>
              <a:t>Çevresel </a:t>
            </a:r>
            <a:r>
              <a:rPr sz="1800" spc="-85" dirty="0">
                <a:latin typeface="Arial"/>
                <a:cs typeface="Arial"/>
              </a:rPr>
              <a:t>Etki </a:t>
            </a:r>
            <a:r>
              <a:rPr sz="1800" spc="-75" dirty="0">
                <a:latin typeface="Arial"/>
                <a:cs typeface="Arial"/>
              </a:rPr>
              <a:t>Değerlendirmesi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Yönetmeliği</a:t>
            </a:r>
            <a:endParaRPr sz="18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560" dirty="0">
                <a:latin typeface="Arial"/>
                <a:cs typeface="Arial"/>
              </a:rPr>
              <a:t>…………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800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12444</TotalTime>
  <Words>320</Words>
  <Application>Microsoft Office PowerPoint</Application>
  <PresentationFormat>Ekran Gösterisi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PowerPoint Sunusu</vt:lpstr>
      <vt:lpstr>PowerPoint Sunusu</vt:lpstr>
      <vt:lpstr>PowerPoint Sunusu</vt:lpstr>
      <vt:lpstr>PowerPoint Sunusu</vt:lpstr>
      <vt:lpstr>PowerPoint Sunusu</vt:lpstr>
      <vt:lpstr>Türk İnşaat Sektöründe Sürdürülebilirlik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2020-02-26T12:08:22Z</dcterms:modified>
</cp:coreProperties>
</file>