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81" r:id="rId5"/>
    <p:sldId id="381" r:id="rId6"/>
    <p:sldId id="362" r:id="rId7"/>
    <p:sldId id="491" r:id="rId8"/>
    <p:sldId id="492" r:id="rId9"/>
    <p:sldId id="493" r:id="rId10"/>
    <p:sldId id="494" r:id="rId11"/>
    <p:sldId id="495" r:id="rId12"/>
    <p:sldId id="384" r:id="rId13"/>
    <p:sldId id="385" r:id="rId14"/>
    <p:sldId id="515" r:id="rId15"/>
    <p:sldId id="516" r:id="rId1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21" id="{DB7A7501-6BBA-4838-A322-204DA755E15C}">
          <p14:sldIdLst>
            <p14:sldId id="281"/>
            <p14:sldId id="381"/>
            <p14:sldId id="362"/>
            <p14:sldId id="491"/>
            <p14:sldId id="492"/>
            <p14:sldId id="493"/>
            <p14:sldId id="494"/>
            <p14:sldId id="495"/>
            <p14:sldId id="384"/>
            <p14:sldId id="385"/>
            <p14:sldId id="515"/>
            <p14:sldId id="516"/>
          </p14:sldIdLst>
        </p14:section>
        <p14:section name="Varsayılan Bölüm" id="{14812E3C-F7E1-41A2-A32F-6CF39D45BA87}">
          <p14:sldIdLst/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AE6A674-A649-42A2-9001-EC76C1C46FD7}" v="1" dt="2020-05-27T14:38:54.45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55" d="100"/>
          <a:sy n="55" d="100"/>
        </p:scale>
        <p:origin x="75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5/27/2020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5F99270-D15C-428D-8549-607D2F0907A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Medeni hukuk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F85A618-A1CC-496A-A6C8-3C538276A89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Şafak parlak börü</a:t>
            </a:r>
          </a:p>
        </p:txBody>
      </p:sp>
    </p:spTree>
    <p:extLst>
      <p:ext uri="{BB962C8B-B14F-4D97-AF65-F5344CB8AC3E}">
        <p14:creationId xmlns:p14="http://schemas.microsoft.com/office/powerpoint/2010/main" val="232069784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03A2AA6-C050-4B04-A136-1BF982BBD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9C80A9A-53E2-4B46-9239-E7BB8CB54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098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dirty="0"/>
              <a:t>BOŞANMA DAVASI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Davanın konusu</a:t>
            </a:r>
          </a:p>
          <a:p>
            <a:pPr marL="457200" lvl="1" indent="0">
              <a:buNone/>
            </a:pPr>
            <a:r>
              <a:rPr lang="tr-TR" dirty="0"/>
              <a:t>Boşanma veya ayrılık talep edilebilir.  Ayrılık, evlilik birliğini sona erdirmemekle birlikte, evlilik birliğinden doğan birlikte yaşama yükümlülüğünü ortadan kaldırır.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Yetkili ve görevli mahkeme</a:t>
            </a:r>
          </a:p>
          <a:p>
            <a:pPr marL="457200" lvl="1" indent="0">
              <a:buNone/>
            </a:pPr>
            <a:r>
              <a:rPr lang="tr-TR" dirty="0"/>
              <a:t>Eşlerden birinin yerleşim yeri veya boşanma davası açılmadan önce son kez 6 aydır birlikte oturdukları yer mahkemeleri yetkilidir.</a:t>
            </a:r>
          </a:p>
          <a:p>
            <a:pPr marL="457200" lvl="1" indent="0">
              <a:buNone/>
            </a:pPr>
            <a:r>
              <a:rPr lang="tr-TR" dirty="0"/>
              <a:t>Görevli mahkeme ise aile mahkemesidir.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Taraflar ve dava ehliyeti</a:t>
            </a:r>
          </a:p>
          <a:p>
            <a:pPr marL="457200" lvl="1" indent="0">
              <a:buNone/>
            </a:pPr>
            <a:r>
              <a:rPr lang="tr-TR" dirty="0"/>
              <a:t>Bu davada taraflar ancak eşler olabilir.</a:t>
            </a:r>
          </a:p>
          <a:p>
            <a:pPr marL="457200" lvl="1" indent="0">
              <a:buNone/>
            </a:pPr>
            <a:r>
              <a:rPr lang="tr-TR" dirty="0"/>
              <a:t>Boşanma davası açma hakkı, kişiye sıkı sıkıya bağlı bir hak olduğu için, eşlerden birinin ölmesi halinde sona erer.</a:t>
            </a:r>
          </a:p>
          <a:p>
            <a:pPr marL="457200" lvl="1" indent="0">
              <a:buNone/>
            </a:pPr>
            <a:r>
              <a:rPr lang="tr-TR" dirty="0"/>
              <a:t>Tam ehliyetsizlerin durumları tartışmalıdır. Yargıtay, akıl hastası eş adına yasal temsilcinin dava açabileceğini kabul etmektedir.</a:t>
            </a:r>
          </a:p>
          <a:p>
            <a:pPr marL="457200" lvl="1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491732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C83EFAA-E4D1-4F57-BE8C-5A82A94C4A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39BDB821-4503-4DA5-B1B9-93D165D7C7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/>
              <a:t>BOŞANMA VE AYRILIK DAVASINDA UYGULANACAK USUL VE ALINACAK ÖNLEMLER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Usul kuralları TMK m. 184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Hakim, maddi vakıalar hakkında taraflara yemin teklif edemez.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İkrar hakimi bağlamaz.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Deliller serbestçe takdir edilir.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Taraflardan birinin isteği üzerine duruşmanın gizli yapılmasına karar verebilir.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Boşanmanın </a:t>
            </a:r>
            <a:r>
              <a:rPr lang="tr-TR" dirty="0" err="1"/>
              <a:t>fer’i</a:t>
            </a:r>
            <a:r>
              <a:rPr lang="tr-TR" dirty="0"/>
              <a:t> sonuçlarına ilişkin eşlerin yaptığı anlaşmalar hakim tarafından onaylanmadıkça geçerli değildir.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780890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0AC70484-BCEC-4246-8010-CD559792C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492B3A4-5D12-4B34-BD8B-B0E88B6496A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037749"/>
          </a:xfrm>
        </p:spPr>
        <p:txBody>
          <a:bodyPr>
            <a:normAutofit fontScale="92500"/>
          </a:bodyPr>
          <a:lstStyle/>
          <a:p>
            <a:pPr marL="457200" indent="-457200">
              <a:buFont typeface="+mj-lt"/>
              <a:buAutoNum type="arabicPeriod" startAt="2"/>
            </a:pPr>
            <a:r>
              <a:rPr lang="tr-TR" dirty="0"/>
              <a:t>Dava sırasında alınacak önlemler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Eşlerin barınması ve geçimi için alınacak önlemler</a:t>
            </a:r>
          </a:p>
          <a:p>
            <a:pPr lvl="2"/>
            <a:r>
              <a:rPr lang="tr-TR" dirty="0"/>
              <a:t>Ortak konuttan kimin ayrılacağına hakim karar verir.</a:t>
            </a:r>
          </a:p>
          <a:p>
            <a:pPr lvl="2"/>
            <a:r>
              <a:rPr lang="tr-TR" dirty="0"/>
              <a:t>Eşlerden birinin geçinmede güçlük çektiği durumda, hakim diğer eşin, geçinme sıkıntısı çeken eşe ne miktarda katkıda bulunacağına karar verir. Buna tedbir nafakası denir.</a:t>
            </a:r>
          </a:p>
          <a:p>
            <a:pPr lvl="2"/>
            <a:r>
              <a:rPr lang="tr-TR" dirty="0"/>
              <a:t>Tedbir nafakasının ödenmeye başlayacağı tarih, nafaka kararının verildiği tarih değil; davanın açıldığı tarihtir.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Eşler arasındaki mali ilişkilere yönelik önlemler</a:t>
            </a:r>
          </a:p>
          <a:p>
            <a:pPr lvl="2"/>
            <a:r>
              <a:rPr lang="tr-TR" dirty="0"/>
              <a:t>Eşler mal ayrılığı konusunda anlaşmamışlarsa, hakim mallarla ilgili gerekli önlemlerin alınmasına karar verir.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Çocuklara ilişkin alınacak önlemler</a:t>
            </a:r>
          </a:p>
          <a:p>
            <a:pPr lvl="2"/>
            <a:r>
              <a:rPr lang="tr-TR" dirty="0"/>
              <a:t>Çocukların hangi eşin yanında kalacağına ve diğer eşin çocukların geçimine nasıl katkıda bulunacağına karar verilir. Çocukların geçimine sağlanan katkıya iştirak nafakası denir.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83730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1EF7EAE-D683-49F0-9CCC-8CC4740DB9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84BC83F-6C0F-43DC-93DD-7623E294EA6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54249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ÖLÜM VE GAİPLİK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Ölüm</a:t>
            </a:r>
          </a:p>
          <a:p>
            <a:pPr marL="457200" lvl="1" indent="0">
              <a:buNone/>
            </a:pPr>
            <a:r>
              <a:rPr lang="tr-TR" dirty="0"/>
              <a:t>Evlilik ölümle kendiliğinden sona erer, yargı kararına gerek yoktur. </a:t>
            </a:r>
          </a:p>
          <a:p>
            <a:pPr marL="457200" lvl="1" indent="0">
              <a:buNone/>
            </a:pPr>
            <a:r>
              <a:rPr lang="tr-TR" dirty="0"/>
              <a:t>Evlilik, ölümün gerçekleştiği andan itibaren sona erer.</a:t>
            </a:r>
          </a:p>
          <a:p>
            <a:pPr marL="457200" lvl="1" indent="0">
              <a:buNone/>
            </a:pPr>
            <a:r>
              <a:rPr lang="tr-TR" dirty="0"/>
              <a:t>Ölüm karinesi de ölümle aynı sonucu doğurur. </a:t>
            </a:r>
          </a:p>
          <a:p>
            <a:pPr marL="457200" lvl="1" indent="0">
              <a:buNone/>
            </a:pPr>
            <a:r>
              <a:rPr lang="tr-TR" dirty="0"/>
              <a:t>Sağ kalan eş kadın ise ölen kocasının soyadını taşımaya devam eder.</a:t>
            </a:r>
          </a:p>
          <a:p>
            <a:pPr marL="457200" lvl="1" indent="0">
              <a:buNone/>
            </a:pPr>
            <a:r>
              <a:rPr lang="tr-TR" dirty="0"/>
              <a:t>Çocukların velayeti kendiliğinden sağ kalan eşe geçer.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Gaiplik</a:t>
            </a:r>
          </a:p>
          <a:p>
            <a:pPr marL="457200" lvl="1" indent="0">
              <a:buNone/>
            </a:pPr>
            <a:r>
              <a:rPr lang="tr-TR" dirty="0"/>
              <a:t>Gaipliğine karar verilenin eşi, evliliği devam ettirmek istemiyorsa, mahkemeden evliliğin feshini talep edebilir. </a:t>
            </a:r>
          </a:p>
          <a:p>
            <a:pPr marL="457200" lvl="1" indent="0">
              <a:buNone/>
            </a:pPr>
            <a:r>
              <a:rPr lang="tr-TR" dirty="0"/>
              <a:t>Evliliğin feshi, gaiplik davasıyla birlikte talep edilebileceği gibi, sonradan açılacak bir dava ile de talep edilebilir.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Cinsiyet değişikliği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089140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9D4648-BF6A-4BDB-8097-A6948EFFA8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25B6A263-AF11-4F8D-8731-F55E23E9BB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BOŞANMANIN ÖZEL SEBEPLERİ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Zina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Hayata kast, pek kötü muamele ya da onur kırıcı davranış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Küçük düşürücü suç işleme ve haysiyetsiz hayat sürme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Terk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Akıl hastalığı</a:t>
            </a:r>
          </a:p>
        </p:txBody>
      </p:sp>
    </p:spTree>
    <p:extLst>
      <p:ext uri="{BB962C8B-B14F-4D97-AF65-F5344CB8AC3E}">
        <p14:creationId xmlns:p14="http://schemas.microsoft.com/office/powerpoint/2010/main" val="34820114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693C2A6-AA21-4F6F-B16F-727EB8592E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292C662-BAE0-4F47-9611-98A92C1DAF0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6027" y="2015732"/>
            <a:ext cx="11230253" cy="4278536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u="sng" dirty="0"/>
              <a:t>Zina</a:t>
            </a:r>
          </a:p>
          <a:p>
            <a:r>
              <a:rPr lang="tr-TR" dirty="0"/>
              <a:t>Eşlerden birinin, başka bir kişiyle cinsel ilişkide bulunmasıdır. </a:t>
            </a:r>
          </a:p>
          <a:p>
            <a:r>
              <a:rPr lang="tr-TR" dirty="0"/>
              <a:t>Bir eşin aynı cinsten bir kişiyle cinsel ilişki kurması zina değil, «haysiyetsiz hayat sürme» olarak kabul edilmektedir.</a:t>
            </a:r>
          </a:p>
          <a:p>
            <a:r>
              <a:rPr lang="tr-TR" dirty="0"/>
              <a:t>Cinsel ilişkinin kanıtı olacak düzeyde olmayan davranışlar zina sayılmaz, bunlar TMK m. 166 gereğince boşanma sebebi oluşturabilir.</a:t>
            </a:r>
          </a:p>
          <a:p>
            <a:r>
              <a:rPr lang="tr-TR" dirty="0"/>
              <a:t>Zina eylemi, isteğe bağlı olarak gerçekleşmiş olmalıdır, tecavüz söz konusu olmamalıdır. </a:t>
            </a:r>
          </a:p>
          <a:p>
            <a:r>
              <a:rPr lang="tr-TR" dirty="0"/>
              <a:t>Zina mutlak ve özel bir boşanma sebebi olduğundan, ayrıca ortak hayatın sürdürülememesi koşulu aranmaz.</a:t>
            </a:r>
          </a:p>
          <a:p>
            <a:r>
              <a:rPr lang="tr-TR" dirty="0"/>
              <a:t>Zinadan söz edilmesi için evlenmenin geçerli olması gerekmez. Butlan kararı verilene kadar da karşı cinsle cinsel ilişki zina teşkil eder.</a:t>
            </a:r>
          </a:p>
          <a:p>
            <a:r>
              <a:rPr lang="tr-TR" dirty="0"/>
              <a:t>Zina sebebiyle boşanma davası açma hakkına sadakat yükümlülüğü ihlal edilen eş sahiptir. </a:t>
            </a:r>
          </a:p>
          <a:p>
            <a:r>
              <a:rPr lang="tr-TR" dirty="0"/>
              <a:t>6 aylık hak düşürücü süre: Eşin, zina eylemini öğrenmesiyle başlar. Bu süre geçtikten sonra zina sebebiyle boşanma davası açılamaz.</a:t>
            </a:r>
          </a:p>
          <a:p>
            <a:r>
              <a:rPr lang="tr-TR" dirty="0"/>
              <a:t>5 yıllık hak düşürücü süre: Zina eyleminin gerçekleştiği tarihte başlar.</a:t>
            </a:r>
          </a:p>
          <a:p>
            <a:r>
              <a:rPr lang="tr-TR" dirty="0"/>
              <a:t>Zina eyleminin gerçekleşmesinden sonra diğer eşin affetmesi, dava hakkını ortadan kaldırır.</a:t>
            </a:r>
          </a:p>
          <a:p>
            <a:r>
              <a:rPr lang="tr-TR" dirty="0"/>
              <a:t>Af, açık veya örtülü olabilir. Ortak hayata devam etme affın varlığını kanıtlamaz.</a:t>
            </a:r>
          </a:p>
        </p:txBody>
      </p:sp>
    </p:spTree>
    <p:extLst>
      <p:ext uri="{BB962C8B-B14F-4D97-AF65-F5344CB8AC3E}">
        <p14:creationId xmlns:p14="http://schemas.microsoft.com/office/powerpoint/2010/main" val="838618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7C986A0-C57E-499B-8C0E-75CA8F31B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D304FA9-04C5-4D55-A7F0-A15679E91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09860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u="sng" dirty="0"/>
              <a:t>Hayata kast, pek kötü davranış ya da onur kırıcı davranış</a:t>
            </a:r>
          </a:p>
          <a:p>
            <a:r>
              <a:rPr lang="tr-TR" dirty="0"/>
              <a:t>Hayata kast, bir eşin diğerini öldürme niyetini bazı fiillerle açıklamasıdır. Bu niyeti ortaya koyan fiillerde kullanılan aracın ölümü sağlayacak nitelikte olması aranmaz. </a:t>
            </a:r>
          </a:p>
          <a:p>
            <a:r>
              <a:rPr lang="tr-TR" dirty="0"/>
              <a:t>Pek kötü davranış, bir eşin, diğerinin kişilik hakkını oluşturan değerlerin ağır şekilde ihlal edilmesidir. Dövme, eve kapatma, aç-susuz bırakma ve cinsel şiddet bu kapsamda değerlendirilmektedir.</a:t>
            </a:r>
          </a:p>
          <a:p>
            <a:r>
              <a:rPr lang="tr-TR" dirty="0"/>
              <a:t>Onur kırıcı davranış ise eşlerden birinin, diğerinin şeref ve haysiyetine, küçük düşürmek ve hakaret etmek amacıyla yaptığı haksız saldırıdır. </a:t>
            </a:r>
          </a:p>
          <a:p>
            <a:r>
              <a:rPr lang="tr-TR" dirty="0"/>
              <a:t>Dava hakkı olan eşin boşanma sebebini öğrenmesinden itibaren 6 ay ve her halde bu sebebin gerçekleşmesinden itibaren 5 yıl geçmesiyle dava hakkı düşer</a:t>
            </a:r>
          </a:p>
          <a:p>
            <a:r>
              <a:rPr lang="tr-TR" dirty="0"/>
              <a:t>Bu sebepler bakımından da af, dava hakkını kaldırır.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25099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C4652175-52A4-492A-BDCF-156216655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A859237-956E-4CDD-BC0A-B6ED1C26237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/>
              <a:t>Küçük düşürücü suç işleme ve haysiyetsiz hayat sürme</a:t>
            </a:r>
          </a:p>
          <a:p>
            <a:r>
              <a:rPr lang="tr-TR" dirty="0" err="1"/>
              <a:t>Nisbi</a:t>
            </a:r>
            <a:r>
              <a:rPr lang="tr-TR" dirty="0"/>
              <a:t> bir boşanma sebebidir. Yalnızca küçük düşürücü suç işlenmesi veya haysiyetsiz hayat sürülmesi yeterli değildir; aynı zamanda ortak hayatı sürdürmenin çekilmez hale gelmesi gerekir.</a:t>
            </a:r>
          </a:p>
          <a:p>
            <a:r>
              <a:rPr lang="tr-TR" dirty="0"/>
              <a:t>Hak düşürücü süreler ve af söz konusu değildir. </a:t>
            </a:r>
          </a:p>
          <a:p>
            <a:r>
              <a:rPr lang="tr-TR" dirty="0"/>
              <a:t>Küçük düşürücü suç kavramının başkalarının namusuna ve malvarlığına yönelik suçları kapsadığı kabul edilmektedir. Bu husus hakim tarafından takdir edilir.</a:t>
            </a:r>
          </a:p>
        </p:txBody>
      </p:sp>
    </p:spTree>
    <p:extLst>
      <p:ext uri="{BB962C8B-B14F-4D97-AF65-F5344CB8AC3E}">
        <p14:creationId xmlns:p14="http://schemas.microsoft.com/office/powerpoint/2010/main" val="29165586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1AA1255A-23D2-4581-99B0-30320610F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1EF5A31F-8F51-4514-AF06-29D8A43C40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840817" cy="4163126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tr-TR" dirty="0"/>
              <a:t>Terk</a:t>
            </a:r>
          </a:p>
          <a:p>
            <a:r>
              <a:rPr lang="tr-TR" dirty="0"/>
              <a:t>Mutlak ve kusura dayalı bir boşanma sebebidir.</a:t>
            </a:r>
          </a:p>
          <a:p>
            <a:r>
              <a:rPr lang="tr-TR" dirty="0"/>
              <a:t>Eşlerden biri evlilik birliğinden doğan yükümlülüğünü ihlal etmek amacıyla ortak konutu terk etmiş olmalıdır. </a:t>
            </a:r>
          </a:p>
          <a:p>
            <a:r>
              <a:rPr lang="tr-TR" dirty="0"/>
              <a:t>Terk, haklı bir sebebe dayanmamalıdır. Haklı sebebe dayanması halinde de sebebin ortadan kalkmasına rağmen ortak konuta dönülmemiş olmalıdır.</a:t>
            </a:r>
          </a:p>
          <a:p>
            <a:r>
              <a:rPr lang="tr-TR" dirty="0"/>
              <a:t>Diğer eşi ortak konutu terke zorlama veya haklı sebep olmaksızın ortak konuta dönmesini engelleme terk sayılır.</a:t>
            </a:r>
          </a:p>
          <a:p>
            <a:r>
              <a:rPr lang="tr-TR" dirty="0"/>
              <a:t>Terk, en az 6 ay sürmüş olmalıdır.</a:t>
            </a:r>
          </a:p>
          <a:p>
            <a:r>
              <a:rPr lang="tr-TR" dirty="0"/>
              <a:t>Terk eden eşin, hakim veya noter tarafından yapılan ihtara rağmen dönmemesi gerekir.</a:t>
            </a:r>
          </a:p>
          <a:p>
            <a:r>
              <a:rPr lang="tr-TR" dirty="0"/>
              <a:t>İhtardan itibaren 2 ay geçtikten sonra, terk sebebiyle boşanma davası açılabilir.</a:t>
            </a:r>
          </a:p>
        </p:txBody>
      </p:sp>
    </p:spTree>
    <p:extLst>
      <p:ext uri="{BB962C8B-B14F-4D97-AF65-F5344CB8AC3E}">
        <p14:creationId xmlns:p14="http://schemas.microsoft.com/office/powerpoint/2010/main" val="298433666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6E7E2F-3B83-428A-9992-7442BB65A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A83F384-344C-4104-ADE9-C837CDFC9F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u="sng" dirty="0"/>
              <a:t>Akıl hastalığı</a:t>
            </a:r>
          </a:p>
          <a:p>
            <a:r>
              <a:rPr lang="tr-TR" dirty="0"/>
              <a:t>Akıl hastalığı, boşanma davasının açıldığı sırasında mevcut olmalıdır. </a:t>
            </a:r>
          </a:p>
          <a:p>
            <a:r>
              <a:rPr lang="tr-TR" dirty="0"/>
              <a:t>Akıl hastalığının geçmesinin imkansız olduğu sağlık kurulu raporuyla tespit edilmiş olmalıdır.</a:t>
            </a:r>
          </a:p>
          <a:p>
            <a:r>
              <a:rPr lang="tr-TR" dirty="0"/>
              <a:t>Akıl hastalığı sebebiyle, ortak hayatın sürdürülmesi diğer eş için çekilmez hale gelmiş olmalıdır.</a:t>
            </a:r>
          </a:p>
          <a:p>
            <a:pPr marL="0" indent="0">
              <a:buNone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4045831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5878EC-80B3-44DF-9C0E-B13D23A6AB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Evliliğin sona ermesi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C7E3646-F079-4CFE-A142-E9C22E5931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1579" y="2015732"/>
            <a:ext cx="9603275" cy="413649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dirty="0"/>
              <a:t>BOŞANMANIN GENEL SEBEPLERİ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Evlilik birliğinin temelinden sarsılması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Evlilik birliği temelinden sarsılmış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Evlilik birliği temelinden sarsılması, eşlerden biri için ortak hayatı sürdürmesi beklenmeyecek derecede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Davalının, davacının daha kusurlu olduğu itirazını ileri sürmemiş olması veya itirazın kabul edilmemiş olması gerekir.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Eşlerin boşanma hususunda anlaşmaları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Evlilik en az bir yıl sürmüş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Eşler mahkemeye birlikte başvurmalı ya da birinin açtığı boşanma davasını diğeri kabul etmiş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Hakim tarafları bizzat dinler.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Tarafların yapmış olduğu anlaşma hakim tarafından uygun bulunmalıdır.</a:t>
            </a:r>
          </a:p>
          <a:p>
            <a:pPr marL="457200" indent="-457200">
              <a:buFont typeface="+mj-lt"/>
              <a:buAutoNum type="arabicPeriod"/>
            </a:pPr>
            <a:r>
              <a:rPr lang="tr-TR" dirty="0"/>
              <a:t>Ortak hayatın kurulamaması ya da fiili ayrılık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Daha önce herhangi bir boşanma sebebine dayanılarak açılan dava reddedilmiş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Boşanma talebinin reddi kararının üzerinden üç yıl geçmiş ve bu süre içinde ortak hayat kurulamamış olmalıdır.</a:t>
            </a:r>
          </a:p>
          <a:p>
            <a:pPr marL="914400" lvl="1" indent="-457200">
              <a:buFont typeface="+mj-lt"/>
              <a:buAutoNum type="arabicPeriod"/>
            </a:pPr>
            <a:r>
              <a:rPr lang="tr-TR" dirty="0"/>
              <a:t>Eşlerden biri boşanma davası açmış olmalıdır.</a:t>
            </a:r>
          </a:p>
        </p:txBody>
      </p:sp>
    </p:spTree>
    <p:extLst>
      <p:ext uri="{BB962C8B-B14F-4D97-AF65-F5344CB8AC3E}">
        <p14:creationId xmlns:p14="http://schemas.microsoft.com/office/powerpoint/2010/main" val="3952986047"/>
      </p:ext>
    </p:extLst>
  </p:cSld>
  <p:clrMapOvr>
    <a:masterClrMapping/>
  </p:clrMapOvr>
</p:sld>
</file>

<file path=ppt/theme/theme1.xml><?xml version="1.0" encoding="utf-8"?>
<a:theme xmlns:a="http://schemas.openxmlformats.org/drawingml/2006/main" name="Galeri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Belge" ma:contentTypeID="0x010100C6906DB4C1052743ACE33D6CA7F73AEA" ma:contentTypeVersion="2" ma:contentTypeDescription="Yeni belge oluşturun." ma:contentTypeScope="" ma:versionID="9a8f52481b51ee3a5d11f157b8343563">
  <xsd:schema xmlns:xsd="http://www.w3.org/2001/XMLSchema" xmlns:xs="http://www.w3.org/2001/XMLSchema" xmlns:p="http://schemas.microsoft.com/office/2006/metadata/properties" xmlns:ns3="560ef61b-03e2-46a8-aeae-79f8a710d1e9" targetNamespace="http://schemas.microsoft.com/office/2006/metadata/properties" ma:root="true" ma:fieldsID="d6833b621db8a039b88c210360b5f6db" ns3:_="">
    <xsd:import namespace="560ef61b-03e2-46a8-aeae-79f8a710d1e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0ef61b-03e2-46a8-aeae-79f8a710d1e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İçerik Türü"/>
        <xsd:element ref="dc:title" minOccurs="0" maxOccurs="1" ma:index="4" ma:displayName="Başlık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D79864C-0DE8-4601-A9E3-1D436E77197C}">
  <ds:schemaRefs>
    <ds:schemaRef ds:uri="http://purl.org/dc/elements/1.1/"/>
    <ds:schemaRef ds:uri="http://schemas.microsoft.com/office/2006/documentManagement/types"/>
    <ds:schemaRef ds:uri="http://purl.org/dc/terms/"/>
    <ds:schemaRef ds:uri="560ef61b-03e2-46a8-aeae-79f8a710d1e9"/>
    <ds:schemaRef ds:uri="http://schemas.openxmlformats.org/package/2006/metadata/core-properties"/>
    <ds:schemaRef ds:uri="http://www.w3.org/XML/1998/namespace"/>
    <ds:schemaRef ds:uri="http://purl.org/dc/dcmitype/"/>
    <ds:schemaRef ds:uri="http://schemas.microsoft.com/office/infopath/2007/PartnerControl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E8947015-006F-4F25-B45F-4AA98801E635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0AFFD76-C97E-4FA4-8325-D948DB717B2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0ef61b-03e2-46a8-aeae-79f8a710d1e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Galeri</Template>
  <TotalTime>0</TotalTime>
  <Words>1061</Words>
  <Application>Microsoft Office PowerPoint</Application>
  <PresentationFormat>Geniş ekran</PresentationFormat>
  <Paragraphs>104</Paragraphs>
  <Slides>12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5" baseType="lpstr">
      <vt:lpstr>Arial</vt:lpstr>
      <vt:lpstr>Gill Sans MT</vt:lpstr>
      <vt:lpstr>Galeri</vt:lpstr>
      <vt:lpstr>Medeni hukuk</vt:lpstr>
      <vt:lpstr>Evliliğin sona ermesi</vt:lpstr>
      <vt:lpstr>Evliliğin sona ermesi</vt:lpstr>
      <vt:lpstr>Evliliğin sona ermesi</vt:lpstr>
      <vt:lpstr>Evliliğin sona ermesi</vt:lpstr>
      <vt:lpstr>Evliliğin sona ermesi</vt:lpstr>
      <vt:lpstr>Evliliğin sona ermesi</vt:lpstr>
      <vt:lpstr>Evliliğin sona ermesi</vt:lpstr>
      <vt:lpstr>Evliliğin sona ermesi</vt:lpstr>
      <vt:lpstr>Evliliğin sona ermesi</vt:lpstr>
      <vt:lpstr>Evliliğin sona ermesi</vt:lpstr>
      <vt:lpstr>Evliliğin sona ermesi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Evliliğin sona ermesi</dc:title>
  <dc:creator>Hilal Nur Gözüküçük</dc:creator>
  <cp:lastModifiedBy>Hilal Nur Gözüküçük</cp:lastModifiedBy>
  <cp:revision>1</cp:revision>
  <dcterms:created xsi:type="dcterms:W3CDTF">2020-05-22T21:27:11Z</dcterms:created>
  <dcterms:modified xsi:type="dcterms:W3CDTF">2020-05-27T14:38:55Z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0x010100C6906DB4C1052743ACE33D6CA7F73AEA</vt:lpwstr>
  </property>
</Properties>
</file>