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71"/>
  </p:notesMasterIdLst>
  <p:sldIdLst>
    <p:sldId id="257" r:id="rId2"/>
    <p:sldId id="463" r:id="rId3"/>
    <p:sldId id="464" r:id="rId4"/>
    <p:sldId id="258" r:id="rId5"/>
    <p:sldId id="458" r:id="rId6"/>
    <p:sldId id="260" r:id="rId7"/>
    <p:sldId id="451" r:id="rId8"/>
    <p:sldId id="459" r:id="rId9"/>
    <p:sldId id="471" r:id="rId10"/>
    <p:sldId id="342" r:id="rId11"/>
    <p:sldId id="465" r:id="rId12"/>
    <p:sldId id="334" r:id="rId13"/>
    <p:sldId id="466" r:id="rId14"/>
    <p:sldId id="467" r:id="rId15"/>
    <p:sldId id="468" r:id="rId16"/>
    <p:sldId id="469" r:id="rId17"/>
    <p:sldId id="470" r:id="rId18"/>
    <p:sldId id="328" r:id="rId19"/>
    <p:sldId id="472" r:id="rId20"/>
    <p:sldId id="355" r:id="rId21"/>
    <p:sldId id="375" r:id="rId22"/>
    <p:sldId id="359" r:id="rId23"/>
    <p:sldId id="379" r:id="rId24"/>
    <p:sldId id="377" r:id="rId25"/>
    <p:sldId id="368" r:id="rId26"/>
    <p:sldId id="455" r:id="rId27"/>
    <p:sldId id="370" r:id="rId28"/>
    <p:sldId id="453" r:id="rId29"/>
    <p:sldId id="384" r:id="rId30"/>
    <p:sldId id="473" r:id="rId31"/>
    <p:sldId id="474" r:id="rId32"/>
    <p:sldId id="475" r:id="rId33"/>
    <p:sldId id="460" r:id="rId34"/>
    <p:sldId id="385" r:id="rId35"/>
    <p:sldId id="383" r:id="rId36"/>
    <p:sldId id="390" r:id="rId37"/>
    <p:sldId id="387" r:id="rId38"/>
    <p:sldId id="389" r:id="rId39"/>
    <p:sldId id="397" r:id="rId40"/>
    <p:sldId id="403" r:id="rId41"/>
    <p:sldId id="408" r:id="rId42"/>
    <p:sldId id="409" r:id="rId43"/>
    <p:sldId id="410" r:id="rId44"/>
    <p:sldId id="415" r:id="rId45"/>
    <p:sldId id="418" r:id="rId46"/>
    <p:sldId id="462" r:id="rId47"/>
    <p:sldId id="476" r:id="rId48"/>
    <p:sldId id="477" r:id="rId49"/>
    <p:sldId id="478" r:id="rId50"/>
    <p:sldId id="400" r:id="rId51"/>
    <p:sldId id="401" r:id="rId52"/>
    <p:sldId id="419" r:id="rId53"/>
    <p:sldId id="420" r:id="rId54"/>
    <p:sldId id="480" r:id="rId55"/>
    <p:sldId id="421" r:id="rId56"/>
    <p:sldId id="423" r:id="rId57"/>
    <p:sldId id="424" r:id="rId58"/>
    <p:sldId id="432" r:id="rId59"/>
    <p:sldId id="429" r:id="rId60"/>
    <p:sldId id="431" r:id="rId61"/>
    <p:sldId id="481" r:id="rId62"/>
    <p:sldId id="482" r:id="rId63"/>
    <p:sldId id="483" r:id="rId64"/>
    <p:sldId id="484" r:id="rId65"/>
    <p:sldId id="485" r:id="rId66"/>
    <p:sldId id="433" r:id="rId67"/>
    <p:sldId id="486" r:id="rId68"/>
    <p:sldId id="487" r:id="rId69"/>
    <p:sldId id="488" r:id="rId70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73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4C1E7CD-8892-41E2-84DB-D7A225C58C6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76515-CE57-41E2-A3A2-DCAD96D87646}" type="slidenum">
              <a:rPr lang="tr-TR" smtClean="0"/>
              <a:pPr/>
              <a:t>1</a:t>
            </a:fld>
            <a:endParaRPr lang="tr-TR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</p:grpSp>
      <p:sp>
        <p:nvSpPr>
          <p:cNvPr id="24181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24181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EEFEE19-94B4-4E5E-93C4-CBE2E387539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2EF7-4EF8-44A7-98BE-2B20565BC2B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6570D-54B2-4E03-B4D5-46DC2FC0739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FF4C3-5DF3-4ED6-8C64-BD109D3AF09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0A967-6EAB-4C3E-A149-4A16C61DAE7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340AF-B036-4B1B-9586-27755715E2B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A3E1-6CB6-4E5A-8C8C-CBF50ECCBB6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77604-C12C-4B5C-A728-18054C5255B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525FD-20F3-476F-938B-8C5A8068C74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8CC62-7180-4369-83C1-D07FD8C05F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E7F1C-84C6-43B6-9333-E2B8D6A9D0F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962B-9219-4929-8457-0B0FB0A941C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D3B3-C99B-420C-8B9D-DB6379DC472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406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406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6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2407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</p:grpSp>
      <p:sp>
        <p:nvSpPr>
          <p:cNvPr id="24079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24079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4079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4079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A826A71D-6360-41A7-BA43-7BBBBBB6901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24079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7.png"/><Relationship Id="rId4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54D1E-A640-4BC2-8E7C-CE8400ECACD1}" type="slidenum">
              <a:rPr lang="tr-TR"/>
              <a:pPr>
                <a:defRPr/>
              </a:pPr>
              <a:t>1</a:t>
            </a:fld>
            <a:endParaRPr lang="tr-TR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276475"/>
            <a:ext cx="8713787" cy="11525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defRPr/>
            </a:pPr>
            <a:r>
              <a:rPr lang="tr-TR" sz="6000" b="1" dirty="0" err="1" smtClean="0"/>
              <a:t>Obstrüktif</a:t>
            </a:r>
            <a:r>
              <a:rPr lang="tr-TR" sz="6000" b="1" dirty="0" smtClean="0"/>
              <a:t> </a:t>
            </a:r>
            <a:r>
              <a:rPr lang="tr-TR" sz="6000" b="1" dirty="0" err="1" smtClean="0"/>
              <a:t>Üropati</a:t>
            </a:r>
            <a:endParaRPr lang="tr-TR" sz="36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437063"/>
            <a:ext cx="7777162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tr-TR" sz="3600" b="1" dirty="0" smtClean="0"/>
              <a:t>Dr. Tarkan Soygür, FEAPU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3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 smtClean="0"/>
              <a:t>Ankara Üniversitesi Tıp Fakültesi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 smtClean="0"/>
              <a:t>Üroloji AD, Çocuk Ürolojisi BD</a:t>
            </a:r>
          </a:p>
        </p:txBody>
      </p:sp>
      <p:pic>
        <p:nvPicPr>
          <p:cNvPr id="3077" name="Picture 4" descr="ankara_t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ankara_uni_rektorlu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47813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b="1" dirty="0" smtClean="0"/>
              <a:t>CERRAHİ ENDİKASYONLAR</a:t>
            </a: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tr-TR" dirty="0" smtClean="0"/>
          </a:p>
          <a:p>
            <a:pPr eaLnBrk="1" hangingPunct="1">
              <a:lnSpc>
                <a:spcPct val="150000"/>
              </a:lnSpc>
              <a:defRPr/>
            </a:pPr>
            <a:endParaRPr lang="tr-TR" dirty="0" smtClean="0"/>
          </a:p>
          <a:p>
            <a:pPr eaLnBrk="1" hangingPunct="1">
              <a:lnSpc>
                <a:spcPct val="150000"/>
              </a:lnSpc>
              <a:defRPr/>
            </a:pPr>
            <a:endParaRPr lang="tr-TR" dirty="0" smtClean="0"/>
          </a:p>
          <a:p>
            <a:pPr lvl="2" algn="just" eaLnBrk="1" hangingPunct="1">
              <a:buFont typeface="Arial" charset="0"/>
              <a:buNone/>
              <a:defRPr/>
            </a:pPr>
            <a:endParaRPr lang="tr-TR" b="1" dirty="0" smtClean="0">
              <a:solidFill>
                <a:schemeClr val="tx2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sz="quarter" idx="4"/>
          </p:nvPr>
        </p:nvSpPr>
        <p:spPr>
          <a:xfrm>
            <a:off x="4427538" y="1700213"/>
            <a:ext cx="4465637" cy="39512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AP&lt;20mm %1-3 Cerrahi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AP&gt;20mm %20 Cerrahi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AP&gt;30mm %55 Cerrahi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AP&gt;40mm %80 Cerrahi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AP&gt;50mm %100 </a:t>
            </a:r>
            <a:r>
              <a:rPr lang="tr-TR" dirty="0" err="1" smtClean="0"/>
              <a:t>Cerrrahi</a:t>
            </a:r>
            <a:endParaRPr lang="tr-TR" dirty="0" smtClean="0"/>
          </a:p>
          <a:p>
            <a:pPr marL="342900" lvl="2" indent="-342900">
              <a:buFont typeface="Arial" charset="0"/>
              <a:buNone/>
              <a:defRPr/>
            </a:pPr>
            <a:r>
              <a:rPr lang="tr-TR" sz="1200" dirty="0" smtClean="0">
                <a:solidFill>
                  <a:schemeClr val="tx2"/>
                </a:solidFill>
              </a:rPr>
              <a:t>       </a:t>
            </a:r>
          </a:p>
          <a:p>
            <a:pPr marL="342900" lvl="2" indent="-342900">
              <a:buFont typeface="Arial" charset="0"/>
              <a:buNone/>
              <a:defRPr/>
            </a:pPr>
            <a:r>
              <a:rPr lang="tr-TR" sz="2400" b="1" dirty="0" smtClean="0">
                <a:solidFill>
                  <a:schemeClr val="tx2"/>
                </a:solidFill>
              </a:rPr>
              <a:t>             </a:t>
            </a:r>
            <a:r>
              <a:rPr lang="tr-TR" sz="2400" b="1" dirty="0" smtClean="0"/>
              <a:t>DRF: %20-39</a:t>
            </a:r>
          </a:p>
          <a:p>
            <a:pPr marL="342900" lvl="2" indent="-342900">
              <a:buFont typeface="Arial" charset="0"/>
              <a:buNone/>
              <a:defRPr/>
            </a:pPr>
            <a:r>
              <a:rPr lang="tr-TR" sz="1200" dirty="0" smtClean="0">
                <a:solidFill>
                  <a:schemeClr val="tx2"/>
                </a:solidFill>
              </a:rPr>
              <a:t> </a:t>
            </a:r>
          </a:p>
          <a:p>
            <a:pPr marL="342900" lvl="2" indent="-342900">
              <a:buFont typeface="Arial" charset="0"/>
              <a:buNone/>
              <a:defRPr/>
            </a:pPr>
            <a:endParaRPr lang="tr-TR" sz="1200" dirty="0" smtClean="0">
              <a:solidFill>
                <a:schemeClr val="tx2"/>
              </a:solidFill>
            </a:endParaRPr>
          </a:p>
          <a:p>
            <a:pPr marL="342900" lvl="2" indent="-342900">
              <a:buFont typeface="Arial" charset="0"/>
              <a:buNone/>
              <a:defRPr/>
            </a:pPr>
            <a:r>
              <a:rPr lang="tr-TR" sz="1200" dirty="0" smtClean="0">
                <a:solidFill>
                  <a:schemeClr val="tx2"/>
                </a:solidFill>
              </a:rPr>
              <a:t>        </a:t>
            </a:r>
            <a:r>
              <a:rPr lang="tr-TR" sz="1200" dirty="0" err="1" smtClean="0">
                <a:solidFill>
                  <a:schemeClr val="tx2"/>
                </a:solidFill>
              </a:rPr>
              <a:t>Dhillon</a:t>
            </a:r>
            <a:r>
              <a:rPr lang="tr-TR" sz="1200" dirty="0" smtClean="0">
                <a:solidFill>
                  <a:schemeClr val="tx2"/>
                </a:solidFill>
              </a:rPr>
              <a:t> HK: </a:t>
            </a:r>
            <a:r>
              <a:rPr lang="tr-TR" sz="1200" dirty="0" err="1" smtClean="0">
                <a:solidFill>
                  <a:schemeClr val="tx2"/>
                </a:solidFill>
              </a:rPr>
              <a:t>Prenatlly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diagnosed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hydronephrosis</a:t>
            </a:r>
            <a:r>
              <a:rPr lang="tr-TR" sz="1200" dirty="0" smtClean="0">
                <a:solidFill>
                  <a:schemeClr val="tx2"/>
                </a:solidFill>
              </a:rPr>
              <a:t>: </a:t>
            </a:r>
            <a:r>
              <a:rPr lang="tr-TR" sz="1200" dirty="0" err="1" smtClean="0">
                <a:solidFill>
                  <a:schemeClr val="tx2"/>
                </a:solidFill>
              </a:rPr>
              <a:t>The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Great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Ormand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Street</a:t>
            </a:r>
            <a:r>
              <a:rPr lang="tr-TR" sz="1200" dirty="0" smtClean="0">
                <a:solidFill>
                  <a:schemeClr val="tx2"/>
                </a:solidFill>
              </a:rPr>
              <a:t> </a:t>
            </a:r>
            <a:r>
              <a:rPr lang="tr-TR" sz="1200" dirty="0" err="1" smtClean="0">
                <a:solidFill>
                  <a:schemeClr val="tx2"/>
                </a:solidFill>
              </a:rPr>
              <a:t>experience</a:t>
            </a:r>
            <a:r>
              <a:rPr lang="tr-TR" sz="1200" dirty="0" smtClean="0">
                <a:solidFill>
                  <a:schemeClr val="tx2"/>
                </a:solidFill>
              </a:rPr>
              <a:t>. BJU 1998 81 (</a:t>
            </a:r>
            <a:r>
              <a:rPr lang="tr-TR" sz="1200" dirty="0" err="1" smtClean="0">
                <a:solidFill>
                  <a:schemeClr val="tx2"/>
                </a:solidFill>
              </a:rPr>
              <a:t>suppl</a:t>
            </a:r>
            <a:r>
              <a:rPr lang="tr-TR" sz="1200" dirty="0" smtClean="0">
                <a:solidFill>
                  <a:schemeClr val="tx2"/>
                </a:solidFill>
              </a:rPr>
              <a:t>) 2: 39-44</a:t>
            </a:r>
          </a:p>
        </p:txBody>
      </p:sp>
      <p:sp>
        <p:nvSpPr>
          <p:cNvPr id="922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9C1E39-DDFA-458E-A2C1-6CADC031D11F}" type="slidenum">
              <a:rPr lang="tr-TR" smtClean="0"/>
              <a:pPr/>
              <a:t>10</a:t>
            </a:fld>
            <a:endParaRPr lang="tr-TR" smtClean="0"/>
          </a:p>
        </p:txBody>
      </p:sp>
      <p:pic>
        <p:nvPicPr>
          <p:cNvPr id="9222" name="Picture 7" descr="C:\Users\tsoygur\Desktop\PAP ölçümü.jpg"/>
          <p:cNvPicPr>
            <a:picLocks noChangeAspect="1" noChangeArrowheads="1"/>
          </p:cNvPicPr>
          <p:nvPr/>
        </p:nvPicPr>
        <p:blipFill>
          <a:blip r:embed="rId2" cstate="print"/>
          <a:srcRect l="13113" t="2008" r="17307" b="25722"/>
          <a:stretch>
            <a:fillRect/>
          </a:stretch>
        </p:blipFill>
        <p:spPr bwMode="auto">
          <a:xfrm>
            <a:off x="179388" y="1773238"/>
            <a:ext cx="407828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Oval Belirtme Çizgisi"/>
          <p:cNvSpPr/>
          <p:nvPr/>
        </p:nvSpPr>
        <p:spPr>
          <a:xfrm>
            <a:off x="4140200" y="2276475"/>
            <a:ext cx="4608513" cy="2016125"/>
          </a:xfrm>
          <a:prstGeom prst="wedgeEllipseCallout">
            <a:avLst>
              <a:gd name="adj1" fmla="val -432"/>
              <a:gd name="adj2" fmla="val 91804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0003"/>
          <p:cNvPicPr>
            <a:picLocks noChangeAspect="1" noChangeArrowheads="1"/>
          </p:cNvPicPr>
          <p:nvPr/>
        </p:nvPicPr>
        <p:blipFill>
          <a:blip r:embed="rId2" cstate="print"/>
          <a:srcRect t="17000" r="42072" b="53038"/>
          <a:stretch>
            <a:fillRect/>
          </a:stretch>
        </p:blipFill>
        <p:spPr bwMode="auto">
          <a:xfrm>
            <a:off x="468313" y="404813"/>
            <a:ext cx="82804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85800" y="1981200"/>
            <a:ext cx="7772400" cy="454342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tr-TR" sz="28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0245" name="Picture 6" descr="P1010002"/>
          <p:cNvPicPr>
            <a:picLocks noChangeAspect="1" noChangeArrowheads="1"/>
          </p:cNvPicPr>
          <p:nvPr/>
        </p:nvPicPr>
        <p:blipFill>
          <a:blip r:embed="rId2" cstate="print"/>
          <a:srcRect t="49120"/>
          <a:stretch>
            <a:fillRect/>
          </a:stretch>
        </p:blipFill>
        <p:spPr bwMode="auto">
          <a:xfrm>
            <a:off x="4139952" y="3429000"/>
            <a:ext cx="445641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P101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0648"/>
            <a:ext cx="253581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30232" t="24570" r="34483" b="17010"/>
          <a:stretch>
            <a:fillRect/>
          </a:stretch>
        </p:blipFill>
        <p:spPr bwMode="auto">
          <a:xfrm>
            <a:off x="179512" y="1484784"/>
            <a:ext cx="3493890" cy="468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P-MAG-3-2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7086" t="17717" b="7677"/>
          <a:stretch>
            <a:fillRect/>
          </a:stretch>
        </p:blipFill>
        <p:spPr bwMode="auto">
          <a:xfrm>
            <a:off x="539750" y="765175"/>
            <a:ext cx="80645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ip-III-a Diuretik Reno"/>
          <p:cNvPicPr>
            <a:picLocks noChangeAspect="1" noChangeArrowheads="1"/>
          </p:cNvPicPr>
          <p:nvPr/>
        </p:nvPicPr>
        <p:blipFill>
          <a:blip r:embed="rId2" cstate="print">
            <a:lum bright="18000" contrast="14000"/>
          </a:blip>
          <a:srcRect l="6201" r="6201" b="12993"/>
          <a:stretch>
            <a:fillRect/>
          </a:stretch>
        </p:blipFill>
        <p:spPr bwMode="auto">
          <a:xfrm>
            <a:off x="900113" y="549275"/>
            <a:ext cx="734377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l Renal Fonk Kaybi Mag3"/>
          <p:cNvPicPr>
            <a:picLocks noChangeAspect="1" noChangeArrowheads="1"/>
          </p:cNvPicPr>
          <p:nvPr/>
        </p:nvPicPr>
        <p:blipFill>
          <a:blip r:embed="rId2" cstate="print">
            <a:lum bright="40000" contrast="10000"/>
          </a:blip>
          <a:srcRect l="12401" b="18307"/>
          <a:stretch>
            <a:fillRect/>
          </a:stretch>
        </p:blipFill>
        <p:spPr bwMode="auto">
          <a:xfrm>
            <a:off x="971550" y="836613"/>
            <a:ext cx="7488238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tNali 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IVP-Sol UP"/>
          <p:cNvPicPr>
            <a:picLocks noChangeAspect="1" noChangeArrowheads="1"/>
          </p:cNvPicPr>
          <p:nvPr/>
        </p:nvPicPr>
        <p:blipFill>
          <a:blip r:embed="rId3" cstate="print"/>
          <a:srcRect l="8267"/>
          <a:stretch>
            <a:fillRect/>
          </a:stretch>
        </p:blipFill>
        <p:spPr bwMode="auto">
          <a:xfrm>
            <a:off x="4953000" y="381000"/>
            <a:ext cx="38893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l Belirgin 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962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Bilat UP"/>
          <p:cNvPicPr>
            <a:picLocks noChangeAspect="1" noChangeArrowheads="1"/>
          </p:cNvPicPr>
          <p:nvPr/>
        </p:nvPicPr>
        <p:blipFill>
          <a:blip r:embed="rId3" cstate="print"/>
          <a:srcRect r="5315"/>
          <a:stretch>
            <a:fillRect/>
          </a:stretch>
        </p:blipFill>
        <p:spPr bwMode="auto">
          <a:xfrm>
            <a:off x="4814888" y="457200"/>
            <a:ext cx="40243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5580063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tr-TR" dirty="0" smtClean="0"/>
              <a:t>Cerrahi </a:t>
            </a:r>
            <a:r>
              <a:rPr lang="tr-TR" dirty="0" err="1" smtClean="0"/>
              <a:t>Endikasyonları</a:t>
            </a:r>
            <a:endParaRPr lang="tr-TR" dirty="0" smtClean="0"/>
          </a:p>
        </p:txBody>
      </p:sp>
      <p:sp>
        <p:nvSpPr>
          <p:cNvPr id="921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989138"/>
            <a:ext cx="8540750" cy="4498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ym typeface="Symbol" pitchFamily="18" charset="2"/>
              </a:rPr>
              <a:t>AP &lt;15 mm  sorun yok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tr-TR" sz="2800" dirty="0" smtClean="0">
              <a:sym typeface="Symbol" pitchFamily="18" charset="2"/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tr-TR" sz="2400" dirty="0" smtClean="0">
                <a:sym typeface="Symbol" pitchFamily="18" charset="2"/>
              </a:rPr>
              <a:t>AP &gt;30 mm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tr-TR" sz="2400" dirty="0" smtClean="0">
                <a:sym typeface="Symbol" pitchFamily="18" charset="2"/>
              </a:rPr>
              <a:t>AP &gt;20mm ve </a:t>
            </a:r>
            <a:r>
              <a:rPr lang="tr-TR" sz="2400" u="sng" dirty="0" err="1" smtClean="0">
                <a:sym typeface="Symbol" pitchFamily="18" charset="2"/>
              </a:rPr>
              <a:t>kalis</a:t>
            </a:r>
            <a:r>
              <a:rPr lang="tr-TR" sz="2400" u="sng" dirty="0" smtClean="0">
                <a:sym typeface="Symbol" pitchFamily="18" charset="2"/>
              </a:rPr>
              <a:t> </a:t>
            </a:r>
            <a:r>
              <a:rPr lang="tr-TR" sz="2400" u="sng" dirty="0" err="1" smtClean="0">
                <a:sym typeface="Symbol" pitchFamily="18" charset="2"/>
              </a:rPr>
              <a:t>dilatasyonu</a:t>
            </a:r>
            <a:endParaRPr lang="tr-TR" sz="2400" dirty="0" smtClean="0">
              <a:sym typeface="Symbol" pitchFamily="18" charset="2"/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tr-TR" sz="2400" u="sng" dirty="0" err="1" smtClean="0">
                <a:sym typeface="Symbol" pitchFamily="18" charset="2"/>
              </a:rPr>
              <a:t>Parankimal</a:t>
            </a:r>
            <a:r>
              <a:rPr lang="tr-TR" sz="2400" u="sng" dirty="0" smtClean="0">
                <a:sym typeface="Symbol" pitchFamily="18" charset="2"/>
              </a:rPr>
              <a:t> incelme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tr-TR" sz="2400" dirty="0" smtClean="0">
                <a:sym typeface="Symbol" pitchFamily="18" charset="2"/>
              </a:rPr>
              <a:t> Fonksiyon &lt; %35  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tr-TR" sz="2400" dirty="0" smtClean="0">
                <a:sym typeface="Symbol" pitchFamily="18" charset="2"/>
              </a:rPr>
              <a:t>                                                                       </a:t>
            </a:r>
            <a:endParaRPr lang="tr-TR" sz="2800" u="sng" dirty="0" smtClean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u="sng" dirty="0" smtClean="0">
                <a:sym typeface="Symbol" pitchFamily="18" charset="2"/>
              </a:rPr>
              <a:t>Ağrı, enfeksiyon,ateş</a:t>
            </a:r>
            <a:r>
              <a:rPr lang="tr-TR" sz="2800" dirty="0" smtClean="0">
                <a:sym typeface="Symbol" pitchFamily="18" charset="2"/>
              </a:rPr>
              <a:t>,  operasyon</a:t>
            </a:r>
            <a:endParaRPr lang="en-US" sz="2800" dirty="0" smtClean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tr-TR" sz="2400" dirty="0" smtClean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tr-TR" sz="2400" dirty="0" smtClean="0">
                <a:sym typeface="Symbol" pitchFamily="18" charset="2"/>
              </a:rPr>
              <a:t>                                                                 </a:t>
            </a:r>
            <a:r>
              <a:rPr lang="tr-TR" sz="2400" b="1" dirty="0" err="1" smtClean="0">
                <a:solidFill>
                  <a:schemeClr val="tx2"/>
                </a:solidFill>
                <a:sym typeface="Symbol" pitchFamily="18" charset="2"/>
              </a:rPr>
              <a:t>Wilcox</a:t>
            </a:r>
            <a:r>
              <a:rPr lang="tr-TR" sz="2400" b="1" dirty="0" smtClean="0">
                <a:solidFill>
                  <a:schemeClr val="tx2"/>
                </a:solidFill>
                <a:sym typeface="Symbol" pitchFamily="18" charset="2"/>
              </a:rPr>
              <a:t>, 2003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400" b="1" dirty="0" smtClean="0"/>
          </a:p>
        </p:txBody>
      </p:sp>
      <p:pic>
        <p:nvPicPr>
          <p:cNvPr id="11268" name="Picture 2" descr="C:\Users\tsoygur\Documents\Taramalarım\2010-10 (Eki)\tarama0002.jpg"/>
          <p:cNvPicPr>
            <a:picLocks noChangeAspect="1" noChangeArrowheads="1"/>
          </p:cNvPicPr>
          <p:nvPr/>
        </p:nvPicPr>
        <p:blipFill>
          <a:blip r:embed="rId2" cstate="print"/>
          <a:srcRect l="20851" t="62778" r="17252" b="22054"/>
          <a:stretch>
            <a:fillRect/>
          </a:stretch>
        </p:blipFill>
        <p:spPr bwMode="auto">
          <a:xfrm>
            <a:off x="4067175" y="260350"/>
            <a:ext cx="46878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Serbest Form"/>
          <p:cNvSpPr/>
          <p:nvPr/>
        </p:nvSpPr>
        <p:spPr>
          <a:xfrm>
            <a:off x="179388" y="2781300"/>
            <a:ext cx="5446712" cy="2640013"/>
          </a:xfrm>
          <a:custGeom>
            <a:avLst/>
            <a:gdLst>
              <a:gd name="connsiteX0" fmla="*/ 146711 w 5446499"/>
              <a:gd name="connsiteY0" fmla="*/ 251927 h 2640564"/>
              <a:gd name="connsiteX1" fmla="*/ 146711 w 5446499"/>
              <a:gd name="connsiteY1" fmla="*/ 251927 h 2640564"/>
              <a:gd name="connsiteX2" fmla="*/ 174703 w 5446499"/>
              <a:gd name="connsiteY2" fmla="*/ 2444621 h 2640564"/>
              <a:gd name="connsiteX3" fmla="*/ 184033 w 5446499"/>
              <a:gd name="connsiteY3" fmla="*/ 2547257 h 2640564"/>
              <a:gd name="connsiteX4" fmla="*/ 230686 w 5446499"/>
              <a:gd name="connsiteY4" fmla="*/ 2584580 h 2640564"/>
              <a:gd name="connsiteX5" fmla="*/ 286670 w 5446499"/>
              <a:gd name="connsiteY5" fmla="*/ 2603241 h 2640564"/>
              <a:gd name="connsiteX6" fmla="*/ 342654 w 5446499"/>
              <a:gd name="connsiteY6" fmla="*/ 2621902 h 2640564"/>
              <a:gd name="connsiteX7" fmla="*/ 426629 w 5446499"/>
              <a:gd name="connsiteY7" fmla="*/ 2640564 h 2640564"/>
              <a:gd name="connsiteX8" fmla="*/ 5287878 w 5446499"/>
              <a:gd name="connsiteY8" fmla="*/ 2631233 h 2640564"/>
              <a:gd name="connsiteX9" fmla="*/ 5343862 w 5446499"/>
              <a:gd name="connsiteY9" fmla="*/ 2612572 h 2640564"/>
              <a:gd name="connsiteX10" fmla="*/ 5399846 w 5446499"/>
              <a:gd name="connsiteY10" fmla="*/ 2584580 h 2640564"/>
              <a:gd name="connsiteX11" fmla="*/ 5418507 w 5446499"/>
              <a:gd name="connsiteY11" fmla="*/ 2556588 h 2640564"/>
              <a:gd name="connsiteX12" fmla="*/ 5437168 w 5446499"/>
              <a:gd name="connsiteY12" fmla="*/ 2500604 h 2640564"/>
              <a:gd name="connsiteX13" fmla="*/ 5446499 w 5446499"/>
              <a:gd name="connsiteY13" fmla="*/ 1632857 h 2640564"/>
              <a:gd name="connsiteX14" fmla="*/ 5437168 w 5446499"/>
              <a:gd name="connsiteY14" fmla="*/ 1268964 h 2640564"/>
              <a:gd name="connsiteX15" fmla="*/ 5409176 w 5446499"/>
              <a:gd name="connsiteY15" fmla="*/ 1184988 h 2640564"/>
              <a:gd name="connsiteX16" fmla="*/ 5399846 w 5446499"/>
              <a:gd name="connsiteY16" fmla="*/ 1156996 h 2640564"/>
              <a:gd name="connsiteX17" fmla="*/ 5390515 w 5446499"/>
              <a:gd name="connsiteY17" fmla="*/ 1129004 h 2640564"/>
              <a:gd name="connsiteX18" fmla="*/ 5371854 w 5446499"/>
              <a:gd name="connsiteY18" fmla="*/ 914400 h 2640564"/>
              <a:gd name="connsiteX19" fmla="*/ 5334531 w 5446499"/>
              <a:gd name="connsiteY19" fmla="*/ 839755 h 2640564"/>
              <a:gd name="connsiteX20" fmla="*/ 5306540 w 5446499"/>
              <a:gd name="connsiteY20" fmla="*/ 830425 h 2640564"/>
              <a:gd name="connsiteX21" fmla="*/ 5231895 w 5446499"/>
              <a:gd name="connsiteY21" fmla="*/ 793102 h 2640564"/>
              <a:gd name="connsiteX22" fmla="*/ 5203903 w 5446499"/>
              <a:gd name="connsiteY22" fmla="*/ 783772 h 2640564"/>
              <a:gd name="connsiteX23" fmla="*/ 5175911 w 5446499"/>
              <a:gd name="connsiteY23" fmla="*/ 774441 h 2640564"/>
              <a:gd name="connsiteX24" fmla="*/ 4625405 w 5446499"/>
              <a:gd name="connsiteY24" fmla="*/ 783772 h 2640564"/>
              <a:gd name="connsiteX25" fmla="*/ 4513438 w 5446499"/>
              <a:gd name="connsiteY25" fmla="*/ 793102 h 2640564"/>
              <a:gd name="connsiteX26" fmla="*/ 3169829 w 5446499"/>
              <a:gd name="connsiteY26" fmla="*/ 783772 h 2640564"/>
              <a:gd name="connsiteX27" fmla="*/ 3085854 w 5446499"/>
              <a:gd name="connsiteY27" fmla="*/ 765110 h 2640564"/>
              <a:gd name="connsiteX28" fmla="*/ 3048531 w 5446499"/>
              <a:gd name="connsiteY28" fmla="*/ 755780 h 2640564"/>
              <a:gd name="connsiteX29" fmla="*/ 3001878 w 5446499"/>
              <a:gd name="connsiteY29" fmla="*/ 746449 h 2640564"/>
              <a:gd name="connsiteX30" fmla="*/ 2945895 w 5446499"/>
              <a:gd name="connsiteY30" fmla="*/ 727788 h 2640564"/>
              <a:gd name="connsiteX31" fmla="*/ 2917903 w 5446499"/>
              <a:gd name="connsiteY31" fmla="*/ 718457 h 2640564"/>
              <a:gd name="connsiteX32" fmla="*/ 2721960 w 5446499"/>
              <a:gd name="connsiteY32" fmla="*/ 709127 h 2640564"/>
              <a:gd name="connsiteX33" fmla="*/ 2693968 w 5446499"/>
              <a:gd name="connsiteY33" fmla="*/ 699796 h 2640564"/>
              <a:gd name="connsiteX34" fmla="*/ 2656646 w 5446499"/>
              <a:gd name="connsiteY34" fmla="*/ 643813 h 2640564"/>
              <a:gd name="connsiteX35" fmla="*/ 2637984 w 5446499"/>
              <a:gd name="connsiteY35" fmla="*/ 625151 h 2640564"/>
              <a:gd name="connsiteX36" fmla="*/ 2600662 w 5446499"/>
              <a:gd name="connsiteY36" fmla="*/ 578498 h 2640564"/>
              <a:gd name="connsiteX37" fmla="*/ 2591331 w 5446499"/>
              <a:gd name="connsiteY37" fmla="*/ 550506 h 2640564"/>
              <a:gd name="connsiteX38" fmla="*/ 2563340 w 5446499"/>
              <a:gd name="connsiteY38" fmla="*/ 429208 h 2640564"/>
              <a:gd name="connsiteX39" fmla="*/ 2554009 w 5446499"/>
              <a:gd name="connsiteY39" fmla="*/ 363894 h 2640564"/>
              <a:gd name="connsiteX40" fmla="*/ 2544678 w 5446499"/>
              <a:gd name="connsiteY40" fmla="*/ 102637 h 2640564"/>
              <a:gd name="connsiteX41" fmla="*/ 2535348 w 5446499"/>
              <a:gd name="connsiteY41" fmla="*/ 74645 h 2640564"/>
              <a:gd name="connsiteX42" fmla="*/ 2507356 w 5446499"/>
              <a:gd name="connsiteY42" fmla="*/ 65315 h 2640564"/>
              <a:gd name="connsiteX43" fmla="*/ 2488695 w 5446499"/>
              <a:gd name="connsiteY43" fmla="*/ 46653 h 2640564"/>
              <a:gd name="connsiteX44" fmla="*/ 2395389 w 5446499"/>
              <a:gd name="connsiteY44" fmla="*/ 18661 h 2640564"/>
              <a:gd name="connsiteX45" fmla="*/ 2348735 w 5446499"/>
              <a:gd name="connsiteY45" fmla="*/ 9331 h 2640564"/>
              <a:gd name="connsiteX46" fmla="*/ 1275715 w 5446499"/>
              <a:gd name="connsiteY46" fmla="*/ 0 h 2640564"/>
              <a:gd name="connsiteX47" fmla="*/ 174703 w 5446499"/>
              <a:gd name="connsiteY47" fmla="*/ 9331 h 2640564"/>
              <a:gd name="connsiteX48" fmla="*/ 137380 w 5446499"/>
              <a:gd name="connsiteY48" fmla="*/ 46653 h 2640564"/>
              <a:gd name="connsiteX49" fmla="*/ 146711 w 5446499"/>
              <a:gd name="connsiteY49" fmla="*/ 139959 h 2640564"/>
              <a:gd name="connsiteX50" fmla="*/ 137380 w 5446499"/>
              <a:gd name="connsiteY50" fmla="*/ 261257 h 2640564"/>
              <a:gd name="connsiteX51" fmla="*/ 146711 w 5446499"/>
              <a:gd name="connsiteY51" fmla="*/ 251927 h 2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446499" h="2640564">
                <a:moveTo>
                  <a:pt x="146711" y="251927"/>
                </a:moveTo>
                <a:lnTo>
                  <a:pt x="146711" y="251927"/>
                </a:lnTo>
                <a:cubicBezTo>
                  <a:pt x="148412" y="636259"/>
                  <a:pt x="0" y="1745828"/>
                  <a:pt x="174703" y="2444621"/>
                </a:cubicBezTo>
                <a:cubicBezTo>
                  <a:pt x="177813" y="2478833"/>
                  <a:pt x="176308" y="2513784"/>
                  <a:pt x="184033" y="2547257"/>
                </a:cubicBezTo>
                <a:cubicBezTo>
                  <a:pt x="186249" y="2556858"/>
                  <a:pt x="226446" y="2582696"/>
                  <a:pt x="230686" y="2584580"/>
                </a:cubicBezTo>
                <a:cubicBezTo>
                  <a:pt x="248661" y="2592569"/>
                  <a:pt x="268009" y="2597021"/>
                  <a:pt x="286670" y="2603241"/>
                </a:cubicBezTo>
                <a:lnTo>
                  <a:pt x="342654" y="2621902"/>
                </a:lnTo>
                <a:cubicBezTo>
                  <a:pt x="395361" y="2635080"/>
                  <a:pt x="367401" y="2628718"/>
                  <a:pt x="426629" y="2640564"/>
                </a:cubicBezTo>
                <a:lnTo>
                  <a:pt x="5287878" y="2631233"/>
                </a:lnTo>
                <a:cubicBezTo>
                  <a:pt x="5307548" y="2631121"/>
                  <a:pt x="5325201" y="2618792"/>
                  <a:pt x="5343862" y="2612572"/>
                </a:cubicBezTo>
                <a:cubicBezTo>
                  <a:pt x="5382491" y="2599696"/>
                  <a:pt x="5363672" y="2608696"/>
                  <a:pt x="5399846" y="2584580"/>
                </a:cubicBezTo>
                <a:cubicBezTo>
                  <a:pt x="5406066" y="2575249"/>
                  <a:pt x="5413953" y="2566836"/>
                  <a:pt x="5418507" y="2556588"/>
                </a:cubicBezTo>
                <a:cubicBezTo>
                  <a:pt x="5426496" y="2538613"/>
                  <a:pt x="5437168" y="2500604"/>
                  <a:pt x="5437168" y="2500604"/>
                </a:cubicBezTo>
                <a:cubicBezTo>
                  <a:pt x="5440278" y="2211355"/>
                  <a:pt x="5446499" y="1922123"/>
                  <a:pt x="5446499" y="1632857"/>
                </a:cubicBezTo>
                <a:cubicBezTo>
                  <a:pt x="5446499" y="1511519"/>
                  <a:pt x="5445239" y="1390033"/>
                  <a:pt x="5437168" y="1268964"/>
                </a:cubicBezTo>
                <a:cubicBezTo>
                  <a:pt x="5437168" y="1268958"/>
                  <a:pt x="5413842" y="1198987"/>
                  <a:pt x="5409176" y="1184988"/>
                </a:cubicBezTo>
                <a:lnTo>
                  <a:pt x="5399846" y="1156996"/>
                </a:lnTo>
                <a:lnTo>
                  <a:pt x="5390515" y="1129004"/>
                </a:lnTo>
                <a:cubicBezTo>
                  <a:pt x="5386991" y="1065569"/>
                  <a:pt x="5390288" y="981994"/>
                  <a:pt x="5371854" y="914400"/>
                </a:cubicBezTo>
                <a:cubicBezTo>
                  <a:pt x="5364572" y="887698"/>
                  <a:pt x="5360769" y="855498"/>
                  <a:pt x="5334531" y="839755"/>
                </a:cubicBezTo>
                <a:cubicBezTo>
                  <a:pt x="5326098" y="834695"/>
                  <a:pt x="5315870" y="833535"/>
                  <a:pt x="5306540" y="830425"/>
                </a:cubicBezTo>
                <a:cubicBezTo>
                  <a:pt x="5273969" y="797856"/>
                  <a:pt x="5296222" y="814545"/>
                  <a:pt x="5231895" y="793102"/>
                </a:cubicBezTo>
                <a:lnTo>
                  <a:pt x="5203903" y="783772"/>
                </a:lnTo>
                <a:lnTo>
                  <a:pt x="5175911" y="774441"/>
                </a:lnTo>
                <a:lnTo>
                  <a:pt x="4625405" y="783772"/>
                </a:lnTo>
                <a:cubicBezTo>
                  <a:pt x="4587968" y="784827"/>
                  <a:pt x="4550890" y="793102"/>
                  <a:pt x="4513438" y="793102"/>
                </a:cubicBezTo>
                <a:lnTo>
                  <a:pt x="3169829" y="783772"/>
                </a:lnTo>
                <a:cubicBezTo>
                  <a:pt x="3115358" y="765614"/>
                  <a:pt x="3167952" y="781529"/>
                  <a:pt x="3085854" y="765110"/>
                </a:cubicBezTo>
                <a:cubicBezTo>
                  <a:pt x="3073279" y="762595"/>
                  <a:pt x="3061049" y="758562"/>
                  <a:pt x="3048531" y="755780"/>
                </a:cubicBezTo>
                <a:cubicBezTo>
                  <a:pt x="3033050" y="752340"/>
                  <a:pt x="3017178" y="750622"/>
                  <a:pt x="3001878" y="746449"/>
                </a:cubicBezTo>
                <a:cubicBezTo>
                  <a:pt x="2982901" y="741273"/>
                  <a:pt x="2964556" y="734008"/>
                  <a:pt x="2945895" y="727788"/>
                </a:cubicBezTo>
                <a:cubicBezTo>
                  <a:pt x="2936564" y="724678"/>
                  <a:pt x="2927727" y="718925"/>
                  <a:pt x="2917903" y="718457"/>
                </a:cubicBezTo>
                <a:lnTo>
                  <a:pt x="2721960" y="709127"/>
                </a:lnTo>
                <a:cubicBezTo>
                  <a:pt x="2712629" y="706017"/>
                  <a:pt x="2700923" y="706751"/>
                  <a:pt x="2693968" y="699796"/>
                </a:cubicBezTo>
                <a:cubicBezTo>
                  <a:pt x="2678109" y="683937"/>
                  <a:pt x="2672505" y="659672"/>
                  <a:pt x="2656646" y="643813"/>
                </a:cubicBezTo>
                <a:lnTo>
                  <a:pt x="2637984" y="625151"/>
                </a:lnTo>
                <a:cubicBezTo>
                  <a:pt x="2614534" y="554795"/>
                  <a:pt x="2648894" y="638787"/>
                  <a:pt x="2600662" y="578498"/>
                </a:cubicBezTo>
                <a:cubicBezTo>
                  <a:pt x="2594518" y="570818"/>
                  <a:pt x="2593919" y="559995"/>
                  <a:pt x="2591331" y="550506"/>
                </a:cubicBezTo>
                <a:cubicBezTo>
                  <a:pt x="2581989" y="516253"/>
                  <a:pt x="2569559" y="466521"/>
                  <a:pt x="2563340" y="429208"/>
                </a:cubicBezTo>
                <a:cubicBezTo>
                  <a:pt x="2559725" y="407515"/>
                  <a:pt x="2557119" y="385665"/>
                  <a:pt x="2554009" y="363894"/>
                </a:cubicBezTo>
                <a:cubicBezTo>
                  <a:pt x="2550899" y="276808"/>
                  <a:pt x="2550288" y="189597"/>
                  <a:pt x="2544678" y="102637"/>
                </a:cubicBezTo>
                <a:cubicBezTo>
                  <a:pt x="2544045" y="92822"/>
                  <a:pt x="2542303" y="81600"/>
                  <a:pt x="2535348" y="74645"/>
                </a:cubicBezTo>
                <a:cubicBezTo>
                  <a:pt x="2528393" y="67690"/>
                  <a:pt x="2516687" y="68425"/>
                  <a:pt x="2507356" y="65315"/>
                </a:cubicBezTo>
                <a:cubicBezTo>
                  <a:pt x="2501136" y="59094"/>
                  <a:pt x="2496563" y="50587"/>
                  <a:pt x="2488695" y="46653"/>
                </a:cubicBezTo>
                <a:cubicBezTo>
                  <a:pt x="2470094" y="37352"/>
                  <a:pt x="2419493" y="24017"/>
                  <a:pt x="2395389" y="18661"/>
                </a:cubicBezTo>
                <a:cubicBezTo>
                  <a:pt x="2379907" y="15221"/>
                  <a:pt x="2364592" y="9595"/>
                  <a:pt x="2348735" y="9331"/>
                </a:cubicBezTo>
                <a:lnTo>
                  <a:pt x="1275715" y="0"/>
                </a:lnTo>
                <a:lnTo>
                  <a:pt x="174703" y="9331"/>
                </a:lnTo>
                <a:cubicBezTo>
                  <a:pt x="141343" y="9882"/>
                  <a:pt x="145858" y="21219"/>
                  <a:pt x="137380" y="46653"/>
                </a:cubicBezTo>
                <a:cubicBezTo>
                  <a:pt x="140490" y="77755"/>
                  <a:pt x="146711" y="108702"/>
                  <a:pt x="146711" y="139959"/>
                </a:cubicBezTo>
                <a:cubicBezTo>
                  <a:pt x="146711" y="180511"/>
                  <a:pt x="142410" y="221018"/>
                  <a:pt x="137380" y="261257"/>
                </a:cubicBezTo>
                <a:cubicBezTo>
                  <a:pt x="136160" y="271016"/>
                  <a:pt x="145156" y="253482"/>
                  <a:pt x="146711" y="251927"/>
                </a:cubicBezTo>
                <a:close/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1270" name="Picture 3" descr="Scan0001"/>
          <p:cNvPicPr>
            <a:picLocks noChangeAspect="1" noChangeArrowheads="1"/>
          </p:cNvPicPr>
          <p:nvPr/>
        </p:nvPicPr>
        <p:blipFill>
          <a:blip r:embed="rId3" cstate="print"/>
          <a:srcRect t="65997"/>
          <a:stretch>
            <a:fillRect/>
          </a:stretch>
        </p:blipFill>
        <p:spPr bwMode="auto">
          <a:xfrm>
            <a:off x="5940425" y="3644900"/>
            <a:ext cx="2949575" cy="18923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6400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Scan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429000"/>
            <a:ext cx="65738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219200" y="3429000"/>
            <a:ext cx="6553200" cy="2819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4530725"/>
          </a:xfrm>
        </p:spPr>
        <p:txBody>
          <a:bodyPr/>
          <a:lstStyle/>
          <a:p>
            <a:pPr algn="just" eaLnBrk="1" hangingPunct="1">
              <a:spcAft>
                <a:spcPts val="1800"/>
              </a:spcAft>
              <a:defRPr/>
            </a:pPr>
            <a:r>
              <a:rPr lang="tr-TR" dirty="0" smtClean="0"/>
              <a:t>ANTENATAL TANI ALAN ve POSTNATAL TAKİP EDİLEN HASTALAR</a:t>
            </a:r>
          </a:p>
          <a:p>
            <a:pPr algn="just" eaLnBrk="1" hangingPunct="1">
              <a:spcAft>
                <a:spcPts val="1800"/>
              </a:spcAft>
              <a:defRPr/>
            </a:pPr>
            <a:r>
              <a:rPr lang="tr-TR" dirty="0" smtClean="0"/>
              <a:t>POSTNATAL TANI ALANLAR</a:t>
            </a:r>
          </a:p>
          <a:p>
            <a:pPr lvl="1" algn="just" eaLnBrk="1" hangingPunct="1">
              <a:spcAft>
                <a:spcPts val="1800"/>
              </a:spcAft>
              <a:defRPr/>
            </a:pPr>
            <a:r>
              <a:rPr lang="tr-TR" dirty="0" smtClean="0"/>
              <a:t>ENFEKSİYON</a:t>
            </a:r>
          </a:p>
          <a:p>
            <a:pPr lvl="1" algn="just" eaLnBrk="1" hangingPunct="1">
              <a:spcAft>
                <a:spcPts val="1800"/>
              </a:spcAft>
              <a:defRPr/>
            </a:pPr>
            <a:r>
              <a:rPr lang="tr-TR" dirty="0" smtClean="0"/>
              <a:t>AĞRI</a:t>
            </a:r>
          </a:p>
          <a:p>
            <a:pPr lvl="1" algn="just" eaLnBrk="1" hangingPunct="1">
              <a:spcAft>
                <a:spcPts val="1800"/>
              </a:spcAft>
              <a:defRPr/>
            </a:pPr>
            <a:r>
              <a:rPr lang="tr-TR" dirty="0" smtClean="0"/>
              <a:t>HEMATÜRİ</a:t>
            </a:r>
          </a:p>
          <a:p>
            <a:pPr lvl="1" algn="just" eaLnBrk="1" hangingPunct="1">
              <a:spcAft>
                <a:spcPts val="1800"/>
              </a:spcAft>
              <a:defRPr/>
            </a:pPr>
            <a:r>
              <a:rPr lang="tr-TR" dirty="0" smtClean="0"/>
              <a:t>TAŞ vb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84213" y="476250"/>
            <a:ext cx="7772400" cy="5915025"/>
          </a:xfrm>
        </p:spPr>
        <p:txBody>
          <a:bodyPr/>
          <a:lstStyle/>
          <a:p>
            <a:pPr lvl="1" eaLnBrk="1" hangingPunct="1">
              <a:lnSpc>
                <a:spcPct val="240000"/>
              </a:lnSpc>
              <a:buFont typeface="Wingdings" pitchFamily="2" charset="2"/>
              <a:buNone/>
              <a:tabLst>
                <a:tab pos="190500" algn="l"/>
              </a:tabLst>
              <a:defRPr/>
            </a:pPr>
            <a:r>
              <a:rPr lang="tr-TR" b="1" dirty="0" smtClean="0"/>
              <a:t>PİYELOPLASTİ</a:t>
            </a:r>
          </a:p>
          <a:p>
            <a:pPr lvl="1" eaLnBrk="1" hangingPunct="1">
              <a:lnSpc>
                <a:spcPct val="200000"/>
              </a:lnSpc>
              <a:tabLst>
                <a:tab pos="190500" algn="l"/>
              </a:tabLst>
              <a:defRPr/>
            </a:pPr>
            <a:r>
              <a:rPr lang="tr-TR" b="1" dirty="0" err="1" smtClean="0"/>
              <a:t>Dismembered</a:t>
            </a:r>
            <a:endParaRPr lang="tr-TR" b="1" dirty="0" smtClean="0"/>
          </a:p>
          <a:p>
            <a:pPr lvl="1" eaLnBrk="1" hangingPunct="1">
              <a:lnSpc>
                <a:spcPct val="200000"/>
              </a:lnSpc>
              <a:tabLst>
                <a:tab pos="190500" algn="l"/>
              </a:tabLst>
              <a:defRPr/>
            </a:pPr>
            <a:r>
              <a:rPr lang="tr-TR" b="1" dirty="0" err="1" smtClean="0"/>
              <a:t>Laparoskopik</a:t>
            </a:r>
            <a:r>
              <a:rPr lang="tr-TR" b="1" dirty="0" smtClean="0"/>
              <a:t>/Robotik</a:t>
            </a:r>
            <a:endParaRPr lang="tr-TR" b="1" dirty="0" smtClean="0"/>
          </a:p>
          <a:p>
            <a:pPr lvl="1" eaLnBrk="1" hangingPunct="1">
              <a:lnSpc>
                <a:spcPct val="200000"/>
              </a:lnSpc>
              <a:tabLst>
                <a:tab pos="190500" algn="l"/>
              </a:tabLst>
              <a:defRPr/>
            </a:pPr>
            <a:r>
              <a:rPr lang="tr-TR" b="1" dirty="0" smtClean="0"/>
              <a:t>Endoskopik</a:t>
            </a:r>
          </a:p>
          <a:p>
            <a:pPr lvl="2" eaLnBrk="1" hangingPunct="1">
              <a:lnSpc>
                <a:spcPct val="200000"/>
              </a:lnSpc>
              <a:tabLst>
                <a:tab pos="190500" algn="l"/>
              </a:tabLst>
              <a:defRPr/>
            </a:pPr>
            <a:r>
              <a:rPr lang="tr-TR" b="1" dirty="0" err="1" smtClean="0"/>
              <a:t>Primer</a:t>
            </a:r>
            <a:r>
              <a:rPr lang="tr-TR" b="1" dirty="0" smtClean="0"/>
              <a:t> vakalarda şüpheli</a:t>
            </a:r>
          </a:p>
          <a:p>
            <a:pPr lvl="2" eaLnBrk="1" hangingPunct="1">
              <a:lnSpc>
                <a:spcPct val="200000"/>
              </a:lnSpc>
              <a:tabLst>
                <a:tab pos="190500" algn="l"/>
              </a:tabLst>
              <a:defRPr/>
            </a:pPr>
            <a:r>
              <a:rPr lang="tr-TR" b="1" dirty="0" err="1" smtClean="0"/>
              <a:t>Sekonderlerde</a:t>
            </a:r>
            <a:r>
              <a:rPr lang="tr-TR" b="1" dirty="0" smtClean="0"/>
              <a:t> faydalı</a:t>
            </a:r>
            <a:r>
              <a:rPr lang="tr-TR" dirty="0" smtClean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14339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D9EAA3-9D71-4A4B-80F5-087A3A2A85B9}" type="slidenum">
              <a:rPr lang="tr-TR" smtClean="0"/>
              <a:pPr/>
              <a:t>21</a:t>
            </a:fld>
            <a:endParaRPr lang="tr-TR" smtClean="0"/>
          </a:p>
        </p:txBody>
      </p:sp>
      <p:pic>
        <p:nvPicPr>
          <p:cNvPr id="14340" name="Picture 2" descr="P1010050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500563" y="188913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P1010057"/>
          <p:cNvPicPr>
            <a:picLocks noChangeAspect="1" noChangeArrowheads="1"/>
          </p:cNvPicPr>
          <p:nvPr/>
        </p:nvPicPr>
        <p:blipFill>
          <a:blip r:embed="rId3" cstate="print">
            <a:lum bright="16000" contrast="8000"/>
          </a:blip>
          <a:srcRect l="15225" t="11073" r="15225" b="11073"/>
          <a:stretch>
            <a:fillRect/>
          </a:stretch>
        </p:blipFill>
        <p:spPr bwMode="auto">
          <a:xfrm>
            <a:off x="250825" y="3213100"/>
            <a:ext cx="41036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P1010059"/>
          <p:cNvPicPr>
            <a:picLocks noChangeAspect="1" noChangeArrowheads="1"/>
          </p:cNvPicPr>
          <p:nvPr/>
        </p:nvPicPr>
        <p:blipFill>
          <a:blip r:embed="rId4" cstate="print"/>
          <a:srcRect l="16609" t="27682" r="16609" b="7382"/>
          <a:stretch>
            <a:fillRect/>
          </a:stretch>
        </p:blipFill>
        <p:spPr bwMode="auto">
          <a:xfrm>
            <a:off x="4427538" y="3141663"/>
            <a:ext cx="4343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P1010015"/>
          <p:cNvPicPr>
            <a:picLocks noChangeAspect="1" noChangeArrowheads="1"/>
          </p:cNvPicPr>
          <p:nvPr/>
        </p:nvPicPr>
        <p:blipFill>
          <a:blip r:embed="rId5" cstate="print"/>
          <a:srcRect l="17993" t="18454" r="8305" b="14764"/>
          <a:stretch>
            <a:fillRect/>
          </a:stretch>
        </p:blipFill>
        <p:spPr bwMode="auto">
          <a:xfrm>
            <a:off x="179388" y="188913"/>
            <a:ext cx="41767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179388" y="188913"/>
            <a:ext cx="4176712" cy="2879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15363" name="Picture 2" descr="P1010003"/>
          <p:cNvPicPr>
            <a:picLocks noChangeAspect="1" noChangeArrowheads="1"/>
          </p:cNvPicPr>
          <p:nvPr/>
        </p:nvPicPr>
        <p:blipFill>
          <a:blip r:embed="rId2" cstate="print">
            <a:lum bright="18000" contrast="10000"/>
          </a:blip>
          <a:srcRect l="16609" t="22145" r="11073"/>
          <a:stretch>
            <a:fillRect/>
          </a:stretch>
        </p:blipFill>
        <p:spPr bwMode="auto">
          <a:xfrm>
            <a:off x="1547813" y="620713"/>
            <a:ext cx="6911975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P1010003"/>
          <p:cNvPicPr>
            <a:picLocks noChangeAspect="1" noChangeArrowheads="1"/>
          </p:cNvPicPr>
          <p:nvPr/>
        </p:nvPicPr>
        <p:blipFill>
          <a:blip r:embed="rId3" cstate="print"/>
          <a:srcRect l="21657" t="28876" r="12032" b="9625"/>
          <a:stretch>
            <a:fillRect/>
          </a:stretch>
        </p:blipFill>
        <p:spPr bwMode="auto">
          <a:xfrm>
            <a:off x="0" y="0"/>
            <a:ext cx="3132138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16387" name="Picture 2" descr="P101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4813"/>
            <a:ext cx="7802562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P1010027"/>
          <p:cNvPicPr>
            <a:picLocks noChangeAspect="1" noChangeArrowheads="1"/>
          </p:cNvPicPr>
          <p:nvPr/>
        </p:nvPicPr>
        <p:blipFill>
          <a:blip r:embed="rId3" cstate="print">
            <a:lum bright="14000"/>
          </a:blip>
          <a:srcRect l="26299" t="19562" r="33218" b="15501"/>
          <a:stretch>
            <a:fillRect/>
          </a:stretch>
        </p:blipFill>
        <p:spPr bwMode="auto">
          <a:xfrm>
            <a:off x="6659563" y="333375"/>
            <a:ext cx="22098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17411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9DECE0-B95E-4CAA-8078-C58173EDC2B1}" type="slidenum">
              <a:rPr lang="tr-TR" smtClean="0"/>
              <a:pPr/>
              <a:t>24</a:t>
            </a:fld>
            <a:endParaRPr lang="tr-TR" smtClean="0"/>
          </a:p>
        </p:txBody>
      </p:sp>
      <p:pic>
        <p:nvPicPr>
          <p:cNvPr id="17412" name="Picture 3" descr="P1010023"/>
          <p:cNvPicPr>
            <a:picLocks noChangeAspect="1" noChangeArrowheads="1"/>
          </p:cNvPicPr>
          <p:nvPr/>
        </p:nvPicPr>
        <p:blipFill>
          <a:blip r:embed="rId2" cstate="print"/>
          <a:srcRect t="18919"/>
          <a:stretch>
            <a:fillRect/>
          </a:stretch>
        </p:blipFill>
        <p:spPr bwMode="auto">
          <a:xfrm>
            <a:off x="179388" y="2060575"/>
            <a:ext cx="464502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P1010007"/>
          <p:cNvPicPr>
            <a:picLocks noChangeAspect="1" noChangeArrowheads="1"/>
          </p:cNvPicPr>
          <p:nvPr/>
        </p:nvPicPr>
        <p:blipFill>
          <a:blip r:embed="rId3" cstate="print"/>
          <a:srcRect l="18343" t="5956" r="3310" b="824"/>
          <a:stretch>
            <a:fillRect/>
          </a:stretch>
        </p:blipFill>
        <p:spPr bwMode="auto">
          <a:xfrm>
            <a:off x="5076825" y="188913"/>
            <a:ext cx="33829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P1010008"/>
          <p:cNvPicPr>
            <a:picLocks noChangeAspect="1" noChangeArrowheads="1"/>
          </p:cNvPicPr>
          <p:nvPr/>
        </p:nvPicPr>
        <p:blipFill>
          <a:blip r:embed="rId4" cstate="print"/>
          <a:srcRect l="23529" t="18454" r="9689" b="12918"/>
          <a:stretch>
            <a:fillRect/>
          </a:stretch>
        </p:blipFill>
        <p:spPr bwMode="auto">
          <a:xfrm>
            <a:off x="5148263" y="3357563"/>
            <a:ext cx="33115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18435" name="Picture 2" descr="P10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268413"/>
            <a:ext cx="5043488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P1010008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l="34602" t="38754" r="30450" b="33218"/>
          <a:stretch>
            <a:fillRect/>
          </a:stretch>
        </p:blipFill>
        <p:spPr bwMode="auto">
          <a:xfrm>
            <a:off x="5688013" y="4779963"/>
            <a:ext cx="345598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P101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3048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0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8" y="3429000"/>
            <a:ext cx="4211637" cy="31591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5" descr="IMG_0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538" y="198438"/>
            <a:ext cx="4211637" cy="31591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Picture 6" descr="IMG_0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60350"/>
            <a:ext cx="4211637" cy="31591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1" name="Picture 7" descr="IMG_00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438525"/>
            <a:ext cx="4211637" cy="31591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Arşvi</a:t>
            </a:r>
          </a:p>
        </p:txBody>
      </p:sp>
      <p:pic>
        <p:nvPicPr>
          <p:cNvPr id="20483" name="Picture 2" descr="P1010013"/>
          <p:cNvPicPr>
            <a:picLocks noChangeAspect="1" noChangeArrowheads="1"/>
          </p:cNvPicPr>
          <p:nvPr/>
        </p:nvPicPr>
        <p:blipFill>
          <a:blip r:embed="rId2" cstate="print"/>
          <a:srcRect l="17993" t="19193" r="22145" b="38754"/>
          <a:stretch>
            <a:fillRect/>
          </a:stretch>
        </p:blipFill>
        <p:spPr bwMode="auto">
          <a:xfrm>
            <a:off x="971550" y="1700213"/>
            <a:ext cx="7272338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2781300"/>
            <a:ext cx="8540750" cy="11430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tr-TR" sz="4000" b="1" dirty="0" err="1" smtClean="0"/>
              <a:t>Üretero</a:t>
            </a:r>
            <a:r>
              <a:rPr lang="tr-TR" sz="4000" b="1" dirty="0" smtClean="0"/>
              <a:t>-</a:t>
            </a:r>
            <a:r>
              <a:rPr lang="tr-TR" sz="4000" b="1" dirty="0" err="1" smtClean="0"/>
              <a:t>Vezikal</a:t>
            </a:r>
            <a:r>
              <a:rPr lang="tr-TR" sz="4000" b="1" dirty="0" smtClean="0"/>
              <a:t> Bileşke Darlığı</a:t>
            </a:r>
            <a:br>
              <a:rPr lang="tr-TR" sz="4000" b="1" dirty="0" smtClean="0"/>
            </a:br>
            <a:r>
              <a:rPr lang="tr-TR" sz="4000" b="1" dirty="0" err="1" smtClean="0"/>
              <a:t>Obstrüktif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Megaüreter</a:t>
            </a:r>
            <a:endParaRPr lang="tr-TR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620713"/>
            <a:ext cx="8353425" cy="5029200"/>
          </a:xfrm>
        </p:spPr>
        <p:txBody>
          <a:bodyPr/>
          <a:lstStyle/>
          <a:p>
            <a:pPr eaLnBrk="1" hangingPunct="1">
              <a:lnSpc>
                <a:spcPct val="230000"/>
              </a:lnSpc>
              <a:defRPr/>
            </a:pPr>
            <a:r>
              <a:rPr lang="tr-TR" b="1" smtClean="0">
                <a:solidFill>
                  <a:schemeClr val="tx2"/>
                </a:solidFill>
              </a:rPr>
              <a:t>MEGAÜRETER:</a:t>
            </a:r>
          </a:p>
          <a:p>
            <a:pPr lvl="1" eaLnBrk="1" hangingPunct="1">
              <a:lnSpc>
                <a:spcPct val="270000"/>
              </a:lnSpc>
              <a:defRPr/>
            </a:pPr>
            <a:r>
              <a:rPr lang="tr-TR" b="1" smtClean="0"/>
              <a:t>Anatomik bir tanımlama.</a:t>
            </a:r>
          </a:p>
          <a:p>
            <a:pPr lvl="1" eaLnBrk="1" hangingPunct="1">
              <a:lnSpc>
                <a:spcPct val="270000"/>
              </a:lnSpc>
              <a:defRPr/>
            </a:pPr>
            <a:r>
              <a:rPr lang="tr-TR" b="1" smtClean="0"/>
              <a:t>Aşırı dilate üreteri ifade eder.</a:t>
            </a:r>
          </a:p>
          <a:p>
            <a:pPr lvl="1" eaLnBrk="1" hangingPunct="1">
              <a:lnSpc>
                <a:spcPct val="270000"/>
              </a:lnSpc>
              <a:defRPr/>
            </a:pPr>
            <a:r>
              <a:rPr lang="tr-TR" b="1" smtClean="0"/>
              <a:t>Kesin olmamakla birlikte &gt;7mm üreterler</a:t>
            </a:r>
          </a:p>
          <a:p>
            <a:pPr lvl="1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685800"/>
            <a:ext cx="8785225" cy="6172200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defRPr/>
            </a:pPr>
            <a:r>
              <a:rPr lang="tr-TR" sz="3600" b="1" dirty="0" err="1" smtClean="0">
                <a:solidFill>
                  <a:schemeClr val="tx2"/>
                </a:solidFill>
              </a:rPr>
              <a:t>Hidronefroz</a:t>
            </a:r>
            <a:r>
              <a:rPr lang="tr-TR" sz="3600" b="1" dirty="0" smtClean="0">
                <a:solidFill>
                  <a:schemeClr val="tx2"/>
                </a:solidFill>
              </a:rPr>
              <a:t> Nedenleri:</a:t>
            </a:r>
          </a:p>
          <a:p>
            <a:pPr lvl="1" algn="just" eaLnBrk="1" hangingPunct="1">
              <a:lnSpc>
                <a:spcPct val="160000"/>
              </a:lnSpc>
              <a:defRPr/>
            </a:pPr>
            <a:r>
              <a:rPr lang="tr-TR" sz="3200" b="1" dirty="0" smtClean="0"/>
              <a:t>UPB ile ilgili sorun  %40</a:t>
            </a:r>
            <a:endParaRPr lang="tr-TR" sz="3000" dirty="0" smtClean="0"/>
          </a:p>
          <a:p>
            <a:pPr lvl="1" algn="just" eaLnBrk="1" hangingPunct="1">
              <a:lnSpc>
                <a:spcPct val="160000"/>
              </a:lnSpc>
              <a:defRPr/>
            </a:pPr>
            <a:r>
              <a:rPr lang="tr-TR" sz="3000" b="1" dirty="0" smtClean="0"/>
              <a:t>VUR % 25</a:t>
            </a:r>
          </a:p>
          <a:p>
            <a:pPr lvl="1" algn="just" eaLnBrk="1" hangingPunct="1">
              <a:lnSpc>
                <a:spcPct val="160000"/>
              </a:lnSpc>
              <a:defRPr/>
            </a:pPr>
            <a:r>
              <a:rPr lang="tr-TR" sz="3000" b="1" dirty="0" smtClean="0"/>
              <a:t>UV ile ilgili sorun (</a:t>
            </a:r>
            <a:r>
              <a:rPr lang="tr-TR" sz="3000" b="1" dirty="0" err="1" smtClean="0"/>
              <a:t>Obstrüktif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Megaüreter</a:t>
            </a:r>
            <a:r>
              <a:rPr lang="tr-TR" sz="3000" b="1" dirty="0" smtClean="0"/>
              <a:t>) %15</a:t>
            </a:r>
          </a:p>
          <a:p>
            <a:pPr lvl="1" algn="just" eaLnBrk="1" hangingPunct="1">
              <a:lnSpc>
                <a:spcPct val="160000"/>
              </a:lnSpc>
              <a:defRPr/>
            </a:pPr>
            <a:r>
              <a:rPr lang="tr-TR" sz="3000" b="1" dirty="0" err="1" smtClean="0"/>
              <a:t>Üreterosel</a:t>
            </a:r>
            <a:r>
              <a:rPr lang="tr-TR" sz="3000" b="1" dirty="0" smtClean="0"/>
              <a:t>, </a:t>
            </a:r>
            <a:r>
              <a:rPr lang="tr-TR" sz="3000" b="1" dirty="0" err="1" smtClean="0"/>
              <a:t>Dupleks</a:t>
            </a:r>
            <a:r>
              <a:rPr lang="tr-TR" sz="3000" b="1" dirty="0" smtClean="0"/>
              <a:t> sistemler, %10</a:t>
            </a:r>
            <a:endParaRPr lang="en-US" sz="3000" b="1" dirty="0" smtClean="0"/>
          </a:p>
          <a:p>
            <a:pPr lvl="1" algn="just" eaLnBrk="1" hangingPunct="1">
              <a:lnSpc>
                <a:spcPct val="160000"/>
              </a:lnSpc>
              <a:defRPr/>
            </a:pPr>
            <a:r>
              <a:rPr lang="tr-TR" sz="3000" b="1" dirty="0" smtClean="0"/>
              <a:t>PUV % 10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l="24564" t="37801" r="51961" b="12601"/>
          <a:stretch>
            <a:fillRect/>
          </a:stretch>
        </p:blipFill>
        <p:spPr bwMode="auto">
          <a:xfrm>
            <a:off x="2483768" y="620688"/>
            <a:ext cx="37449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1010035"/>
          <p:cNvPicPr>
            <a:picLocks noChangeAspect="1" noChangeArrowheads="1"/>
          </p:cNvPicPr>
          <p:nvPr/>
        </p:nvPicPr>
        <p:blipFill>
          <a:blip r:embed="rId2" cstate="print"/>
          <a:srcRect l="29527" t="5905" r="8858" b="1312"/>
          <a:stretch>
            <a:fillRect/>
          </a:stretch>
        </p:blipFill>
        <p:spPr bwMode="auto">
          <a:xfrm>
            <a:off x="4724400" y="762000"/>
            <a:ext cx="39163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P101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4267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egaureter US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90600"/>
            <a:ext cx="403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soygur\Documents\Taramalarım\2010-10 (Eki)\tarama0002.jpg"/>
          <p:cNvPicPr>
            <a:picLocks noChangeAspect="1" noChangeArrowheads="1"/>
          </p:cNvPicPr>
          <p:nvPr/>
        </p:nvPicPr>
        <p:blipFill>
          <a:blip r:embed="rId2" cstate="print"/>
          <a:srcRect l="12656" t="909" r="11534" b="76012"/>
          <a:stretch>
            <a:fillRect/>
          </a:stretch>
        </p:blipFill>
        <p:spPr bwMode="auto">
          <a:xfrm>
            <a:off x="1187450" y="765175"/>
            <a:ext cx="65516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628775"/>
            <a:ext cx="8077200" cy="5715000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defRPr/>
            </a:pPr>
            <a:r>
              <a:rPr lang="tr-TR" sz="3600" b="1" dirty="0" err="1" smtClean="0">
                <a:solidFill>
                  <a:schemeClr val="tx2"/>
                </a:solidFill>
              </a:rPr>
              <a:t>Primer</a:t>
            </a:r>
            <a:r>
              <a:rPr lang="tr-TR" sz="3600" b="1" dirty="0" smtClean="0">
                <a:solidFill>
                  <a:schemeClr val="tx2"/>
                </a:solidFill>
              </a:rPr>
              <a:t> </a:t>
            </a:r>
            <a:r>
              <a:rPr lang="tr-TR" sz="3600" b="1" dirty="0" err="1" smtClean="0">
                <a:solidFill>
                  <a:schemeClr val="tx2"/>
                </a:solidFill>
              </a:rPr>
              <a:t>Megaüreterlerde</a:t>
            </a:r>
            <a:r>
              <a:rPr lang="tr-TR" sz="3600" b="1" dirty="0" smtClean="0"/>
              <a:t>:</a:t>
            </a:r>
          </a:p>
          <a:p>
            <a:pPr lvl="1" algn="just" eaLnBrk="1" hangingPunct="1">
              <a:lnSpc>
                <a:spcPct val="140000"/>
              </a:lnSpc>
              <a:defRPr/>
            </a:pPr>
            <a:r>
              <a:rPr lang="tr-TR" sz="3600" dirty="0" smtClean="0"/>
              <a:t>İzlem güvenlidir</a:t>
            </a:r>
          </a:p>
          <a:p>
            <a:pPr lvl="1" algn="just" eaLnBrk="1" hangingPunct="1">
              <a:lnSpc>
                <a:spcPct val="140000"/>
              </a:lnSpc>
              <a:defRPr/>
            </a:pPr>
            <a:r>
              <a:rPr lang="tr-TR" sz="3600" dirty="0" smtClean="0"/>
              <a:t>Hastaların %75’inde 2 yılda </a:t>
            </a:r>
            <a:r>
              <a:rPr lang="tr-TR" sz="3600" dirty="0" err="1" smtClean="0"/>
              <a:t>spontan</a:t>
            </a:r>
            <a:r>
              <a:rPr lang="tr-TR" sz="3600" dirty="0" smtClean="0"/>
              <a:t> </a:t>
            </a:r>
            <a:r>
              <a:rPr lang="tr-TR" sz="3600" dirty="0" err="1" smtClean="0"/>
              <a:t>rezolüsyon</a:t>
            </a:r>
            <a:r>
              <a:rPr lang="tr-TR" sz="3600" dirty="0" smtClean="0"/>
              <a:t> sağlanır.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30213" y="549275"/>
            <a:ext cx="8713787" cy="58674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defRPr/>
            </a:pPr>
            <a:r>
              <a:rPr lang="tr-TR" dirty="0" err="1" smtClean="0">
                <a:solidFill>
                  <a:schemeClr val="tx2"/>
                </a:solidFill>
              </a:rPr>
              <a:t>Meagüreterde</a:t>
            </a:r>
            <a:r>
              <a:rPr lang="tr-TR" dirty="0" smtClean="0">
                <a:solidFill>
                  <a:schemeClr val="tx2"/>
                </a:solidFill>
              </a:rPr>
              <a:t> tedavi </a:t>
            </a:r>
            <a:r>
              <a:rPr lang="tr-TR" dirty="0" err="1" smtClean="0">
                <a:solidFill>
                  <a:schemeClr val="tx2"/>
                </a:solidFill>
              </a:rPr>
              <a:t>endikasyonları</a:t>
            </a:r>
            <a:endParaRPr lang="tr-TR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err="1" smtClean="0"/>
              <a:t>Hidronefrozda</a:t>
            </a:r>
            <a:r>
              <a:rPr lang="tr-TR" dirty="0" smtClean="0"/>
              <a:t> ilerleme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smtClean="0"/>
              <a:t>Böbrek fonksiyonlarında azalma</a:t>
            </a:r>
          </a:p>
          <a:p>
            <a:pPr lvl="2" eaLnBrk="1" hangingPunct="1">
              <a:lnSpc>
                <a:spcPct val="140000"/>
              </a:lnSpc>
              <a:defRPr/>
            </a:pPr>
            <a:r>
              <a:rPr lang="tr-TR" dirty="0" smtClean="0"/>
              <a:t>&gt;%40; %10’dan fazla fark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 smtClean="0"/>
              <a:t>üreteral</a:t>
            </a:r>
            <a:r>
              <a:rPr lang="tr-TR" dirty="0" smtClean="0"/>
              <a:t> çapta artma (&gt;10mm)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smtClean="0"/>
              <a:t>ENFEKSİYON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smtClean="0"/>
              <a:t>Taş, </a:t>
            </a:r>
            <a:r>
              <a:rPr lang="tr-TR" dirty="0" err="1" smtClean="0"/>
              <a:t>hematüri</a:t>
            </a:r>
            <a:endParaRPr lang="tr-TR" dirty="0" smtClean="0"/>
          </a:p>
          <a:p>
            <a:pPr lvl="1" eaLnBrk="1" hangingPunct="1">
              <a:lnSpc>
                <a:spcPct val="140000"/>
              </a:lnSpc>
              <a:defRPr/>
            </a:pPr>
            <a:r>
              <a:rPr lang="tr-TR" dirty="0" err="1" smtClean="0"/>
              <a:t>Semptomatik</a:t>
            </a:r>
            <a:r>
              <a:rPr lang="tr-TR" dirty="0" smtClean="0"/>
              <a:t> olgular</a:t>
            </a:r>
            <a:endParaRPr lang="en-US" dirty="0" smtClean="0"/>
          </a:p>
        </p:txBody>
      </p:sp>
      <p:sp>
        <p:nvSpPr>
          <p:cNvPr id="5" name="4 Yuvarlatılmış Çapraz Köşeli Dikdörtgen"/>
          <p:cNvSpPr/>
          <p:nvPr/>
        </p:nvSpPr>
        <p:spPr>
          <a:xfrm>
            <a:off x="900113" y="4005263"/>
            <a:ext cx="3816350" cy="2160587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27651" name="Picture 2" descr="P1010010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323850" y="333375"/>
            <a:ext cx="302418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P101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60350"/>
            <a:ext cx="3128963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Sağ RPG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302000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 descr="Sağ Üre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429000"/>
            <a:ext cx="376713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28675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948A0-7AB7-4DE3-B973-0F6E5377D580}" type="slidenum">
              <a:rPr lang="tr-TR" smtClean="0"/>
              <a:pPr/>
              <a:t>37</a:t>
            </a:fld>
            <a:endParaRPr lang="tr-TR" smtClean="0"/>
          </a:p>
        </p:txBody>
      </p:sp>
      <p:pic>
        <p:nvPicPr>
          <p:cNvPr id="28676" name="Picture 2" descr="P1010003"/>
          <p:cNvPicPr>
            <a:picLocks noChangeAspect="1" noChangeArrowheads="1"/>
          </p:cNvPicPr>
          <p:nvPr/>
        </p:nvPicPr>
        <p:blipFill>
          <a:blip r:embed="rId2" cstate="print"/>
          <a:srcRect l="22699" t="-1292" r="2907"/>
          <a:stretch>
            <a:fillRect/>
          </a:stretch>
        </p:blipFill>
        <p:spPr bwMode="auto">
          <a:xfrm>
            <a:off x="250825" y="260350"/>
            <a:ext cx="4552950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Üreter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3348038" y="2708275"/>
            <a:ext cx="532765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29699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223E02-A612-4400-BD22-6450F0D0C222}" type="slidenum">
              <a:rPr lang="tr-TR" smtClean="0"/>
              <a:pPr/>
              <a:t>38</a:t>
            </a:fld>
            <a:endParaRPr lang="tr-TR" smtClean="0"/>
          </a:p>
        </p:txBody>
      </p:sp>
      <p:pic>
        <p:nvPicPr>
          <p:cNvPr id="29700" name="Picture 2" descr="MR Uro Sag Obs Megaurete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024336" cy="28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P101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7984"/>
            <a:ext cx="3961259" cy="297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P1010007"/>
          <p:cNvPicPr>
            <a:picLocks noChangeAspect="1" noChangeArrowheads="1"/>
          </p:cNvPicPr>
          <p:nvPr/>
        </p:nvPicPr>
        <p:blipFill>
          <a:blip r:embed="rId4" cstate="print"/>
          <a:srcRect b="8186"/>
          <a:stretch>
            <a:fillRect/>
          </a:stretch>
        </p:blipFill>
        <p:spPr bwMode="auto">
          <a:xfrm>
            <a:off x="4710936" y="3356992"/>
            <a:ext cx="4250502" cy="290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O 6"/>
          <p:cNvPicPr>
            <a:picLocks noChangeAspect="1" noChangeArrowheads="1"/>
          </p:cNvPicPr>
          <p:nvPr/>
        </p:nvPicPr>
        <p:blipFill>
          <a:blip r:embed="rId5" cstate="print"/>
          <a:srcRect l="31834" t="5536" b="59055"/>
          <a:stretch>
            <a:fillRect/>
          </a:stretch>
        </p:blipFill>
        <p:spPr bwMode="auto">
          <a:xfrm>
            <a:off x="467544" y="3429000"/>
            <a:ext cx="3312368" cy="264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32771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6400B-FE06-459F-B70F-52DBB5E0DC05}" type="slidenum">
              <a:rPr lang="tr-TR" smtClean="0"/>
              <a:pPr/>
              <a:t>39</a:t>
            </a:fld>
            <a:endParaRPr lang="tr-TR" smtClean="0"/>
          </a:p>
        </p:txBody>
      </p:sp>
      <p:pic>
        <p:nvPicPr>
          <p:cNvPr id="32772" name="Picture 2" descr="P101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29527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P101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84538"/>
            <a:ext cx="417512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P1010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068638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 descr="P1010017"/>
          <p:cNvPicPr>
            <a:picLocks noChangeAspect="1" noChangeArrowheads="1"/>
          </p:cNvPicPr>
          <p:nvPr/>
        </p:nvPicPr>
        <p:blipFill>
          <a:blip r:embed="rId5" cstate="print"/>
          <a:srcRect b="4152"/>
          <a:stretch>
            <a:fillRect/>
          </a:stretch>
        </p:blipFill>
        <p:spPr bwMode="auto">
          <a:xfrm>
            <a:off x="3492500" y="0"/>
            <a:ext cx="26273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 descr="P1010015"/>
          <p:cNvPicPr>
            <a:picLocks noChangeAspect="1" noChangeArrowheads="1"/>
          </p:cNvPicPr>
          <p:nvPr/>
        </p:nvPicPr>
        <p:blipFill>
          <a:blip r:embed="rId6" cstate="print"/>
          <a:srcRect l="16609" t="40601" r="21454"/>
          <a:stretch>
            <a:fillRect/>
          </a:stretch>
        </p:blipFill>
        <p:spPr bwMode="auto">
          <a:xfrm>
            <a:off x="5832475" y="0"/>
            <a:ext cx="3311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1484313"/>
            <a:ext cx="8135937" cy="5832475"/>
          </a:xfrm>
        </p:spPr>
        <p:txBody>
          <a:bodyPr/>
          <a:lstStyle/>
          <a:p>
            <a:pPr algn="just" eaLnBrk="1" hangingPunct="1">
              <a:lnSpc>
                <a:spcPct val="280000"/>
              </a:lnSpc>
              <a:defRPr/>
            </a:pPr>
            <a:r>
              <a:rPr lang="tr-TR" sz="3600" b="1" u="sng" smtClean="0"/>
              <a:t>Üriner sistemdeki her dilatasyon obstrüksiyon anlamına gelmiyor.</a:t>
            </a:r>
          </a:p>
          <a:p>
            <a:pPr algn="just" eaLnBrk="1" hangingPunct="1">
              <a:lnSpc>
                <a:spcPct val="150000"/>
              </a:lnSpc>
              <a:defRPr/>
            </a:pPr>
            <a:endParaRPr lang="tr-TR" sz="3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2743200"/>
            <a:ext cx="77724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tr-TR" sz="4800" smtClean="0">
                <a:solidFill>
                  <a:schemeClr val="tx2"/>
                </a:solidFill>
              </a:rPr>
              <a:t>YENİ DOĞAN REFLÜSÜ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177154" name="Picture 2" descr="Eren Demirbaş YD Reflü 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64592" t="41524" r="14764" b="38754"/>
          <a:stretch>
            <a:fillRect/>
          </a:stretch>
        </p:blipFill>
        <p:spPr bwMode="auto">
          <a:xfrm>
            <a:off x="179388" y="1628775"/>
            <a:ext cx="31083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 descr="Eren Demirbaş YD reflü 13"/>
          <p:cNvPicPr>
            <a:picLocks noChangeAspect="1" noChangeArrowheads="1"/>
          </p:cNvPicPr>
          <p:nvPr/>
        </p:nvPicPr>
        <p:blipFill>
          <a:blip r:embed="rId3" cstate="print"/>
          <a:srcRect l="7382" t="34602" r="70128" b="35986"/>
          <a:stretch>
            <a:fillRect/>
          </a:stretch>
        </p:blipFill>
        <p:spPr bwMode="auto">
          <a:xfrm>
            <a:off x="3563938" y="1628775"/>
            <a:ext cx="23145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4" descr="Eren Demirbaş  2"/>
          <p:cNvPicPr>
            <a:picLocks noChangeAspect="1" noChangeArrowheads="1"/>
          </p:cNvPicPr>
          <p:nvPr/>
        </p:nvPicPr>
        <p:blipFill>
          <a:blip r:embed="rId4" cstate="print">
            <a:lum bright="16000" contrast="12000"/>
          </a:blip>
          <a:srcRect l="60901" t="8305" r="20300" b="69205"/>
          <a:stretch>
            <a:fillRect/>
          </a:stretch>
        </p:blipFill>
        <p:spPr bwMode="auto">
          <a:xfrm>
            <a:off x="6156325" y="1628775"/>
            <a:ext cx="25288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7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5734050"/>
            <a:ext cx="77724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tr-TR" smtClean="0"/>
              <a:t>1.AY                   1.YAŞ                 2.YAŞ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1628775"/>
            <a:ext cx="7896225" cy="6985000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defRPr/>
            </a:pPr>
            <a:r>
              <a:rPr lang="tr-TR" b="1" smtClean="0"/>
              <a:t>Olguların önemli kısmında ÜSE olmaksızın yaygın renal hasar mevcuttur.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tr-TR" smtClean="0"/>
              <a:t>% </a:t>
            </a:r>
            <a:r>
              <a:rPr lang="tr-TR" sz="2800" smtClean="0"/>
              <a:t>17-60 arasında yaygın renal hasar.   </a:t>
            </a:r>
          </a:p>
          <a:p>
            <a:pPr lvl="2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tr-TR" i="1" smtClean="0">
                <a:solidFill>
                  <a:schemeClr val="tx2"/>
                </a:solidFill>
              </a:rPr>
              <a:t>                          Najmaldin, 1990; Crabbe, 1992</a:t>
            </a:r>
          </a:p>
          <a:p>
            <a:pPr lvl="2" eaLnBrk="1" hangingPunct="1">
              <a:lnSpc>
                <a:spcPct val="150000"/>
              </a:lnSpc>
              <a:defRPr/>
            </a:pPr>
            <a:endParaRPr lang="tr-TR" smtClean="0"/>
          </a:p>
          <a:p>
            <a:pPr lvl="2" algn="just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tr-TR" i="1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endParaRPr lang="tr-TR" sz="2400" i="1" smtClean="0">
              <a:solidFill>
                <a:schemeClr val="hlink"/>
              </a:solidFill>
            </a:endParaRPr>
          </a:p>
          <a:p>
            <a:pPr algn="just" eaLnBrk="1" hangingPunct="1">
              <a:buFont typeface="Arial" charset="0"/>
              <a:buNone/>
              <a:defRPr/>
            </a:pPr>
            <a:endParaRPr 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36867" name="Picture 2" descr="Kıbrıs 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2918" t="20761" r="12918" b="19377"/>
          <a:stretch>
            <a:fillRect/>
          </a:stretch>
        </p:blipFill>
        <p:spPr bwMode="auto">
          <a:xfrm>
            <a:off x="395288" y="1341438"/>
            <a:ext cx="36322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Kıbrıs 1"/>
          <p:cNvPicPr>
            <a:picLocks noChangeAspect="1" noChangeArrowheads="1"/>
          </p:cNvPicPr>
          <p:nvPr/>
        </p:nvPicPr>
        <p:blipFill>
          <a:blip r:embed="rId3" cstate="print">
            <a:lum bright="14000" contrast="10000"/>
          </a:blip>
          <a:srcRect l="37514" t="55299" r="29173" b="16586"/>
          <a:stretch>
            <a:fillRect/>
          </a:stretch>
        </p:blipFill>
        <p:spPr bwMode="auto">
          <a:xfrm>
            <a:off x="4500563" y="1484313"/>
            <a:ext cx="36480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37891" name="Picture 2" descr="YD Bilat VUR Sistoskopi"/>
          <p:cNvPicPr>
            <a:picLocks noChangeAspect="1" noChangeArrowheads="1"/>
          </p:cNvPicPr>
          <p:nvPr/>
        </p:nvPicPr>
        <p:blipFill>
          <a:blip r:embed="rId2" cstate="print"/>
          <a:srcRect l="11810" t="7874" r="11810" b="7874"/>
          <a:stretch>
            <a:fillRect/>
          </a:stretch>
        </p:blipFill>
        <p:spPr bwMode="auto">
          <a:xfrm>
            <a:off x="395288" y="1989138"/>
            <a:ext cx="2365375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YD Bilat VUR Sol Enjeksiyon-2"/>
          <p:cNvPicPr>
            <a:picLocks noChangeAspect="1" noChangeArrowheads="1"/>
          </p:cNvPicPr>
          <p:nvPr/>
        </p:nvPicPr>
        <p:blipFill>
          <a:blip r:embed="rId3" cstate="print"/>
          <a:srcRect l="11810" t="7874" r="11810" b="7874"/>
          <a:stretch>
            <a:fillRect/>
          </a:stretch>
        </p:blipFill>
        <p:spPr bwMode="auto">
          <a:xfrm>
            <a:off x="395288" y="4221163"/>
            <a:ext cx="2365375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YD Bilat VUR Sağ Enjeksiyon"/>
          <p:cNvPicPr>
            <a:picLocks noChangeAspect="1" noChangeArrowheads="1"/>
          </p:cNvPicPr>
          <p:nvPr/>
        </p:nvPicPr>
        <p:blipFill>
          <a:blip r:embed="rId4" cstate="print"/>
          <a:srcRect l="11810" t="7874" r="11810" b="7874"/>
          <a:stretch>
            <a:fillRect/>
          </a:stretch>
        </p:blipFill>
        <p:spPr bwMode="auto">
          <a:xfrm>
            <a:off x="3276600" y="2060575"/>
            <a:ext cx="23653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YD Bilat VUR Sağ Enjeksiyon-3"/>
          <p:cNvPicPr>
            <a:picLocks noChangeAspect="1" noChangeArrowheads="1"/>
          </p:cNvPicPr>
          <p:nvPr/>
        </p:nvPicPr>
        <p:blipFill>
          <a:blip r:embed="rId5" cstate="print"/>
          <a:srcRect l="11810" t="7874" r="11810" b="7874"/>
          <a:stretch>
            <a:fillRect/>
          </a:stretch>
        </p:blipFill>
        <p:spPr bwMode="auto">
          <a:xfrm>
            <a:off x="6156325" y="1989138"/>
            <a:ext cx="237648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 descr="YD Bilat VUR Sol Enjeksiyon-3"/>
          <p:cNvPicPr>
            <a:picLocks noChangeAspect="1" noChangeArrowheads="1"/>
          </p:cNvPicPr>
          <p:nvPr/>
        </p:nvPicPr>
        <p:blipFill>
          <a:blip r:embed="rId6" cstate="print"/>
          <a:srcRect l="11810" t="7874" r="11810" b="7874"/>
          <a:stretch>
            <a:fillRect/>
          </a:stretch>
        </p:blipFill>
        <p:spPr bwMode="auto">
          <a:xfrm>
            <a:off x="3276600" y="4221163"/>
            <a:ext cx="238283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7" descr="YD Bilat VUR Sol Enjeksiyon-4"/>
          <p:cNvPicPr>
            <a:picLocks noChangeAspect="1" noChangeArrowheads="1"/>
          </p:cNvPicPr>
          <p:nvPr/>
        </p:nvPicPr>
        <p:blipFill>
          <a:blip r:embed="rId7" cstate="print"/>
          <a:srcRect l="11810" t="7874" r="11810" b="7874"/>
          <a:stretch>
            <a:fillRect/>
          </a:stretch>
        </p:blipFill>
        <p:spPr bwMode="auto">
          <a:xfrm>
            <a:off x="6156325" y="4149725"/>
            <a:ext cx="249237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2" descr="P1010004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 l="12457" t="16609" b="22145"/>
          <a:stretch>
            <a:fillRect/>
          </a:stretch>
        </p:blipFill>
        <p:spPr bwMode="auto">
          <a:xfrm>
            <a:off x="1116013" y="333375"/>
            <a:ext cx="244792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3" descr="P1010005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 l="12457" t="22145" b="25836"/>
          <a:stretch>
            <a:fillRect/>
          </a:stretch>
        </p:blipFill>
        <p:spPr bwMode="auto">
          <a:xfrm>
            <a:off x="4427538" y="333375"/>
            <a:ext cx="3027362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38915" name="Picture 2" descr="P1010005"/>
          <p:cNvPicPr>
            <a:picLocks noChangeAspect="1" noChangeArrowheads="1"/>
          </p:cNvPicPr>
          <p:nvPr/>
        </p:nvPicPr>
        <p:blipFill>
          <a:blip r:embed="rId2" cstate="print"/>
          <a:srcRect l="16609" t="11073" r="25836" b="22145"/>
          <a:stretch>
            <a:fillRect/>
          </a:stretch>
        </p:blipFill>
        <p:spPr bwMode="auto">
          <a:xfrm>
            <a:off x="250825" y="2514600"/>
            <a:ext cx="28067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P101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357563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Postop VCUG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5957888" y="0"/>
            <a:ext cx="31861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P1010007"/>
          <p:cNvPicPr>
            <a:picLocks noChangeAspect="1" noChangeArrowheads="1"/>
          </p:cNvPicPr>
          <p:nvPr/>
        </p:nvPicPr>
        <p:blipFill>
          <a:blip r:embed="rId5" cstate="print"/>
          <a:srcRect l="16609" t="20300" r="22145" b="29527"/>
          <a:stretch>
            <a:fillRect/>
          </a:stretch>
        </p:blipFill>
        <p:spPr bwMode="auto">
          <a:xfrm>
            <a:off x="0" y="0"/>
            <a:ext cx="398303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388" y="2492375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tr-TR" dirty="0" smtClean="0"/>
              <a:t>ÜRETEROSEL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itch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2563"/>
            <a:ext cx="4241800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itch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9154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Obstrukte ureterosel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38258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Obstrukte ureterose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0"/>
            <a:ext cx="396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96975"/>
            <a:ext cx="7772400" cy="4319588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  <a:defRPr/>
            </a:pPr>
            <a:r>
              <a:rPr lang="tr-TR" sz="3600" dirty="0" smtClean="0"/>
              <a:t>Doğal seyir çalışmaları…</a:t>
            </a:r>
          </a:p>
          <a:p>
            <a:pPr lvl="1" algn="just" ea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dirty="0" err="1" smtClean="0"/>
              <a:t>Antenatal</a:t>
            </a:r>
            <a:r>
              <a:rPr lang="tr-TR" dirty="0" smtClean="0"/>
              <a:t> </a:t>
            </a:r>
            <a:r>
              <a:rPr lang="tr-TR" dirty="0" err="1" smtClean="0"/>
              <a:t>unilateral</a:t>
            </a:r>
            <a:r>
              <a:rPr lang="tr-TR" dirty="0" smtClean="0"/>
              <a:t> </a:t>
            </a:r>
            <a:r>
              <a:rPr lang="tr-TR" dirty="0" err="1" smtClean="0"/>
              <a:t>hidronefroz</a:t>
            </a:r>
            <a:r>
              <a:rPr lang="tr-TR" dirty="0" smtClean="0"/>
              <a:t> saptanıp  </a:t>
            </a:r>
            <a:r>
              <a:rPr lang="tr-TR" dirty="0" err="1" smtClean="0"/>
              <a:t>postnatal</a:t>
            </a:r>
            <a:r>
              <a:rPr lang="tr-TR" dirty="0" smtClean="0"/>
              <a:t> operasyona giden hasta oranı yaklaşık %15-50 (%17 Boston deneyimi).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40963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2C3369-F9C5-4CD6-9246-3C2D2C831ECF}" type="slidenum">
              <a:rPr lang="tr-TR" smtClean="0"/>
              <a:pPr/>
              <a:t>50</a:t>
            </a:fld>
            <a:endParaRPr lang="tr-TR" smtClean="0"/>
          </a:p>
        </p:txBody>
      </p:sp>
      <p:pic>
        <p:nvPicPr>
          <p:cNvPr id="40965" name="Picture 6" descr="C:\Users\tsoygur\Documents\Taramalarım\2010-10 (Eki)\tarama0003.jpg"/>
          <p:cNvPicPr>
            <a:picLocks noChangeAspect="1" noChangeArrowheads="1"/>
          </p:cNvPicPr>
          <p:nvPr/>
        </p:nvPicPr>
        <p:blipFill>
          <a:blip r:embed="rId2" cstate="print"/>
          <a:srcRect l="6586" t="1701" r="7816" b="65750"/>
          <a:stretch>
            <a:fillRect/>
          </a:stretch>
        </p:blipFill>
        <p:spPr bwMode="auto">
          <a:xfrm>
            <a:off x="1403648" y="692696"/>
            <a:ext cx="6434207" cy="511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5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sp>
        <p:nvSpPr>
          <p:cNvPr id="41987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EF6ECA-30FE-4DAF-85F3-2E2EC91928A1}" type="slidenum">
              <a:rPr lang="tr-TR" smtClean="0"/>
              <a:pPr/>
              <a:t>51</a:t>
            </a:fld>
            <a:endParaRPr lang="tr-TR" smtClean="0"/>
          </a:p>
        </p:txBody>
      </p:sp>
      <p:pic>
        <p:nvPicPr>
          <p:cNvPr id="41988" name="Picture 2" descr="P101000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6926" t="1524" r="13078"/>
          <a:stretch>
            <a:fillRect/>
          </a:stretch>
        </p:blipFill>
        <p:spPr bwMode="auto">
          <a:xfrm>
            <a:off x="395288" y="1125538"/>
            <a:ext cx="338455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P1010013"/>
          <p:cNvPicPr>
            <a:picLocks noChangeAspect="1" noChangeArrowheads="1"/>
          </p:cNvPicPr>
          <p:nvPr/>
        </p:nvPicPr>
        <p:blipFill>
          <a:blip r:embed="rId3" cstate="print"/>
          <a:srcRect l="22145" t="22145" r="16609" b="7382"/>
          <a:stretch>
            <a:fillRect/>
          </a:stretch>
        </p:blipFill>
        <p:spPr bwMode="auto">
          <a:xfrm>
            <a:off x="4643438" y="1773238"/>
            <a:ext cx="429101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eaLnBrk="1" hangingPunct="1">
              <a:lnSpc>
                <a:spcPct val="190000"/>
              </a:lnSpc>
              <a:defRPr/>
            </a:pPr>
            <a:r>
              <a:rPr lang="tr-TR" b="1" smtClean="0"/>
              <a:t>Posterior Üretral Valv</a:t>
            </a:r>
          </a:p>
          <a:p>
            <a:pPr lvl="1" eaLnBrk="1" hangingPunct="1">
              <a:lnSpc>
                <a:spcPct val="190000"/>
              </a:lnSpc>
              <a:defRPr/>
            </a:pPr>
            <a:r>
              <a:rPr lang="tr-TR" smtClean="0"/>
              <a:t>1/4000-1/8000</a:t>
            </a:r>
          </a:p>
          <a:p>
            <a:pPr lvl="1" eaLnBrk="1" hangingPunct="1">
              <a:lnSpc>
                <a:spcPct val="190000"/>
              </a:lnSpc>
              <a:defRPr/>
            </a:pPr>
            <a:r>
              <a:rPr lang="tr-TR" smtClean="0"/>
              <a:t>İnfravezikal obstrüksiyon</a:t>
            </a:r>
          </a:p>
          <a:p>
            <a:pPr lvl="1" eaLnBrk="1" hangingPunct="1">
              <a:lnSpc>
                <a:spcPct val="190000"/>
              </a:lnSpc>
              <a:defRPr/>
            </a:pPr>
            <a:r>
              <a:rPr lang="tr-TR" smtClean="0"/>
              <a:t>Oligohidroamnioz-Akciğer maturasyonu</a:t>
            </a:r>
          </a:p>
          <a:p>
            <a:pPr lvl="2" eaLnBrk="1" hangingPunct="1">
              <a:lnSpc>
                <a:spcPct val="190000"/>
              </a:lnSpc>
              <a:defRPr/>
            </a:pPr>
            <a:r>
              <a:rPr lang="tr-TR" sz="2800" smtClean="0"/>
              <a:t>IU girişimler ??</a:t>
            </a:r>
          </a:p>
          <a:p>
            <a:pPr lvl="1" eaLnBrk="1" hangingPunct="1">
              <a:lnSpc>
                <a:spcPct val="190000"/>
              </a:lnSpc>
              <a:defRPr/>
            </a:pPr>
            <a:r>
              <a:rPr lang="tr-TR" smtClean="0"/>
              <a:t>Gelişimsel displastik böbrekler</a:t>
            </a:r>
          </a:p>
          <a:p>
            <a:pPr lvl="1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archbet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88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32363" y="333375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smtClean="0"/>
              <a:t>COPUM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l="51961" t="44099" r="22202" b="17010"/>
          <a:stretch>
            <a:fillRect/>
          </a:stretch>
        </p:blipFill>
        <p:spPr bwMode="auto">
          <a:xfrm>
            <a:off x="4716463" y="1125538"/>
            <a:ext cx="35274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0825" y="3933825"/>
          <a:ext cx="3097213" cy="2590800"/>
        </p:xfrm>
        <a:graphic>
          <a:graphicData uri="http://schemas.openxmlformats.org/presentationml/2006/ole">
            <p:oleObj spid="_x0000_s72706" name="Photo Editor Photo" r:id="rId3" imgW="2886478" imgH="3847619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292725" y="1458913"/>
          <a:ext cx="3240088" cy="2185987"/>
        </p:xfrm>
        <a:graphic>
          <a:graphicData uri="http://schemas.openxmlformats.org/presentationml/2006/ole">
            <p:oleObj spid="_x0000_s72707" name="Photo Editor Photo" r:id="rId4" imgW="6087325" imgH="4525007" progId="">
              <p:embed/>
            </p:oleObj>
          </a:graphicData>
        </a:graphic>
      </p:graphicFrame>
      <p:sp>
        <p:nvSpPr>
          <p:cNvPr id="4" name="3 Metin kutusu"/>
          <p:cNvSpPr txBox="1"/>
          <p:nvPr/>
        </p:nvSpPr>
        <p:spPr>
          <a:xfrm>
            <a:off x="611188" y="765175"/>
            <a:ext cx="7993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>
                <a:latin typeface="+mj-lt"/>
              </a:rPr>
              <a:t>PUV tanısında VCUG hala altın standart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412875"/>
            <a:ext cx="3024188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292725" y="3716338"/>
          <a:ext cx="3205163" cy="2914650"/>
        </p:xfrm>
        <a:graphic>
          <a:graphicData uri="http://schemas.openxmlformats.org/presentationml/2006/ole">
            <p:oleObj spid="_x0000_s72708" name="Photo Editor Photo" r:id="rId6" imgW="2610214" imgH="3086531" progId="">
              <p:embed/>
            </p:oleObj>
          </a:graphicData>
        </a:graphic>
      </p:graphicFrame>
      <p:sp>
        <p:nvSpPr>
          <p:cNvPr id="7" name="6 Metin kutusu"/>
          <p:cNvSpPr txBox="1"/>
          <p:nvPr/>
        </p:nvSpPr>
        <p:spPr>
          <a:xfrm>
            <a:off x="1042988" y="3284538"/>
            <a:ext cx="1825625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j-lt"/>
              </a:rPr>
              <a:t>Normal VCUG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3779838" y="3644900"/>
            <a:ext cx="930275" cy="523875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2800" dirty="0">
                <a:solidFill>
                  <a:srgbClr val="FF0000"/>
                </a:solidFill>
                <a:latin typeface="+mj-lt"/>
              </a:rPr>
              <a:t>PUV</a:t>
            </a:r>
          </a:p>
        </p:txBody>
      </p:sp>
      <p:cxnSp>
        <p:nvCxnSpPr>
          <p:cNvPr id="10" name="9 Düz Ok Bağlayıcısı"/>
          <p:cNvCxnSpPr/>
          <p:nvPr/>
        </p:nvCxnSpPr>
        <p:spPr>
          <a:xfrm flipH="1">
            <a:off x="3348038" y="4149725"/>
            <a:ext cx="503237" cy="574675"/>
          </a:xfrm>
          <a:prstGeom prst="straightConnector1">
            <a:avLst/>
          </a:prstGeom>
          <a:ln>
            <a:solidFill>
              <a:srgbClr val="FF99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 flipV="1">
            <a:off x="4716463" y="3357563"/>
            <a:ext cx="576262" cy="358775"/>
          </a:xfrm>
          <a:prstGeom prst="straightConnector1">
            <a:avLst/>
          </a:prstGeom>
          <a:ln>
            <a:solidFill>
              <a:srgbClr val="FF99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/>
          <p:nvPr/>
        </p:nvCxnSpPr>
        <p:spPr>
          <a:xfrm>
            <a:off x="4716463" y="4149725"/>
            <a:ext cx="576262" cy="503238"/>
          </a:xfrm>
          <a:prstGeom prst="straightConnector1">
            <a:avLst/>
          </a:prstGeom>
          <a:ln>
            <a:solidFill>
              <a:srgbClr val="FF99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45059" name="Picture 2" descr="PUV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141663"/>
            <a:ext cx="3024188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PUV VSUG2"/>
          <p:cNvPicPr>
            <a:picLocks noChangeAspect="1" noChangeArrowheads="1"/>
          </p:cNvPicPr>
          <p:nvPr/>
        </p:nvPicPr>
        <p:blipFill>
          <a:blip r:embed="rId3" cstate="print"/>
          <a:srcRect l="27901" t="27574" r="27901" b="27574"/>
          <a:stretch>
            <a:fillRect/>
          </a:stretch>
        </p:blipFill>
        <p:spPr bwMode="auto">
          <a:xfrm>
            <a:off x="5508625" y="3213100"/>
            <a:ext cx="29448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PUV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260350"/>
            <a:ext cx="31686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0022"/>
          <p:cNvPicPr>
            <a:picLocks noChangeAspect="1" noChangeArrowheads="1"/>
          </p:cNvPicPr>
          <p:nvPr/>
        </p:nvPicPr>
        <p:blipFill>
          <a:blip r:embed="rId2" cstate="print"/>
          <a:srcRect l="52388" t="72597" r="21167"/>
          <a:stretch>
            <a:fillRect/>
          </a:stretch>
        </p:blipFill>
        <p:spPr bwMode="auto">
          <a:xfrm>
            <a:off x="468313" y="1268413"/>
            <a:ext cx="3887787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PUV-1"/>
          <p:cNvPicPr>
            <a:picLocks noChangeAspect="1" noChangeArrowheads="1"/>
          </p:cNvPicPr>
          <p:nvPr/>
        </p:nvPicPr>
        <p:blipFill>
          <a:blip r:embed="rId3" cstate="print">
            <a:lum bright="12000" contrast="26000"/>
          </a:blip>
          <a:srcRect/>
          <a:stretch>
            <a:fillRect/>
          </a:stretch>
        </p:blipFill>
        <p:spPr bwMode="auto">
          <a:xfrm>
            <a:off x="4716463" y="981075"/>
            <a:ext cx="350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47107" name="Picture 2" descr="Valv-Mesane Divertikulu-Sol Ref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190500"/>
            <a:ext cx="525780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50179" name="Picture 2" descr="P101000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4284663" y="2997200"/>
            <a:ext cx="4319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P1010004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 l="19101" r="20761" b="23991"/>
          <a:stretch>
            <a:fillRect/>
          </a:stretch>
        </p:blipFill>
        <p:spPr bwMode="auto">
          <a:xfrm>
            <a:off x="468313" y="620713"/>
            <a:ext cx="3910012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8895" t="61110" r="63771" b="17010"/>
          <a:stretch>
            <a:fillRect/>
          </a:stretch>
        </p:blipFill>
        <p:spPr bwMode="auto">
          <a:xfrm>
            <a:off x="395288" y="1196975"/>
            <a:ext cx="38893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66133" t="61110" r="9448" b="15120"/>
          <a:stretch>
            <a:fillRect/>
          </a:stretch>
        </p:blipFill>
        <p:spPr bwMode="auto">
          <a:xfrm>
            <a:off x="4643438" y="1196975"/>
            <a:ext cx="39608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549275"/>
            <a:ext cx="8421688" cy="6048375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b="1" smtClean="0">
                <a:solidFill>
                  <a:schemeClr val="tx2"/>
                </a:solidFill>
              </a:rPr>
              <a:t>Antenatal hidronefroza yaklaşımdaki temel prensip:</a:t>
            </a:r>
          </a:p>
          <a:p>
            <a:pPr lvl="1" algn="just" eaLnBrk="1" hangingPunct="1">
              <a:lnSpc>
                <a:spcPct val="140000"/>
              </a:lnSpc>
              <a:spcAft>
                <a:spcPct val="25000"/>
              </a:spcAft>
              <a:defRPr/>
            </a:pPr>
            <a:r>
              <a:rPr lang="tr-TR" b="1" u="sng" smtClean="0"/>
              <a:t>Erken tanının avantajından</a:t>
            </a:r>
            <a:r>
              <a:rPr lang="tr-TR" smtClean="0"/>
              <a:t> yararlanmak; </a:t>
            </a:r>
          </a:p>
          <a:p>
            <a:pPr lvl="1" algn="just" eaLnBrk="1" hangingPunct="1">
              <a:lnSpc>
                <a:spcPct val="140000"/>
              </a:lnSpc>
              <a:spcAft>
                <a:spcPct val="25000"/>
              </a:spcAft>
              <a:defRPr/>
            </a:pPr>
            <a:r>
              <a:rPr lang="tr-TR" sz="3200" smtClean="0"/>
              <a:t>Gerçekten cerrahi gerektiren </a:t>
            </a:r>
            <a:r>
              <a:rPr lang="tr-TR" sz="3200" b="1" u="sng" smtClean="0"/>
              <a:t>“böbrek için zararlı obstrüksiyonu”</a:t>
            </a:r>
            <a:r>
              <a:rPr lang="tr-TR" sz="3200" smtClean="0"/>
              <a:t> olan olgularda  müdahale için geç kalmamak;</a:t>
            </a:r>
          </a:p>
          <a:p>
            <a:pPr lvl="1" algn="just" eaLnBrk="1" hangingPunct="1">
              <a:lnSpc>
                <a:spcPct val="140000"/>
              </a:lnSpc>
              <a:spcAft>
                <a:spcPct val="25000"/>
              </a:spcAft>
              <a:defRPr/>
            </a:pPr>
            <a:r>
              <a:rPr lang="tr-TR" smtClean="0"/>
              <a:t>Ancak diğer taraftan; sorunsuz seyredebilecek olguları ayırıp </a:t>
            </a:r>
            <a:r>
              <a:rPr lang="tr-TR" b="1" u="sng" smtClean="0"/>
              <a:t>gereksiz cerrahi</a:t>
            </a:r>
            <a:r>
              <a:rPr lang="tr-TR" smtClean="0"/>
              <a:t> müdahaleden kaçınmaktır.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52227" name="Picture 2" descr="PUV; Dilate posterior üre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41767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 descr="Valve sekonder cok belirgin yüksek mesane boy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781300"/>
            <a:ext cx="45735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29527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789363"/>
            <a:ext cx="28082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1196975"/>
            <a:ext cx="28289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3789363"/>
            <a:ext cx="28082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1196975"/>
            <a:ext cx="284321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3789363"/>
            <a:ext cx="287972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0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0245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908050"/>
            <a:ext cx="321151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150"/>
            <a:ext cx="4572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Düz Bağlayıcı"/>
          <p:cNvCxnSpPr/>
          <p:nvPr/>
        </p:nvCxnSpPr>
        <p:spPr>
          <a:xfrm flipV="1">
            <a:off x="900113" y="5157788"/>
            <a:ext cx="555625" cy="863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 flipV="1">
            <a:off x="1619250" y="3141663"/>
            <a:ext cx="0" cy="100806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 flipH="1" flipV="1">
            <a:off x="1763713" y="5157788"/>
            <a:ext cx="504825" cy="863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1403350" y="2781300"/>
            <a:ext cx="4699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sp>
        <p:nvSpPr>
          <p:cNvPr id="13" name="12 Metin kutusu"/>
          <p:cNvSpPr txBox="1"/>
          <p:nvPr/>
        </p:nvSpPr>
        <p:spPr>
          <a:xfrm>
            <a:off x="539750" y="6092825"/>
            <a:ext cx="5540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solidFill>
                  <a:srgbClr val="FF0000"/>
                </a:solidFill>
                <a:latin typeface="+mj-lt"/>
              </a:rPr>
              <a:t>7-8</a:t>
            </a:r>
          </a:p>
        </p:txBody>
      </p:sp>
      <p:sp>
        <p:nvSpPr>
          <p:cNvPr id="14" name="13 Metin kutusu"/>
          <p:cNvSpPr txBox="1"/>
          <p:nvPr/>
        </p:nvSpPr>
        <p:spPr>
          <a:xfrm>
            <a:off x="2051050" y="6092825"/>
            <a:ext cx="555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solidFill>
                  <a:srgbClr val="FF0000"/>
                </a:solidFill>
                <a:latin typeface="+mj-lt"/>
              </a:rPr>
              <a:t>4-5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46005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Resi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981075"/>
            <a:ext cx="4572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etin kutusu 3"/>
          <p:cNvSpPr txBox="1"/>
          <p:nvPr/>
        </p:nvSpPr>
        <p:spPr>
          <a:xfrm>
            <a:off x="611188" y="4652963"/>
            <a:ext cx="3254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FF00"/>
                </a:solidFill>
                <a:latin typeface="+mj-lt"/>
              </a:rPr>
              <a:t>REZEKTOSKOP  LOOPLARI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076950" y="4652963"/>
            <a:ext cx="16208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FF00"/>
                </a:solidFill>
                <a:latin typeface="+mj-lt"/>
              </a:rPr>
              <a:t>0 TELESKOP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2"/>
          <p:cNvSpPr txBox="1"/>
          <p:nvPr/>
        </p:nvSpPr>
        <p:spPr>
          <a:xfrm>
            <a:off x="2230438" y="5862638"/>
            <a:ext cx="39322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FFFF00"/>
                </a:solidFill>
                <a:latin typeface="+mj-lt"/>
              </a:rPr>
              <a:t>PEDİATRİK  ÜRETROTOM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4514850" cy="2181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2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smtClean="0"/>
              <a:t>Ankara Tıp Çocuk Ürolojisi BD Arşivi</a:t>
            </a:r>
          </a:p>
        </p:txBody>
      </p:sp>
      <p:pic>
        <p:nvPicPr>
          <p:cNvPr id="54275" name="Picture 2" descr="Elektro koter kesici tel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t="12918" r="9689" b="12918"/>
          <a:stretch>
            <a:fillRect/>
          </a:stretch>
        </p:blipFill>
        <p:spPr bwMode="auto">
          <a:xfrm>
            <a:off x="5292725" y="4694238"/>
            <a:ext cx="35115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 descr="Hook Bıçak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t="16609" r="9689" b="12918"/>
          <a:stretch>
            <a:fillRect/>
          </a:stretch>
        </p:blipFill>
        <p:spPr bwMode="auto">
          <a:xfrm>
            <a:off x="5292725" y="2492375"/>
            <a:ext cx="35274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Bugbee Elektrot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t="16609" r="6920" b="14764"/>
          <a:stretch>
            <a:fillRect/>
          </a:stretch>
        </p:blipFill>
        <p:spPr bwMode="auto">
          <a:xfrm>
            <a:off x="5292725" y="404813"/>
            <a:ext cx="35274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8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b="9227"/>
          <a:stretch>
            <a:fillRect/>
          </a:stretch>
        </p:blipFill>
        <p:spPr bwMode="auto">
          <a:xfrm>
            <a:off x="468313" y="517525"/>
            <a:ext cx="43211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6" descr="8F Kompkat üretrosistoskop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t="9227" b="14764"/>
          <a:stretch>
            <a:fillRect/>
          </a:stretch>
        </p:blipFill>
        <p:spPr bwMode="auto">
          <a:xfrm>
            <a:off x="395288" y="3716338"/>
            <a:ext cx="43211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50196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1" descr="4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276475"/>
            <a:ext cx="69119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219700" y="404813"/>
            <a:ext cx="3587750" cy="8302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BUGBEE ELEKTRODLA</a:t>
            </a:r>
          </a:p>
          <a:p>
            <a:pPr>
              <a:defRPr/>
            </a:pPr>
            <a:r>
              <a:rPr lang="tr-TR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VALV ABLASYONU </a:t>
            </a:r>
          </a:p>
        </p:txBody>
      </p:sp>
      <p:sp>
        <p:nvSpPr>
          <p:cNvPr id="6" name="5 Sağ Ok"/>
          <p:cNvSpPr/>
          <p:nvPr/>
        </p:nvSpPr>
        <p:spPr>
          <a:xfrm rot="2672416">
            <a:off x="7127875" y="3001963"/>
            <a:ext cx="1098550" cy="141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5867400" y="2565400"/>
            <a:ext cx="2006600" cy="36830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 hizasındaki kesi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print"/>
          <a:srcRect l="23619" t="26460" r="22675" b="18269"/>
          <a:stretch>
            <a:fillRect/>
          </a:stretch>
        </p:blipFill>
        <p:spPr bwMode="auto">
          <a:xfrm>
            <a:off x="1331913" y="1196975"/>
            <a:ext cx="6188075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 cstate="print"/>
          <a:srcRect l="23619" t="32761" r="26926" b="13229"/>
          <a:stretch>
            <a:fillRect/>
          </a:stretch>
        </p:blipFill>
        <p:spPr bwMode="auto">
          <a:xfrm>
            <a:off x="1187450" y="476250"/>
            <a:ext cx="6985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692150"/>
            <a:ext cx="8001000" cy="5715000"/>
          </a:xfrm>
        </p:spPr>
        <p:txBody>
          <a:bodyPr/>
          <a:lstStyle/>
          <a:p>
            <a:pPr algn="just" eaLnBrk="1" hangingPunct="1">
              <a:lnSpc>
                <a:spcPct val="180000"/>
              </a:lnSpc>
              <a:buFontTx/>
              <a:buChar char="-"/>
              <a:defRPr/>
            </a:pPr>
            <a:r>
              <a:rPr lang="tr-TR" dirty="0" smtClean="0"/>
              <a:t>Tek bir incelemeye göre karar vermek doğru değil.</a:t>
            </a:r>
          </a:p>
          <a:p>
            <a:pPr algn="just" eaLnBrk="1" hangingPunct="1">
              <a:lnSpc>
                <a:spcPct val="180000"/>
              </a:lnSpc>
              <a:buFontTx/>
              <a:buChar char="-"/>
              <a:defRPr/>
            </a:pPr>
            <a:r>
              <a:rPr lang="tr-TR" dirty="0" smtClean="0"/>
              <a:t>Dinamik seyir gösteren bir olay, dinamik takip edilmeli</a:t>
            </a:r>
          </a:p>
          <a:p>
            <a:pPr algn="just" eaLnBrk="1" hangingPunct="1">
              <a:lnSpc>
                <a:spcPct val="180000"/>
              </a:lnSpc>
              <a:buFontTx/>
              <a:buChar char="-"/>
              <a:defRPr/>
            </a:pPr>
            <a:r>
              <a:rPr lang="tr-TR" dirty="0" smtClean="0"/>
              <a:t>Başlangıç </a:t>
            </a:r>
            <a:r>
              <a:rPr lang="tr-TR" dirty="0" err="1" smtClean="0"/>
              <a:t>US’a</a:t>
            </a:r>
            <a:r>
              <a:rPr lang="tr-TR" dirty="0" smtClean="0"/>
              <a:t> ve MAG-3’e göre takip araları belirlenebilir.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0825" y="2636838"/>
            <a:ext cx="8540750" cy="1430337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UP Bileşke Problemleri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 l="17477" t="61110" r="67078" b="11971"/>
          <a:stretch>
            <a:fillRect/>
          </a:stretch>
        </p:blipFill>
        <p:spPr bwMode="auto">
          <a:xfrm>
            <a:off x="2195736" y="764704"/>
            <a:ext cx="3697287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sula">
  <a:themeElements>
    <a:clrScheme name="Pusula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Pusul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sula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ula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786</TotalTime>
  <Words>534</Words>
  <Application>Microsoft Office PowerPoint</Application>
  <PresentationFormat>Ekran Gösterisi (4:3)</PresentationFormat>
  <Paragraphs>139</Paragraphs>
  <Slides>69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5" baseType="lpstr">
      <vt:lpstr>Tahoma</vt:lpstr>
      <vt:lpstr>Arial</vt:lpstr>
      <vt:lpstr>Wingdings</vt:lpstr>
      <vt:lpstr>Symbol</vt:lpstr>
      <vt:lpstr>Pusula</vt:lpstr>
      <vt:lpstr>Photo Editor Photo</vt:lpstr>
      <vt:lpstr>Obstrüktif Üropati</vt:lpstr>
      <vt:lpstr>Slayt 2</vt:lpstr>
      <vt:lpstr>Slayt 3</vt:lpstr>
      <vt:lpstr>Slayt 4</vt:lpstr>
      <vt:lpstr>Slayt 5</vt:lpstr>
      <vt:lpstr>Slayt 6</vt:lpstr>
      <vt:lpstr>Slayt 7</vt:lpstr>
      <vt:lpstr>UP Bileşke Problemleri</vt:lpstr>
      <vt:lpstr>Slayt 9</vt:lpstr>
      <vt:lpstr>CERRAHİ ENDİKASYONLAR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Cerrahi Endikasyonları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Üretero-Vezikal Bileşke Darlığı Obstrüktif Megaüreter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ÜRETEROSEL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Antenatal Hidronefroz</dc:title>
  <dc:creator>user</dc:creator>
  <cp:lastModifiedBy>user</cp:lastModifiedBy>
  <cp:revision>53</cp:revision>
  <dcterms:created xsi:type="dcterms:W3CDTF">2007-04-06T08:04:29Z</dcterms:created>
  <dcterms:modified xsi:type="dcterms:W3CDTF">2018-11-08T11:45:48Z</dcterms:modified>
</cp:coreProperties>
</file>