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6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1782-F9B3-45EF-B0B4-0A8D03C89A0F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A395-18B7-4C70-ACFF-AA8EB80DA106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7773-3338-4DD0-AE5E-984DE22F4C5A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7256-EAF3-488B-AE13-FB727ED85E3F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988F-7FE0-4190-9B6B-828CD632DD03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16A3-E6DD-453E-A292-F906076FB9C2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C0489-49BA-4186-88A2-74487751BDE2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3382-A8C8-4DA8-AAC4-41E7818592F9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B3BA-3694-441A-8A79-348E2883355F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012AF-E1A9-43C0-BBF0-31F66B482D8F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0C3A-0F53-4A7F-8F16-F7D505154785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59BAA-DD93-4CFA-B017-CED591BA7B66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66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Adaptive Delta </a:t>
                </a:r>
                <a:r>
                  <a:rPr lang="tr-TR" sz="3600" dirty="0" err="1"/>
                  <a:t>Modulation</a:t>
                </a:r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Adaptive delta modulation (ADM) involves additional hardware designed to provide</a:t>
                </a:r>
                <a:r>
                  <a:rPr lang="tr-TR" sz="2800" dirty="0"/>
                  <a:t> </a:t>
                </a:r>
                <a:r>
                  <a:rPr lang="en-US" sz="2800" i="1" dirty="0"/>
                  <a:t>variable step size</a:t>
                </a:r>
                <a:r>
                  <a:rPr lang="en-US" sz="2800" dirty="0"/>
                  <a:t>, thereby reducing slope-overload effects without increasing the</a:t>
                </a:r>
                <a:r>
                  <a:rPr lang="tr-TR" sz="2800" dirty="0"/>
                  <a:t> </a:t>
                </a:r>
                <a:r>
                  <a:rPr lang="en-US" sz="2800" dirty="0"/>
                  <a:t>granular noise.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A reexamination of Fig. 12.3–3</a:t>
                </a:r>
                <a:r>
                  <a:rPr lang="tr-TR" sz="2800" dirty="0"/>
                  <a:t> (</a:t>
                </a:r>
                <a:r>
                  <a:rPr lang="tr-TR" sz="2800" dirty="0" err="1"/>
                  <a:t>Carlson</a:t>
                </a:r>
                <a:r>
                  <a:rPr lang="tr-TR" sz="2800" dirty="0"/>
                  <a:t>, </a:t>
                </a:r>
                <a:r>
                  <a:rPr lang="tr-TR" sz="2800" dirty="0" err="1"/>
                  <a:t>page</a:t>
                </a:r>
                <a:r>
                  <a:rPr lang="tr-TR" sz="2800" dirty="0"/>
                  <a:t> 566)</a:t>
                </a:r>
                <a:r>
                  <a:rPr lang="en-US" sz="2800" dirty="0"/>
                  <a:t> reveals that slope overload appears in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as a sequence of pulses having the same polarity, whereas the polarity tends to</a:t>
                </a:r>
                <a:r>
                  <a:rPr lang="tr-TR" sz="2800" dirty="0"/>
                  <a:t> </a:t>
                </a:r>
                <a:r>
                  <a:rPr lang="en-US" sz="2800" dirty="0"/>
                  <a:t>alternate when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tracks </a:t>
                </a:r>
                <a:r>
                  <a:rPr lang="en-US" sz="2800" i="1" dirty="0"/>
                  <a:t>x</a:t>
                </a:r>
                <a:r>
                  <a:rPr lang="en-US" sz="2800" dirty="0"/>
                  <a:t>(</a:t>
                </a:r>
                <a:r>
                  <a:rPr lang="en-US" sz="2800" i="1" dirty="0"/>
                  <a:t>t</a:t>
                </a:r>
                <a:r>
                  <a:rPr lang="en-US" sz="2800" dirty="0"/>
                  <a:t>).</a:t>
                </a:r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668510"/>
              </a:xfrm>
              <a:prstGeom prst="rect">
                <a:avLst/>
              </a:prstGeom>
              <a:blipFill>
                <a:blip r:embed="rId2"/>
                <a:stretch>
                  <a:fillRect l="-1683" t="-1272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366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8</a:t>
            </a:r>
          </a:p>
          <a:p>
            <a:pPr marL="0" indent="0">
              <a:buNone/>
            </a:pPr>
            <a:r>
              <a:rPr lang="tr-TR" dirty="0"/>
              <a:t>PCM AND PREDICTIVE CODING: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/>
              <a:t>DELTA MODULATION </a:t>
            </a:r>
          </a:p>
          <a:p>
            <a:pPr marL="0" indent="0">
              <a:buNone/>
            </a:pPr>
            <a:r>
              <a:rPr lang="tr-TR" sz="2400" dirty="0"/>
              <a:t>	ADAPTIVE DELTA MODULATION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883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DELTA MODULATION AND PREDICTIVE CODING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predicted value has some error, of course, but the range of the error</a:t>
            </a:r>
            <a:r>
              <a:rPr lang="tr-TR" sz="2800" dirty="0"/>
              <a:t> </a:t>
            </a:r>
            <a:r>
              <a:rPr lang="en-US" sz="2800" dirty="0"/>
              <a:t>should be much less than the peak-to-peak signal range. </a:t>
            </a:r>
            <a:endParaRPr lang="tr-TR" sz="2800" dirty="0"/>
          </a:p>
          <a:p>
            <a:pPr algn="just"/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Predictive coded modulation</a:t>
            </a:r>
            <a:r>
              <a:rPr lang="tr-TR" sz="2800" dirty="0"/>
              <a:t> </a:t>
            </a:r>
            <a:r>
              <a:rPr lang="en-US" sz="2800" dirty="0"/>
              <a:t>schemes exploit this property by transmitting just the </a:t>
            </a:r>
            <a:r>
              <a:rPr lang="en-US" sz="2800" i="1" dirty="0"/>
              <a:t>prediction errors. </a:t>
            </a:r>
            <a:endParaRPr lang="tr-TR" sz="2800" i="1" dirty="0"/>
          </a:p>
          <a:p>
            <a:pPr algn="just"/>
            <a:endParaRPr lang="tr-TR" sz="28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An identical</a:t>
            </a:r>
            <a:r>
              <a:rPr lang="tr-TR" sz="2800" dirty="0"/>
              <a:t> </a:t>
            </a:r>
            <a:r>
              <a:rPr lang="en-US" sz="2800" dirty="0"/>
              <a:t>prediction circuit at the destination combines the incoming errors with its own</a:t>
            </a:r>
            <a:r>
              <a:rPr lang="tr-TR" sz="2800" dirty="0"/>
              <a:t> </a:t>
            </a:r>
            <a:r>
              <a:rPr lang="en-US" sz="2800" dirty="0"/>
              <a:t>predicted values to reconstruct the waveform.</a:t>
            </a:r>
            <a:endParaRPr lang="tr-TR" sz="2800" dirty="0"/>
          </a:p>
          <a:p>
            <a:pPr algn="just"/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920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DELTA MODULATION AND PREDICTIVE CODING</a:t>
            </a:r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Predictive methods work especially well with audio and video signals, and</a:t>
            </a:r>
            <a:r>
              <a:rPr lang="tr-TR" sz="2800" dirty="0"/>
              <a:t> </a:t>
            </a:r>
            <a:r>
              <a:rPr lang="en-US" sz="2800" dirty="0"/>
              <a:t>much effort has been devoted to</a:t>
            </a:r>
            <a:r>
              <a:rPr lang="tr-TR" sz="2800" dirty="0"/>
              <a:t> </a:t>
            </a:r>
            <a:r>
              <a:rPr lang="en-US" sz="2800" dirty="0"/>
              <a:t>prediction strategies for efficient voice and image</a:t>
            </a:r>
            <a:r>
              <a:rPr lang="tr-TR" sz="2800" dirty="0"/>
              <a:t> </a:t>
            </a:r>
            <a:r>
              <a:rPr lang="en-US" sz="2800" dirty="0"/>
              <a:t>transmission.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b="1" dirty="0"/>
              <a:t>Delta modulation </a:t>
            </a:r>
            <a:r>
              <a:rPr lang="en-US" sz="2800" dirty="0"/>
              <a:t>(DM) employs prediction to simplify hardware in</a:t>
            </a:r>
            <a:r>
              <a:rPr lang="tr-TR" sz="2800" dirty="0"/>
              <a:t> </a:t>
            </a:r>
            <a:r>
              <a:rPr lang="en-US" sz="2800" dirty="0"/>
              <a:t>exchange for increased signaling rate compared to PCM.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2800" b="1" dirty="0" err="1"/>
              <a:t>Differential</a:t>
            </a:r>
            <a:r>
              <a:rPr lang="tr-TR" sz="2800" b="1" dirty="0"/>
              <a:t> </a:t>
            </a:r>
            <a:r>
              <a:rPr lang="tr-TR" sz="2800" b="1" dirty="0" err="1"/>
              <a:t>pulse-code</a:t>
            </a:r>
            <a:r>
              <a:rPr lang="tr-TR" sz="2800" b="1" dirty="0"/>
              <a:t> </a:t>
            </a:r>
            <a:r>
              <a:rPr lang="en-US" sz="2800" b="1" dirty="0"/>
              <a:t>modulation </a:t>
            </a:r>
            <a:r>
              <a:rPr lang="en-US" sz="2800" dirty="0"/>
              <a:t>(DPCM) reduces the signaling rate but involves more elaborate hardware</a:t>
            </a:r>
            <a:endParaRPr lang="tr-TR" sz="2800" dirty="0"/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083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986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Delta </a:t>
                </a:r>
                <a:r>
                  <a:rPr lang="tr-TR" sz="3600" dirty="0" err="1"/>
                  <a:t>Modulation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Let an analog message waveform </a:t>
                </a:r>
                <a:r>
                  <a:rPr lang="en-US" sz="2800" i="1" dirty="0"/>
                  <a:t>x</a:t>
                </a:r>
                <a:r>
                  <a:rPr lang="en-US" sz="2800" dirty="0"/>
                  <a:t>(</a:t>
                </a:r>
                <a:r>
                  <a:rPr lang="en-US" sz="2800" i="1" dirty="0"/>
                  <a:t>t</a:t>
                </a:r>
                <a:r>
                  <a:rPr lang="en-US" sz="2800" dirty="0"/>
                  <a:t>) be lowpass filtered and sampled every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seconds. 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We’ll find it convenient here</a:t>
                </a:r>
                <a:r>
                  <a:rPr lang="tr-TR" sz="2800" dirty="0"/>
                  <a:t> </a:t>
                </a:r>
                <a:r>
                  <a:rPr lang="en-US" sz="2800" dirty="0"/>
                  <a:t>to use </a:t>
                </a:r>
                <a:r>
                  <a:rPr lang="en-US" sz="2800" b="1" dirty="0"/>
                  <a:t>discrete-time </a:t>
                </a:r>
                <a:r>
                  <a:rPr lang="en-US" sz="2800" dirty="0"/>
                  <a:t>notation, with the integer</a:t>
                </a:r>
                <a:r>
                  <a:rPr lang="tr-TR" sz="2800" dirty="0"/>
                  <a:t> </a:t>
                </a:r>
                <a:r>
                  <a:rPr lang="tr-TR" sz="2800" dirty="0" err="1"/>
                  <a:t>independent</a:t>
                </a:r>
                <a:r>
                  <a:rPr lang="tr-TR" sz="2800" dirty="0"/>
                  <a:t> </a:t>
                </a:r>
                <a:r>
                  <a:rPr lang="tr-TR" sz="2800" dirty="0" err="1"/>
                  <a:t>variable</a:t>
                </a:r>
                <a:r>
                  <a:rPr lang="tr-TR" sz="2800" dirty="0"/>
                  <a:t> </a:t>
                </a:r>
                <a:r>
                  <a:rPr lang="tr-TR" sz="2800" i="1" dirty="0"/>
                  <a:t>k </a:t>
                </a:r>
                <a:r>
                  <a:rPr lang="tr-TR" sz="2800" dirty="0" err="1"/>
                  <a:t>representing</a:t>
                </a:r>
                <a:r>
                  <a:rPr lang="tr-TR" sz="2800" dirty="0"/>
                  <a:t> </a:t>
                </a:r>
                <a:r>
                  <a:rPr lang="tr-TR" sz="2800" dirty="0" err="1"/>
                  <a:t>the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sampling</a:t>
                </a:r>
                <a:r>
                  <a:rPr lang="tr-TR" sz="2800" dirty="0"/>
                  <a:t> </a:t>
                </a:r>
                <a:r>
                  <a:rPr lang="tr-TR" sz="2800" dirty="0" err="1"/>
                  <a:t>instant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tr-TR" sz="2800" dirty="0"/>
                  <a:t> .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986528"/>
              </a:xfrm>
              <a:prstGeom prst="rect">
                <a:avLst/>
              </a:prstGeom>
              <a:blipFill>
                <a:blip r:embed="rId2"/>
                <a:stretch>
                  <a:fillRect l="-1683" t="-1396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670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0566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Delta </a:t>
                </a:r>
                <a:r>
                  <a:rPr lang="tr-TR" sz="3600" dirty="0" err="1"/>
                  <a:t>Modulation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When the sampling frequency is greater than the Nyquist rate, we expect that</a:t>
                </a:r>
                <a:r>
                  <a:rPr lang="tr-TR" sz="2800" dirty="0"/>
                  <a:t> </a:t>
                </a:r>
                <a:r>
                  <a:rPr lang="en-US" sz="2800" i="1" dirty="0"/>
                  <a:t>x</a:t>
                </a:r>
                <a:r>
                  <a:rPr lang="en-US" sz="2800" dirty="0"/>
                  <a:t>(</a:t>
                </a:r>
                <a:r>
                  <a:rPr lang="en-US" sz="2800" i="1" dirty="0"/>
                  <a:t>k</a:t>
                </a:r>
                <a:r>
                  <a:rPr lang="en-US" sz="2800" dirty="0"/>
                  <a:t>) roughly equals the previous sample value</a:t>
                </a:r>
                <a:r>
                  <a:rPr lang="tr-TR" sz="2800" dirty="0"/>
                  <a:t> </a:t>
                </a:r>
                <a:r>
                  <a:rPr lang="en-US" sz="2800" i="1" dirty="0"/>
                  <a:t>x</a:t>
                </a:r>
                <a:r>
                  <a:rPr lang="en-US" sz="2800" dirty="0"/>
                  <a:t>(</a:t>
                </a:r>
                <a:r>
                  <a:rPr lang="en-US" sz="2800" i="1" dirty="0"/>
                  <a:t>k</a:t>
                </a:r>
                <a:r>
                  <a:rPr lang="tr-TR" sz="2800" i="1" dirty="0"/>
                  <a:t>-1</a:t>
                </a:r>
                <a:r>
                  <a:rPr lang="en-US" sz="2800" dirty="0"/>
                  <a:t>) </a:t>
                </a:r>
                <a:r>
                  <a:rPr lang="tr-TR" sz="2800" dirty="0"/>
                  <a:t>.</a:t>
                </a:r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tr-TR" sz="2800" dirty="0" err="1"/>
                  <a:t>Therefore</a:t>
                </a:r>
                <a:r>
                  <a:rPr lang="tr-TR" sz="2800" dirty="0"/>
                  <a:t>, </a:t>
                </a:r>
                <a:r>
                  <a:rPr lang="en-US" sz="2800" dirty="0"/>
                  <a:t>a reasonable guess for the next value would be</a:t>
                </a:r>
                <a:r>
                  <a:rPr lang="tr-TR" sz="2800" dirty="0"/>
                  <a:t> </a:t>
                </a:r>
              </a:p>
              <a:p>
                <a:pPr algn="ctr"/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e>
                      </m:acc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−1)</m:t>
                      </m:r>
                    </m:oMath>
                  </m:oMathPara>
                </a14:m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056675"/>
              </a:xfrm>
              <a:prstGeom prst="rect">
                <a:avLst/>
              </a:prstGeom>
              <a:blipFill>
                <a:blip r:embed="rId2"/>
                <a:stretch>
                  <a:fillRect l="-1683" t="-1383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506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5888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Delta </a:t>
                </a:r>
                <a:r>
                  <a:rPr lang="tr-TR" sz="3600" dirty="0" err="1"/>
                  <a:t>Modulation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A d</a:t>
                </a:r>
                <a:r>
                  <a:rPr lang="en-US" sz="2800" dirty="0" err="1"/>
                  <a:t>elay</a:t>
                </a:r>
                <a:r>
                  <a:rPr lang="en-US" sz="2800" dirty="0"/>
                  <a:t> line with time delay then</a:t>
                </a:r>
                <a:r>
                  <a:rPr lang="tr-TR" sz="2800" dirty="0"/>
                  <a:t> </a:t>
                </a:r>
                <a:r>
                  <a:rPr lang="en-US" sz="2800" dirty="0"/>
                  <a:t>serves as the prediction circuit. 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difference between the predicted and actual</a:t>
                </a:r>
                <a:r>
                  <a:rPr lang="tr-TR" sz="2800" dirty="0"/>
                  <a:t> </a:t>
                </a:r>
                <a:r>
                  <a:rPr lang="en-US" sz="2800" dirty="0"/>
                  <a:t>value can be expressed as</a:t>
                </a:r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sub>
                        </m:sSub>
                      </m:e>
                    </m:acc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588855"/>
              </a:xfrm>
              <a:prstGeom prst="rect">
                <a:avLst/>
              </a:prstGeom>
              <a:blipFill>
                <a:blip r:embed="rId2"/>
                <a:stretch>
                  <a:fillRect l="-1683" t="-1480" r="-190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683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5170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Delta </a:t>
                </a:r>
                <a:r>
                  <a:rPr lang="tr-TR" sz="3600" dirty="0" err="1"/>
                  <a:t>Modulation</a:t>
                </a:r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If we transmit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 smtClean="0">
                        <a:latin typeface="Cambria Math" panose="02040503050406030204" pitchFamily="18" charset="0"/>
                      </a:rPr>
                      <m:t>	</m:t>
                    </m:r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, we can use the system in Fig. 12.3–1</a:t>
                </a:r>
                <a:r>
                  <a:rPr lang="tr-TR" sz="2800" dirty="0"/>
                  <a:t> (</a:t>
                </a:r>
                <a:r>
                  <a:rPr lang="tr-TR" sz="2800" dirty="0" err="1"/>
                  <a:t>Carlson</a:t>
                </a:r>
                <a:r>
                  <a:rPr lang="tr-TR" sz="2800" dirty="0"/>
                  <a:t>, </a:t>
                </a:r>
                <a:r>
                  <a:rPr lang="tr-TR" sz="2800" dirty="0" err="1"/>
                  <a:t>page</a:t>
                </a:r>
                <a:r>
                  <a:rPr lang="tr-TR" sz="2800" dirty="0"/>
                  <a:t> 560)</a:t>
                </a:r>
                <a:r>
                  <a:rPr lang="en-US" sz="2800" dirty="0"/>
                  <a:t> to generate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by</a:t>
                </a:r>
                <a:r>
                  <a:rPr lang="tr-TR" sz="2800" dirty="0"/>
                  <a:t> </a:t>
                </a:r>
                <a:r>
                  <a:rPr lang="en-US" sz="2800" dirty="0"/>
                  <a:t>delaying the current output and adding it to the input.</a:t>
                </a:r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An </a:t>
                </a:r>
                <a:r>
                  <a:rPr lang="en-US" sz="2800" b="1" dirty="0"/>
                  <a:t>integrator </a:t>
                </a:r>
                <a:r>
                  <a:rPr lang="en-US" sz="2800" dirty="0"/>
                  <a:t>accomplishes the same accumulation when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takes the form of</a:t>
                </a:r>
                <a:r>
                  <a:rPr lang="tr-TR" sz="2800" dirty="0"/>
                  <a:t> </a:t>
                </a:r>
                <a:r>
                  <a:rPr lang="tr-TR" sz="2800" dirty="0" err="1"/>
                  <a:t>brief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rectangular</a:t>
                </a:r>
                <a:r>
                  <a:rPr lang="tr-TR" sz="2800" dirty="0"/>
                  <a:t> </a:t>
                </a:r>
                <a:r>
                  <a:rPr lang="tr-TR" sz="2800" dirty="0" err="1"/>
                  <a:t>pulses</a:t>
                </a:r>
                <a:r>
                  <a:rPr lang="tr-TR" sz="2800" dirty="0"/>
                  <a:t>.</a:t>
                </a:r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517058"/>
              </a:xfrm>
              <a:prstGeom prst="rect">
                <a:avLst/>
              </a:prstGeom>
              <a:blipFill>
                <a:blip r:embed="rId2"/>
                <a:stretch>
                  <a:fillRect l="-1683" t="-1298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935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Delta </a:t>
            </a:r>
            <a:r>
              <a:rPr lang="tr-TR" sz="3600" dirty="0" err="1"/>
              <a:t>Modulation</a:t>
            </a:r>
            <a:endParaRPr lang="tr-TR" sz="3600" dirty="0"/>
          </a:p>
          <a:p>
            <a:pPr algn="just"/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At the transmitting end, prediction errors are generated by the simple delta modulation</a:t>
            </a:r>
            <a:r>
              <a:rPr lang="tr-TR" sz="2800" dirty="0"/>
              <a:t> </a:t>
            </a:r>
            <a:r>
              <a:rPr lang="tr-TR" sz="2800" dirty="0" err="1"/>
              <a:t>system</a:t>
            </a:r>
            <a:r>
              <a:rPr lang="tr-TR" sz="2800" dirty="0"/>
              <a:t> </a:t>
            </a:r>
            <a:r>
              <a:rPr lang="tr-TR" sz="2800" dirty="0" err="1"/>
              <a:t>diagrammed</a:t>
            </a:r>
            <a:r>
              <a:rPr lang="tr-TR" sz="2800" dirty="0"/>
              <a:t> in </a:t>
            </a:r>
            <a:r>
              <a:rPr lang="tr-TR" sz="2800" dirty="0" err="1"/>
              <a:t>Fig</a:t>
            </a:r>
            <a:r>
              <a:rPr lang="tr-TR" sz="2800" dirty="0"/>
              <a:t>. 12.3–2 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561).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 DM system achieves digital transmission of analog signals with very simple</a:t>
            </a:r>
            <a:r>
              <a:rPr lang="tr-TR" sz="2800" dirty="0"/>
              <a:t> </a:t>
            </a:r>
            <a:r>
              <a:rPr lang="en-US" sz="2800" dirty="0"/>
              <a:t>hardware compared to a PCM system.</a:t>
            </a:r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67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520</Words>
  <Application>Microsoft Office PowerPoint</Application>
  <PresentationFormat>Geniş ekran</PresentationFormat>
  <Paragraphs>112</Paragraphs>
  <Slides>11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9</cp:revision>
  <dcterms:created xsi:type="dcterms:W3CDTF">2019-01-31T13:56:40Z</dcterms:created>
  <dcterms:modified xsi:type="dcterms:W3CDTF">2019-04-06T11:31:18Z</dcterms:modified>
</cp:coreProperties>
</file>