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6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256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60F9E-BC2E-224D-ABFE-F8AEA29607B3}" type="doc">
      <dgm:prSet loTypeId="urn:microsoft.com/office/officeart/2009/3/layout/HorizontalOrganizationChart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42CF66E-C92F-A445-A40D-396F7C6FB1ED}">
      <dgm:prSet phldrT="[Metin]"/>
      <dgm:spPr/>
      <dgm:t>
        <a:bodyPr/>
        <a:lstStyle/>
        <a:p>
          <a:r>
            <a:rPr lang="tr-TR" dirty="0" smtClean="0"/>
            <a:t>EORTC 30982</a:t>
          </a:r>
          <a:endParaRPr lang="tr-TR" dirty="0"/>
        </a:p>
      </dgm:t>
    </dgm:pt>
    <dgm:pt modelId="{362632A2-6D6B-B94D-B879-A63DBF4A1E77}" type="parTrans" cxnId="{5B8AD33D-032E-4B46-AA9E-D9C9CD4FB7EF}">
      <dgm:prSet/>
      <dgm:spPr/>
      <dgm:t>
        <a:bodyPr/>
        <a:lstStyle/>
        <a:p>
          <a:endParaRPr lang="tr-TR"/>
        </a:p>
      </dgm:t>
    </dgm:pt>
    <dgm:pt modelId="{BD42C30C-E663-9148-841F-92BB8D8299D3}" type="sibTrans" cxnId="{5B8AD33D-032E-4B46-AA9E-D9C9CD4FB7EF}">
      <dgm:prSet/>
      <dgm:spPr/>
      <dgm:t>
        <a:bodyPr/>
        <a:lstStyle/>
        <a:p>
          <a:endParaRPr lang="tr-TR"/>
        </a:p>
      </dgm:t>
    </dgm:pt>
    <dgm:pt modelId="{443A54AB-3786-154E-BAA2-F988E7EEADD3}">
      <dgm:prSet phldrT="[Metin]"/>
      <dgm:spPr/>
      <dgm:t>
        <a:bodyPr/>
        <a:lstStyle/>
        <a:p>
          <a:r>
            <a:rPr lang="tr-TR" dirty="0" smtClean="0"/>
            <a:t>904 RT</a:t>
          </a:r>
          <a:endParaRPr lang="tr-TR" dirty="0"/>
        </a:p>
      </dgm:t>
    </dgm:pt>
    <dgm:pt modelId="{3D11F447-7446-7E41-9679-4D33538E06D7}" type="parTrans" cxnId="{EDCCCE62-20D5-2743-9FD3-D8B156F6A142}">
      <dgm:prSet/>
      <dgm:spPr/>
      <dgm:t>
        <a:bodyPr/>
        <a:lstStyle/>
        <a:p>
          <a:endParaRPr lang="tr-TR"/>
        </a:p>
      </dgm:t>
    </dgm:pt>
    <dgm:pt modelId="{423E8F97-88FB-CF46-8F0A-CCF7C30EA2B4}" type="sibTrans" cxnId="{EDCCCE62-20D5-2743-9FD3-D8B156F6A142}">
      <dgm:prSet/>
      <dgm:spPr/>
      <dgm:t>
        <a:bodyPr/>
        <a:lstStyle/>
        <a:p>
          <a:endParaRPr lang="tr-TR"/>
        </a:p>
      </dgm:t>
    </dgm:pt>
    <dgm:pt modelId="{CE3DA690-0515-1D4C-A1C1-722DAA83E95B}">
      <dgm:prSet phldrT="[Metin]"/>
      <dgm:spPr/>
      <dgm:t>
        <a:bodyPr/>
        <a:lstStyle/>
        <a:p>
          <a:r>
            <a:rPr lang="tr-TR" dirty="0" smtClean="0"/>
            <a:t>573 </a:t>
          </a:r>
          <a:r>
            <a:rPr lang="tr-TR" dirty="0" err="1" smtClean="0"/>
            <a:t>Karboplatin</a:t>
          </a:r>
          <a:endParaRPr lang="tr-TR" dirty="0" smtClean="0"/>
        </a:p>
      </dgm:t>
    </dgm:pt>
    <dgm:pt modelId="{4E8D7DFE-24AF-7844-B7CA-855101D773DF}" type="parTrans" cxnId="{57969D19-BFC1-2447-8F9F-C263D3E2C323}">
      <dgm:prSet/>
      <dgm:spPr/>
      <dgm:t>
        <a:bodyPr/>
        <a:lstStyle/>
        <a:p>
          <a:endParaRPr lang="tr-TR"/>
        </a:p>
      </dgm:t>
    </dgm:pt>
    <dgm:pt modelId="{2C92BAF8-2193-4A48-9D39-2BCAA28322DD}" type="sibTrans" cxnId="{57969D19-BFC1-2447-8F9F-C263D3E2C323}">
      <dgm:prSet/>
      <dgm:spPr/>
      <dgm:t>
        <a:bodyPr/>
        <a:lstStyle/>
        <a:p>
          <a:endParaRPr lang="tr-TR"/>
        </a:p>
      </dgm:t>
    </dgm:pt>
    <dgm:pt modelId="{361AC35D-B93C-B440-8CC3-3C869F80F52E}">
      <dgm:prSet phldrT="[Metin]"/>
      <dgm:spPr/>
      <dgm:t>
        <a:bodyPr/>
        <a:lstStyle/>
        <a:p>
          <a:r>
            <a:rPr lang="tr-TR" dirty="0" smtClean="0"/>
            <a:t>RFS %94,7</a:t>
          </a:r>
        </a:p>
      </dgm:t>
    </dgm:pt>
    <dgm:pt modelId="{7DBEB81E-D187-1143-8CBB-AF50401EBAA3}" type="parTrans" cxnId="{CE312522-CAFB-7D41-BFBB-848DE1E8047C}">
      <dgm:prSet/>
      <dgm:spPr/>
      <dgm:t>
        <a:bodyPr/>
        <a:lstStyle/>
        <a:p>
          <a:endParaRPr lang="tr-TR"/>
        </a:p>
      </dgm:t>
    </dgm:pt>
    <dgm:pt modelId="{12671649-419E-7248-AE32-B64E9BE2B311}" type="sibTrans" cxnId="{CE312522-CAFB-7D41-BFBB-848DE1E8047C}">
      <dgm:prSet/>
      <dgm:spPr/>
      <dgm:t>
        <a:bodyPr/>
        <a:lstStyle/>
        <a:p>
          <a:endParaRPr lang="tr-TR"/>
        </a:p>
      </dgm:t>
    </dgm:pt>
    <dgm:pt modelId="{FB496B59-00F9-5646-9CF5-EFD5FD5C2B3E}">
      <dgm:prSet phldrT="[Metin]"/>
      <dgm:spPr/>
      <dgm:t>
        <a:bodyPr/>
        <a:lstStyle/>
        <a:p>
          <a:r>
            <a:rPr lang="tr-TR" smtClean="0"/>
            <a:t>RFS %96</a:t>
          </a:r>
          <a:endParaRPr lang="tr-TR" dirty="0"/>
        </a:p>
      </dgm:t>
    </dgm:pt>
    <dgm:pt modelId="{2CD27A50-CDE8-B748-BEDA-38A64CBD6F43}" type="parTrans" cxnId="{34842892-D7B8-A840-A0FC-B3884ADBDBE6}">
      <dgm:prSet/>
      <dgm:spPr/>
      <dgm:t>
        <a:bodyPr/>
        <a:lstStyle/>
        <a:p>
          <a:endParaRPr lang="tr-TR"/>
        </a:p>
      </dgm:t>
    </dgm:pt>
    <dgm:pt modelId="{4883B414-8150-CC42-9084-75C7D73C97A7}" type="sibTrans" cxnId="{34842892-D7B8-A840-A0FC-B3884ADBDBE6}">
      <dgm:prSet/>
      <dgm:spPr/>
      <dgm:t>
        <a:bodyPr/>
        <a:lstStyle/>
        <a:p>
          <a:endParaRPr lang="tr-TR"/>
        </a:p>
      </dgm:t>
    </dgm:pt>
    <dgm:pt modelId="{532D38CE-90C1-5C41-ABD4-CDC27F52AE1A}" type="pres">
      <dgm:prSet presAssocID="{46360F9E-BC2E-224D-ABFE-F8AEA29607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7C627E2-D226-4A44-B6A9-BACA76038514}" type="pres">
      <dgm:prSet presAssocID="{B42CF66E-C92F-A445-A40D-396F7C6FB1ED}" presName="hierRoot1" presStyleCnt="0">
        <dgm:presLayoutVars>
          <dgm:hierBranch val="init"/>
        </dgm:presLayoutVars>
      </dgm:prSet>
      <dgm:spPr/>
    </dgm:pt>
    <dgm:pt modelId="{1FBF84AB-DD16-8F44-AA13-5E40B9D88613}" type="pres">
      <dgm:prSet presAssocID="{B42CF66E-C92F-A445-A40D-396F7C6FB1ED}" presName="rootComposite1" presStyleCnt="0"/>
      <dgm:spPr/>
    </dgm:pt>
    <dgm:pt modelId="{6B0D33D2-0700-2D46-A5E3-4B785FCDAA86}" type="pres">
      <dgm:prSet presAssocID="{B42CF66E-C92F-A445-A40D-396F7C6FB1E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9854075-A4F1-D349-AEF0-B5B4199ED506}" type="pres">
      <dgm:prSet presAssocID="{B42CF66E-C92F-A445-A40D-396F7C6FB1ED}" presName="rootConnector1" presStyleLbl="node1" presStyleIdx="0" presStyleCnt="0"/>
      <dgm:spPr/>
      <dgm:t>
        <a:bodyPr/>
        <a:lstStyle/>
        <a:p>
          <a:endParaRPr lang="tr-TR"/>
        </a:p>
      </dgm:t>
    </dgm:pt>
    <dgm:pt modelId="{388A0829-B27B-8543-AD71-3F8BBF091165}" type="pres">
      <dgm:prSet presAssocID="{B42CF66E-C92F-A445-A40D-396F7C6FB1ED}" presName="hierChild2" presStyleCnt="0"/>
      <dgm:spPr/>
    </dgm:pt>
    <dgm:pt modelId="{5CDDD071-4F81-6547-991B-C0C0C2609537}" type="pres">
      <dgm:prSet presAssocID="{4E8D7DFE-24AF-7844-B7CA-855101D773DF}" presName="Name64" presStyleLbl="parChTrans1D2" presStyleIdx="0" presStyleCnt="2"/>
      <dgm:spPr/>
      <dgm:t>
        <a:bodyPr/>
        <a:lstStyle/>
        <a:p>
          <a:endParaRPr lang="tr-TR"/>
        </a:p>
      </dgm:t>
    </dgm:pt>
    <dgm:pt modelId="{D9117DC9-9471-F04C-8832-F7202553CC35}" type="pres">
      <dgm:prSet presAssocID="{CE3DA690-0515-1D4C-A1C1-722DAA83E95B}" presName="hierRoot2" presStyleCnt="0">
        <dgm:presLayoutVars>
          <dgm:hierBranch val="init"/>
        </dgm:presLayoutVars>
      </dgm:prSet>
      <dgm:spPr/>
    </dgm:pt>
    <dgm:pt modelId="{FCE88403-67B4-6844-A526-6F1520CB6D8A}" type="pres">
      <dgm:prSet presAssocID="{CE3DA690-0515-1D4C-A1C1-722DAA83E95B}" presName="rootComposite" presStyleCnt="0"/>
      <dgm:spPr/>
    </dgm:pt>
    <dgm:pt modelId="{286AA3CD-2DE5-C144-B2B6-45AD0A52387F}" type="pres">
      <dgm:prSet presAssocID="{CE3DA690-0515-1D4C-A1C1-722DAA83E95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4C07907-5C61-FC43-9C96-3AA596E6A74F}" type="pres">
      <dgm:prSet presAssocID="{CE3DA690-0515-1D4C-A1C1-722DAA83E95B}" presName="rootConnector" presStyleLbl="node2" presStyleIdx="0" presStyleCnt="2"/>
      <dgm:spPr/>
      <dgm:t>
        <a:bodyPr/>
        <a:lstStyle/>
        <a:p>
          <a:endParaRPr lang="tr-TR"/>
        </a:p>
      </dgm:t>
    </dgm:pt>
    <dgm:pt modelId="{4900C7F3-7F6E-774F-A787-CE82E85CE187}" type="pres">
      <dgm:prSet presAssocID="{CE3DA690-0515-1D4C-A1C1-722DAA83E95B}" presName="hierChild4" presStyleCnt="0"/>
      <dgm:spPr/>
    </dgm:pt>
    <dgm:pt modelId="{58AF5A47-1251-404D-AE5D-9332C1471763}" type="pres">
      <dgm:prSet presAssocID="{7DBEB81E-D187-1143-8CBB-AF50401EBAA3}" presName="Name64" presStyleLbl="parChTrans1D3" presStyleIdx="0" presStyleCnt="2"/>
      <dgm:spPr/>
      <dgm:t>
        <a:bodyPr/>
        <a:lstStyle/>
        <a:p>
          <a:endParaRPr lang="tr-TR"/>
        </a:p>
      </dgm:t>
    </dgm:pt>
    <dgm:pt modelId="{B39AA03B-7CB9-294D-A3AA-F11AB99AE826}" type="pres">
      <dgm:prSet presAssocID="{361AC35D-B93C-B440-8CC3-3C869F80F52E}" presName="hierRoot2" presStyleCnt="0">
        <dgm:presLayoutVars>
          <dgm:hierBranch val="init"/>
        </dgm:presLayoutVars>
      </dgm:prSet>
      <dgm:spPr/>
    </dgm:pt>
    <dgm:pt modelId="{2D399035-B4C6-3043-8EFA-A723A6EC017C}" type="pres">
      <dgm:prSet presAssocID="{361AC35D-B93C-B440-8CC3-3C869F80F52E}" presName="rootComposite" presStyleCnt="0"/>
      <dgm:spPr/>
    </dgm:pt>
    <dgm:pt modelId="{F01D10FA-B224-7D4A-A390-88CEEACC4D8B}" type="pres">
      <dgm:prSet presAssocID="{361AC35D-B93C-B440-8CC3-3C869F80F52E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FFBA63A-6236-4D48-AC30-181D84039BFC}" type="pres">
      <dgm:prSet presAssocID="{361AC35D-B93C-B440-8CC3-3C869F80F52E}" presName="rootConnector" presStyleLbl="node3" presStyleIdx="0" presStyleCnt="2"/>
      <dgm:spPr/>
      <dgm:t>
        <a:bodyPr/>
        <a:lstStyle/>
        <a:p>
          <a:endParaRPr lang="tr-TR"/>
        </a:p>
      </dgm:t>
    </dgm:pt>
    <dgm:pt modelId="{C75EC039-C58B-2F43-9D8D-F56D07E1F692}" type="pres">
      <dgm:prSet presAssocID="{361AC35D-B93C-B440-8CC3-3C869F80F52E}" presName="hierChild4" presStyleCnt="0"/>
      <dgm:spPr/>
    </dgm:pt>
    <dgm:pt modelId="{5BA8B244-6138-2A43-B083-C4C684B6F109}" type="pres">
      <dgm:prSet presAssocID="{361AC35D-B93C-B440-8CC3-3C869F80F52E}" presName="hierChild5" presStyleCnt="0"/>
      <dgm:spPr/>
    </dgm:pt>
    <dgm:pt modelId="{B9DF8126-BD43-F140-B545-79646B511EA4}" type="pres">
      <dgm:prSet presAssocID="{CE3DA690-0515-1D4C-A1C1-722DAA83E95B}" presName="hierChild5" presStyleCnt="0"/>
      <dgm:spPr/>
    </dgm:pt>
    <dgm:pt modelId="{63FE9BA8-AAC6-4A4D-9765-79C6AE34822A}" type="pres">
      <dgm:prSet presAssocID="{3D11F447-7446-7E41-9679-4D33538E06D7}" presName="Name64" presStyleLbl="parChTrans1D2" presStyleIdx="1" presStyleCnt="2"/>
      <dgm:spPr/>
      <dgm:t>
        <a:bodyPr/>
        <a:lstStyle/>
        <a:p>
          <a:endParaRPr lang="tr-TR"/>
        </a:p>
      </dgm:t>
    </dgm:pt>
    <dgm:pt modelId="{20E94762-E3BC-E241-81BF-DB33435DE739}" type="pres">
      <dgm:prSet presAssocID="{443A54AB-3786-154E-BAA2-F988E7EEADD3}" presName="hierRoot2" presStyleCnt="0">
        <dgm:presLayoutVars>
          <dgm:hierBranch val="init"/>
        </dgm:presLayoutVars>
      </dgm:prSet>
      <dgm:spPr/>
    </dgm:pt>
    <dgm:pt modelId="{540A7E8F-49D4-DC47-805D-3BDD02264A7A}" type="pres">
      <dgm:prSet presAssocID="{443A54AB-3786-154E-BAA2-F988E7EEADD3}" presName="rootComposite" presStyleCnt="0"/>
      <dgm:spPr/>
    </dgm:pt>
    <dgm:pt modelId="{903B85BA-111B-504A-BD8E-4434457B586E}" type="pres">
      <dgm:prSet presAssocID="{443A54AB-3786-154E-BAA2-F988E7EEADD3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A421A2A-7778-1D45-B623-9CD99AD6B98E}" type="pres">
      <dgm:prSet presAssocID="{443A54AB-3786-154E-BAA2-F988E7EEADD3}" presName="rootConnector" presStyleLbl="node2" presStyleIdx="1" presStyleCnt="2"/>
      <dgm:spPr/>
      <dgm:t>
        <a:bodyPr/>
        <a:lstStyle/>
        <a:p>
          <a:endParaRPr lang="tr-TR"/>
        </a:p>
      </dgm:t>
    </dgm:pt>
    <dgm:pt modelId="{580328FE-1259-8340-86FD-7D9B946B6905}" type="pres">
      <dgm:prSet presAssocID="{443A54AB-3786-154E-BAA2-F988E7EEADD3}" presName="hierChild4" presStyleCnt="0"/>
      <dgm:spPr/>
    </dgm:pt>
    <dgm:pt modelId="{FE239216-7B29-9F4F-8095-5E8E3E944B7C}" type="pres">
      <dgm:prSet presAssocID="{2CD27A50-CDE8-B748-BEDA-38A64CBD6F43}" presName="Name64" presStyleLbl="parChTrans1D3" presStyleIdx="1" presStyleCnt="2"/>
      <dgm:spPr/>
      <dgm:t>
        <a:bodyPr/>
        <a:lstStyle/>
        <a:p>
          <a:endParaRPr lang="tr-TR"/>
        </a:p>
      </dgm:t>
    </dgm:pt>
    <dgm:pt modelId="{D5784879-FDB8-B04C-9427-61169FC3D28A}" type="pres">
      <dgm:prSet presAssocID="{FB496B59-00F9-5646-9CF5-EFD5FD5C2B3E}" presName="hierRoot2" presStyleCnt="0">
        <dgm:presLayoutVars>
          <dgm:hierBranch val="init"/>
        </dgm:presLayoutVars>
      </dgm:prSet>
      <dgm:spPr/>
    </dgm:pt>
    <dgm:pt modelId="{EE4CA625-A80E-A141-9F63-741889F5C410}" type="pres">
      <dgm:prSet presAssocID="{FB496B59-00F9-5646-9CF5-EFD5FD5C2B3E}" presName="rootComposite" presStyleCnt="0"/>
      <dgm:spPr/>
    </dgm:pt>
    <dgm:pt modelId="{81D09D14-32FE-FC47-8466-2E10FB767BBF}" type="pres">
      <dgm:prSet presAssocID="{FB496B59-00F9-5646-9CF5-EFD5FD5C2B3E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E4A8A6C-7205-8B41-901D-54C7E76CF574}" type="pres">
      <dgm:prSet presAssocID="{FB496B59-00F9-5646-9CF5-EFD5FD5C2B3E}" presName="rootConnector" presStyleLbl="node3" presStyleIdx="1" presStyleCnt="2"/>
      <dgm:spPr/>
      <dgm:t>
        <a:bodyPr/>
        <a:lstStyle/>
        <a:p>
          <a:endParaRPr lang="tr-TR"/>
        </a:p>
      </dgm:t>
    </dgm:pt>
    <dgm:pt modelId="{4B121950-5894-E440-B6BF-F060B6C63DCE}" type="pres">
      <dgm:prSet presAssocID="{FB496B59-00F9-5646-9CF5-EFD5FD5C2B3E}" presName="hierChild4" presStyleCnt="0"/>
      <dgm:spPr/>
    </dgm:pt>
    <dgm:pt modelId="{A3AFA347-A1CB-9A42-A078-601235280C22}" type="pres">
      <dgm:prSet presAssocID="{FB496B59-00F9-5646-9CF5-EFD5FD5C2B3E}" presName="hierChild5" presStyleCnt="0"/>
      <dgm:spPr/>
    </dgm:pt>
    <dgm:pt modelId="{3B6F5DD0-B365-B243-AA0A-00F22CC97CAE}" type="pres">
      <dgm:prSet presAssocID="{443A54AB-3786-154E-BAA2-F988E7EEADD3}" presName="hierChild5" presStyleCnt="0"/>
      <dgm:spPr/>
    </dgm:pt>
    <dgm:pt modelId="{3A5C275D-C078-9944-AEAE-A4609FCC3DB7}" type="pres">
      <dgm:prSet presAssocID="{B42CF66E-C92F-A445-A40D-396F7C6FB1ED}" presName="hierChild3" presStyleCnt="0"/>
      <dgm:spPr/>
    </dgm:pt>
  </dgm:ptLst>
  <dgm:cxnLst>
    <dgm:cxn modelId="{5B8AD33D-032E-4B46-AA9E-D9C9CD4FB7EF}" srcId="{46360F9E-BC2E-224D-ABFE-F8AEA29607B3}" destId="{B42CF66E-C92F-A445-A40D-396F7C6FB1ED}" srcOrd="0" destOrd="0" parTransId="{362632A2-6D6B-B94D-B879-A63DBF4A1E77}" sibTransId="{BD42C30C-E663-9148-841F-92BB8D8299D3}"/>
    <dgm:cxn modelId="{57969D19-BFC1-2447-8F9F-C263D3E2C323}" srcId="{B42CF66E-C92F-A445-A40D-396F7C6FB1ED}" destId="{CE3DA690-0515-1D4C-A1C1-722DAA83E95B}" srcOrd="0" destOrd="0" parTransId="{4E8D7DFE-24AF-7844-B7CA-855101D773DF}" sibTransId="{2C92BAF8-2193-4A48-9D39-2BCAA28322DD}"/>
    <dgm:cxn modelId="{43A44C69-A04F-944A-B4B3-CDF170D9C4F7}" type="presOf" srcId="{CE3DA690-0515-1D4C-A1C1-722DAA83E95B}" destId="{E4C07907-5C61-FC43-9C96-3AA596E6A74F}" srcOrd="1" destOrd="0" presId="urn:microsoft.com/office/officeart/2009/3/layout/HorizontalOrganizationChart"/>
    <dgm:cxn modelId="{5628B37B-D92C-7348-A348-1392CE69C005}" type="presOf" srcId="{3D11F447-7446-7E41-9679-4D33538E06D7}" destId="{63FE9BA8-AAC6-4A4D-9765-79C6AE34822A}" srcOrd="0" destOrd="0" presId="urn:microsoft.com/office/officeart/2009/3/layout/HorizontalOrganizationChart"/>
    <dgm:cxn modelId="{C2B965E4-7732-F54C-93CE-513C0210B1D7}" type="presOf" srcId="{B42CF66E-C92F-A445-A40D-396F7C6FB1ED}" destId="{6B0D33D2-0700-2D46-A5E3-4B785FCDAA86}" srcOrd="0" destOrd="0" presId="urn:microsoft.com/office/officeart/2009/3/layout/HorizontalOrganizationChart"/>
    <dgm:cxn modelId="{0A7B2D55-B112-AB48-BF7B-1F06EC42E4C4}" type="presOf" srcId="{443A54AB-3786-154E-BAA2-F988E7EEADD3}" destId="{903B85BA-111B-504A-BD8E-4434457B586E}" srcOrd="0" destOrd="0" presId="urn:microsoft.com/office/officeart/2009/3/layout/HorizontalOrganizationChart"/>
    <dgm:cxn modelId="{CADD3748-B69C-A34A-A1C0-BBAFF52B7C08}" type="presOf" srcId="{46360F9E-BC2E-224D-ABFE-F8AEA29607B3}" destId="{532D38CE-90C1-5C41-ABD4-CDC27F52AE1A}" srcOrd="0" destOrd="0" presId="urn:microsoft.com/office/officeart/2009/3/layout/HorizontalOrganizationChart"/>
    <dgm:cxn modelId="{27CD0022-6292-C84F-B18A-5D3CD6692B3C}" type="presOf" srcId="{4E8D7DFE-24AF-7844-B7CA-855101D773DF}" destId="{5CDDD071-4F81-6547-991B-C0C0C2609537}" srcOrd="0" destOrd="0" presId="urn:microsoft.com/office/officeart/2009/3/layout/HorizontalOrganizationChart"/>
    <dgm:cxn modelId="{C6AB1813-8AEE-4D44-84DE-BE19A547C6B3}" type="presOf" srcId="{B42CF66E-C92F-A445-A40D-396F7C6FB1ED}" destId="{79854075-A4F1-D349-AEF0-B5B4199ED506}" srcOrd="1" destOrd="0" presId="urn:microsoft.com/office/officeart/2009/3/layout/HorizontalOrganizationChart"/>
    <dgm:cxn modelId="{2FC174E1-37A7-444F-842C-B3E4C0849B21}" type="presOf" srcId="{FB496B59-00F9-5646-9CF5-EFD5FD5C2B3E}" destId="{81D09D14-32FE-FC47-8466-2E10FB767BBF}" srcOrd="0" destOrd="0" presId="urn:microsoft.com/office/officeart/2009/3/layout/HorizontalOrganizationChart"/>
    <dgm:cxn modelId="{1D4BCDC5-38E6-1A41-A377-12356B4AF20A}" type="presOf" srcId="{361AC35D-B93C-B440-8CC3-3C869F80F52E}" destId="{F01D10FA-B224-7D4A-A390-88CEEACC4D8B}" srcOrd="0" destOrd="0" presId="urn:microsoft.com/office/officeart/2009/3/layout/HorizontalOrganizationChart"/>
    <dgm:cxn modelId="{34842892-D7B8-A840-A0FC-B3884ADBDBE6}" srcId="{443A54AB-3786-154E-BAA2-F988E7EEADD3}" destId="{FB496B59-00F9-5646-9CF5-EFD5FD5C2B3E}" srcOrd="0" destOrd="0" parTransId="{2CD27A50-CDE8-B748-BEDA-38A64CBD6F43}" sibTransId="{4883B414-8150-CC42-9084-75C7D73C97A7}"/>
    <dgm:cxn modelId="{654AC36E-1CE4-C04F-BD27-E5E5910A3B62}" type="presOf" srcId="{2CD27A50-CDE8-B748-BEDA-38A64CBD6F43}" destId="{FE239216-7B29-9F4F-8095-5E8E3E944B7C}" srcOrd="0" destOrd="0" presId="urn:microsoft.com/office/officeart/2009/3/layout/HorizontalOrganizationChart"/>
    <dgm:cxn modelId="{0603AAF7-E08A-A640-9F1A-50BF6C431504}" type="presOf" srcId="{443A54AB-3786-154E-BAA2-F988E7EEADD3}" destId="{4A421A2A-7778-1D45-B623-9CD99AD6B98E}" srcOrd="1" destOrd="0" presId="urn:microsoft.com/office/officeart/2009/3/layout/HorizontalOrganizationChart"/>
    <dgm:cxn modelId="{CE312522-CAFB-7D41-BFBB-848DE1E8047C}" srcId="{CE3DA690-0515-1D4C-A1C1-722DAA83E95B}" destId="{361AC35D-B93C-B440-8CC3-3C869F80F52E}" srcOrd="0" destOrd="0" parTransId="{7DBEB81E-D187-1143-8CBB-AF50401EBAA3}" sibTransId="{12671649-419E-7248-AE32-B64E9BE2B311}"/>
    <dgm:cxn modelId="{233E4C1E-6E03-A44A-8AB5-964330743780}" type="presOf" srcId="{FB496B59-00F9-5646-9CF5-EFD5FD5C2B3E}" destId="{8E4A8A6C-7205-8B41-901D-54C7E76CF574}" srcOrd="1" destOrd="0" presId="urn:microsoft.com/office/officeart/2009/3/layout/HorizontalOrganizationChart"/>
    <dgm:cxn modelId="{BE5E8CBE-E40B-2C44-9084-CD60FE1B4B39}" type="presOf" srcId="{7DBEB81E-D187-1143-8CBB-AF50401EBAA3}" destId="{58AF5A47-1251-404D-AE5D-9332C1471763}" srcOrd="0" destOrd="0" presId="urn:microsoft.com/office/officeart/2009/3/layout/HorizontalOrganizationChart"/>
    <dgm:cxn modelId="{A6D3E5A6-DA85-844A-B026-E2574E8B20F7}" type="presOf" srcId="{CE3DA690-0515-1D4C-A1C1-722DAA83E95B}" destId="{286AA3CD-2DE5-C144-B2B6-45AD0A52387F}" srcOrd="0" destOrd="0" presId="urn:microsoft.com/office/officeart/2009/3/layout/HorizontalOrganizationChart"/>
    <dgm:cxn modelId="{B373864D-1828-2649-9AB2-3A097B12DFA8}" type="presOf" srcId="{361AC35D-B93C-B440-8CC3-3C869F80F52E}" destId="{6FFBA63A-6236-4D48-AC30-181D84039BFC}" srcOrd="1" destOrd="0" presId="urn:microsoft.com/office/officeart/2009/3/layout/HorizontalOrganizationChart"/>
    <dgm:cxn modelId="{EDCCCE62-20D5-2743-9FD3-D8B156F6A142}" srcId="{B42CF66E-C92F-A445-A40D-396F7C6FB1ED}" destId="{443A54AB-3786-154E-BAA2-F988E7EEADD3}" srcOrd="1" destOrd="0" parTransId="{3D11F447-7446-7E41-9679-4D33538E06D7}" sibTransId="{423E8F97-88FB-CF46-8F0A-CCF7C30EA2B4}"/>
    <dgm:cxn modelId="{227AFBED-7976-4C46-BEE9-FD5FA14D7025}" type="presParOf" srcId="{532D38CE-90C1-5C41-ABD4-CDC27F52AE1A}" destId="{97C627E2-D226-4A44-B6A9-BACA76038514}" srcOrd="0" destOrd="0" presId="urn:microsoft.com/office/officeart/2009/3/layout/HorizontalOrganizationChart"/>
    <dgm:cxn modelId="{FC074F8E-143C-D44E-9F02-53634EB15A61}" type="presParOf" srcId="{97C627E2-D226-4A44-B6A9-BACA76038514}" destId="{1FBF84AB-DD16-8F44-AA13-5E40B9D88613}" srcOrd="0" destOrd="0" presId="urn:microsoft.com/office/officeart/2009/3/layout/HorizontalOrganizationChart"/>
    <dgm:cxn modelId="{C19364C4-2FF7-4A4C-BF9F-94668AA1850A}" type="presParOf" srcId="{1FBF84AB-DD16-8F44-AA13-5E40B9D88613}" destId="{6B0D33D2-0700-2D46-A5E3-4B785FCDAA86}" srcOrd="0" destOrd="0" presId="urn:microsoft.com/office/officeart/2009/3/layout/HorizontalOrganizationChart"/>
    <dgm:cxn modelId="{55AF0FD2-05E1-CB4C-AB5D-7528BF569C0D}" type="presParOf" srcId="{1FBF84AB-DD16-8F44-AA13-5E40B9D88613}" destId="{79854075-A4F1-D349-AEF0-B5B4199ED506}" srcOrd="1" destOrd="0" presId="urn:microsoft.com/office/officeart/2009/3/layout/HorizontalOrganizationChart"/>
    <dgm:cxn modelId="{897DBC7F-1685-2A48-9434-D1C59DC378A9}" type="presParOf" srcId="{97C627E2-D226-4A44-B6A9-BACA76038514}" destId="{388A0829-B27B-8543-AD71-3F8BBF091165}" srcOrd="1" destOrd="0" presId="urn:microsoft.com/office/officeart/2009/3/layout/HorizontalOrganizationChart"/>
    <dgm:cxn modelId="{50027BC0-496D-BF4C-B4DA-51F589644A5B}" type="presParOf" srcId="{388A0829-B27B-8543-AD71-3F8BBF091165}" destId="{5CDDD071-4F81-6547-991B-C0C0C2609537}" srcOrd="0" destOrd="0" presId="urn:microsoft.com/office/officeart/2009/3/layout/HorizontalOrganizationChart"/>
    <dgm:cxn modelId="{C7583BE3-5BE4-6641-AFBE-5FA58011E1BE}" type="presParOf" srcId="{388A0829-B27B-8543-AD71-3F8BBF091165}" destId="{D9117DC9-9471-F04C-8832-F7202553CC35}" srcOrd="1" destOrd="0" presId="urn:microsoft.com/office/officeart/2009/3/layout/HorizontalOrganizationChart"/>
    <dgm:cxn modelId="{0523DD4A-DDD0-814C-B237-F82ED402C388}" type="presParOf" srcId="{D9117DC9-9471-F04C-8832-F7202553CC35}" destId="{FCE88403-67B4-6844-A526-6F1520CB6D8A}" srcOrd="0" destOrd="0" presId="urn:microsoft.com/office/officeart/2009/3/layout/HorizontalOrganizationChart"/>
    <dgm:cxn modelId="{141DC95B-4C16-3D4C-8142-67E297816D31}" type="presParOf" srcId="{FCE88403-67B4-6844-A526-6F1520CB6D8A}" destId="{286AA3CD-2DE5-C144-B2B6-45AD0A52387F}" srcOrd="0" destOrd="0" presId="urn:microsoft.com/office/officeart/2009/3/layout/HorizontalOrganizationChart"/>
    <dgm:cxn modelId="{72FA193E-F7F8-8945-B119-BABC3FE1154B}" type="presParOf" srcId="{FCE88403-67B4-6844-A526-6F1520CB6D8A}" destId="{E4C07907-5C61-FC43-9C96-3AA596E6A74F}" srcOrd="1" destOrd="0" presId="urn:microsoft.com/office/officeart/2009/3/layout/HorizontalOrganizationChart"/>
    <dgm:cxn modelId="{C44160A3-CF32-2542-B9BC-A7D46552DDB3}" type="presParOf" srcId="{D9117DC9-9471-F04C-8832-F7202553CC35}" destId="{4900C7F3-7F6E-774F-A787-CE82E85CE187}" srcOrd="1" destOrd="0" presId="urn:microsoft.com/office/officeart/2009/3/layout/HorizontalOrganizationChart"/>
    <dgm:cxn modelId="{F960A5E0-0347-4841-9342-F4F410F61CAC}" type="presParOf" srcId="{4900C7F3-7F6E-774F-A787-CE82E85CE187}" destId="{58AF5A47-1251-404D-AE5D-9332C1471763}" srcOrd="0" destOrd="0" presId="urn:microsoft.com/office/officeart/2009/3/layout/HorizontalOrganizationChart"/>
    <dgm:cxn modelId="{E55B43FE-DC81-F04B-B1AB-D201B7BD47F1}" type="presParOf" srcId="{4900C7F3-7F6E-774F-A787-CE82E85CE187}" destId="{B39AA03B-7CB9-294D-A3AA-F11AB99AE826}" srcOrd="1" destOrd="0" presId="urn:microsoft.com/office/officeart/2009/3/layout/HorizontalOrganizationChart"/>
    <dgm:cxn modelId="{A3F9F359-7D91-B749-9264-82D6B74CD443}" type="presParOf" srcId="{B39AA03B-7CB9-294D-A3AA-F11AB99AE826}" destId="{2D399035-B4C6-3043-8EFA-A723A6EC017C}" srcOrd="0" destOrd="0" presId="urn:microsoft.com/office/officeart/2009/3/layout/HorizontalOrganizationChart"/>
    <dgm:cxn modelId="{F84132DC-9840-D945-8AB9-CE18637BFA2D}" type="presParOf" srcId="{2D399035-B4C6-3043-8EFA-A723A6EC017C}" destId="{F01D10FA-B224-7D4A-A390-88CEEACC4D8B}" srcOrd="0" destOrd="0" presId="urn:microsoft.com/office/officeart/2009/3/layout/HorizontalOrganizationChart"/>
    <dgm:cxn modelId="{71D92BAB-535D-424D-B62B-84ED2DC87867}" type="presParOf" srcId="{2D399035-B4C6-3043-8EFA-A723A6EC017C}" destId="{6FFBA63A-6236-4D48-AC30-181D84039BFC}" srcOrd="1" destOrd="0" presId="urn:microsoft.com/office/officeart/2009/3/layout/HorizontalOrganizationChart"/>
    <dgm:cxn modelId="{08A4D966-35E5-874B-8D6A-C7920A52D78B}" type="presParOf" srcId="{B39AA03B-7CB9-294D-A3AA-F11AB99AE826}" destId="{C75EC039-C58B-2F43-9D8D-F56D07E1F692}" srcOrd="1" destOrd="0" presId="urn:microsoft.com/office/officeart/2009/3/layout/HorizontalOrganizationChart"/>
    <dgm:cxn modelId="{34A482CF-5BE5-C942-932C-D25E58DBD728}" type="presParOf" srcId="{B39AA03B-7CB9-294D-A3AA-F11AB99AE826}" destId="{5BA8B244-6138-2A43-B083-C4C684B6F109}" srcOrd="2" destOrd="0" presId="urn:microsoft.com/office/officeart/2009/3/layout/HorizontalOrganizationChart"/>
    <dgm:cxn modelId="{7A9A0277-B313-DB49-8AAE-C1D4EC997DBC}" type="presParOf" srcId="{D9117DC9-9471-F04C-8832-F7202553CC35}" destId="{B9DF8126-BD43-F140-B545-79646B511EA4}" srcOrd="2" destOrd="0" presId="urn:microsoft.com/office/officeart/2009/3/layout/HorizontalOrganizationChart"/>
    <dgm:cxn modelId="{A14FB5D0-5C76-B446-B9A4-57DF38DAF94D}" type="presParOf" srcId="{388A0829-B27B-8543-AD71-3F8BBF091165}" destId="{63FE9BA8-AAC6-4A4D-9765-79C6AE34822A}" srcOrd="2" destOrd="0" presId="urn:microsoft.com/office/officeart/2009/3/layout/HorizontalOrganizationChart"/>
    <dgm:cxn modelId="{3184DEA8-187C-9446-8928-0C37C0CC5D4F}" type="presParOf" srcId="{388A0829-B27B-8543-AD71-3F8BBF091165}" destId="{20E94762-E3BC-E241-81BF-DB33435DE739}" srcOrd="3" destOrd="0" presId="urn:microsoft.com/office/officeart/2009/3/layout/HorizontalOrganizationChart"/>
    <dgm:cxn modelId="{E9E414BE-9CF1-3345-849D-2A8C6E52CAC4}" type="presParOf" srcId="{20E94762-E3BC-E241-81BF-DB33435DE739}" destId="{540A7E8F-49D4-DC47-805D-3BDD02264A7A}" srcOrd="0" destOrd="0" presId="urn:microsoft.com/office/officeart/2009/3/layout/HorizontalOrganizationChart"/>
    <dgm:cxn modelId="{F6A681C1-FD00-FD47-9AD6-447F78551B11}" type="presParOf" srcId="{540A7E8F-49D4-DC47-805D-3BDD02264A7A}" destId="{903B85BA-111B-504A-BD8E-4434457B586E}" srcOrd="0" destOrd="0" presId="urn:microsoft.com/office/officeart/2009/3/layout/HorizontalOrganizationChart"/>
    <dgm:cxn modelId="{E686219F-0E79-4542-A8FA-233BDFF06279}" type="presParOf" srcId="{540A7E8F-49D4-DC47-805D-3BDD02264A7A}" destId="{4A421A2A-7778-1D45-B623-9CD99AD6B98E}" srcOrd="1" destOrd="0" presId="urn:microsoft.com/office/officeart/2009/3/layout/HorizontalOrganizationChart"/>
    <dgm:cxn modelId="{C665F37D-BA25-484C-9445-F8436AFABDF0}" type="presParOf" srcId="{20E94762-E3BC-E241-81BF-DB33435DE739}" destId="{580328FE-1259-8340-86FD-7D9B946B6905}" srcOrd="1" destOrd="0" presId="urn:microsoft.com/office/officeart/2009/3/layout/HorizontalOrganizationChart"/>
    <dgm:cxn modelId="{A6DDF782-CFB2-0E49-A768-C724E5C83A2D}" type="presParOf" srcId="{580328FE-1259-8340-86FD-7D9B946B6905}" destId="{FE239216-7B29-9F4F-8095-5E8E3E944B7C}" srcOrd="0" destOrd="0" presId="urn:microsoft.com/office/officeart/2009/3/layout/HorizontalOrganizationChart"/>
    <dgm:cxn modelId="{3855B08C-CAC2-5A42-AC49-90617D33C6C2}" type="presParOf" srcId="{580328FE-1259-8340-86FD-7D9B946B6905}" destId="{D5784879-FDB8-B04C-9427-61169FC3D28A}" srcOrd="1" destOrd="0" presId="urn:microsoft.com/office/officeart/2009/3/layout/HorizontalOrganizationChart"/>
    <dgm:cxn modelId="{B65A1221-4FDA-5746-8769-8B2DE01F9712}" type="presParOf" srcId="{D5784879-FDB8-B04C-9427-61169FC3D28A}" destId="{EE4CA625-A80E-A141-9F63-741889F5C410}" srcOrd="0" destOrd="0" presId="urn:microsoft.com/office/officeart/2009/3/layout/HorizontalOrganizationChart"/>
    <dgm:cxn modelId="{10F64C47-B309-294B-B4C4-D8EC6857EF53}" type="presParOf" srcId="{EE4CA625-A80E-A141-9F63-741889F5C410}" destId="{81D09D14-32FE-FC47-8466-2E10FB767BBF}" srcOrd="0" destOrd="0" presId="urn:microsoft.com/office/officeart/2009/3/layout/HorizontalOrganizationChart"/>
    <dgm:cxn modelId="{F4B288AF-116C-4A45-A7F5-923968E91559}" type="presParOf" srcId="{EE4CA625-A80E-A141-9F63-741889F5C410}" destId="{8E4A8A6C-7205-8B41-901D-54C7E76CF574}" srcOrd="1" destOrd="0" presId="urn:microsoft.com/office/officeart/2009/3/layout/HorizontalOrganizationChart"/>
    <dgm:cxn modelId="{5A09184A-4CF8-C440-9806-94638F271827}" type="presParOf" srcId="{D5784879-FDB8-B04C-9427-61169FC3D28A}" destId="{4B121950-5894-E440-B6BF-F060B6C63DCE}" srcOrd="1" destOrd="0" presId="urn:microsoft.com/office/officeart/2009/3/layout/HorizontalOrganizationChart"/>
    <dgm:cxn modelId="{1D002F76-9E71-A84A-BCC0-7E7DFD2E4FA1}" type="presParOf" srcId="{D5784879-FDB8-B04C-9427-61169FC3D28A}" destId="{A3AFA347-A1CB-9A42-A078-601235280C22}" srcOrd="2" destOrd="0" presId="urn:microsoft.com/office/officeart/2009/3/layout/HorizontalOrganizationChart"/>
    <dgm:cxn modelId="{7211502C-AF86-CF40-86F5-0B79BF222914}" type="presParOf" srcId="{20E94762-E3BC-E241-81BF-DB33435DE739}" destId="{3B6F5DD0-B365-B243-AA0A-00F22CC97CAE}" srcOrd="2" destOrd="0" presId="urn:microsoft.com/office/officeart/2009/3/layout/HorizontalOrganizationChart"/>
    <dgm:cxn modelId="{8E49D55D-4941-8749-9E9B-0680206B637B}" type="presParOf" srcId="{97C627E2-D226-4A44-B6A9-BACA76038514}" destId="{3A5C275D-C078-9944-AEAE-A4609FCC3DB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39216-7B29-9F4F-8095-5E8E3E944B7C}">
      <dsp:nvSpPr>
        <dsp:cNvPr id="0" name=""/>
        <dsp:cNvSpPr/>
      </dsp:nvSpPr>
      <dsp:spPr>
        <a:xfrm>
          <a:off x="3943759" y="2625456"/>
          <a:ext cx="3583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303" y="45720"/>
              </a:lnTo>
            </a:path>
          </a:pathLst>
        </a:custGeom>
        <a:noFill/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E9BA8-AAC6-4A4D-9765-79C6AE34822A}">
      <dsp:nvSpPr>
        <dsp:cNvPr id="0" name=""/>
        <dsp:cNvSpPr/>
      </dsp:nvSpPr>
      <dsp:spPr>
        <a:xfrm>
          <a:off x="1793937" y="2286000"/>
          <a:ext cx="358303" cy="385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9151" y="0"/>
              </a:lnTo>
              <a:lnTo>
                <a:pt x="179151" y="385176"/>
              </a:lnTo>
              <a:lnTo>
                <a:pt x="358303" y="385176"/>
              </a:lnTo>
            </a:path>
          </a:pathLst>
        </a:custGeom>
        <a:noFill/>
        <a:ln w="317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AF5A47-1251-404D-AE5D-9332C1471763}">
      <dsp:nvSpPr>
        <dsp:cNvPr id="0" name=""/>
        <dsp:cNvSpPr/>
      </dsp:nvSpPr>
      <dsp:spPr>
        <a:xfrm>
          <a:off x="3943759" y="1855103"/>
          <a:ext cx="3583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303" y="45720"/>
              </a:lnTo>
            </a:path>
          </a:pathLst>
        </a:custGeom>
        <a:noFill/>
        <a:ln w="317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DDD071-4F81-6547-991B-C0C0C2609537}">
      <dsp:nvSpPr>
        <dsp:cNvPr id="0" name=""/>
        <dsp:cNvSpPr/>
      </dsp:nvSpPr>
      <dsp:spPr>
        <a:xfrm>
          <a:off x="1793937" y="1900823"/>
          <a:ext cx="358303" cy="385176"/>
        </a:xfrm>
        <a:custGeom>
          <a:avLst/>
          <a:gdLst/>
          <a:ahLst/>
          <a:cxnLst/>
          <a:rect l="0" t="0" r="0" b="0"/>
          <a:pathLst>
            <a:path>
              <a:moveTo>
                <a:pt x="0" y="385176"/>
              </a:moveTo>
              <a:lnTo>
                <a:pt x="179151" y="385176"/>
              </a:lnTo>
              <a:lnTo>
                <a:pt x="179151" y="0"/>
              </a:lnTo>
              <a:lnTo>
                <a:pt x="358303" y="0"/>
              </a:lnTo>
            </a:path>
          </a:pathLst>
        </a:custGeom>
        <a:noFill/>
        <a:ln w="317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0D33D2-0700-2D46-A5E3-4B785FCDAA86}">
      <dsp:nvSpPr>
        <dsp:cNvPr id="0" name=""/>
        <dsp:cNvSpPr/>
      </dsp:nvSpPr>
      <dsp:spPr>
        <a:xfrm>
          <a:off x="2418" y="2012793"/>
          <a:ext cx="1791518" cy="5464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0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EORTC 30982</a:t>
          </a:r>
          <a:endParaRPr lang="tr-TR" sz="2100" kern="1200" dirty="0"/>
        </a:p>
      </dsp:txBody>
      <dsp:txXfrm>
        <a:off x="2418" y="2012793"/>
        <a:ext cx="1791518" cy="546413"/>
      </dsp:txXfrm>
    </dsp:sp>
    <dsp:sp modelId="{286AA3CD-2DE5-C144-B2B6-45AD0A52387F}">
      <dsp:nvSpPr>
        <dsp:cNvPr id="0" name=""/>
        <dsp:cNvSpPr/>
      </dsp:nvSpPr>
      <dsp:spPr>
        <a:xfrm>
          <a:off x="2152240" y="1627616"/>
          <a:ext cx="1791518" cy="5464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0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573 </a:t>
          </a:r>
          <a:r>
            <a:rPr lang="tr-TR" sz="2100" kern="1200" dirty="0" err="1" smtClean="0"/>
            <a:t>Karboplatin</a:t>
          </a:r>
          <a:endParaRPr lang="tr-TR" sz="2100" kern="1200" dirty="0" smtClean="0"/>
        </a:p>
      </dsp:txBody>
      <dsp:txXfrm>
        <a:off x="2152240" y="1627616"/>
        <a:ext cx="1791518" cy="546413"/>
      </dsp:txXfrm>
    </dsp:sp>
    <dsp:sp modelId="{F01D10FA-B224-7D4A-A390-88CEEACC4D8B}">
      <dsp:nvSpPr>
        <dsp:cNvPr id="0" name=""/>
        <dsp:cNvSpPr/>
      </dsp:nvSpPr>
      <dsp:spPr>
        <a:xfrm>
          <a:off x="4302062" y="1627616"/>
          <a:ext cx="1791518" cy="5464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0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RFS %94,7</a:t>
          </a:r>
        </a:p>
      </dsp:txBody>
      <dsp:txXfrm>
        <a:off x="4302062" y="1627616"/>
        <a:ext cx="1791518" cy="546413"/>
      </dsp:txXfrm>
    </dsp:sp>
    <dsp:sp modelId="{903B85BA-111B-504A-BD8E-4434457B586E}">
      <dsp:nvSpPr>
        <dsp:cNvPr id="0" name=""/>
        <dsp:cNvSpPr/>
      </dsp:nvSpPr>
      <dsp:spPr>
        <a:xfrm>
          <a:off x="2152240" y="2397969"/>
          <a:ext cx="1791518" cy="5464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0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dirty="0" smtClean="0"/>
            <a:t>904 RT</a:t>
          </a:r>
          <a:endParaRPr lang="tr-TR" sz="2100" kern="1200" dirty="0"/>
        </a:p>
      </dsp:txBody>
      <dsp:txXfrm>
        <a:off x="2152240" y="2397969"/>
        <a:ext cx="1791518" cy="546413"/>
      </dsp:txXfrm>
    </dsp:sp>
    <dsp:sp modelId="{81D09D14-32FE-FC47-8466-2E10FB767BBF}">
      <dsp:nvSpPr>
        <dsp:cNvPr id="0" name=""/>
        <dsp:cNvSpPr/>
      </dsp:nvSpPr>
      <dsp:spPr>
        <a:xfrm>
          <a:off x="4302062" y="2397969"/>
          <a:ext cx="1791518" cy="5464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0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100" kern="1200" smtClean="0"/>
            <a:t>RFS %96</a:t>
          </a:r>
          <a:endParaRPr lang="tr-TR" sz="2100" kern="1200" dirty="0"/>
        </a:p>
      </dsp:txBody>
      <dsp:txXfrm>
        <a:off x="4302062" y="2397969"/>
        <a:ext cx="1791518" cy="546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206FC-A712-DD44-883C-9B1B341F26C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F30F-12D4-5845-9491-444EC873A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2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9F91EDA-78E5-C242-B638-2A97EC1A782D}" type="slidenum">
              <a:rPr lang="tr-TR" sz="1100">
                <a:latin typeface="Times New Roman" charset="0"/>
              </a:rPr>
              <a:pPr eaLnBrk="1" hangingPunct="1"/>
              <a:t>7</a:t>
            </a:fld>
            <a:endParaRPr lang="tr-TR" sz="11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4213"/>
            <a:ext cx="4576762" cy="3432175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4213"/>
            <a:ext cx="4576762" cy="3432175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fld id="{070BAB22-DC0F-3947-A629-766C926EA133}" type="slidenum">
              <a:rPr lang="en-AU" sz="1100">
                <a:latin typeface="Times New Roman" charset="0"/>
              </a:rPr>
              <a:pPr/>
              <a:t>15</a:t>
            </a:fld>
            <a:endParaRPr lang="en-AU" sz="11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8238" y="684213"/>
            <a:ext cx="4576762" cy="3432175"/>
          </a:xfrm>
          <a:ln/>
        </p:spPr>
      </p:sp>
      <p:sp>
        <p:nvSpPr>
          <p:cNvPr id="46082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r-TR">
              <a:ea typeface="MS PGothic" charset="0"/>
            </a:endParaRPr>
          </a:p>
        </p:txBody>
      </p:sp>
      <p:sp>
        <p:nvSpPr>
          <p:cNvPr id="46083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 defTabSz="1069975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defTabSz="1069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fld id="{A4EEE141-8A0E-364F-8208-BD636AD0C3E6}" type="slidenum">
              <a:rPr lang="en-AU" sz="1100">
                <a:latin typeface="Times New Roman" charset="0"/>
              </a:rPr>
              <a:pPr/>
              <a:t>27</a:t>
            </a:fld>
            <a:endParaRPr lang="en-AU" sz="11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leculeTra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019" y="224679"/>
            <a:ext cx="5795963" cy="39433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50D0-9F26-5A44-9606-242D3823C164}" type="datetimeFigureOut">
              <a:rPr lang="tr-TR"/>
              <a:pPr>
                <a:defRPr/>
              </a:pPr>
              <a:t>1.10.2018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FCEE8-40F5-4541-8287-2B43D4B9418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6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882588"/>
            <a:ext cx="7581901" cy="3953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AE27A4CE-C070-C241-8DB2-605B67D4817D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fld id="{583ADB40-7314-5F4B-B238-19AC427812E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1" kern="120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1467" y="439739"/>
            <a:ext cx="3680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4000" b="1">
                <a:solidFill>
                  <a:srgbClr val="FDFF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Testis Tümörü</a:t>
            </a:r>
            <a:endParaRPr lang="en-AU" sz="4000" b="1">
              <a:solidFill>
                <a:srgbClr val="FDFF2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651478" y="2420940"/>
            <a:ext cx="40329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 b="1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Dr. Evren SÜER</a:t>
            </a:r>
          </a:p>
          <a:p>
            <a:pPr algn="ctr"/>
            <a:r>
              <a:rPr lang="en-US" sz="3600" b="1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Ankara Üniversitesi</a:t>
            </a:r>
          </a:p>
          <a:p>
            <a:pPr algn="ctr"/>
            <a:r>
              <a:rPr lang="en-US" sz="3600" b="1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Üroloji A.D</a:t>
            </a:r>
          </a:p>
        </p:txBody>
      </p:sp>
    </p:spTree>
    <p:extLst>
      <p:ext uri="{BB962C8B-B14F-4D97-AF65-F5344CB8AC3E}">
        <p14:creationId xmlns:p14="http://schemas.microsoft.com/office/powerpoint/2010/main" val="37698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75545" y="188913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2009 TNM, UICC</a:t>
            </a: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44" y="1341441"/>
            <a:ext cx="49290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Evrelerin Gruplaması</a:t>
            </a:r>
          </a:p>
        </p:txBody>
      </p:sp>
      <p:pic>
        <p:nvPicPr>
          <p:cNvPr id="27650" name="Content Placeholder 5" descr="Screen Shot 2016-04-12 at 08.56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8" b="23828"/>
          <a:stretch>
            <a:fillRect/>
          </a:stretch>
        </p:blipFill>
        <p:spPr/>
      </p:pic>
      <p:pic>
        <p:nvPicPr>
          <p:cNvPr id="27651" name="Picture 1" descr="Screen Shot 2016-04-12 at 13.5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44" y="1412875"/>
            <a:ext cx="5142089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2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İyi Prognoz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Non-Seminom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Primer testis/retroperitonda tümör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AC dışında viseral metastaz olmaması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AFP&lt;1000 ng/mL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hCG&lt;5000 IU/L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LDH&lt;1.5x ULN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Seminom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Her türlü primer tümör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AC dışında viseral metastaz olmaması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Normal AFP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Herhangi hCG değeri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Herhangi LDH</a:t>
            </a:r>
          </a:p>
        </p:txBody>
      </p:sp>
    </p:spTree>
    <p:extLst>
      <p:ext uri="{BB962C8B-B14F-4D97-AF65-F5344CB8AC3E}">
        <p14:creationId xmlns:p14="http://schemas.microsoft.com/office/powerpoint/2010/main" val="34992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Orta Prognoz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475545" y="1341438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Non-Seminom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Primer tümör testis/retroperiton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AC dışı viseral metastaz olmaması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AFP 1000-10 000 ng/mL arası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hCG 5000-50 000 IU/L arası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LDH 1.5-10 X ULN</a:t>
            </a:r>
          </a:p>
          <a:p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Seminom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Herhangi primer tümör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AC dışı viseral metastaz varlığı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Normal AFP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Herhangi hCG değeri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Herhangi LDH değeri</a:t>
            </a:r>
          </a:p>
        </p:txBody>
      </p:sp>
    </p:spTree>
    <p:extLst>
      <p:ext uri="{BB962C8B-B14F-4D97-AF65-F5344CB8AC3E}">
        <p14:creationId xmlns:p14="http://schemas.microsoft.com/office/powerpoint/2010/main" val="11179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Kötü Prognoz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Non-Seminom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Primer mediastinal tümör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AC dışı viseral metastaz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AFP&gt;10 000 ng/mL veya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hCG&gt;50 000 IU/L veya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LDH&gt;10 x ULN</a:t>
            </a:r>
          </a:p>
          <a:p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 Seminom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Kötü prognostik hasta grubu yoktur</a:t>
            </a:r>
          </a:p>
        </p:txBody>
      </p:sp>
    </p:spTree>
    <p:extLst>
      <p:ext uri="{BB962C8B-B14F-4D97-AF65-F5344CB8AC3E}">
        <p14:creationId xmlns:p14="http://schemas.microsoft.com/office/powerpoint/2010/main" val="35947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475545" y="3175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Orşiyektomi</a:t>
            </a:r>
          </a:p>
        </p:txBody>
      </p:sp>
      <p:pic>
        <p:nvPicPr>
          <p:cNvPr id="31745" name="Picture 5" descr="olgu sunumu 04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5569656" cy="4176712"/>
          </a:xfrm>
        </p:spPr>
      </p:pic>
      <p:pic>
        <p:nvPicPr>
          <p:cNvPr id="31746" name="Picture 6" descr="olgu sunumu 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57" y="1773238"/>
            <a:ext cx="366606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155222" y="6092828"/>
            <a:ext cx="9913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Ameliyattan önce hastayla testis protezi ve sperm saklama konuşulmalı</a:t>
            </a:r>
          </a:p>
        </p:txBody>
      </p:sp>
    </p:spTree>
    <p:extLst>
      <p:ext uri="{BB962C8B-B14F-4D97-AF65-F5344CB8AC3E}">
        <p14:creationId xmlns:p14="http://schemas.microsoft.com/office/powerpoint/2010/main" val="250540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75545" y="115888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Orşiyektomi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83634" y="1412876"/>
            <a:ext cx="8768644" cy="4537075"/>
          </a:xfrm>
        </p:spPr>
        <p:txBody>
          <a:bodyPr>
            <a:normAutofit fontScale="62500" lnSpcReduction="20000"/>
          </a:bodyPr>
          <a:lstStyle/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İnguinal eksplorasyon ve orşiyektomi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- şüpheli testis kitlesi inguinal eksplorasyonla çıkarılmalıdır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spermatik kord, internal ring düzeyinde ayrılmalıdır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tanı şüpheli ise frozen yapılabilir</a:t>
            </a:r>
          </a:p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Testis koruyucu cerrahi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senkron bilateral, metakron kontralateral tümörler ve soliter testis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tümör testis hacminin %30’undan az olmalı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testosteron düzeyi normal olmalıdır</a:t>
            </a:r>
          </a:p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Sperm saklama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kemoterapi ve orşiyektomiden önce yapılmalıdır</a:t>
            </a:r>
          </a:p>
        </p:txBody>
      </p:sp>
    </p:spTree>
    <p:extLst>
      <p:ext uri="{BB962C8B-B14F-4D97-AF65-F5344CB8AC3E}">
        <p14:creationId xmlns:p14="http://schemas.microsoft.com/office/powerpoint/2010/main" val="17663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3" name="Ork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b="3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1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Testis Koruyucu Cerrahi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Senkron bilateral tümör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Metakron kontralateral tümör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Soliter testiste tümör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Normal testosteron seviyesi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Spermogram normal parametreleri</a:t>
            </a:r>
          </a:p>
        </p:txBody>
      </p:sp>
    </p:spTree>
    <p:extLst>
      <p:ext uri="{BB962C8B-B14F-4D97-AF65-F5344CB8AC3E}">
        <p14:creationId xmlns:p14="http://schemas.microsoft.com/office/powerpoint/2010/main" val="19071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36866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pic>
        <p:nvPicPr>
          <p:cNvPr id="36867" name="Picture 4" descr="C:\Users\LEN_30\Desktop\res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1" y="579441"/>
            <a:ext cx="7706078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5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1016000" y="1371600"/>
            <a:ext cx="7588956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tr-TR" b="1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</a:rPr>
              <a:t>İnsidans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erkek tümörlerinin %1’i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ürolojik tümörlerin %5’i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yıllık yeni vaka 3-10/100.000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bilateral olgu %1-2	</a:t>
            </a:r>
            <a:endParaRPr lang="tr-TR" sz="1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tr-TR" b="1">
                <a:solidFill>
                  <a:srgbClr val="660066"/>
                </a:solidFill>
                <a:latin typeface="Arial" charset="0"/>
                <a:ea typeface="ＭＳ Ｐゴシック" charset="0"/>
                <a:cs typeface="ＭＳ Ｐゴシック" charset="0"/>
              </a:rPr>
              <a:t>Etiyoloji-Öykü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- 12-i (12p)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testiküler disgenezis sendromu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	“inmemiş testis, hipospadias, infertilite...”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- 1. derece akrabalarda testis tümörü öyküsü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tr-TR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- kontralateral testis tümörü</a:t>
            </a:r>
          </a:p>
          <a:p>
            <a:pPr marL="1257300" lvl="2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endParaRPr lang="tr-TR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tr-TR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</a:pPr>
            <a:endParaRPr lang="tr-TR" u="sng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571500" lvl="3">
              <a:spcBef>
                <a:spcPct val="20000"/>
              </a:spcBef>
              <a:buClr>
                <a:schemeClr val="tx2"/>
              </a:buClr>
              <a:buSzPct val="45000"/>
              <a:buFont typeface="Monotype Sorts" charset="0"/>
              <a:buChar char="l"/>
            </a:pPr>
            <a:endParaRPr lang="en-AU" sz="1200">
              <a:solidFill>
                <a:srgbClr val="000000"/>
              </a:solidFill>
              <a:latin typeface="Arial" charset="0"/>
            </a:endParaRPr>
          </a:p>
          <a:p>
            <a:pPr marL="571500" lvl="3">
              <a:spcBef>
                <a:spcPct val="20000"/>
              </a:spcBef>
              <a:buClr>
                <a:schemeClr val="tx2"/>
              </a:buClr>
              <a:buSzPct val="45000"/>
              <a:buFont typeface="Monotype Sorts" charset="0"/>
              <a:buNone/>
            </a:pPr>
            <a:r>
              <a:rPr lang="en-AU" sz="1200">
                <a:solidFill>
                  <a:srgbClr val="000000"/>
                </a:solidFill>
                <a:latin typeface="Arial" charset="0"/>
              </a:rPr>
              <a:t>					</a:t>
            </a:r>
            <a:endParaRPr lang="en-AU">
              <a:solidFill>
                <a:srgbClr val="000000"/>
              </a:solidFill>
              <a:latin typeface="Arial" charset="0"/>
            </a:endParaRPr>
          </a:p>
          <a:p>
            <a:pPr marL="1257300" lvl="2" indent="-342900">
              <a:spcBef>
                <a:spcPct val="20000"/>
              </a:spcBef>
            </a:pPr>
            <a:endParaRPr lang="en-AU">
              <a:solidFill>
                <a:srgbClr val="000000"/>
              </a:solidFill>
              <a:latin typeface="Arial" charset="0"/>
            </a:endParaRPr>
          </a:p>
          <a:p>
            <a:pPr marL="1257300" lvl="2" indent="-342900">
              <a:spcBef>
                <a:spcPct val="20000"/>
              </a:spcBef>
            </a:pPr>
            <a:r>
              <a:rPr lang="en-AU" sz="1600">
                <a:solidFill>
                  <a:srgbClr val="000000"/>
                </a:solidFill>
                <a:latin typeface="Arial" charset="0"/>
              </a:rPr>
              <a:t>												 		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6268" y="404815"/>
            <a:ext cx="5751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3600" b="1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Epidemiyoloji ve Etiyoloji</a:t>
            </a:r>
            <a:endParaRPr lang="en-AU" sz="3600" b="1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9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75545" y="115888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Prognoz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563512" y="1844675"/>
            <a:ext cx="5633156" cy="820738"/>
          </a:xfrm>
        </p:spPr>
        <p:txBody>
          <a:bodyPr>
            <a:normAutofit fontScale="92500"/>
          </a:bodyPr>
          <a:lstStyle/>
          <a:p>
            <a:pPr marL="0" indent="0" algn="ctr">
              <a:buFont typeface="Arial" charset="0"/>
              <a:buNone/>
            </a:pPr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Evre 1’de metastaz için risk faktörleri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87779" y="2997201"/>
          <a:ext cx="6595533" cy="2085975"/>
        </p:xfrm>
        <a:graphic>
          <a:graphicData uri="http://schemas.openxmlformats.org/drawingml/2006/table">
            <a:tbl>
              <a:tblPr/>
              <a:tblGrid>
                <a:gridCol w="2494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0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Seminom</a:t>
                      </a:r>
                    </a:p>
                  </a:txBody>
                  <a:tcPr marL="81277" marR="8127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Nonseminom</a:t>
                      </a:r>
                    </a:p>
                  </a:txBody>
                  <a:tcPr marL="81277" marR="8127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7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Tümör hacmi &gt; 4 cm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Rete testis invazyonu</a:t>
                      </a:r>
                    </a:p>
                  </a:txBody>
                  <a:tcPr marL="81277" marR="8127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Lenfovasküler peritümöral invazyon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Embriyonel karsinom oranı &gt;%50</a:t>
                      </a:r>
                    </a:p>
                  </a:txBody>
                  <a:tcPr marL="81277" marR="81277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9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1 Seminom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%15-20 subklinik metastaz vardır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Kanser spefisik sağkalım %97-100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Tedavi Seçenekleri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Aktif İzlem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Karboplatin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Radyoterapi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RPLND</a:t>
            </a:r>
          </a:p>
          <a:p>
            <a:endParaRPr lang="en-US">
              <a:solidFill>
                <a:srgbClr val="0D0D0D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1 Seminom</a:t>
            </a:r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39938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>
                <a:solidFill>
                  <a:srgbClr val="FF0000"/>
                </a:solidFill>
                <a:latin typeface="Calibri" charset="0"/>
                <a:ea typeface="MS PGothic" charset="0"/>
              </a:rPr>
              <a:t>Radyoterapi ; </a:t>
            </a:r>
            <a:r>
              <a:rPr lang="tr-TR" i="1">
                <a:solidFill>
                  <a:srgbClr val="FF0000"/>
                </a:solidFill>
                <a:latin typeface="Calibri" charset="0"/>
                <a:ea typeface="MS PGothic" charset="0"/>
              </a:rPr>
              <a:t>sekonder kanser riski , GİS yan etkiler, kemik iliği depresyonu ve infertilite olasılığı nedeniyle günümüzde son sıradadır</a:t>
            </a:r>
          </a:p>
          <a:p>
            <a:r>
              <a:rPr lang="tr-TR">
                <a:solidFill>
                  <a:srgbClr val="FF0000"/>
                </a:solidFill>
                <a:latin typeface="Calibri" charset="0"/>
                <a:ea typeface="MS PGothic" charset="0"/>
              </a:rPr>
              <a:t>Karboplatin, Radyoterapi yerine tercih edilmelidir</a:t>
            </a:r>
          </a:p>
          <a:p>
            <a:endParaRPr lang="tr-TR">
              <a:solidFill>
                <a:srgbClr val="FF0000"/>
              </a:solidFill>
              <a:latin typeface="Calibri" charset="0"/>
              <a:ea typeface="MS PGothic" charset="0"/>
            </a:endParaRPr>
          </a:p>
          <a:p>
            <a:endParaRPr lang="tr-TR">
              <a:solidFill>
                <a:srgbClr val="FF0000"/>
              </a:solidFill>
              <a:latin typeface="Calibri" charset="0"/>
              <a:ea typeface="MS PGothic" charset="0"/>
            </a:endParaRPr>
          </a:p>
          <a:p>
            <a:endParaRPr lang="tr-TR">
              <a:solidFill>
                <a:srgbClr val="FF0000"/>
              </a:solidFill>
              <a:latin typeface="Calibri" charset="0"/>
              <a:ea typeface="MS PGothic" charset="0"/>
            </a:endParaRPr>
          </a:p>
          <a:p>
            <a:endParaRPr lang="tr-TR">
              <a:solidFill>
                <a:srgbClr val="FF0000"/>
              </a:solidFill>
              <a:latin typeface="Calibri" charset="0"/>
              <a:ea typeface="MS PGothic" charset="0"/>
            </a:endParaRPr>
          </a:p>
          <a:p>
            <a:pPr>
              <a:buFont typeface="Arial" charset="0"/>
              <a:buNone/>
            </a:pPr>
            <a:r>
              <a:rPr lang="tr-TR">
                <a:solidFill>
                  <a:srgbClr val="FF0000"/>
                </a:solidFill>
                <a:latin typeface="Calibri" charset="0"/>
                <a:ea typeface="MS PGothic" charset="0"/>
              </a:rPr>
              <a:t>                                                                        </a:t>
            </a:r>
            <a:r>
              <a:rPr lang="tr-TR" sz="1600">
                <a:solidFill>
                  <a:srgbClr val="FF0000"/>
                </a:solidFill>
                <a:latin typeface="Calibri" charset="0"/>
                <a:ea typeface="MS PGothic" charset="0"/>
              </a:rPr>
              <a:t>Oliver RT et al, JCO 2011</a:t>
            </a:r>
          </a:p>
        </p:txBody>
      </p:sp>
      <p:graphicFrame>
        <p:nvGraphicFramePr>
          <p:cNvPr id="4" name="Diyagram 3"/>
          <p:cNvGraphicFramePr/>
          <p:nvPr/>
        </p:nvGraphicFramePr>
        <p:xfrm>
          <a:off x="1427238" y="2971800"/>
          <a:ext cx="6096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37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1 Non-Seminom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%30 subklinik metastaz vardır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Relaps %80 ilk yılda olur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Relaps hastalarının %35’inde marker normal olabilir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Kemoterapi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2 kür BEP ile 8 yıllık takipte relaps %2.7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Uzun dönem yan etki profili bilinmiyor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Adjuvan 1 kür BEP RPLND’den daha üstün (%99 vs. %92)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Risk Bazlı Yaklaşım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Yüksek risk faktörü varsa 1 kür BEP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Düşük risk ise aktif izlem</a:t>
            </a:r>
          </a:p>
          <a:p>
            <a:endParaRPr lang="en-US">
              <a:solidFill>
                <a:srgbClr val="0D0D0D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1 Non-Seminom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75545" y="1268413"/>
            <a:ext cx="8229600" cy="4525962"/>
          </a:xfrm>
        </p:spPr>
        <p:txBody>
          <a:bodyPr>
            <a:normAutofit fontScale="92500"/>
          </a:bodyPr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LVI durumuna göre risk bazlı yaklaşım veya aktif izlem önerilir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Yüksek riskli hastalara tek kür BEP önerilmelidir</a:t>
            </a:r>
          </a:p>
          <a:p>
            <a:pPr lvl="2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İki kür BEP’in avantajları ve riskleri ile ilgili hasta bilgilendirilmelidir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Aktif izlemde hasta uyumu önemli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Hasta izlem kabul etmezse tek kür BEP önerilir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RPLND’ye göre rekürrens oranı daha düşük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Serum belirteç artışı ve rekürrens durumunda BEP protokollü kemoterapi ve postkemoterapi RPLND ile tedavi yapılır</a:t>
            </a:r>
          </a:p>
        </p:txBody>
      </p:sp>
    </p:spTree>
    <p:extLst>
      <p:ext uri="{BB962C8B-B14F-4D97-AF65-F5344CB8AC3E}">
        <p14:creationId xmlns:p14="http://schemas.microsoft.com/office/powerpoint/2010/main" val="22309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Screen Shot 2016-04-25 at 22.0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0"/>
            <a:ext cx="54412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2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2"/>
          <p:cNvSpPr>
            <a:spLocks noGrp="1"/>
          </p:cNvSpPr>
          <p:nvPr>
            <p:ph idx="1"/>
          </p:nvPr>
        </p:nvSpPr>
        <p:spPr>
          <a:xfrm>
            <a:off x="1394178" y="2563816"/>
            <a:ext cx="7241822" cy="43656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6600" dirty="0" err="1">
                <a:solidFill>
                  <a:schemeClr val="accent4">
                    <a:lumMod val="50000"/>
                  </a:schemeClr>
                </a:solidFill>
                <a:latin typeface="Calibri" charset="0"/>
                <a:ea typeface="MS PGothic" charset="0"/>
              </a:rPr>
              <a:t>Evre</a:t>
            </a:r>
            <a:r>
              <a:rPr lang="en-US" sz="6600" dirty="0">
                <a:solidFill>
                  <a:schemeClr val="accent4">
                    <a:lumMod val="50000"/>
                  </a:schemeClr>
                </a:solidFill>
                <a:latin typeface="Calibri" charset="0"/>
                <a:ea typeface="MS PGothic" charset="0"/>
              </a:rPr>
              <a:t> IIA-B NSGHT</a:t>
            </a:r>
          </a:p>
        </p:txBody>
      </p:sp>
    </p:spTree>
    <p:extLst>
      <p:ext uri="{BB962C8B-B14F-4D97-AF65-F5344CB8AC3E}">
        <p14:creationId xmlns:p14="http://schemas.microsoft.com/office/powerpoint/2010/main" val="829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2A/B Seminom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Evre 2A ve </a:t>
            </a:r>
            <a:r>
              <a:rPr lang="tr-TR">
                <a:solidFill>
                  <a:srgbClr val="0D0D0D"/>
                </a:solidFill>
                <a:latin typeface="Calibri" charset="0"/>
                <a:ea typeface="MS PGothic" charset="0"/>
              </a:rPr>
              <a:t>2</a:t>
            </a:r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B standard tedavi radyoterapi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%9-24 rekürrens 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Sekonder malignite, kardiyovasküler etki?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Rekürrenssiz sağkalım %90, tüm sağkalım %100’e yakın</a:t>
            </a:r>
          </a:p>
        </p:txBody>
      </p:sp>
    </p:spTree>
    <p:extLst>
      <p:ext uri="{BB962C8B-B14F-4D97-AF65-F5344CB8AC3E}">
        <p14:creationId xmlns:p14="http://schemas.microsoft.com/office/powerpoint/2010/main" val="30953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2A/B Seminom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Kemoterapi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Evre 2A ve 2B’de 3 Bep veya 4 EP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RT’nin altenatifidir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Salvage olarak uygulanabilir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RT vs. KT çalışması yok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%100’e yakın sağkalım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Toksisite?</a:t>
            </a:r>
          </a:p>
        </p:txBody>
      </p:sp>
    </p:spTree>
    <p:extLst>
      <p:ext uri="{BB962C8B-B14F-4D97-AF65-F5344CB8AC3E}">
        <p14:creationId xmlns:p14="http://schemas.microsoft.com/office/powerpoint/2010/main" val="12398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 descr="Screen Shot 2016-04-25 at 22.1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5" y="-19050"/>
            <a:ext cx="85188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9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İnsidans ve mortalite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Kuzey Avrupa’da insidans en yüksek</a:t>
            </a:r>
          </a:p>
          <a:p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Non-seminom en sık 3. dekadda, seminom  ise 4. dekadda görülür</a:t>
            </a:r>
          </a:p>
          <a:p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Testis kanserine bağlı </a:t>
            </a:r>
            <a:r>
              <a:rPr lang="en-US" sz="2800" u="sng">
                <a:solidFill>
                  <a:srgbClr val="660066"/>
                </a:solidFill>
                <a:latin typeface="Calibri" charset="0"/>
                <a:ea typeface="MS PGothic" charset="0"/>
              </a:rPr>
              <a:t>mortalitenin</a:t>
            </a:r>
            <a:r>
              <a:rPr lang="en-US" sz="2800">
                <a:solidFill>
                  <a:srgbClr val="660066"/>
                </a:solidFill>
                <a:latin typeface="Calibri" charset="0"/>
                <a:ea typeface="MS PGothic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yüksek</a:t>
            </a:r>
            <a:r>
              <a:rPr lang="en-US" sz="2800">
                <a:solidFill>
                  <a:srgbClr val="660066"/>
                </a:solidFill>
                <a:latin typeface="Calibri" charset="0"/>
                <a:ea typeface="MS PGothic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olduğu durumlar: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beyaz ırk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&gt; 40 yaş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evlenmemiş olmak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düşük sosyoekonomik düzey</a:t>
            </a:r>
          </a:p>
          <a:p>
            <a:pPr>
              <a:buFont typeface="Arial" charset="0"/>
              <a:buNone/>
            </a:pPr>
            <a:endParaRPr lang="en-US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2A/B Non-Seminom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475545" y="141287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Evre 2A izlem, kemoterapi veya RPLND tercih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Belirteç – iken büyüyen tümör varsa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Undiferansiye tümör</a:t>
            </a:r>
          </a:p>
          <a:p>
            <a:pPr lvl="2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Teknik olarak mümkünse biyopsi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Teratom</a:t>
            </a:r>
          </a:p>
          <a:p>
            <a:pPr lvl="2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RPLND ilk tercih olarak kemoterapiye alternatif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Kemoterapi 3 BEP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Hasta kemotarapiyi reddederse RPLND önerilmelidir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İkiyöntemde de %98’e yakın kür sağlanır</a:t>
            </a:r>
          </a:p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Evre 2B tümörde tedavi kemoterapi ile başlar</a:t>
            </a:r>
          </a:p>
          <a:p>
            <a:pPr>
              <a:buFont typeface="Arial" charset="0"/>
              <a:buNone/>
            </a:pPr>
            <a:endParaRPr lang="en-US">
              <a:solidFill>
                <a:srgbClr val="0D0D0D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Screen Shot 2016-04-25 at 22.3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IIC-III NSGHT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Calibri" charset="0"/>
                <a:ea typeface="MS PGothic" charset="0"/>
              </a:rPr>
              <a:t>İndüksiyon Kemoterapisi ilk seçenek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  <a:ea typeface="MS PGothic" charset="0"/>
              </a:rPr>
              <a:t>Prognoz`a göre kür sayısı belirlenir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  <a:ea typeface="MS PGothic" charset="0"/>
              </a:rPr>
              <a:t>İyi prognostik grupta 3, orta ve kötü grupta 4 kür</a:t>
            </a:r>
          </a:p>
          <a:p>
            <a:endParaRPr lang="en-US">
              <a:latin typeface="Calibri" charset="0"/>
              <a:ea typeface="MS PGothic" charset="0"/>
            </a:endParaRPr>
          </a:p>
        </p:txBody>
      </p:sp>
      <p:graphicFrame>
        <p:nvGraphicFramePr>
          <p:cNvPr id="4" name="Group 26"/>
          <p:cNvGraphicFramePr>
            <a:graphicFrameLocks noGrp="1"/>
          </p:cNvGraphicFramePr>
          <p:nvPr/>
        </p:nvGraphicFramePr>
        <p:xfrm>
          <a:off x="2012244" y="3862390"/>
          <a:ext cx="4358923" cy="2333626"/>
        </p:xfrm>
        <a:graphic>
          <a:graphicData uri="http://schemas.openxmlformats.org/drawingml/2006/table">
            <a:tbl>
              <a:tblPr/>
              <a:tblGrid>
                <a:gridCol w="1481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İlaç</a:t>
                      </a:r>
                    </a:p>
                  </a:txBody>
                  <a:tcPr marL="91428" marR="91428"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Doz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Günler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B</a:t>
                      </a: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leomisin</a:t>
                      </a:r>
                    </a:p>
                  </a:txBody>
                  <a:tcPr marL="91428" marR="91428"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30 mg bolus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1, 8, 15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E</a:t>
                      </a: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toposid</a:t>
                      </a:r>
                    </a:p>
                  </a:txBody>
                  <a:tcPr marL="91428" marR="91428"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120 mg/m</a:t>
                      </a:r>
                      <a:r>
                        <a:rPr kumimoji="0" lang="tr-TR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2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1-5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Sis</a:t>
                      </a: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p</a:t>
                      </a: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latin</a:t>
                      </a:r>
                    </a:p>
                  </a:txBody>
                  <a:tcPr marL="91428" marR="91428"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20 mg/m</a:t>
                      </a:r>
                      <a:r>
                        <a:rPr kumimoji="0" lang="tr-TR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2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1-5</a:t>
                      </a:r>
                    </a:p>
                  </a:txBody>
                  <a:tcPr marL="91428" marR="91428"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0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Metastatik Hastalık (Evre 2c ve 3)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Non-Seminom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Kemoterapi tedavisinden sonra %50 teratom, %40 nektotik doku, %10 canlı tümör görülür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PET endikasyonu yoktur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&gt;1 cm rezidü kitleye eksizyon önerilir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&lt; 1 cm rezidü kitlelere izlem ilk tercih</a:t>
            </a:r>
          </a:p>
          <a:p>
            <a:pPr lvl="2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%10 yaşam boyu rekürrens riskini unutmamak lazım</a:t>
            </a:r>
          </a:p>
          <a:p>
            <a:pPr lvl="2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Bu nedenle RPLND de önerilebilir</a:t>
            </a:r>
          </a:p>
          <a:p>
            <a:pPr lvl="1"/>
            <a:r>
              <a:rPr lang="en-US">
                <a:solidFill>
                  <a:srgbClr val="0D0D0D"/>
                </a:solidFill>
                <a:latin typeface="Calibri" charset="0"/>
                <a:ea typeface="MS PGothic" charset="0"/>
              </a:rPr>
              <a:t>Kötü prognoz grubunda 1. BEP sonrası 3. haftada marker bakılarak yeterli düşüş olmazsa protokol değiştirilebilir</a:t>
            </a:r>
          </a:p>
        </p:txBody>
      </p:sp>
    </p:spTree>
    <p:extLst>
      <p:ext uri="{BB962C8B-B14F-4D97-AF65-F5344CB8AC3E}">
        <p14:creationId xmlns:p14="http://schemas.microsoft.com/office/powerpoint/2010/main" val="15689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pic>
        <p:nvPicPr>
          <p:cNvPr id="53250" name="Benim Filmim 2.mp4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b="3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1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Primer Kemoterapi Değerlendirimi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403152"/>
                </a:solidFill>
                <a:latin typeface="Calibri" charset="0"/>
                <a:ea typeface="MS PGothic" charset="0"/>
              </a:rPr>
              <a:t>AFP, b-HCG ve LDH</a:t>
            </a:r>
          </a:p>
          <a:p>
            <a:r>
              <a:rPr lang="en-US">
                <a:solidFill>
                  <a:srgbClr val="403152"/>
                </a:solidFill>
                <a:latin typeface="Calibri" charset="0"/>
                <a:ea typeface="MS PGothic" charset="0"/>
              </a:rPr>
              <a:t>Toraks-abdomen-pelvis BT</a:t>
            </a:r>
          </a:p>
          <a:p>
            <a:pPr>
              <a:buFont typeface="Arial" charset="0"/>
              <a:buNone/>
            </a:pPr>
            <a:r>
              <a:rPr lang="en-US">
                <a:solidFill>
                  <a:srgbClr val="403152"/>
                </a:solidFill>
                <a:latin typeface="Calibri" charset="0"/>
                <a:ea typeface="MS PGothic" charset="0"/>
              </a:rPr>
              <a:t>Yanıt;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648179" y="3454400"/>
            <a:ext cx="6287911" cy="774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Calibri" charset="0"/>
              </a:rPr>
              <a:t>Komplet Remisyon: &lt;1 cm REZİDÜ kitle ve marker -  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48179" y="4229100"/>
            <a:ext cx="6287911" cy="774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Calibri" charset="0"/>
              </a:rPr>
              <a:t>Parsiyel Remisyon: &gt;1 cm REZİDÜ kitle ve marker -  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648179" y="4953000"/>
            <a:ext cx="6287911" cy="774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Calibri" charset="0"/>
              </a:rPr>
              <a:t>Komplet Remisyon: &lt;1 cm REZİDÜ kitle ve marker +  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648179" y="5727700"/>
            <a:ext cx="6287911" cy="774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PROGRESYON  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234311" y="2032000"/>
            <a:ext cx="1286933" cy="10287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%5-15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9369779" y="3924300"/>
            <a:ext cx="1286933" cy="10287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Salvaj</a:t>
            </a: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KT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9369779" y="5097463"/>
            <a:ext cx="1286933" cy="10287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Takip</a:t>
            </a: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9369778" y="5988050"/>
            <a:ext cx="1422400" cy="10287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RPLND</a:t>
            </a:r>
          </a:p>
        </p:txBody>
      </p:sp>
    </p:spTree>
    <p:extLst>
      <p:ext uri="{BB962C8B-B14F-4D97-AF65-F5344CB8AC3E}">
        <p14:creationId xmlns:p14="http://schemas.microsoft.com/office/powerpoint/2010/main" val="30378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504E-6 5.22906E-7 L -0.52423 -0.28043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995E-6 1.23091E-6 L -0.47542 -0.26284 " pathEditMode="relative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894E-7 1.13836E-6 L -0.48567 0.47316 " pathEditMode="relative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844E-6 -2.72096E-6 L -0.41688 0.197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44" y="9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1 </a:t>
            </a:r>
          </a:p>
        </p:txBody>
      </p:sp>
      <p:sp>
        <p:nvSpPr>
          <p:cNvPr id="55298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26 Y, erkek, bekar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2 haftadır ağrısız ele gelen sağ testiste kitle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FM: sağ testis üzerinde 2 cm boyutunda ele gelen kitle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Sol testis üst skrotumda boyutları azalmış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İnmemiş testis nedeniyle sol orşiyopeksi öyküsü var </a:t>
            </a:r>
          </a:p>
          <a:p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bHCG: 0,1   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AFP: 5,3</a:t>
            </a:r>
          </a:p>
          <a:p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1 </a:t>
            </a:r>
          </a:p>
        </p:txBody>
      </p:sp>
      <p:sp>
        <p:nvSpPr>
          <p:cNvPr id="56321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US da sağ testis üzerinde 1.5 cm lik hipoekoik solid lezyon + 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Sol testis boyutları azalmış, kitle yok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56" y="3213100"/>
            <a:ext cx="36420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0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1 </a:t>
            </a:r>
          </a:p>
        </p:txBody>
      </p:sp>
      <p:sp>
        <p:nvSpPr>
          <p:cNvPr id="57345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Dopler US da kitle üzerinde kanlanma artışı mevcut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13" y="2781300"/>
            <a:ext cx="542007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9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1</a:t>
            </a:r>
          </a:p>
        </p:txBody>
      </p:sp>
      <p:sp>
        <p:nvSpPr>
          <p:cNvPr id="58370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Tedavi?</a:t>
            </a:r>
          </a:p>
          <a:p>
            <a:pPr lvl="1"/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Sağ inguinal orşiyektomi?</a:t>
            </a:r>
          </a:p>
          <a:p>
            <a:pPr lvl="1"/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Sağ parsiyel orşiyektomi?</a:t>
            </a:r>
          </a:p>
          <a:p>
            <a:pPr lvl="1"/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Sol testis biyopsisi?</a:t>
            </a:r>
          </a:p>
          <a:p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75545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Patolojik Sınıflama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1. Germ hücreli tümörler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- intratübüler germ hücreli neoplazi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seminom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spermatositik seminom (sarkomatöz komponent)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embriyonel karsinom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yolk sac tümörü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koryokarsinom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teratom (matür, immatür, malign komponenti olan)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birden fazla histolojik tip içeren</a:t>
            </a:r>
          </a:p>
        </p:txBody>
      </p:sp>
    </p:spTree>
    <p:extLst>
      <p:ext uri="{BB962C8B-B14F-4D97-AF65-F5344CB8AC3E}">
        <p14:creationId xmlns:p14="http://schemas.microsoft.com/office/powerpoint/2010/main" val="26982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Evre 1 Seminom</a:t>
            </a:r>
          </a:p>
        </p:txBody>
      </p:sp>
      <p:sp>
        <p:nvSpPr>
          <p:cNvPr id="59394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İnguinal orkiektomi ve karşı taraf testis biyopsi yapıldı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Patoloji: seminom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Biyopsi TIN: (-)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Abdomen BT: LAP –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Metastaz – 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Hasta izleme alındı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89" y="2714625"/>
            <a:ext cx="299014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2</a:t>
            </a:r>
          </a:p>
        </p:txBody>
      </p:sp>
      <p:sp>
        <p:nvSpPr>
          <p:cNvPr id="60418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M.E. 36 Y, bekar</a:t>
            </a:r>
          </a:p>
          <a:p>
            <a:pPr>
              <a:buFont typeface="Arial" charset="0"/>
              <a:buNone/>
            </a:pPr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Aralık 2009: Sol testiste kitle tanısı ile başvuruyor</a:t>
            </a:r>
          </a:p>
          <a:p>
            <a:pPr>
              <a:buFont typeface="Arial" charset="0"/>
              <a:buNone/>
            </a:pPr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	- FM: sol testis alt polde 2-3 cm kitle</a:t>
            </a:r>
          </a:p>
          <a:p>
            <a:pPr>
              <a:buFont typeface="Arial" charset="0"/>
              <a:buNone/>
            </a:pPr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	- AFP ve HCG: normal </a:t>
            </a:r>
          </a:p>
          <a:p>
            <a:pPr>
              <a:buFont typeface="Arial" charset="0"/>
              <a:buNone/>
            </a:pPr>
            <a:r>
              <a:rPr lang="tr-TR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Tüm batın ve toraks BT : Normal</a:t>
            </a:r>
          </a:p>
          <a:p>
            <a:pPr lvl="1">
              <a:buFont typeface="Arial" charset="0"/>
              <a:buNone/>
            </a:pPr>
            <a:endParaRPr lang="tr-TR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21 Aralık 2009 sol inguinal orşiyektomi ve testis protezi</a:t>
            </a:r>
          </a:p>
          <a:p>
            <a:pPr>
              <a:buFont typeface="Arial" charset="0"/>
              <a:buNone/>
            </a:pPr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434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2</a:t>
            </a:r>
          </a:p>
        </p:txBody>
      </p:sp>
      <p:sp>
        <p:nvSpPr>
          <p:cNvPr id="61442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tr-TR" sz="2200">
                <a:solidFill>
                  <a:schemeClr val="bg1"/>
                </a:solidFill>
                <a:latin typeface="Calibri" charset="0"/>
                <a:ea typeface="MS PGothic" charset="0"/>
              </a:rPr>
              <a:t>23.12.2009 Patoloji;</a:t>
            </a:r>
          </a:p>
          <a:p>
            <a:pPr algn="just">
              <a:lnSpc>
                <a:spcPct val="80000"/>
              </a:lnSpc>
            </a:pPr>
            <a:endParaRPr lang="tr-TR" sz="220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 algn="just">
              <a:lnSpc>
                <a:spcPct val="80000"/>
              </a:lnSpc>
            </a:pPr>
            <a:r>
              <a:rPr lang="tr-TR" sz="2200">
                <a:solidFill>
                  <a:schemeClr val="bg1"/>
                </a:solidFill>
                <a:latin typeface="Calibri" charset="0"/>
                <a:ea typeface="MS PGothic" charset="0"/>
              </a:rPr>
              <a:t>Makroskopi: Üzerinde 6 cm uzunlukta spermatik kord bulunan, 5*3*3cm boyutlarında orşiektomi materyali. Kesitinde 2.5cm çaplı, beyaz renkli testis içinde sınırlı tümör içermektedir. 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tr-TR" sz="220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 algn="just">
              <a:lnSpc>
                <a:spcPct val="80000"/>
              </a:lnSpc>
            </a:pPr>
            <a:r>
              <a:rPr lang="tr-TR" sz="2200">
                <a:solidFill>
                  <a:schemeClr val="bg1"/>
                </a:solidFill>
                <a:latin typeface="Calibri" charset="0"/>
                <a:ea typeface="MS PGothic" charset="0"/>
              </a:rPr>
              <a:t>Tanı: Klasik seminom - pT1N0M0</a:t>
            </a: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tr-TR" sz="220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 algn="just">
              <a:lnSpc>
                <a:spcPct val="80000"/>
              </a:lnSpc>
              <a:buFont typeface="Arial" charset="0"/>
              <a:buNone/>
            </a:pPr>
            <a:endParaRPr lang="tr-TR" sz="220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2</a:t>
            </a:r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 flipV="1">
            <a:off x="7643989" y="4797425"/>
            <a:ext cx="643467" cy="28575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tr-TR" sz="800">
              <a:solidFill>
                <a:srgbClr val="FFFFFF"/>
              </a:solidFill>
              <a:latin typeface="Calibri" charset="0"/>
              <a:ea typeface="MS PGothic" charset="0"/>
              <a:cs typeface="ＭＳ Ｐゴシック" charset="0"/>
            </a:endParaRPr>
          </a:p>
        </p:txBody>
      </p:sp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5" y="4005266"/>
            <a:ext cx="832696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Oval"/>
          <p:cNvSpPr/>
          <p:nvPr/>
        </p:nvSpPr>
        <p:spPr>
          <a:xfrm>
            <a:off x="859368" y="4724403"/>
            <a:ext cx="999067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624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1773238"/>
            <a:ext cx="535093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Evre I seminom, nüks</a:t>
            </a:r>
          </a:p>
        </p:txBody>
      </p:sp>
      <p:sp>
        <p:nvSpPr>
          <p:cNvPr id="63489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endParaRPr lang="tr-TR" sz="180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>
              <a:lnSpc>
                <a:spcPct val="80000"/>
              </a:lnSpc>
            </a:pP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26.3.2014: Solda paraaortik alanda renal venin hemen inferiorunda inferio mezanterik venin hemen arkasında yuvarlaklık indeksi bozulmuş </a:t>
            </a:r>
            <a:r>
              <a:rPr lang="tr-TR" sz="2400">
                <a:solidFill>
                  <a:srgbClr val="FF0000"/>
                </a:solidFill>
                <a:latin typeface="Calibri" charset="0"/>
                <a:ea typeface="MS PGothic" charset="0"/>
              </a:rPr>
              <a:t>1*1 cm boyutlu patolojik görünümlü LAP</a:t>
            </a: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. Tek oluşu ve çevresinde başka milimetrik LAP olmaması nedeniyle metastaz açısından anlamlı.</a:t>
            </a:r>
          </a:p>
          <a:p>
            <a:pPr>
              <a:lnSpc>
                <a:spcPct val="80000"/>
              </a:lnSpc>
            </a:pP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22.3.2014:	PLAP	&lt;5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			LDH 	162 IU/L		(90-240)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			AP	 62 IU/L		(33-107)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			</a:t>
            </a:r>
            <a:r>
              <a:rPr lang="tr-TR" sz="2400">
                <a:solidFill>
                  <a:srgbClr val="FF0000"/>
                </a:solidFill>
                <a:latin typeface="Calibri" charset="0"/>
                <a:ea typeface="MS PGothic" charset="0"/>
              </a:rPr>
              <a:t>HCG	&lt;1.20mIU/ml	(0-5)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tr-TR" sz="2400">
                <a:solidFill>
                  <a:srgbClr val="FF0000"/>
                </a:solidFill>
                <a:latin typeface="Calibri" charset="0"/>
                <a:ea typeface="MS PGothic" charset="0"/>
              </a:rPr>
              <a:t>			AFP	1.81ng/ml	(0-8,78)</a:t>
            </a:r>
          </a:p>
        </p:txBody>
      </p:sp>
    </p:spTree>
    <p:extLst>
      <p:ext uri="{BB962C8B-B14F-4D97-AF65-F5344CB8AC3E}">
        <p14:creationId xmlns:p14="http://schemas.microsoft.com/office/powerpoint/2010/main" val="11936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64514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64515" name="AutoShape 2" descr="image.png görüntüleniyor"/>
          <p:cNvSpPr>
            <a:spLocks noChangeAspect="1" noChangeArrowheads="1"/>
          </p:cNvSpPr>
          <p:nvPr/>
        </p:nvSpPr>
        <p:spPr bwMode="auto">
          <a:xfrm>
            <a:off x="155222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AutoShape 4" descr="image.png görüntüleniyor"/>
          <p:cNvSpPr>
            <a:spLocks noChangeAspect="1" noChangeArrowheads="1"/>
          </p:cNvSpPr>
          <p:nvPr/>
        </p:nvSpPr>
        <p:spPr bwMode="auto">
          <a:xfrm>
            <a:off x="155222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>
              <a:ea typeface="ＭＳ Ｐゴシック" charset="0"/>
              <a:cs typeface="ＭＳ Ｐゴシック" charset="0"/>
            </a:endParaRPr>
          </a:p>
        </p:txBody>
      </p:sp>
      <p:pic>
        <p:nvPicPr>
          <p:cNvPr id="64517" name="Picture 6" descr="https://gm1.ggpht.com/o4Uy5EcJVY_XTmFp4Gk86Dqyx6kjInN0YU0JZKGEqldaxB8SnZhRcmbgoXdokGmU4FazQNTv-bD6wr8HeCbsx7XeNu7RbUBFWNh8o1Kgk2FkoZSKO6mW2FRjl6v4sMTs6gXmUajpyRzOep0v_NUXz8b1nnjy-szcGUd9GKUOYvoaG6Ibeirf7LfhCQcMYVu3HNkfyDZlFgBJKszvud-R3xMQkX-g3neQL5i93pYRaK1rnrdzxDhbSh8eI2vDl6vzSKDFd8OFk0BvcL1lLkZbZE_rJMa0Klpph_TAaQedM0kr-B0UTdKciLDIZRXKOd4ijsK_1FUpMbIb_0tQEhwip7ObpZbFqBQumw4WnGggGwin4AKuctcelZQgFg0BGPElIUyZVDrzikOd--j2lGDp6w7BUpogxjeNoLq0xBV6lkf1YnJ0unS-Xg1Ikf-Qz2sLxD1bnic4tsxSfS47ApLrNXB0z6ZwkY95QDPZqX54cuNhubWqMTBXcr54M48H_dehzP5M7faI2-Lf6wVKP6YgwbDi6DoRktU8iYCjCg7y-Wq034R2HKqdzLbOoC529fqhnbfm9RW-=w1128-h629-l75-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5" y="214313"/>
            <a:ext cx="793467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https://gm1.ggpht.com/8XLWQuAYr3c2zB-OLPQprHzlYv1Eq1ES3MuRolS3dLWQTaWAvs6JdjDuUN6-vKf1x0mxMplliIww_lMeJDsVozNt4qVxEbkq5IHHJcK5USo7vu-GKctEIJ6w6tzA0t7EoQzHk1dVTKakm0mM-TLEjSK3OoxUy__o9YVb7azTC-BFnpmoh6_odvUbvcoqh9pkdYuDjPivCQS6FxbCkB5Z_Mt70xS1rW7T0NFdJRVczLI98lNLi2H4GpUyV0BeJTQr3X3uygo8gjXTpo_OKjU_kvbHLxFfERsdrgRhlHl6grQCW3gX4_w4EBNqQulHXs4-4arTaWcgjJtdmTrNCDDEnH35HNfhk8WLFP0AWoIr-xQgl2PL2ctMTy6GoNc6-rpF81hGc0IVsqrLb33zRfdtZlMj-pdTl8OdDLvHT9uF4z8Z5W73y6tSOG3bhcC-fZNnGB7nHrTEZqM-PPX5T66BL4MFkYLI4v-uipwO6EeuVZBGkm8f3Y5CII16Eoq-8pR0Gjojet0ObcG85yz3H6Wu1synZnRK_WlD8K3Yev3n4KON2XS_E93ofwWrWPEGTbnYTa4iDcx9=w482-h217-l75-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12" y="3644900"/>
            <a:ext cx="57135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3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Evre IIA seminom</a:t>
            </a:r>
          </a:p>
        </p:txBody>
      </p:sp>
      <p:pic>
        <p:nvPicPr>
          <p:cNvPr id="655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b="12160"/>
          <a:stretch>
            <a:fillRect/>
          </a:stretch>
        </p:blipFill>
        <p:spPr/>
      </p:pic>
      <p:cxnSp>
        <p:nvCxnSpPr>
          <p:cNvPr id="7" name="10 Düz Bağlayıcı"/>
          <p:cNvCxnSpPr/>
          <p:nvPr/>
        </p:nvCxnSpPr>
        <p:spPr>
          <a:xfrm>
            <a:off x="2857502" y="5500691"/>
            <a:ext cx="4500033" cy="1587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10 Düz Bağlayıcı"/>
          <p:cNvCxnSpPr/>
          <p:nvPr/>
        </p:nvCxnSpPr>
        <p:spPr>
          <a:xfrm>
            <a:off x="1143000" y="4857750"/>
            <a:ext cx="3857978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Evre IIA seminom</a:t>
            </a:r>
          </a:p>
        </p:txBody>
      </p:sp>
      <p:sp>
        <p:nvSpPr>
          <p:cNvPr id="66561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Hastaya 30.4.2014-26.5.2014 arasında 180c/Gy fraksiyon günlük dozdan 17 fraksiyonda toplam 30 Gy IMRT tedavisi verildi</a:t>
            </a:r>
          </a:p>
          <a:p>
            <a:pPr algn="just"/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16.10.14 		</a:t>
            </a:r>
          </a:p>
          <a:p>
            <a:pPr algn="just"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	AFP	1.87ng/ml		(0-8,78)</a:t>
            </a:r>
          </a:p>
          <a:p>
            <a:pPr algn="just"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		HCG	&lt;0.1 mIU/ml		(0-5)</a:t>
            </a:r>
          </a:p>
          <a:p>
            <a:pPr algn="just"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		LDH	211 IU/L		(90-240)</a:t>
            </a:r>
          </a:p>
          <a:p>
            <a:pPr algn="just"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		AP		62 IU/L		(33-107)</a:t>
            </a:r>
          </a:p>
          <a:p>
            <a:pPr algn="just"/>
            <a:endParaRPr lang="tr-TR" sz="2800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Olgu </a:t>
            </a:r>
            <a:r>
              <a:rPr lang="tr-TR">
                <a:latin typeface="Calibri" charset="0"/>
                <a:ea typeface="MS PGothic" charset="0"/>
              </a:rPr>
              <a:t>3</a:t>
            </a: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57201" y="1557338"/>
            <a:ext cx="4435123" cy="514191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26 yaş, bekar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Sağ testiste 2.5 cm kitle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AFP: 1, hCG: 180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23.12.2015 sağ ing ox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	- Non Seminom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	- LVİ yok, rete invazyonu var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BT: metastaz yok</a:t>
            </a:r>
          </a:p>
        </p:txBody>
      </p:sp>
    </p:spTree>
    <p:extLst>
      <p:ext uri="{BB962C8B-B14F-4D97-AF65-F5344CB8AC3E}">
        <p14:creationId xmlns:p14="http://schemas.microsoft.com/office/powerpoint/2010/main" val="13132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12044" y="-100013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alibri" charset="0"/>
                <a:ea typeface="MS PGothic" charset="0"/>
              </a:rPr>
              <a:t>Evre I Nonseminom, Risk uyarlanmış tedavi</a:t>
            </a:r>
          </a:p>
        </p:txBody>
      </p:sp>
      <p:pic>
        <p:nvPicPr>
          <p:cNvPr id="686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78" y="908050"/>
            <a:ext cx="4064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Oval"/>
          <p:cNvSpPr/>
          <p:nvPr/>
        </p:nvSpPr>
        <p:spPr>
          <a:xfrm>
            <a:off x="2908301" y="2276478"/>
            <a:ext cx="1471788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75545" y="-14288"/>
            <a:ext cx="8229600" cy="1143001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Patolojik Sınıflama</a:t>
            </a:r>
          </a:p>
        </p:txBody>
      </p:sp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91724" y="1196975"/>
            <a:ext cx="9052277" cy="5545138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2. seks kord/gonadal stromal tümörler</a:t>
            </a:r>
          </a:p>
          <a:p>
            <a:pPr>
              <a:buFont typeface="Arial" charset="0"/>
              <a:buNone/>
            </a:pPr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- leydig hücreli tümör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malign leydig hücreli tümör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sertoli hücreli tümör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		lipid zengin varyant, sklerozan, büyük hücreli kalsifiye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malign sertoli hücreli tümör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granüloza hücreli tümör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		erişkin, jüvenil tip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tekoma/fibroma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diğer seks kord/gonadal stromal tümörler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		inkomplet diferansiye, mikst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germ hücre ve seks kord/gonadal stroma içeren tümörler (gonadoblastom)</a:t>
            </a:r>
          </a:p>
        </p:txBody>
      </p:sp>
    </p:spTree>
    <p:extLst>
      <p:ext uri="{BB962C8B-B14F-4D97-AF65-F5344CB8AC3E}">
        <p14:creationId xmlns:p14="http://schemas.microsoft.com/office/powerpoint/2010/main" val="3075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Olgu </a:t>
            </a:r>
            <a:r>
              <a:rPr lang="tr-TR">
                <a:latin typeface="Calibri" charset="0"/>
                <a:ea typeface="MS PGothic" charset="0"/>
              </a:rPr>
              <a:t>4</a:t>
            </a: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457201" y="1600203"/>
            <a:ext cx="4435123" cy="5141913"/>
          </a:xfrm>
        </p:spPr>
        <p:txBody>
          <a:bodyPr>
            <a:normAutofit lnSpcReduction="10000"/>
          </a:bodyPr>
          <a:lstStyle/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35 yaş, evli 1 çocuklu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Sol testiste 5.8 cm kitle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AFP: 144, hCG: 34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12.11.2012 sol ing ox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	- yolk sac %50, ECA %40 teratom%20 %5 seminom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	- lvi yok</a:t>
            </a:r>
          </a:p>
          <a:p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BT: sol paraaortik 2 cm LAP</a:t>
            </a:r>
          </a:p>
        </p:txBody>
      </p:sp>
      <p:pic>
        <p:nvPicPr>
          <p:cNvPr id="69635" name="Content Placeholder 4" descr="SAHiN,TUNCAYtan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t="13300" r="25171" b="17966"/>
          <a:stretch>
            <a:fillRect/>
          </a:stretch>
        </p:blipFill>
        <p:spPr bwMode="auto">
          <a:xfrm>
            <a:off x="4892323" y="1700213"/>
            <a:ext cx="406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 2A Non-Seminom</a:t>
            </a:r>
          </a:p>
        </p:txBody>
      </p:sp>
      <p:pic>
        <p:nvPicPr>
          <p:cNvPr id="70658" name="Content Placeholder 4" descr="Screen Shot 2016-04-12 at 14.32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b="14264"/>
          <a:stretch>
            <a:fillRect/>
          </a:stretch>
        </p:blipFill>
        <p:spPr/>
      </p:pic>
      <p:pic>
        <p:nvPicPr>
          <p:cNvPr id="70659" name="Picture 6" descr="Screen Shot 2016-04-12 at 14.37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2" y="1412878"/>
            <a:ext cx="630625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Oval"/>
          <p:cNvSpPr/>
          <p:nvPr/>
        </p:nvSpPr>
        <p:spPr>
          <a:xfrm>
            <a:off x="1371602" y="2708278"/>
            <a:ext cx="1471789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FFFFFF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Olgu </a:t>
            </a:r>
            <a:r>
              <a:rPr lang="tr-TR">
                <a:latin typeface="Calibri" charset="0"/>
                <a:ea typeface="MS PGothic" charset="0"/>
              </a:rPr>
              <a:t>4</a:t>
            </a: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466667" cy="676275"/>
          </a:xfrm>
        </p:spPr>
        <p:txBody>
          <a:bodyPr>
            <a:normAutofit fontScale="85000" lnSpcReduction="10000"/>
          </a:bodyPr>
          <a:lstStyle/>
          <a:p>
            <a:r>
              <a:rPr lang="en-US" sz="2800">
                <a:solidFill>
                  <a:srgbClr val="660066"/>
                </a:solidFill>
                <a:latin typeface="Calibri" charset="0"/>
                <a:ea typeface="MS PGothic" charset="0"/>
              </a:rPr>
              <a:t>3 BEP sonrası belirteçler normal ama lenf nodu büyüyor!!! </a:t>
            </a:r>
          </a:p>
        </p:txBody>
      </p:sp>
      <p:pic>
        <p:nvPicPr>
          <p:cNvPr id="71683" name="Content Placeholder 3" descr="SAHiN,TUNCAYktsonras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3180" r="25993" b="25084"/>
          <a:stretch>
            <a:fillRect/>
          </a:stretch>
        </p:blipFill>
        <p:spPr bwMode="auto">
          <a:xfrm>
            <a:off x="5020735" y="2276475"/>
            <a:ext cx="284197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Content Placeholder 4" descr="SAHiN,TUNCAYtan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t="13300" r="25171" b="17966"/>
          <a:stretch>
            <a:fillRect/>
          </a:stretch>
        </p:blipFill>
        <p:spPr bwMode="auto">
          <a:xfrm>
            <a:off x="603957" y="2276475"/>
            <a:ext cx="294357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"/>
          <p:cNvSpPr txBox="1">
            <a:spLocks noChangeArrowheads="1"/>
          </p:cNvSpPr>
          <p:nvPr/>
        </p:nvSpPr>
        <p:spPr bwMode="auto">
          <a:xfrm>
            <a:off x="1563512" y="5157791"/>
            <a:ext cx="766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Tanı</a:t>
            </a:r>
          </a:p>
        </p:txBody>
      </p:sp>
      <p:sp>
        <p:nvSpPr>
          <p:cNvPr id="71686" name="TextBox 6"/>
          <p:cNvSpPr txBox="1">
            <a:spLocks noChangeArrowheads="1"/>
          </p:cNvSpPr>
          <p:nvPr/>
        </p:nvSpPr>
        <p:spPr bwMode="auto">
          <a:xfrm>
            <a:off x="5212646" y="5157791"/>
            <a:ext cx="28533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FF Sultan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Kemoterapi sonrası</a:t>
            </a:r>
          </a:p>
        </p:txBody>
      </p:sp>
    </p:spTree>
    <p:extLst>
      <p:ext uri="{BB962C8B-B14F-4D97-AF65-F5344CB8AC3E}">
        <p14:creationId xmlns:p14="http://schemas.microsoft.com/office/powerpoint/2010/main" val="335354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Olgu </a:t>
            </a:r>
            <a:r>
              <a:rPr lang="tr-TR">
                <a:latin typeface="Calibri" charset="0"/>
                <a:ea typeface="MS PGothic" charset="0"/>
              </a:rPr>
              <a:t>4</a:t>
            </a: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>
          <a:xfrm>
            <a:off x="457202" y="1628775"/>
            <a:ext cx="4051300" cy="4497388"/>
          </a:xfrm>
        </p:spPr>
        <p:txBody>
          <a:bodyPr/>
          <a:lstStyle/>
          <a:p>
            <a:r>
              <a:rPr lang="en-US">
                <a:solidFill>
                  <a:srgbClr val="660066"/>
                </a:solidFill>
                <a:latin typeface="Calibri" charset="0"/>
                <a:ea typeface="MS PGothic" charset="0"/>
              </a:rPr>
              <a:t>RPLND: matür teratom</a:t>
            </a:r>
          </a:p>
          <a:p>
            <a:endParaRPr lang="en-US">
              <a:solidFill>
                <a:srgbClr val="660066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72707" name="Content Placeholder 3" descr="EYLUL2012 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t="26743" r="858" b="3929"/>
          <a:stretch>
            <a:fillRect/>
          </a:stretch>
        </p:blipFill>
        <p:spPr bwMode="auto">
          <a:xfrm>
            <a:off x="4763913" y="2276475"/>
            <a:ext cx="3265311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Content Placeholder 5" descr="EYLUL2012 10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8821" r="17274"/>
          <a:stretch>
            <a:fillRect/>
          </a:stretch>
        </p:blipFill>
        <p:spPr bwMode="auto">
          <a:xfrm>
            <a:off x="1947334" y="2276475"/>
            <a:ext cx="2048933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alibri" charset="0"/>
                <a:ea typeface="MS PGothic" charset="0"/>
              </a:rPr>
              <a:t>Neden kemoterapi sonrası RPLND?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75545" y="18446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>
                <a:solidFill>
                  <a:srgbClr val="660066"/>
                </a:solidFill>
                <a:latin typeface="Calibri" charset="0"/>
                <a:ea typeface="MS PGothic" charset="0"/>
              </a:rPr>
              <a:t>Canlı malign 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tümörü olan hastalarda sağkalımı iyileştirmek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Büyüyen teratomda </a:t>
            </a:r>
            <a:r>
              <a:rPr lang="en-US" sz="2400">
                <a:solidFill>
                  <a:srgbClr val="660066"/>
                </a:solidFill>
                <a:latin typeface="Calibri" charset="0"/>
                <a:ea typeface="MS PGothic" charset="0"/>
              </a:rPr>
              <a:t>malign transformasyonu 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önlemek</a:t>
            </a:r>
          </a:p>
          <a:p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Retroperiton </a:t>
            </a:r>
            <a:r>
              <a:rPr lang="en-US" sz="2400">
                <a:solidFill>
                  <a:srgbClr val="660066"/>
                </a:solidFill>
                <a:latin typeface="Calibri" charset="0"/>
                <a:ea typeface="MS PGothic" charset="0"/>
              </a:rPr>
              <a:t>izlem 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sıklığını azaltmak</a:t>
            </a:r>
          </a:p>
          <a:p>
            <a:endParaRPr lang="en-US" sz="24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Patoloji ne çıkar?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canlı kanser	%15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teratom		%40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nekroz		%45</a:t>
            </a:r>
          </a:p>
        </p:txBody>
      </p:sp>
    </p:spTree>
    <p:extLst>
      <p:ext uri="{BB962C8B-B14F-4D97-AF65-F5344CB8AC3E}">
        <p14:creationId xmlns:p14="http://schemas.microsoft.com/office/powerpoint/2010/main" val="33927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1 Başlık"/>
          <p:cNvSpPr>
            <a:spLocks noGrp="1"/>
          </p:cNvSpPr>
          <p:nvPr>
            <p:ph type="title"/>
          </p:nvPr>
        </p:nvSpPr>
        <p:spPr>
          <a:xfrm>
            <a:off x="475545" y="188913"/>
            <a:ext cx="8229600" cy="1143000"/>
          </a:xfrm>
        </p:spPr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5</a:t>
            </a:r>
          </a:p>
        </p:txBody>
      </p:sp>
      <p:sp>
        <p:nvSpPr>
          <p:cNvPr id="74754" name="2 İçerik Yer Tutucusu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33 y.E hasta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Sol testiste kitle nedeniyle başvurdu.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Lab:</a:t>
            </a: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- AFP 80.85</a:t>
            </a: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- hCG 700.4</a:t>
            </a:r>
          </a:p>
          <a:p>
            <a:pPr>
              <a:buFont typeface="Arial" charset="0"/>
              <a:buNone/>
            </a:pP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		- LDH 394</a:t>
            </a:r>
          </a:p>
          <a:p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FM: Sol testiste kitle palpe edildi</a:t>
            </a:r>
          </a:p>
        </p:txBody>
      </p:sp>
    </p:spTree>
    <p:extLst>
      <p:ext uri="{BB962C8B-B14F-4D97-AF65-F5344CB8AC3E}">
        <p14:creationId xmlns:p14="http://schemas.microsoft.com/office/powerpoint/2010/main" val="31731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5</a:t>
            </a:r>
          </a:p>
        </p:txBody>
      </p:sp>
      <p:sp>
        <p:nvSpPr>
          <p:cNvPr id="75777" name="2 İçerik Yer Tutucusu"/>
          <p:cNvSpPr>
            <a:spLocks noGrp="1"/>
          </p:cNvSpPr>
          <p:nvPr>
            <p:ph idx="1"/>
          </p:nvPr>
        </p:nvSpPr>
        <p:spPr>
          <a:xfrm>
            <a:off x="431800" y="1628775"/>
            <a:ext cx="8686800" cy="45656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15.08.2014, sol inguinal orşiektomi:</a:t>
            </a:r>
          </a:p>
          <a:p>
            <a:pPr marL="0" indent="0"/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Mikst tip germ hücreli testis tümörü: % 95 ECA, %5 seminom</a:t>
            </a:r>
          </a:p>
          <a:p>
            <a:pPr marL="0" indent="0"/>
            <a:r>
              <a:rPr lang="tr-TR" sz="2800">
                <a:solidFill>
                  <a:srgbClr val="FF0000"/>
                </a:solidFill>
                <a:latin typeface="Calibri" charset="0"/>
                <a:ea typeface="MS PGothic" charset="0"/>
              </a:rPr>
              <a:t>Rete testise ve spermatik korda infiltrasyon izlenmiştir</a:t>
            </a:r>
          </a:p>
          <a:p>
            <a:pPr marL="0" indent="0"/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Tümör epididimle yakın komşuluk halindedir</a:t>
            </a:r>
          </a:p>
          <a:p>
            <a:pPr marL="0" indent="0"/>
            <a:r>
              <a:rPr lang="tr-TR" sz="2800">
                <a:solidFill>
                  <a:srgbClr val="FF0000"/>
                </a:solidFill>
                <a:latin typeface="Calibri" charset="0"/>
                <a:ea typeface="MS PGothic" charset="0"/>
              </a:rPr>
              <a:t>Vasküler invazyon izlenmiştir</a:t>
            </a:r>
            <a:r>
              <a:rPr lang="tr-TR" sz="2800">
                <a:solidFill>
                  <a:srgbClr val="000000"/>
                </a:solidFill>
                <a:latin typeface="Calibri" charset="0"/>
                <a:ea typeface="MS PGothic" charset="0"/>
              </a:rPr>
              <a:t>, Spermatik kord CS (-)</a:t>
            </a:r>
          </a:p>
        </p:txBody>
      </p:sp>
    </p:spTree>
    <p:extLst>
      <p:ext uri="{BB962C8B-B14F-4D97-AF65-F5344CB8AC3E}">
        <p14:creationId xmlns:p14="http://schemas.microsoft.com/office/powerpoint/2010/main" val="24157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5</a:t>
            </a:r>
          </a:p>
        </p:txBody>
      </p:sp>
      <p:sp>
        <p:nvSpPr>
          <p:cNvPr id="76801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18.08.2014 Abd BT:</a:t>
            </a:r>
          </a:p>
          <a:p>
            <a:pPr marL="0" indent="0"/>
            <a:endParaRPr lang="tr-TR" sz="2800">
              <a:solidFill>
                <a:schemeClr val="bg1"/>
              </a:solidFill>
              <a:latin typeface="Calibri" charset="0"/>
              <a:ea typeface="MS PGothic" charset="0"/>
            </a:endParaRPr>
          </a:p>
          <a:p>
            <a:pPr marL="0" indent="0"/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Sol paraaortik alanda büyüğü sol renal arter düzeyinde 44x34 mm olmak üzere birkaç adet retroperitoneal metastatik LAP mevcuttur. </a:t>
            </a:r>
          </a:p>
          <a:p>
            <a:pPr marL="0" indent="0"/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Sol eksternal iliak yerleşimli kısa aksı 8 mm olarak ölçülen bir adet lenf bezi izlenmiştir. </a:t>
            </a:r>
          </a:p>
        </p:txBody>
      </p:sp>
    </p:spTree>
    <p:extLst>
      <p:ext uri="{BB962C8B-B14F-4D97-AF65-F5344CB8AC3E}">
        <p14:creationId xmlns:p14="http://schemas.microsoft.com/office/powerpoint/2010/main" val="19018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77826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9531" r="27344" b="4883"/>
          <a:stretch>
            <a:fillRect/>
          </a:stretch>
        </p:blipFill>
        <p:spPr bwMode="auto">
          <a:xfrm>
            <a:off x="-428978" y="-214313"/>
            <a:ext cx="9929989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4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78850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2" t="4883" r="39648" b="6250"/>
          <a:stretch>
            <a:fillRect/>
          </a:stretch>
        </p:blipFill>
        <p:spPr bwMode="auto">
          <a:xfrm>
            <a:off x="-428978" y="3"/>
            <a:ext cx="10001956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25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75545" y="188913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Tanısal Değerlendirme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75545" y="1341438"/>
            <a:ext cx="8229600" cy="4525962"/>
          </a:xfrm>
        </p:spPr>
        <p:txBody>
          <a:bodyPr>
            <a:normAutofit fontScale="40000" lnSpcReduction="20000"/>
          </a:bodyPr>
          <a:lstStyle/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Klinik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- ağrısız tek taraflı testiküler kitle (ağrı %20-27)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- jinekomasti %7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- metastaza bağlı ağrı %11</a:t>
            </a:r>
          </a:p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Görüntüleme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- ultrasonografi: duyarlılık %100, ucuz, intra/ekstratestiküler ayırımı</a:t>
            </a:r>
          </a:p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Belirteç (AFP, hCG, LDH)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- tanı, evreleme ve prognoz için kullanılır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latin typeface="Calibri" charset="0"/>
                <a:ea typeface="MS PGothic" charset="0"/>
              </a:rPr>
              <a:t>	</a:t>
            </a:r>
            <a:r>
              <a:rPr lang="en-US" sz="2000">
                <a:solidFill>
                  <a:schemeClr val="bg1"/>
                </a:solidFill>
                <a:latin typeface="Calibri" charset="0"/>
                <a:ea typeface="MS PGothic" charset="0"/>
              </a:rPr>
              <a:t>	AFP: tüm hastaların %50-70’inde yükselir, seminomda yükselmez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Calibri" charset="0"/>
                <a:ea typeface="MS PGothic" charset="0"/>
              </a:rPr>
              <a:t>		hCG: tüm hastaların %40-60’ında, seminomların %30’unda yükselir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Calibri" charset="0"/>
                <a:ea typeface="MS PGothic" charset="0"/>
              </a:rPr>
              <a:t>		Nonseminomların %90’ında herhangi bir belirteç yükselir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chemeClr val="bg1"/>
                </a:solidFill>
                <a:latin typeface="Calibri" charset="0"/>
                <a:ea typeface="MS PGothic" charset="0"/>
              </a:rPr>
              <a:t>		LDH tümör yükünü gösterir, ileri evrede %80 yüksektir</a:t>
            </a:r>
          </a:p>
        </p:txBody>
      </p:sp>
    </p:spTree>
    <p:extLst>
      <p:ext uri="{BB962C8B-B14F-4D97-AF65-F5344CB8AC3E}">
        <p14:creationId xmlns:p14="http://schemas.microsoft.com/office/powerpoint/2010/main" val="41291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5</a:t>
            </a:r>
          </a:p>
        </p:txBody>
      </p:sp>
      <p:sp>
        <p:nvSpPr>
          <p:cNvPr id="7987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Evre 2B Nonseminom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İyi prognoz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3 BEP sonrası BT: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tr-TR" sz="2800" b="1">
              <a:solidFill>
                <a:srgbClr val="660066"/>
              </a:solidFill>
              <a:latin typeface="Calibri" charset="0"/>
              <a:ea typeface="MS PGothic" charset="0"/>
            </a:endParaRPr>
          </a:p>
          <a:p>
            <a:pPr marL="0" indent="0">
              <a:lnSpc>
                <a:spcPct val="90000"/>
              </a:lnSpc>
            </a:pPr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Sol paraaortik alanda büyüğü sol renal arter orifisi düzeyinde 30x25 mm olmak üzere birkaç adet retroperitoneal metastatik LAP mevcuttur. Boyutlarında önceki incelemeye göre %32 küçülme saptanmıştır.</a:t>
            </a:r>
          </a:p>
          <a:p>
            <a:pPr marL="0" indent="0">
              <a:lnSpc>
                <a:spcPct val="90000"/>
              </a:lnSpc>
            </a:pPr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Sol ekternal iliak yerleşimli kısa aksı 5 mm olarak ölçülen bir adet lenf bezi izlenmiştir. </a:t>
            </a:r>
          </a:p>
          <a:p>
            <a:pPr marL="0" indent="0">
              <a:lnSpc>
                <a:spcPct val="90000"/>
              </a:lnSpc>
            </a:pPr>
            <a:endParaRPr lang="tr-TR" sz="2800">
              <a:solidFill>
                <a:schemeClr val="bg1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80898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9" t="21484" r="28516" b="7227"/>
          <a:stretch>
            <a:fillRect/>
          </a:stretch>
        </p:blipFill>
        <p:spPr bwMode="auto">
          <a:xfrm>
            <a:off x="-428978" y="-428625"/>
            <a:ext cx="9787467" cy="75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8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sp>
        <p:nvSpPr>
          <p:cNvPr id="81922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>
              <a:latin typeface="Calibri" charset="0"/>
              <a:ea typeface="MS PGothic" charset="0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5859" r="41992" b="6250"/>
          <a:stretch>
            <a:fillRect/>
          </a:stretch>
        </p:blipFill>
        <p:spPr bwMode="auto">
          <a:xfrm>
            <a:off x="-357011" y="-785813"/>
            <a:ext cx="9715500" cy="74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latin typeface="Calibri" charset="0"/>
                <a:ea typeface="MS PGothic" charset="0"/>
              </a:rPr>
              <a:t>Olgu 5</a:t>
            </a:r>
          </a:p>
        </p:txBody>
      </p:sp>
      <p:sp>
        <p:nvSpPr>
          <p:cNvPr id="82945" name="2 İçerik Yer Tutucusu"/>
          <p:cNvSpPr>
            <a:spLocks noGrp="1"/>
          </p:cNvSpPr>
          <p:nvPr>
            <p:ph idx="1"/>
          </p:nvPr>
        </p:nvSpPr>
        <p:spPr>
          <a:xfrm>
            <a:off x="283634" y="1628775"/>
            <a:ext cx="8768644" cy="4679950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tr-TR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30.12.2014 RPLND Patolojisi:</a:t>
            </a:r>
          </a:p>
          <a:p>
            <a:pPr marL="0" indent="0">
              <a:buFont typeface="Arial" charset="0"/>
              <a:buNone/>
            </a:pPr>
            <a:endParaRPr lang="tr-TR" sz="2800" b="1">
              <a:solidFill>
                <a:srgbClr val="660066"/>
              </a:solidFill>
              <a:latin typeface="Calibri" charset="0"/>
              <a:ea typeface="MS PGothic" charset="0"/>
            </a:endParaRPr>
          </a:p>
          <a:p>
            <a:pPr marL="0" indent="0"/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Koagülasyon nekrozu ve fibrohistiyositik değişiklikler gösteren doku örnekleri</a:t>
            </a:r>
          </a:p>
          <a:p>
            <a:pPr marL="0" indent="0">
              <a:buFont typeface="Arial" charset="0"/>
              <a:buNone/>
            </a:pPr>
            <a:r>
              <a:rPr lang="tr-TR" sz="2800">
                <a:solidFill>
                  <a:schemeClr val="bg1"/>
                </a:solidFill>
                <a:latin typeface="Calibri" charset="0"/>
                <a:ea typeface="MS PGothic" charset="0"/>
              </a:rPr>
              <a:t>	</a:t>
            </a:r>
            <a:r>
              <a:rPr lang="tr-TR" sz="2400">
                <a:solidFill>
                  <a:schemeClr val="bg1"/>
                </a:solidFill>
                <a:latin typeface="Calibri" charset="0"/>
                <a:ea typeface="MS PGothic" charset="0"/>
              </a:rPr>
              <a:t>- Mikst germ hücreli tümör öyküsü olan hastada incelenen post-kemoterapi spesmenleri tümör nekrozu bulunduran, arada çok az rezidü lenfoid dokunun izlenebildiği  fibrotik lenf nodülleri özelliğindedir. Bulgular lenf nodüllerindeki rezidüel tümörün komple nekroza gittiğini göstermektedir. Canlı tümör hücresine rastlanmamıştır. </a:t>
            </a:r>
          </a:p>
        </p:txBody>
      </p:sp>
    </p:spTree>
    <p:extLst>
      <p:ext uri="{BB962C8B-B14F-4D97-AF65-F5344CB8AC3E}">
        <p14:creationId xmlns:p14="http://schemas.microsoft.com/office/powerpoint/2010/main" val="4207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Olgu </a:t>
            </a:r>
            <a:r>
              <a:rPr lang="tr-TR">
                <a:latin typeface="Calibri" charset="0"/>
                <a:ea typeface="MS PGothic" charset="0"/>
              </a:rPr>
              <a:t>5</a:t>
            </a: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İyi Prognoz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3 BEP</a:t>
            </a:r>
          </a:p>
          <a:p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Orta Prognoz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4 BEP (5 yıl PFS %80)</a:t>
            </a:r>
          </a:p>
          <a:p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Kötü Prognoz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4 BEP (5 yıl PFS %45-50)</a:t>
            </a:r>
          </a:p>
          <a:p>
            <a:endParaRPr lang="en-US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78" y="1268413"/>
            <a:ext cx="4797778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988"/>
            <a:ext cx="8229600" cy="1354137"/>
          </a:xfrm>
        </p:spPr>
        <p:txBody>
          <a:bodyPr/>
          <a:lstStyle/>
          <a:p>
            <a:r>
              <a:rPr lang="tr-TR" sz="3600">
                <a:latin typeface="Calibri" charset="0"/>
                <a:ea typeface="MS PGothic" charset="0"/>
              </a:rPr>
              <a:t>Testis tümörlerinde </a:t>
            </a:r>
            <a:br>
              <a:rPr lang="tr-TR" sz="3600">
                <a:latin typeface="Calibri" charset="0"/>
                <a:ea typeface="MS PGothic" charset="0"/>
              </a:rPr>
            </a:br>
            <a:r>
              <a:rPr lang="tr-TR" sz="3600">
                <a:latin typeface="Calibri" charset="0"/>
                <a:ea typeface="MS PGothic" charset="0"/>
              </a:rPr>
              <a:t>yüksek hCG ve AFP sıklığı (%)</a:t>
            </a:r>
          </a:p>
        </p:txBody>
      </p:sp>
      <p:graphicFrame>
        <p:nvGraphicFramePr>
          <p:cNvPr id="22654" name="Group 126"/>
          <p:cNvGraphicFramePr>
            <a:graphicFrameLocks noGrp="1"/>
          </p:cNvGraphicFramePr>
          <p:nvPr>
            <p:ph idx="4294967295"/>
          </p:nvPr>
        </p:nvGraphicFramePr>
        <p:xfrm>
          <a:off x="3255963" y="1989138"/>
          <a:ext cx="5888567" cy="4244659"/>
        </p:xfrm>
        <a:graphic>
          <a:graphicData uri="http://schemas.openxmlformats.org/drawingml/2006/table">
            <a:tbl>
              <a:tblPr/>
              <a:tblGrid>
                <a:gridCol w="203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charset="0"/>
                        <a:ea typeface="MS PGothic" charset="0"/>
                        <a:cs typeface="MS PGothic" charset="0"/>
                      </a:endParaRP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AFP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hCG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AFP ve/veya hCG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Seminom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0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9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9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Teratom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37,5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25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43,7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ECA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70,3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60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87,5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ECA+Teratom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64,2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57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85,7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Koryokarsinom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0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100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Yolk sac tümör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75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25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MS PGothic" charset="0"/>
                          <a:cs typeface="MS PGothic" charset="0"/>
                        </a:rPr>
                        <a:t>75</a:t>
                      </a:r>
                    </a:p>
                  </a:txBody>
                  <a:tcPr marL="91438" marR="914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9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75545" y="115888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Evreleme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595078" cy="456565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>
                <a:solidFill>
                  <a:srgbClr val="660066"/>
                </a:solidFill>
                <a:latin typeface="Calibri" charset="0"/>
                <a:ea typeface="MS PGothic" charset="0"/>
              </a:rPr>
              <a:t>Serum tümör belirteçleri</a:t>
            </a:r>
          </a:p>
          <a:p>
            <a:pPr>
              <a:buFont typeface="Arial" charset="0"/>
              <a:buNone/>
            </a:pPr>
            <a:r>
              <a:rPr lang="en-US" sz="2800">
                <a:solidFill>
                  <a:srgbClr val="000000"/>
                </a:solidFill>
                <a:latin typeface="Calibri" charset="0"/>
                <a:ea typeface="MS PGothic" charset="0"/>
              </a:rPr>
              <a:t>	</a:t>
            </a: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- orşiyektomiden 1 hafta sonra tekrar değerlendirilmeli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yarı ömür: 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	AFP: 5-7 gün, hCG: 2-3 gün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IGCCCG risk grupları oluşturmada önemli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metastaz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		belirteç yüksek kalırsa var demektir ama normale düşerse yok demek değildir!</a:t>
            </a:r>
          </a:p>
          <a:p>
            <a:pPr>
              <a:buFont typeface="Arial" charset="0"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  <a:ea typeface="MS PGothic" charset="0"/>
              </a:rPr>
              <a:t>	- kemoterapi ile</a:t>
            </a:r>
          </a:p>
          <a:p>
            <a:pPr>
              <a:buFont typeface="Arial" charset="0"/>
              <a:buNone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MS PGothic" charset="0"/>
              </a:rPr>
              <a:t>		düşmez ise kötü prognostik, yavaş düşüyor ise doz tekrar değerlendirilmelidir</a:t>
            </a:r>
          </a:p>
          <a:p>
            <a:pPr>
              <a:buFont typeface="Arial" charset="0"/>
              <a:buNone/>
            </a:pPr>
            <a:endParaRPr lang="en-US" sz="2400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endParaRPr lang="en-US" sz="2400">
              <a:solidFill>
                <a:srgbClr val="000000"/>
              </a:solidFill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75545" y="115888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Evreleme</a:t>
            </a:r>
          </a:p>
        </p:txBody>
      </p:sp>
      <p:sp>
        <p:nvSpPr>
          <p:cNvPr id="25601" name="Content Placeholder 2"/>
          <p:cNvSpPr>
            <a:spLocks noGrp="1"/>
          </p:cNvSpPr>
          <p:nvPr>
            <p:ph idx="1"/>
          </p:nvPr>
        </p:nvSpPr>
        <p:spPr>
          <a:xfrm>
            <a:off x="475547" y="1484316"/>
            <a:ext cx="8576733" cy="4537075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>
                <a:solidFill>
                  <a:srgbClr val="000000"/>
                </a:solidFill>
                <a:latin typeface="Calibri" charset="0"/>
                <a:ea typeface="MS PGothic" charset="0"/>
              </a:rPr>
              <a:t>Serum belirteçleri bakılmalı</a:t>
            </a:r>
          </a:p>
          <a:p>
            <a:r>
              <a:rPr lang="en-US" sz="2800" b="1">
                <a:solidFill>
                  <a:srgbClr val="000000"/>
                </a:solidFill>
                <a:latin typeface="Calibri" charset="0"/>
                <a:ea typeface="MS PGothic" charset="0"/>
              </a:rPr>
              <a:t>Torakoabdominopelvik BT çekilmeli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Abdominopelvik BT: duyarlılık %70-80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3 mm aralıkla taranmalı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BT kontraendike ise MRG, pahalı!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charset="0"/>
                <a:ea typeface="MS PGothic" charset="0"/>
              </a:rPr>
              <a:t>FDG-PET: evrelemede yeri yok! postkemoterapi seminom rezidülerini izlem/aktif tedavi kararında yeri var</a:t>
            </a:r>
            <a:endParaRPr lang="en-US" b="1">
              <a:solidFill>
                <a:srgbClr val="000000"/>
              </a:solidFill>
              <a:latin typeface="Calibri" charset="0"/>
              <a:ea typeface="MS PGothic" charset="0"/>
            </a:endParaRPr>
          </a:p>
          <a:p>
            <a:r>
              <a:rPr lang="en-US" sz="2800" b="1">
                <a:solidFill>
                  <a:srgbClr val="000000"/>
                </a:solidFill>
                <a:latin typeface="Calibri" charset="0"/>
                <a:ea typeface="MS PGothic" charset="0"/>
              </a:rPr>
              <a:t>Skrotal US </a:t>
            </a:r>
          </a:p>
          <a:p>
            <a:r>
              <a:rPr lang="en-US" sz="2800" b="1">
                <a:solidFill>
                  <a:schemeClr val="bg1"/>
                </a:solidFill>
                <a:latin typeface="Calibri" charset="0"/>
                <a:ea typeface="MS PGothic" charset="0"/>
              </a:rPr>
              <a:t>Beyin BT</a:t>
            </a: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: yüksek risk ve yüksek hacimli hastalık varsa</a:t>
            </a:r>
          </a:p>
          <a:p>
            <a:r>
              <a:rPr lang="en-US" sz="2800" b="1">
                <a:solidFill>
                  <a:schemeClr val="bg1"/>
                </a:solidFill>
                <a:latin typeface="Calibri" charset="0"/>
                <a:ea typeface="MS PGothic" charset="0"/>
              </a:rPr>
              <a:t>Kemik Sintigrafisi</a:t>
            </a:r>
            <a:r>
              <a:rPr lang="en-US" sz="2800">
                <a:solidFill>
                  <a:schemeClr val="bg1"/>
                </a:solidFill>
                <a:latin typeface="Calibri" charset="0"/>
                <a:ea typeface="MS PGothic" charset="0"/>
              </a:rPr>
              <a:t>: İlgili semptom varlığında</a:t>
            </a:r>
          </a:p>
        </p:txBody>
      </p:sp>
    </p:spTree>
    <p:extLst>
      <p:ext uri="{BB962C8B-B14F-4D97-AF65-F5344CB8AC3E}">
        <p14:creationId xmlns:p14="http://schemas.microsoft.com/office/powerpoint/2010/main" val="3263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bit">
  <a:themeElements>
    <a:clrScheme name="Orbit">
      <a:dk1>
        <a:srgbClr val="000000"/>
      </a:dk1>
      <a:lt1>
        <a:srgbClr val="FFFFFF"/>
      </a:lt1>
      <a:dk2>
        <a:srgbClr val="7C9BA5"/>
      </a:dk2>
      <a:lt2>
        <a:srgbClr val="C1D0CA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Orbit.thmx</Template>
  <TotalTime>3</TotalTime>
  <Words>1351</Words>
  <Application>Microsoft Office PowerPoint</Application>
  <PresentationFormat>Ekran Gösterisi (4:3)</PresentationFormat>
  <Paragraphs>421</Paragraphs>
  <Slides>65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74" baseType="lpstr">
      <vt:lpstr>ＭＳ Ｐゴシック</vt:lpstr>
      <vt:lpstr>ＭＳ Ｐゴシック</vt:lpstr>
      <vt:lpstr>Arial</vt:lpstr>
      <vt:lpstr>Calibri</vt:lpstr>
      <vt:lpstr>Candara</vt:lpstr>
      <vt:lpstr>Monotype Sorts</vt:lpstr>
      <vt:lpstr>TFF Sultan</vt:lpstr>
      <vt:lpstr>Times New Roman</vt:lpstr>
      <vt:lpstr>Orbit</vt:lpstr>
      <vt:lpstr>PowerPoint Sunusu</vt:lpstr>
      <vt:lpstr>PowerPoint Sunusu</vt:lpstr>
      <vt:lpstr>İnsidans ve mortalite</vt:lpstr>
      <vt:lpstr>Patolojik Sınıflama</vt:lpstr>
      <vt:lpstr>Patolojik Sınıflama</vt:lpstr>
      <vt:lpstr>Tanısal Değerlendirme</vt:lpstr>
      <vt:lpstr>Testis tümörlerinde  yüksek hCG ve AFP sıklığı (%)</vt:lpstr>
      <vt:lpstr>Evreleme</vt:lpstr>
      <vt:lpstr>Evreleme</vt:lpstr>
      <vt:lpstr>2009 TNM, UICC</vt:lpstr>
      <vt:lpstr>Evrelerin Gruplaması</vt:lpstr>
      <vt:lpstr>İyi Prognoz</vt:lpstr>
      <vt:lpstr>Orta Prognoz</vt:lpstr>
      <vt:lpstr>Kötü Prognoz</vt:lpstr>
      <vt:lpstr>Orşiyektomi</vt:lpstr>
      <vt:lpstr>Orşiyektomi</vt:lpstr>
      <vt:lpstr>PowerPoint Sunusu</vt:lpstr>
      <vt:lpstr>Testis Koruyucu Cerrahi</vt:lpstr>
      <vt:lpstr>PowerPoint Sunusu</vt:lpstr>
      <vt:lpstr>Prognoz</vt:lpstr>
      <vt:lpstr>Evre 1 Seminom</vt:lpstr>
      <vt:lpstr>Evre 1 Seminom</vt:lpstr>
      <vt:lpstr>Evre 1 Non-Seminom</vt:lpstr>
      <vt:lpstr>Evre 1 Non-Seminom</vt:lpstr>
      <vt:lpstr>PowerPoint Sunusu</vt:lpstr>
      <vt:lpstr>PowerPoint Sunusu</vt:lpstr>
      <vt:lpstr>Evre 2A/B Seminom</vt:lpstr>
      <vt:lpstr>Evre 2A/B Seminom</vt:lpstr>
      <vt:lpstr>PowerPoint Sunusu</vt:lpstr>
      <vt:lpstr>Evre 2A/B Non-Seminom</vt:lpstr>
      <vt:lpstr>PowerPoint Sunusu</vt:lpstr>
      <vt:lpstr>Evre IIC-III NSGHT</vt:lpstr>
      <vt:lpstr>Metastatik Hastalık (Evre 2c ve 3)</vt:lpstr>
      <vt:lpstr>PowerPoint Sunusu</vt:lpstr>
      <vt:lpstr>Primer Kemoterapi Değerlendirimi</vt:lpstr>
      <vt:lpstr>Olgu 1 </vt:lpstr>
      <vt:lpstr>Olgu 1 </vt:lpstr>
      <vt:lpstr>Olgu 1 </vt:lpstr>
      <vt:lpstr>Olgu 1</vt:lpstr>
      <vt:lpstr>Evre 1 Seminom</vt:lpstr>
      <vt:lpstr>Olgu 2</vt:lpstr>
      <vt:lpstr>Olgu 2</vt:lpstr>
      <vt:lpstr>Olgu 2</vt:lpstr>
      <vt:lpstr>Evre I seminom, nüks</vt:lpstr>
      <vt:lpstr>PowerPoint Sunusu</vt:lpstr>
      <vt:lpstr>Evre IIA seminom</vt:lpstr>
      <vt:lpstr>Evre IIA seminom</vt:lpstr>
      <vt:lpstr>Olgu 3</vt:lpstr>
      <vt:lpstr>Evre I Nonseminom, Risk uyarlanmış tedavi</vt:lpstr>
      <vt:lpstr>Olgu 4</vt:lpstr>
      <vt:lpstr>Evre 2A Non-Seminom</vt:lpstr>
      <vt:lpstr>Olgu 4</vt:lpstr>
      <vt:lpstr>Olgu 4</vt:lpstr>
      <vt:lpstr>Neden kemoterapi sonrası RPLND?</vt:lpstr>
      <vt:lpstr>Olgu 5</vt:lpstr>
      <vt:lpstr>Olgu 5</vt:lpstr>
      <vt:lpstr>Olgu 5</vt:lpstr>
      <vt:lpstr>PowerPoint Sunusu</vt:lpstr>
      <vt:lpstr>PowerPoint Sunusu</vt:lpstr>
      <vt:lpstr>Olgu 5</vt:lpstr>
      <vt:lpstr>PowerPoint Sunusu</vt:lpstr>
      <vt:lpstr>PowerPoint Sunusu</vt:lpstr>
      <vt:lpstr>Olgu 5</vt:lpstr>
      <vt:lpstr>Olgu 5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Evren Suer</dc:creator>
  <cp:lastModifiedBy>user</cp:lastModifiedBy>
  <cp:revision>2</cp:revision>
  <dcterms:created xsi:type="dcterms:W3CDTF">2018-09-30T19:07:55Z</dcterms:created>
  <dcterms:modified xsi:type="dcterms:W3CDTF">2018-10-01T07:21:32Z</dcterms:modified>
</cp:coreProperties>
</file>