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3"/>
  </p:notesMasterIdLst>
  <p:sldIdLst>
    <p:sldId id="349" r:id="rId2"/>
    <p:sldId id="289" r:id="rId3"/>
    <p:sldId id="536" r:id="rId4"/>
    <p:sldId id="538" r:id="rId5"/>
    <p:sldId id="539" r:id="rId6"/>
    <p:sldId id="531" r:id="rId7"/>
    <p:sldId id="540" r:id="rId8"/>
    <p:sldId id="541" r:id="rId9"/>
    <p:sldId id="532" r:id="rId10"/>
    <p:sldId id="542" r:id="rId11"/>
    <p:sldId id="543" r:id="rId12"/>
    <p:sldId id="304" r:id="rId13"/>
    <p:sldId id="350" r:id="rId14"/>
    <p:sldId id="547" r:id="rId15"/>
    <p:sldId id="548" r:id="rId16"/>
    <p:sldId id="549" r:id="rId17"/>
    <p:sldId id="377" r:id="rId18"/>
    <p:sldId id="521" r:id="rId19"/>
    <p:sldId id="479" r:id="rId20"/>
    <p:sldId id="522" r:id="rId21"/>
    <p:sldId id="480" r:id="rId22"/>
    <p:sldId id="523" r:id="rId23"/>
    <p:sldId id="524" r:id="rId24"/>
    <p:sldId id="525" r:id="rId25"/>
    <p:sldId id="544" r:id="rId26"/>
    <p:sldId id="550" r:id="rId27"/>
    <p:sldId id="551" r:id="rId28"/>
    <p:sldId id="545" r:id="rId29"/>
    <p:sldId id="552" r:id="rId30"/>
    <p:sldId id="553" r:id="rId31"/>
    <p:sldId id="546" r:id="rId32"/>
    <p:sldId id="554" r:id="rId33"/>
    <p:sldId id="555" r:id="rId34"/>
    <p:sldId id="333" r:id="rId35"/>
    <p:sldId id="556" r:id="rId36"/>
    <p:sldId id="557" r:id="rId37"/>
    <p:sldId id="558" r:id="rId38"/>
    <p:sldId id="559" r:id="rId39"/>
    <p:sldId id="560" r:id="rId40"/>
    <p:sldId id="561" r:id="rId41"/>
    <p:sldId id="346" r:id="rId42"/>
  </p:sldIdLst>
  <p:sldSz cx="9144000" cy="6858000" type="screen4x3"/>
  <p:notesSz cx="6858000" cy="9144000"/>
  <p:embeddedFontLst>
    <p:embeddedFont>
      <p:font typeface="华文隶书" panose="02010800040101010101" pitchFamily="2" charset="-122"/>
      <p:regular r:id="rId44"/>
    </p:embeddedFont>
    <p:embeddedFont>
      <p:font typeface="华文楷体" panose="02010600040101010101" pitchFamily="2" charset="-122"/>
      <p:regular r:id="rId45"/>
    </p:embeddedFont>
    <p:embeddedFont>
      <p:font typeface="微软雅黑" panose="020B0503020204020204" pitchFamily="34" charset="-122"/>
      <p:regular r:id="rId46"/>
      <p:bold r:id="rId47"/>
    </p:embeddedFont>
    <p:embeddedFont>
      <p:font typeface="GB Pinyinok-D" panose="02010601030101010101" pitchFamily="2" charset="-122"/>
      <p:regular r:id="rId48"/>
    </p:embeddedFont>
    <p:embeddedFont>
      <p:font typeface="华文仿宋" panose="02010600040101010101" pitchFamily="2" charset="-122"/>
      <p:regular r:id="rId49"/>
    </p:embeddedFont>
    <p:embeddedFont>
      <p:font typeface="GB Pinyinok-B" panose="02010601030101010101" pitchFamily="2" charset="-122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Britannic Bold" panose="020B0903060703020204" pitchFamily="34" charset="0"/>
      <p:regular r:id="rId55"/>
    </p:embeddedFont>
  </p:embeddedFontLst>
  <p:custDataLst>
    <p:tags r:id="rId5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9055" autoAdjust="0"/>
  </p:normalViewPr>
  <p:slideViewPr>
    <p:cSldViewPr snapToGrid="0">
      <p:cViewPr varScale="1">
        <p:scale>
          <a:sx n="83" d="100"/>
          <a:sy n="83" d="100"/>
        </p:scale>
        <p:origin x="570" y="84"/>
      </p:cViewPr>
      <p:guideLst>
        <p:guide orient="horz" pos="2170"/>
        <p:guide pos="2856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2016/9/19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5111997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第三十五课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汽车我先开着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45569" y="984250"/>
            <a:ext cx="5498432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817815" y="950846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不管     管不了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事我管不了。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这是你自己的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事，我不管。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1" y="2425076"/>
            <a:ext cx="35493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84151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shēngchǎn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jīxù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dàikuǎn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经济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管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积蓄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贷款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04937" y="3210289"/>
            <a:ext cx="5654842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549315" y="3400671"/>
            <a:ext cx="5510463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一辈子的积蓄      积蓄力量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这次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旅行花完了我两年的积蓄。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打算用我这几年的积蓄买一辆车。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4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2.77778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45569" y="984250"/>
            <a:ext cx="5498432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697499" y="987478"/>
            <a:ext cx="5446501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跟银行贷款    贷款买房      还贷款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买了房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以后，我每个月都要还贷款。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现在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中国人已经习惯贷款买房、买车了。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880897"/>
            <a:ext cx="3236495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84151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shēngchǎn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jīxù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dàikuǎn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经济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管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积蓄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贷款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04937" y="3210289"/>
            <a:ext cx="5654842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549315" y="3400671"/>
            <a:ext cx="5510463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疯了     发疯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要贷款去旅行？你疯了吗？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听到这个消息，妈妈被气得快要发疯了。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2.77778E-7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1214" y="569697"/>
            <a:ext cx="2175729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节约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一辈子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世纪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分之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就是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43342" y="569697"/>
            <a:ext cx="2253118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金钱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艰苦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朴素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勤俭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日子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生产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123" y="628650"/>
            <a:ext cx="3242214" cy="58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经济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管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积蓄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贷款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疯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23710" y="1866553"/>
            <a:ext cx="8323247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妈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，开始工作以后，我就要买汽车。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12775" y="1894232"/>
            <a:ext cx="7255878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什么？你现在还没开始工作，就想买汽车的事儿？真不知道你每天都在想些什么。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9618" y="3022127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29068" y="3094634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这跟工作没关系。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64251" y="4006144"/>
            <a:ext cx="8369449" cy="186526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44488" y="4263000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怎么没关系？年轻人骑着自行车上班，不是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挺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好的吗？既锻炼了身体，又节约了钱。你爸爸一辈子都这样。为什么你就不能向你爸爸学习呢？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1278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60" y="203209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3" y="323279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79" y="418152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1"/>
      <p:bldP spid="13" grpId="0" animBg="1"/>
      <p:bldP spid="14" grpId="0" build="allAtOnce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709863" y="3513221"/>
            <a:ext cx="7291137" cy="2406316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62594" y="844795"/>
            <a:ext cx="8548269" cy="206684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                      ，还骑自行车上班！自己开车多方便，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想去哪儿就去哪儿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！再说，开车最少比骑车快一倍，可以节约二分之一的时间。您知道吗？时间就是生命，时间就是金钱。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62957" y="1112787"/>
            <a:ext cx="1917449" cy="34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都</a:t>
            </a:r>
            <a:r>
              <a:rPr lang="en-US" altLang="zh-CN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21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世纪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了</a:t>
            </a:r>
            <a:endParaRPr lang="zh-CN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1278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132347" y="3741225"/>
            <a:ext cx="6879305" cy="203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都九月了，为什么天气还这么热？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都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9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00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了，大为还没有起床。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都学了一年法语了，现在说得还是不太流利。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电影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都快要结束了，玛丽还没有来。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5105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7556E-17 L -0.06598 0.242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7" grpId="0" build="allAtOnce"/>
      <p:bldP spid="17" grpId="0"/>
      <p:bldP spid="17" grpId="1"/>
      <p:bldP spid="1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11679" y="735585"/>
            <a:ext cx="8323247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22465" y="884060"/>
            <a:ext cx="7255878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就是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21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世纪，生活也得艰苦朴素，也得勤俭过日子。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37587" y="1891159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17037" y="1963666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大家都艰苦朴素，国家生产的汽车怎么办？都让它们在那儿摆着？经济怎么发展？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52220" y="2875177"/>
            <a:ext cx="8369449" cy="134058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32457" y="3132032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买汽车是有钱人的事儿。我和你爸爸都没有钱，你什么时候挣够了钱，什么时候再买汽车。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29" y="90113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2" y="210183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48" y="305055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26988" y="4331609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8668" y="4426118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您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别管，我自己会想办法。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3" y="454228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2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/>
      <p:bldP spid="13" grpId="0" animBg="1"/>
      <p:bldP spid="14" grpId="0" build="allAtOnce"/>
      <p:bldP spid="16" grpId="0" animBg="1"/>
      <p:bldP spid="17" grpId="0"/>
      <p:bldP spid="15" grpId="0" animBg="1"/>
      <p:bldP spid="1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11679" y="735585"/>
            <a:ext cx="8323247" cy="110978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22465" y="884060"/>
            <a:ext cx="7255878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你还能想出什么办法来？告诉你，你可别想着我们的那点儿钱啊。那是我和你爸爸一辈子的积蓄。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37587" y="1891159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17037" y="1963666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您放心吧，您的钱我一分也不要。我想好了，等我工作以后，我就去向银行贷款。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52220" y="2875177"/>
            <a:ext cx="5598875" cy="104876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32457" y="3132032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贷款买车？你疯了！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29" y="90113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2" y="210183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12" y="309135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411679" y="4111870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8668" y="4426118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妈，现在贷款买车的人越来越多了。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4" y="432254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/>
      <p:bldP spid="13" grpId="0" animBg="1"/>
      <p:bldP spid="14" grpId="0" build="allAtOnce"/>
      <p:bldP spid="16" grpId="0" animBg="1"/>
      <p:bldP spid="17" grpId="0"/>
      <p:bldP spid="15" grpId="0" animBg="1"/>
      <p:bldP spid="1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想去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哪儿就去哪儿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14463" y="1823627"/>
            <a:ext cx="7042337" cy="445685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  想吃什么  就吃什么。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没关系，我们有时间，你 想看多久  就看多久。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明天没有课，我今天晚上  爱几点睡  就几点睡。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我们准备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了很多吃的，你 能吃多少  就吃多少吧。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谁汉语说得好，我们就让谁去中国工作。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哪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种方法环保我们就用哪种方法。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14568" y="1123762"/>
            <a:ext cx="81514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华文隶书" pitchFamily="2" charset="-122"/>
                <a:ea typeface="华文隶书" pitchFamily="2" charset="-122"/>
              </a:rPr>
              <a:t>用“</a:t>
            </a:r>
            <a:r>
              <a:rPr lang="en-US" altLang="zh-CN" sz="2400" b="1" dirty="0" smtClean="0">
                <a:latin typeface="华文隶书" pitchFamily="2" charset="-122"/>
                <a:ea typeface="华文隶书" pitchFamily="2" charset="-122"/>
              </a:rPr>
              <a:t>……</a:t>
            </a:r>
            <a:r>
              <a:rPr lang="zh-CN" altLang="en-US" sz="2400" b="1" dirty="0" smtClean="0">
                <a:latin typeface="华文隶书" pitchFamily="2" charset="-122"/>
                <a:ea typeface="华文隶书" pitchFamily="2" charset="-122"/>
              </a:rPr>
              <a:t>谁</a:t>
            </a:r>
            <a:r>
              <a:rPr lang="en-US" altLang="zh-CN" sz="2400" b="1" dirty="0" smtClean="0">
                <a:latin typeface="华文隶书" pitchFamily="2" charset="-122"/>
                <a:ea typeface="华文隶书" pitchFamily="2" charset="-122"/>
              </a:rPr>
              <a:t>/</a:t>
            </a:r>
            <a:r>
              <a:rPr lang="zh-CN" altLang="en-US" sz="2400" b="1" dirty="0" smtClean="0">
                <a:latin typeface="华文隶书" pitchFamily="2" charset="-122"/>
                <a:ea typeface="华文隶书" pitchFamily="2" charset="-122"/>
              </a:rPr>
              <a:t>什么</a:t>
            </a:r>
            <a:r>
              <a:rPr lang="en-US" altLang="zh-CN" sz="2400" b="1" dirty="0" smtClean="0">
                <a:latin typeface="华文隶书" pitchFamily="2" charset="-122"/>
                <a:ea typeface="华文隶书" pitchFamily="2" charset="-122"/>
              </a:rPr>
              <a:t>/</a:t>
            </a:r>
            <a:r>
              <a:rPr lang="zh-CN" altLang="en-US" sz="2400" b="1" dirty="0" smtClean="0">
                <a:latin typeface="华文隶书" pitchFamily="2" charset="-122"/>
                <a:ea typeface="华文隶书" pitchFamily="2" charset="-122"/>
              </a:rPr>
              <a:t>哪儿</a:t>
            </a:r>
            <a:r>
              <a:rPr lang="en-US" altLang="zh-CN" sz="2400" b="1" dirty="0" smtClean="0">
                <a:latin typeface="华文隶书" pitchFamily="2" charset="-122"/>
                <a:ea typeface="华文隶书" pitchFamily="2" charset="-122"/>
              </a:rPr>
              <a:t>/</a:t>
            </a:r>
            <a:r>
              <a:rPr lang="zh-CN" altLang="en-US" sz="2400" b="1" dirty="0" smtClean="0">
                <a:latin typeface="华文隶书" pitchFamily="2" charset="-122"/>
                <a:ea typeface="华文隶书" pitchFamily="2" charset="-122"/>
              </a:rPr>
              <a:t>怎么</a:t>
            </a:r>
            <a:r>
              <a:rPr lang="en-US" altLang="zh-CN" sz="2400" b="1" dirty="0" smtClean="0">
                <a:latin typeface="华文隶书" pitchFamily="2" charset="-122"/>
                <a:ea typeface="华文隶书" pitchFamily="2" charset="-122"/>
              </a:rPr>
              <a:t>……</a:t>
            </a:r>
            <a:r>
              <a:rPr lang="zh-CN" altLang="en-US" sz="2400" b="1" dirty="0" smtClean="0">
                <a:latin typeface="华文隶书" pitchFamily="2" charset="-122"/>
                <a:ea typeface="华文隶书" pitchFamily="2" charset="-122"/>
              </a:rPr>
              <a:t>就</a:t>
            </a:r>
            <a:r>
              <a:rPr lang="en-US" altLang="zh-CN" sz="2400" b="1" dirty="0" smtClean="0">
                <a:latin typeface="华文隶书" pitchFamily="2" charset="-122"/>
                <a:ea typeface="华文隶书" pitchFamily="2" charset="-122"/>
              </a:rPr>
              <a:t>……</a:t>
            </a:r>
            <a:r>
              <a:rPr lang="zh-CN" altLang="en-US" sz="2400" b="1" dirty="0">
                <a:latin typeface="华文隶书" pitchFamily="2" charset="-122"/>
                <a:ea typeface="华文隶书" pitchFamily="2" charset="-122"/>
              </a:rPr>
              <a:t>谁</a:t>
            </a:r>
            <a:r>
              <a:rPr lang="en-US" altLang="zh-CN" sz="2400" b="1" dirty="0">
                <a:latin typeface="华文隶书" pitchFamily="2" charset="-122"/>
                <a:ea typeface="华文隶书" pitchFamily="2" charset="-122"/>
              </a:rPr>
              <a:t>/</a:t>
            </a:r>
            <a:r>
              <a:rPr lang="zh-CN" altLang="en-US" sz="2400" b="1" dirty="0">
                <a:latin typeface="华文隶书" pitchFamily="2" charset="-122"/>
                <a:ea typeface="华文隶书" pitchFamily="2" charset="-122"/>
              </a:rPr>
              <a:t>什么</a:t>
            </a:r>
            <a:r>
              <a:rPr lang="en-US" altLang="zh-CN" sz="2400" b="1" dirty="0">
                <a:latin typeface="华文隶书" pitchFamily="2" charset="-122"/>
                <a:ea typeface="华文隶书" pitchFamily="2" charset="-122"/>
              </a:rPr>
              <a:t>/</a:t>
            </a:r>
            <a:r>
              <a:rPr lang="zh-CN" altLang="en-US" sz="2400" b="1" dirty="0">
                <a:latin typeface="华文隶书" pitchFamily="2" charset="-122"/>
                <a:ea typeface="华文隶书" pitchFamily="2" charset="-122"/>
              </a:rPr>
              <a:t>哪儿</a:t>
            </a:r>
            <a:r>
              <a:rPr lang="en-US" altLang="zh-CN" sz="2400" b="1" dirty="0">
                <a:latin typeface="华文隶书" pitchFamily="2" charset="-122"/>
                <a:ea typeface="华文隶书" pitchFamily="2" charset="-122"/>
              </a:rPr>
              <a:t>/</a:t>
            </a:r>
            <a:r>
              <a:rPr lang="zh-CN" altLang="en-US" sz="2400" b="1" dirty="0" smtClean="0">
                <a:latin typeface="华文隶书" pitchFamily="2" charset="-122"/>
                <a:ea typeface="华文隶书" pitchFamily="2" charset="-122"/>
              </a:rPr>
              <a:t>怎么</a:t>
            </a:r>
            <a:r>
              <a:rPr lang="en-US" altLang="zh-CN" sz="2400" b="1" dirty="0" smtClean="0">
                <a:latin typeface="华文隶书" pitchFamily="2" charset="-122"/>
                <a:ea typeface="华文隶书" pitchFamily="2" charset="-122"/>
              </a:rPr>
              <a:t>……</a:t>
            </a:r>
            <a:r>
              <a:rPr lang="zh-CN" altLang="en-US" sz="2400" b="1" dirty="0" smtClean="0">
                <a:latin typeface="华文隶书" pitchFamily="2" charset="-122"/>
                <a:ea typeface="华文隶书" pitchFamily="2" charset="-122"/>
              </a:rPr>
              <a:t>”回答问题</a:t>
            </a:r>
            <a:endParaRPr lang="zh-CN" altLang="en-US" sz="2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032036" y="2229208"/>
            <a:ext cx="6856252" cy="356989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假期你打算去哪儿？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计划什么时候去上海？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今天晚上你要吃什么？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你准备跟谁一起去旅行？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分之    倍</a:t>
            </a:r>
            <a:endParaRPr lang="zh-CN" altLang="en-US" sz="2800" b="1" dirty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55614" y="1939146"/>
            <a:ext cx="7042337" cy="442555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1/3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三分之一     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7/10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十分之七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30%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百分之三十  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去年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班有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10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个韩国同学，今年有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个韩国同学。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今年我们班的韩国同学是去年的二分之一。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去年我们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班的韩国同学是今年的两倍。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去年我们班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的韩国同学比今年多一倍。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 bwMode="auto">
          <a:xfrm flipV="1">
            <a:off x="2505368" y="3946358"/>
            <a:ext cx="1876926" cy="120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463745" y="984250"/>
            <a:ext cx="5680255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24614" y="997637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挺好的     挺辣     挺漂亮的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那里的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风景挺壮观的。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觉得这样做挺好。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224463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44447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tǐng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jiéyuē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yíbèizi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fēnzhī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jiùshì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节约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一辈子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世纪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分之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就是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201533" y="3154695"/>
            <a:ext cx="5942467" cy="293284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224463" y="3205851"/>
            <a:ext cx="5852523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非常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节约    节约钱      节约用水    节约用电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妈妈是个非常节约的人。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为了保护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环境，我们应该节约用水、用电。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这样做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可以帮我们节约一些时间。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9640" y="12495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399640" y="2030086"/>
            <a:ext cx="8364948" cy="441114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学校英语专业有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90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个学生，法语专业有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30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个学生。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我们学校英语专业的学生是法语专业的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学校英语专的学生比法语专业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我们学校法语专业的学生是英语专业的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您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的钱我一分也不要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962526" y="2452744"/>
            <a:ext cx="7169689" cy="388789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我一件衣服也没买。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身上一分钱都没有。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我一口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饭也不想吃。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我最近很忙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，一次电影也没看过。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刚来中国的时候我一句汉语都不会说。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说的这些地方，我一个也没去过。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23309" y="1361114"/>
            <a:ext cx="2829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149832" y="2312894"/>
            <a:ext cx="6767796" cy="361457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1.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认识这些人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2.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今天早上你吃了什么？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3.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昨天去书店你买了什么书？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4.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你们班有几个人参加了上星期的比赛？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就是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21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世纪，生活也得艰苦朴素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112838" y="2465247"/>
            <a:ext cx="7128794" cy="416415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就是贷款，我也要买车。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明天就是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下雨，我也要去参观颐和园。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今天晚上就是不睡觉，我也要把作业做完。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就是再累，大为也要每天去打网球。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就是再忙，我也要去参加你的生日聚会。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这件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衣服就是再贵，林娜也要买。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44822" y="1318084"/>
            <a:ext cx="3744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739562" y="2524166"/>
            <a:ext cx="7522002" cy="265897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1.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今天的作业这么多，你能做完吗？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2.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现在飞机票很贵，你要现在去旅行吗？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3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听说那个地方条件很艰苦，你要去那里做老师吗？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向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跟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借债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过去，中国人不习惯借债买房。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妈妈一辈子都没借过债。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42900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74526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jièzhài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juéduì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kùnnan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diūrén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ànshí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xìnyòng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借债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绝对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困难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丢人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按时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信用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351839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31611" y="3339220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绝对不可以    绝对没有     绝对安全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这件事绝对不是我做的。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妈妈觉得就是买房，也绝对不可以借债。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33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2.77556E-17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有困难    不怕困难    困难的日子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你有困难的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时候不要担心，我们会帮助你的。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1607"/>
            <a:ext cx="342900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74526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jièzhài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juéduì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kùnnan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diūrén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ànshí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xìnyòng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借债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绝对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困难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丢人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按时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信用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351839" cy="238439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31611" y="3339220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很丢人    丢人的事    丢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的人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过去中国人觉得借债是很丢人的事。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妈妈觉得我借债买车会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丢她的人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06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5.55112E-17 L 2.77556E-17 0.21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463747" y="984250"/>
            <a:ext cx="5680254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570548" y="934262"/>
            <a:ext cx="5434001" cy="204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按时上课    按时复习     按时还贷款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觉得学习最重要的是要按时复习。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跟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银行贷款以后，一定要按时还贷款。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658516"/>
            <a:ext cx="342900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74526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jièzhài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juéduì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kùnnan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diūrén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ànshí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xìnyòng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借债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绝对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困难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丢人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按时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信用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570549" y="3210288"/>
            <a:ext cx="5573452" cy="276752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51079" y="333921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有信用    讲信用     建立信用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做人要讲信用。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只要你按时还贷款，就可以慢慢建立你的信用。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-0.00191 0.1141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49"/>
            <a:ext cx="5163671" cy="24447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71062" y="1048794"/>
            <a:ext cx="5072938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稳定的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收入     生活稳定     稳定提高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开始工作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以后，我有了稳定的收入。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近几年，我们的生活水平一直在稳定提高。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51322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94979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wěndìng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qíyú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mènghuà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shāngpǐn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gēn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稳定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其余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梦话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商品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经济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784599"/>
            <a:ext cx="5158201" cy="140983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392670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付钱       付电费     付车款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5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3.88889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49"/>
            <a:ext cx="5163671" cy="24447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71062" y="1048794"/>
            <a:ext cx="5072938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其余的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时间    其余的人   其余的贷款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每天上午上课，其余的时间常常在家里看书。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8362"/>
            <a:ext cx="351322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94979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wěndìng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qíyú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mènghuà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shāngpǐn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gēn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稳定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其余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梦话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商品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经济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633538"/>
            <a:ext cx="5351839" cy="253866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34792" y="3795295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说梦话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两天看完这本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书？你在说梦话！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你想一年还完贷款？你真是在说梦话！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52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3.88889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441703" y="726849"/>
            <a:ext cx="5680255" cy="24278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02572" y="740235"/>
            <a:ext cx="4896303" cy="217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我这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一辈子     一辈子节约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辛苦了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一辈子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很多中国的老人节约了一辈子，他们都不习惯年轻人的生活方式。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22932" y="2427657"/>
            <a:ext cx="3224463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44447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tǐng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jiéyuē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yíbèizi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fēnzhī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jiùshì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节约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一辈子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世纪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分之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就是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201533" y="3590077"/>
            <a:ext cx="5942467" cy="123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224461" y="3737203"/>
            <a:ext cx="5852523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一个世纪   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21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世纪     上个世纪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9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4.72222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8525" y="5329989"/>
            <a:ext cx="3513221" cy="63767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94979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wěndìng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qíyú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mènghuà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shāngpǐn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gēn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稳定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其余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梦话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商品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经济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513221" y="1385774"/>
            <a:ext cx="5630779" cy="382433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561746" y="1784558"/>
            <a:ext cx="5491895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跟得上     跟不上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老师讲得太快了，我跟不上。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他走得太快了，我们都没跟上。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妈妈常说她老了，跟不上我们的想法了。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25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11989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商品经济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时代      跟不上时代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很多老年人的想法都跟不上这个时代了。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63237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06894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shídài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guānniàn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shíxiàn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hǎochù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xiǎngshòu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时代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观念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实现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好处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享受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351839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7424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时代观念    改变观念    旧观念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我们虽然年龄不一样，可是我们的很多观念是一样的。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时代变了，我们的旧观念也应该变了。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08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1.11111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11989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观念变了     看法变了     计划变了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因为天气不好，我们的计划变了。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时代变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了，我们的观念也要变。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1607"/>
            <a:ext cx="363237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06894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shídài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guānniàn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shíxiàn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hǎochù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xiǎngshòu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时代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观念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实现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好处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享受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351839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7424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实现理想       梦想实现了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小的时候，我想当老师，现在我的理想实现了。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L -1.11111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11989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有好处     对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有好处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运动对我们的健康有好处。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这样做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的好处是节约时间。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833364"/>
            <a:ext cx="363237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06894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shídài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guānniàn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shíxiàn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hǎochù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xiǎngshòu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时代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观念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实现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好处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享受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351839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7424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享受生活    懂得享受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现在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的年轻人都很懂得享受。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快要放假了，我打算好好享受一下我的假期。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59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1.11111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44780" y="996433"/>
            <a:ext cx="175661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稳定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付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其余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梦话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商品经济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跟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时代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9265" y="996433"/>
            <a:ext cx="259961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借债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绝对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困难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米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丢人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按时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信用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35843" y="1042371"/>
            <a:ext cx="175661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观念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变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实现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好处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享受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94238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23711" y="1866553"/>
            <a:ext cx="3582806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2" y="1038131"/>
            <a:ext cx="8262937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贷款不就是借债吗？你为买车借债？这就是你想的好办法？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12775" y="2025996"/>
            <a:ext cx="7255878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对啊！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9618" y="3022127"/>
            <a:ext cx="5601477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21298" y="3187338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我告诉你，不行！绝对不行！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64252" y="4006145"/>
            <a:ext cx="4672444" cy="94990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44488" y="4263000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为什么不行呢？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1278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59" y="202599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3" y="323279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48" y="426300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2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942386" cy="97552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1613" y="2045188"/>
            <a:ext cx="8641598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2" y="1038131"/>
            <a:ext cx="8262937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我这辈子一次债都没有借过。就是过去困难的时候没钱买米，我也不借债。你不能给我丢人。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90677" y="2204631"/>
            <a:ext cx="7255878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我向银行贷款，按时还钱，这怎么是丢人呢？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9618" y="3022127"/>
            <a:ext cx="8898129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21297" y="3187338"/>
            <a:ext cx="8226450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都借钱过日子了，还不丢人？再说，银行怎么会借给你钱？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64251" y="4006145"/>
            <a:ext cx="8678959" cy="147063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44488" y="4263000"/>
            <a:ext cx="772385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这您就不了解了。您以为谁想借银行的钱就能借到？银行的钱只借给两种人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……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1278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88" y="220463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3" y="323279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88" y="420263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6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3889124" cy="97552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932792" y="2045188"/>
            <a:ext cx="4129755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170121"/>
            <a:ext cx="8262937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哪两种人？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121856" y="2204631"/>
            <a:ext cx="7255878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种是有钱人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……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9619" y="3022127"/>
            <a:ext cx="5168340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21297" y="3187338"/>
            <a:ext cx="8226450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你说什么？有钱人还借债？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895430" y="4006145"/>
            <a:ext cx="5562781" cy="105515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075667" y="4263000"/>
            <a:ext cx="772385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对。另一种是有信用的人。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1278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18" y="224771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3" y="323279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47" y="429626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14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1995" y="556143"/>
            <a:ext cx="4454608" cy="8435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809774" y="1313255"/>
            <a:ext cx="6764671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1444" y="628650"/>
            <a:ext cx="4220327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你不能算第一种人吧？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998838" y="1472698"/>
            <a:ext cx="7255878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对，我不是第一种人，可我是第二种人。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633" y="2193867"/>
            <a:ext cx="6492981" cy="81305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6312" y="2359078"/>
            <a:ext cx="8226450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你有“信用”？你的“信用”在哪儿？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1995" y="2776291"/>
            <a:ext cx="9092005" cy="368466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30002" y="3081096"/>
            <a:ext cx="8335990" cy="28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您听说我，我工作以后，有了稳定的收入，这就开始有了信用。我先付车款的十分之一或者五分之一，其余的向银行贷款。汽车我先开着，贷款我慢慢地还着。每年还百分之十或二十，几年以后，我把钱还完了，车就是我的了。我先借了钱，又按时还了钱，我的信用也就越来越高了。那时候，我又该换新车了。我再向银行借更多的钱，买更好的车。我不但要借钱买车，而且还要借钱买房子，借钱去旅游，借钱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……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0" y="70330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85" y="145073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7" y="228102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222" y="2933794"/>
            <a:ext cx="56211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942386" cy="97552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1613" y="2045188"/>
            <a:ext cx="8641598" cy="127469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2" y="1038131"/>
            <a:ext cx="8262937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这叫提高信用啊？我看，你在说梦话。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90677" y="2204631"/>
            <a:ext cx="7255878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您不知道。在商品经济时代，信用就是这样建立的。跟您这么说吧，一辈子不借钱的人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……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01614" y="3611675"/>
            <a:ext cx="4755398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3292" y="3776886"/>
            <a:ext cx="8226450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我认为他最有信用！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1278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88" y="220463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8" y="382234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393749" y="755280"/>
            <a:ext cx="5680255" cy="24278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393749" y="797129"/>
            <a:ext cx="5826438" cy="217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一倍     提高了一倍     增加了两倍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今年我们学校的韩国学生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比去年多了一倍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今年我们学校的韩国学生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是去年的两倍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5693" y="3835353"/>
            <a:ext cx="294143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44447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tǐng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jiéyuē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yíbèizi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fēnzhī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jiùshì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节约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一辈子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世纪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分之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就是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201533" y="3330251"/>
            <a:ext cx="5942467" cy="293284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224461" y="3477377"/>
            <a:ext cx="5852523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三分之一    少了五分之一     多了三分之二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百分之二十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今年我们学校的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学生比去年少了三分之一。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班百分之五十的学生是亚洲人。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39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346" y="852767"/>
            <a:ext cx="8942386" cy="176090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1346" y="2957552"/>
            <a:ext cx="8641598" cy="127469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90677" y="1198805"/>
            <a:ext cx="8262937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不对。他一点儿“信用”也没有！妈，您老的观念跟不上时代了，得变一变了。您要学会花明天的钱，实现今天的梦。这对国家、对个人都有好处。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34006" y="3173990"/>
            <a:ext cx="7719607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你爱怎么做就怎么做，我不管。让我借债来享受生活，我做不到。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88" y="119664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2" y="317399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0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4110" y="5363364"/>
            <a:ext cx="294143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44447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tǐng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jiéyuē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yíbèizi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fēnzhī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jiùshì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节约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一辈子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世纪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分之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就是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134517" y="1381134"/>
            <a:ext cx="5942467" cy="386463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291477" y="1531590"/>
            <a:ext cx="5852523" cy="356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这就是我们学校。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就是他的老师。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这就是我最喜欢的饭店。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中国人常常说：“时间就是生命，时间就是金钱。”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29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10786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159379" y="1025434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人的生命   尊重生命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我们应该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尊重每一个生命，保护动物、植物。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203509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shēngmìng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jīnqián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jiānkǔ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pǔsù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qínjiǎn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rìzi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金钱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艰苦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朴素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勤俭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日子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263521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7424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节约金钱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对于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金钱，每个人的看法可能都不一样。 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10786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159379" y="1025434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条件很艰苦    艰苦的生活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过去这个地方的生活条件非常艰苦，现在已经好多了。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61646"/>
            <a:ext cx="3236495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203509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shēngmìng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jīnqián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jiānkǔ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pǔsù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qínjiǎn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rìzi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金钱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艰苦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朴素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勤俭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日子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263521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7424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艰苦朴素     朴素的生活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他虽然是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个年轻人，可是穿衣看起来非常朴素。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中国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的很多老人生活都非常朴素。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27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3.61111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10786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159379" y="1025434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勤俭节约    勤俭的生活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他们的工资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虽然很高，但是生活很勤俭。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26404" y="3893404"/>
            <a:ext cx="3298993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203509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shēngmìng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jīnqián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jiānkǔ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pǔsù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qínjiǎn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rìzi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金钱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艰苦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朴素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勤俭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日子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263521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7424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过日子    艰苦的日子  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的妈妈总说应该勤俭过日子。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我常常想起出国留学的那一段日子。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6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2.22222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45569" y="984250"/>
            <a:ext cx="5498432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817815" y="950846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生产汽车     提高生产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中国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的云南也生产咖啡。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公司每年生产几十万辆汽车。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5493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84151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shēngchǎn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jīxù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dàikuǎn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经济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管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积蓄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贷款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04937" y="3210289"/>
            <a:ext cx="5654842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549315" y="3400671"/>
            <a:ext cx="5510463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中国经济    经济条件    发展经济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朋友小张家里经济条件挺好的，他打算毕业后不工作，先出国留学。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最近这些年，中国经济发展越来越快。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2.77778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5082</TotalTime>
  <Pages>0</Pages>
  <Words>2610</Words>
  <Characters>0</Characters>
  <Application>Microsoft Office PowerPoint</Application>
  <DocSecurity>0</DocSecurity>
  <PresentationFormat>全屏显示(4:3)</PresentationFormat>
  <Lines>0</Lines>
  <Paragraphs>702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3" baseType="lpstr">
      <vt:lpstr>华文隶书</vt:lpstr>
      <vt:lpstr>华文楷体</vt:lpstr>
      <vt:lpstr>微软雅黑</vt:lpstr>
      <vt:lpstr>GB Pinyinok-D</vt:lpstr>
      <vt:lpstr>宋体</vt:lpstr>
      <vt:lpstr>华文仿宋</vt:lpstr>
      <vt:lpstr>GB Pinyinok-B</vt:lpstr>
      <vt:lpstr>Calibri</vt:lpstr>
      <vt:lpstr>Wingdings</vt:lpstr>
      <vt:lpstr>Arial</vt:lpstr>
      <vt:lpstr>Britannic Bold</vt:lpstr>
      <vt:lpstr>默认设计模板</vt:lpstr>
      <vt:lpstr>第三十五课   汽车我先开着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cp:keywords/>
  <dc:description/>
  <cp:lastModifiedBy>fengi</cp:lastModifiedBy>
  <cp:revision>463</cp:revision>
  <dcterms:created xsi:type="dcterms:W3CDTF">2015-09-28T12:25:20Z</dcterms:created>
  <dcterms:modified xsi:type="dcterms:W3CDTF">2016-09-19T02:19:12Z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