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8"/>
  </p:notesMasterIdLst>
  <p:handoutMasterIdLst>
    <p:handoutMasterId r:id="rId19"/>
  </p:handoutMasterIdLst>
  <p:sldIdLst>
    <p:sldId id="668" r:id="rId4"/>
    <p:sldId id="724" r:id="rId5"/>
    <p:sldId id="725" r:id="rId6"/>
    <p:sldId id="726" r:id="rId7"/>
    <p:sldId id="727" r:id="rId8"/>
    <p:sldId id="728" r:id="rId9"/>
    <p:sldId id="729" r:id="rId10"/>
    <p:sldId id="730" r:id="rId11"/>
    <p:sldId id="732" r:id="rId12"/>
    <p:sldId id="733" r:id="rId13"/>
    <p:sldId id="734" r:id="rId14"/>
    <p:sldId id="735" r:id="rId15"/>
    <p:sldId id="731" r:id="rId16"/>
    <p:sldId id="714" r:id="rId1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69" d="100"/>
          <a:sy n="69" d="100"/>
        </p:scale>
        <p:origin x="66" y="456"/>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3.3.2020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3/3/2020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3/3/2020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3/3/2020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3/3/2020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3/3/2020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3/3/2020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3/3/2020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3/3/2020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3/3/2020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3/3/2020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3/3/2020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3/3/2020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3/3/2020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3/3/2020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3/3/2020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3/3/2020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3/3/2020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3/3/2020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3/3/2020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3/3/2020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3/3/2020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175706"/>
          </a:xfrm>
          <a:prstGeom prst="rect">
            <a:avLst/>
          </a:prstGeom>
        </p:spPr>
        <p:txBody>
          <a:bodyPr wrap="square">
            <a:spAutoFit/>
          </a:bodyPr>
          <a:lstStyle/>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GGY340</a:t>
            </a:r>
          </a:p>
          <a:p>
            <a:pPr marL="0" lvl="1" algn="ctr">
              <a:spcBef>
                <a:spcPct val="20000"/>
              </a:spcBef>
              <a:buClr>
                <a:schemeClr val="accent1"/>
              </a:buClr>
            </a:pPr>
            <a:r>
              <a:rPr lang="tr-TR" sz="3200" b="1" dirty="0" smtClean="0">
                <a:latin typeface="Tahoma" panose="020B0604030504040204" pitchFamily="34" charset="0"/>
                <a:ea typeface="Tahoma" panose="020B0604030504040204" pitchFamily="34" charset="0"/>
                <a:cs typeface="Tahoma" panose="020B0604030504040204" pitchFamily="34" charset="0"/>
              </a:rPr>
              <a:t>ÖRGÜTSEL DAVRANIŞ VE LİDERLİK</a:t>
            </a: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503198" y="4382651"/>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	Dr. </a:t>
            </a:r>
            <a:r>
              <a:rPr lang="tr-TR" sz="1600" b="1" dirty="0" err="1">
                <a:latin typeface="Arial" panose="020B0604020202020204" pitchFamily="34" charset="0"/>
                <a:ea typeface="Times New Roman" panose="02020603050405020304" pitchFamily="18" charset="0"/>
                <a:cs typeface="Arial" panose="020B0604020202020204" pitchFamily="34" charset="0"/>
              </a:rPr>
              <a:t>Duhan</a:t>
            </a:r>
            <a:r>
              <a:rPr lang="tr-TR" sz="1600" b="1" dirty="0">
                <a:latin typeface="Arial" panose="020B0604020202020204" pitchFamily="34" charset="0"/>
                <a:ea typeface="Times New Roman" panose="02020603050405020304" pitchFamily="18" charset="0"/>
                <a:cs typeface="Arial" panose="020B0604020202020204" pitchFamily="34" charset="0"/>
              </a:rPr>
              <a:t> KALKAN</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80" y="620488"/>
            <a:ext cx="7425865" cy="513071"/>
          </a:xfrm>
          <a:prstGeom prst="rect">
            <a:avLst/>
          </a:prstGeom>
        </p:spPr>
        <p:txBody>
          <a:bodyPr/>
          <a:lstStyle/>
          <a:p>
            <a:pPr fontAlgn="base">
              <a:lnSpc>
                <a:spcPct val="90000"/>
              </a:lnSpc>
              <a:spcBef>
                <a:spcPct val="0"/>
              </a:spcBef>
              <a:spcAft>
                <a:spcPct val="0"/>
              </a:spcAft>
            </a:pPr>
            <a:r>
              <a:rPr lang="nn-NO"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L</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a:t>
            </a:r>
            <a:r>
              <a:rPr lang="nn-NO"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DERLER VE KARAR VERME SÜREC</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1382275"/>
            <a:ext cx="8147874" cy="4254341"/>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sz="2200" dirty="0">
                <a:latin typeface="Times New Roman" panose="02020603050405020304" pitchFamily="18" charset="0"/>
                <a:cs typeface="Times New Roman" panose="02020603050405020304" pitchFamily="18" charset="0"/>
              </a:rPr>
              <a:t>Günümüzde takımların üzerinde çalıştığı konular, çok çeşitli, çok yönlü, uluslararası nitelikli, farklı bütçe kaynaklı ve başka birçok niteliklere sahip olduklarından, tek bir kişinin tüm bu konuları bilmesi imkânsızdır. Takımın ve kurumun geleceğini ilgilendiren kararlar, bu nedenle uzmanlık konularını ortaklaşa bir araya getiren ve bu konudaki sorumluluğu paylaşan tüm takım tarafından verilmelidir (</a:t>
            </a:r>
            <a:r>
              <a:rPr lang="tr-TR" sz="2200" dirty="0" smtClean="0">
                <a:latin typeface="Times New Roman" panose="02020603050405020304" pitchFamily="18" charset="0"/>
                <a:cs typeface="Times New Roman" panose="02020603050405020304" pitchFamily="18" charset="0"/>
              </a:rPr>
              <a:t>Dengiz 2000).</a:t>
            </a:r>
            <a:endParaRPr lang="tr-TR"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795283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80" y="371104"/>
            <a:ext cx="7425865" cy="513071"/>
          </a:xfrm>
          <a:prstGeom prst="rect">
            <a:avLst/>
          </a:prstGeom>
        </p:spPr>
        <p:txBody>
          <a:bodyPr/>
          <a:lstStyle/>
          <a:p>
            <a:pPr fontAlgn="base">
              <a:lnSpc>
                <a:spcPct val="90000"/>
              </a:lnSpc>
              <a:spcBef>
                <a:spcPct val="0"/>
              </a:spcBef>
              <a:spcAft>
                <a:spcPct val="0"/>
              </a:spcAft>
            </a:pPr>
            <a:r>
              <a:rPr lang="nn-NO"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L</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a:t>
            </a:r>
            <a:r>
              <a:rPr lang="nn-NO"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DERL</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a:t>
            </a:r>
            <a:r>
              <a:rPr lang="nn-NO"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 YAKLAŞIMLARI VE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LİDERLİK </a:t>
            </a:r>
            <a:r>
              <a:rPr lang="nn-NO"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TEOR</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a:t>
            </a:r>
            <a:r>
              <a:rPr lang="nn-NO"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LER</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1382275"/>
            <a:ext cx="8147874" cy="4254341"/>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sz="2200" dirty="0">
                <a:latin typeface="Times New Roman" panose="02020603050405020304" pitchFamily="18" charset="0"/>
                <a:cs typeface="Times New Roman" panose="02020603050405020304" pitchFamily="18" charset="0"/>
              </a:rPr>
              <a:t>Literatürdeki çalışmalar incelendiğinde, liderlik teorilerini dört ayrı kategoride </a:t>
            </a:r>
            <a:r>
              <a:rPr lang="tr-TR" sz="2200" dirty="0" smtClean="0">
                <a:latin typeface="Times New Roman" panose="02020603050405020304" pitchFamily="18" charset="0"/>
                <a:cs typeface="Times New Roman" panose="02020603050405020304" pitchFamily="18" charset="0"/>
              </a:rPr>
              <a:t>toplandığı görülmektedir</a:t>
            </a:r>
            <a:r>
              <a:rPr lang="tr-TR" sz="2200" dirty="0">
                <a:latin typeface="Times New Roman" panose="02020603050405020304" pitchFamily="18" charset="0"/>
                <a:cs typeface="Times New Roman" panose="02020603050405020304" pitchFamily="18" charset="0"/>
              </a:rPr>
              <a:t>. </a:t>
            </a:r>
            <a:r>
              <a:rPr lang="tr-TR" sz="2200" dirty="0" smtClean="0">
                <a:latin typeface="Times New Roman" panose="02020603050405020304" pitchFamily="18" charset="0"/>
                <a:cs typeface="Times New Roman" panose="02020603050405020304" pitchFamily="18" charset="0"/>
              </a:rPr>
              <a:t>Bunlar (Yeşil 2016):</a:t>
            </a:r>
            <a:endParaRPr lang="tr-TR" sz="2200" dirty="0">
              <a:latin typeface="Times New Roman" panose="02020603050405020304" pitchFamily="18" charset="0"/>
              <a:cs typeface="Times New Roman" panose="02020603050405020304" pitchFamily="18" charset="0"/>
            </a:endParaRPr>
          </a:p>
          <a:p>
            <a:pPr algn="just">
              <a:lnSpc>
                <a:spcPct val="100000"/>
              </a:lnSpc>
              <a:spcBef>
                <a:spcPts val="0"/>
              </a:spcBef>
            </a:pPr>
            <a:r>
              <a:rPr lang="tr-TR" sz="2200" dirty="0" smtClean="0">
                <a:latin typeface="Times New Roman" panose="02020603050405020304" pitchFamily="18" charset="0"/>
                <a:cs typeface="Times New Roman" panose="02020603050405020304" pitchFamily="18" charset="0"/>
              </a:rPr>
              <a:t>Özellik </a:t>
            </a:r>
            <a:r>
              <a:rPr lang="tr-TR" sz="2200" dirty="0">
                <a:latin typeface="Times New Roman" panose="02020603050405020304" pitchFamily="18" charset="0"/>
                <a:cs typeface="Times New Roman" panose="02020603050405020304" pitchFamily="18" charset="0"/>
              </a:rPr>
              <a:t>ve nitelik teorileri dönemi (1940 öncesi)</a:t>
            </a:r>
          </a:p>
          <a:p>
            <a:pPr algn="just">
              <a:lnSpc>
                <a:spcPct val="100000"/>
              </a:lnSpc>
              <a:spcBef>
                <a:spcPts val="0"/>
              </a:spcBef>
            </a:pPr>
            <a:r>
              <a:rPr lang="tr-TR" sz="2200" dirty="0" smtClean="0">
                <a:latin typeface="Times New Roman" panose="02020603050405020304" pitchFamily="18" charset="0"/>
                <a:cs typeface="Times New Roman" panose="02020603050405020304" pitchFamily="18" charset="0"/>
              </a:rPr>
              <a:t>Davranış </a:t>
            </a:r>
            <a:r>
              <a:rPr lang="tr-TR" sz="2200" dirty="0">
                <a:latin typeface="Times New Roman" panose="02020603050405020304" pitchFamily="18" charset="0"/>
                <a:cs typeface="Times New Roman" panose="02020603050405020304" pitchFamily="18" charset="0"/>
              </a:rPr>
              <a:t>teorileri dönemi (1940–1960 yılları arası)</a:t>
            </a:r>
          </a:p>
          <a:p>
            <a:pPr algn="just">
              <a:lnSpc>
                <a:spcPct val="100000"/>
              </a:lnSpc>
              <a:spcBef>
                <a:spcPts val="0"/>
              </a:spcBef>
            </a:pPr>
            <a:r>
              <a:rPr lang="tr-TR" sz="2200" dirty="0" err="1" smtClean="0">
                <a:latin typeface="Times New Roman" panose="02020603050405020304" pitchFamily="18" charset="0"/>
                <a:cs typeface="Times New Roman" panose="02020603050405020304" pitchFamily="18" charset="0"/>
              </a:rPr>
              <a:t>Durumsallık</a:t>
            </a:r>
            <a:r>
              <a:rPr lang="tr-TR" sz="2200" dirty="0" smtClean="0">
                <a:latin typeface="Times New Roman" panose="02020603050405020304" pitchFamily="18" charset="0"/>
                <a:cs typeface="Times New Roman" panose="02020603050405020304" pitchFamily="18" charset="0"/>
              </a:rPr>
              <a:t> </a:t>
            </a:r>
            <a:r>
              <a:rPr lang="tr-TR" sz="2200" dirty="0">
                <a:latin typeface="Times New Roman" panose="02020603050405020304" pitchFamily="18" charset="0"/>
                <a:cs typeface="Times New Roman" panose="02020603050405020304" pitchFamily="18" charset="0"/>
              </a:rPr>
              <a:t>teorileri dönemi (1960-1980)</a:t>
            </a:r>
          </a:p>
          <a:p>
            <a:pPr algn="just">
              <a:lnSpc>
                <a:spcPct val="100000"/>
              </a:lnSpc>
              <a:spcBef>
                <a:spcPts val="0"/>
              </a:spcBef>
            </a:pPr>
            <a:r>
              <a:rPr lang="tr-TR" sz="2200" dirty="0" smtClean="0">
                <a:latin typeface="Times New Roman" panose="02020603050405020304" pitchFamily="18" charset="0"/>
                <a:cs typeface="Times New Roman" panose="02020603050405020304" pitchFamily="18" charset="0"/>
              </a:rPr>
              <a:t>Yeni </a:t>
            </a:r>
            <a:r>
              <a:rPr lang="tr-TR" sz="2200" dirty="0">
                <a:latin typeface="Times New Roman" panose="02020603050405020304" pitchFamily="18" charset="0"/>
                <a:cs typeface="Times New Roman" panose="02020603050405020304" pitchFamily="18" charset="0"/>
              </a:rPr>
              <a:t>liderlik yaklaşımları ve teorileri (1980'lerden günümüze kadar olan dönem).</a:t>
            </a:r>
          </a:p>
          <a:p>
            <a:pPr algn="just">
              <a:lnSpc>
                <a:spcPct val="100000"/>
              </a:lnSpc>
              <a:spcBef>
                <a:spcPts val="0"/>
              </a:spcBef>
            </a:pPr>
            <a:r>
              <a:rPr lang="tr-TR" sz="2200" dirty="0">
                <a:latin typeface="Times New Roman" panose="02020603050405020304" pitchFamily="18" charset="0"/>
                <a:cs typeface="Times New Roman" panose="02020603050405020304" pitchFamily="18" charset="0"/>
              </a:rPr>
              <a:t>Bu çalışmalar baz alındığında, liderlikle ilgili yaklaşımları; özellikler yaklaşımı, </a:t>
            </a:r>
            <a:r>
              <a:rPr lang="tr-TR" sz="2200" dirty="0" smtClean="0">
                <a:latin typeface="Times New Roman" panose="02020603050405020304" pitchFamily="18" charset="0"/>
                <a:cs typeface="Times New Roman" panose="02020603050405020304" pitchFamily="18" charset="0"/>
              </a:rPr>
              <a:t>davranışsal yaklaşım</a:t>
            </a:r>
            <a:r>
              <a:rPr lang="tr-TR" sz="2200" dirty="0">
                <a:latin typeface="Times New Roman" panose="02020603050405020304" pitchFamily="18" charset="0"/>
                <a:cs typeface="Times New Roman" panose="02020603050405020304" pitchFamily="18" charset="0"/>
              </a:rPr>
              <a:t>, durumsal yaklaşım ve yeni yaklaşımlar olmak üzere dört </a:t>
            </a:r>
            <a:r>
              <a:rPr lang="tr-TR" sz="2200" dirty="0" smtClean="0">
                <a:latin typeface="Times New Roman" panose="02020603050405020304" pitchFamily="18" charset="0"/>
                <a:cs typeface="Times New Roman" panose="02020603050405020304" pitchFamily="18" charset="0"/>
              </a:rPr>
              <a:t>grupta incelemek mümkündür</a:t>
            </a:r>
            <a:r>
              <a:rPr lang="tr-TR" sz="2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8908382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80" y="371104"/>
            <a:ext cx="7425865" cy="513071"/>
          </a:xfrm>
          <a:prstGeom prst="rect">
            <a:avLst/>
          </a:prstGeom>
        </p:spPr>
        <p:txBody>
          <a:bodyPr/>
          <a:lstStyle/>
          <a:p>
            <a:pPr fontAlgn="base">
              <a:lnSpc>
                <a:spcPct val="90000"/>
              </a:lnSpc>
              <a:spcBef>
                <a:spcPct val="0"/>
              </a:spcBef>
              <a:spcAft>
                <a:spcPct val="0"/>
              </a:spcAft>
            </a:pPr>
            <a:r>
              <a:rPr lang="nn-NO"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L</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a:t>
            </a:r>
            <a:r>
              <a:rPr lang="nn-NO"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DERL</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a:t>
            </a:r>
            <a:r>
              <a:rPr lang="nn-NO"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 YAKLAŞIMLARI VE </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MOTİVASYON </a:t>
            </a:r>
            <a:r>
              <a:rPr lang="nn-NO"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TEOR</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a:t>
            </a:r>
            <a:r>
              <a:rPr lang="nn-NO"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LER</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1382275"/>
            <a:ext cx="8147874" cy="4254341"/>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sz="2200" dirty="0">
                <a:latin typeface="Times New Roman" panose="02020603050405020304" pitchFamily="18" charset="0"/>
                <a:cs typeface="Times New Roman" panose="02020603050405020304" pitchFamily="18" charset="0"/>
              </a:rPr>
              <a:t>Kapsam teorileri adı altında gruplanan üç adet motivasyon teorisi bulunmaktadır. </a:t>
            </a:r>
            <a:r>
              <a:rPr lang="tr-TR" sz="2200" dirty="0" smtClean="0">
                <a:latin typeface="Times New Roman" panose="02020603050405020304" pitchFamily="18" charset="0"/>
                <a:cs typeface="Times New Roman" panose="02020603050405020304" pitchFamily="18" charset="0"/>
              </a:rPr>
              <a:t>Bunlar </a:t>
            </a:r>
            <a:r>
              <a:rPr lang="tr-TR" sz="2200" dirty="0">
                <a:latin typeface="Times New Roman" panose="02020603050405020304" pitchFamily="18" charset="0"/>
                <a:cs typeface="Times New Roman" panose="02020603050405020304" pitchFamily="18" charset="0"/>
              </a:rPr>
              <a:t>(Yeşil 2016</a:t>
            </a:r>
            <a:r>
              <a:rPr lang="tr-TR" sz="2200" dirty="0" smtClean="0">
                <a:latin typeface="Times New Roman" panose="02020603050405020304" pitchFamily="18" charset="0"/>
                <a:cs typeface="Times New Roman" panose="02020603050405020304" pitchFamily="18" charset="0"/>
              </a:rPr>
              <a:t>):</a:t>
            </a:r>
            <a:endParaRPr lang="tr-TR" sz="2200" dirty="0">
              <a:latin typeface="Times New Roman" panose="02020603050405020304" pitchFamily="18" charset="0"/>
              <a:cs typeface="Times New Roman" panose="02020603050405020304" pitchFamily="18" charset="0"/>
            </a:endParaRPr>
          </a:p>
          <a:p>
            <a:pPr algn="just">
              <a:lnSpc>
                <a:spcPct val="100000"/>
              </a:lnSpc>
              <a:spcBef>
                <a:spcPts val="0"/>
              </a:spcBef>
            </a:pPr>
            <a:r>
              <a:rPr lang="tr-TR" sz="2200" dirty="0">
                <a:latin typeface="Times New Roman" panose="02020603050405020304" pitchFamily="18" charset="0"/>
                <a:cs typeface="Times New Roman" panose="02020603050405020304" pitchFamily="18" charset="0"/>
              </a:rPr>
              <a:t>Abraham </a:t>
            </a:r>
            <a:r>
              <a:rPr lang="tr-TR" sz="2200" dirty="0" err="1">
                <a:latin typeface="Times New Roman" panose="02020603050405020304" pitchFamily="18" charset="0"/>
                <a:cs typeface="Times New Roman" panose="02020603050405020304" pitchFamily="18" charset="0"/>
              </a:rPr>
              <a:t>Maslow</a:t>
            </a:r>
            <a:r>
              <a:rPr lang="tr-TR" sz="2200" dirty="0">
                <a:latin typeface="Times New Roman" panose="02020603050405020304" pitchFamily="18" charset="0"/>
                <a:cs typeface="Times New Roman" panose="02020603050405020304" pitchFamily="18" charset="0"/>
              </a:rPr>
              <a:t> tarafından geliştirilen İhtiyaçlar Hiyerarşisi Teorisi; </a:t>
            </a:r>
            <a:r>
              <a:rPr lang="tr-TR" sz="2200" dirty="0" err="1">
                <a:latin typeface="Times New Roman" panose="02020603050405020304" pitchFamily="18" charset="0"/>
                <a:cs typeface="Times New Roman" panose="02020603050405020304" pitchFamily="18" charset="0"/>
              </a:rPr>
              <a:t>Frederick</a:t>
            </a:r>
            <a:r>
              <a:rPr lang="tr-TR" sz="2200" dirty="0">
                <a:latin typeface="Times New Roman" panose="02020603050405020304" pitchFamily="18" charset="0"/>
                <a:cs typeface="Times New Roman" panose="02020603050405020304" pitchFamily="18" charset="0"/>
              </a:rPr>
              <a:t> </a:t>
            </a:r>
            <a:r>
              <a:rPr lang="tr-TR" sz="2200" dirty="0" err="1" smtClean="0">
                <a:latin typeface="Times New Roman" panose="02020603050405020304" pitchFamily="18" charset="0"/>
                <a:cs typeface="Times New Roman" panose="02020603050405020304" pitchFamily="18" charset="0"/>
              </a:rPr>
              <a:t>Herzberg</a:t>
            </a:r>
            <a:r>
              <a:rPr lang="tr-TR" sz="2200" dirty="0" smtClean="0">
                <a:latin typeface="Times New Roman" panose="02020603050405020304" pitchFamily="18" charset="0"/>
                <a:cs typeface="Times New Roman" panose="02020603050405020304" pitchFamily="18" charset="0"/>
              </a:rPr>
              <a:t> tarafından </a:t>
            </a:r>
            <a:r>
              <a:rPr lang="tr-TR" sz="2200" dirty="0">
                <a:latin typeface="Times New Roman" panose="02020603050405020304" pitchFamily="18" charset="0"/>
                <a:cs typeface="Times New Roman" panose="02020603050405020304" pitchFamily="18" charset="0"/>
              </a:rPr>
              <a:t>geliştirilen Çift Faktör Teorisi (veya Hijyen-Motivasyon Teorisi) ile </a:t>
            </a:r>
            <a:r>
              <a:rPr lang="tr-TR" sz="2200" dirty="0" smtClean="0">
                <a:latin typeface="Times New Roman" panose="02020603050405020304" pitchFamily="18" charset="0"/>
                <a:cs typeface="Times New Roman" panose="02020603050405020304" pitchFamily="18" charset="0"/>
              </a:rPr>
              <a:t>David </a:t>
            </a:r>
            <a:r>
              <a:rPr lang="tr-TR" sz="2200" dirty="0" err="1" smtClean="0">
                <a:latin typeface="Times New Roman" panose="02020603050405020304" pitchFamily="18" charset="0"/>
                <a:cs typeface="Times New Roman" panose="02020603050405020304" pitchFamily="18" charset="0"/>
              </a:rPr>
              <a:t>McClelland</a:t>
            </a:r>
            <a:r>
              <a:rPr lang="tr-TR" sz="2200" dirty="0" smtClean="0">
                <a:latin typeface="Times New Roman" panose="02020603050405020304" pitchFamily="18" charset="0"/>
                <a:cs typeface="Times New Roman" panose="02020603050405020304" pitchFamily="18" charset="0"/>
              </a:rPr>
              <a:t> </a:t>
            </a:r>
            <a:r>
              <a:rPr lang="tr-TR" sz="2200" dirty="0">
                <a:latin typeface="Times New Roman" panose="02020603050405020304" pitchFamily="18" charset="0"/>
                <a:cs typeface="Times New Roman" panose="02020603050405020304" pitchFamily="18" charset="0"/>
              </a:rPr>
              <a:t>tarafından geliştirilen Başarma İhtiyacı Teorisidir. </a:t>
            </a:r>
          </a:p>
        </p:txBody>
      </p:sp>
    </p:spTree>
    <p:extLst>
      <p:ext uri="{BB962C8B-B14F-4D97-AF65-F5344CB8AC3E}">
        <p14:creationId xmlns:p14="http://schemas.microsoft.com/office/powerpoint/2010/main" val="40577027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725670"/>
          </a:xfrm>
        </p:spPr>
        <p:txBody>
          <a:bodyPr anchor="t">
            <a:noAutofit/>
          </a:bodyPr>
          <a:lstStyle/>
          <a:p>
            <a:pPr lvl="1" algn="just">
              <a:lnSpc>
                <a:spcPct val="100000"/>
              </a:lnSpc>
            </a:pPr>
            <a:r>
              <a:rPr lang="tr-TR" dirty="0" smtClean="0"/>
              <a:t>Şengül, C. M. </a:t>
            </a:r>
            <a:r>
              <a:rPr lang="tr-TR" dirty="0"/>
              <a:t>2015. </a:t>
            </a:r>
            <a:r>
              <a:rPr lang="tr-TR" dirty="0" smtClean="0"/>
              <a:t>Örgütlerde Yaratıcılık ve </a:t>
            </a:r>
            <a:r>
              <a:rPr lang="tr-TR" dirty="0" err="1" smtClean="0"/>
              <a:t>İnovasyonun</a:t>
            </a:r>
            <a:r>
              <a:rPr lang="tr-TR" dirty="0" smtClean="0"/>
              <a:t> Artırılmasına </a:t>
            </a:r>
            <a:r>
              <a:rPr lang="tr-TR" dirty="0"/>
              <a:t>Yönelik Yaklaşımlar, </a:t>
            </a:r>
            <a:r>
              <a:rPr lang="tr-TR" dirty="0" smtClean="0"/>
              <a:t>7(2):26-37.</a:t>
            </a:r>
          </a:p>
          <a:p>
            <a:pPr lvl="1" algn="just">
              <a:lnSpc>
                <a:spcPct val="100000"/>
              </a:lnSpc>
            </a:pPr>
            <a:r>
              <a:rPr lang="en-US" dirty="0" err="1"/>
              <a:t>Amabile</a:t>
            </a:r>
            <a:r>
              <a:rPr lang="en-US" dirty="0"/>
              <a:t>, </a:t>
            </a:r>
            <a:r>
              <a:rPr lang="tr-TR" dirty="0" smtClean="0"/>
              <a:t>T. </a:t>
            </a:r>
            <a:r>
              <a:rPr lang="en-US" dirty="0" smtClean="0"/>
              <a:t>M.</a:t>
            </a:r>
            <a:r>
              <a:rPr lang="tr-TR" dirty="0" smtClean="0"/>
              <a:t> 1988.</a:t>
            </a:r>
            <a:r>
              <a:rPr lang="en-US" dirty="0" smtClean="0"/>
              <a:t> A </a:t>
            </a:r>
            <a:r>
              <a:rPr lang="en-US" dirty="0"/>
              <a:t>model of Creativity and Innovation in </a:t>
            </a:r>
            <a:r>
              <a:rPr lang="en-US" dirty="0" smtClean="0"/>
              <a:t>Organizations,</a:t>
            </a:r>
            <a:r>
              <a:rPr lang="tr-TR" dirty="0" smtClean="0"/>
              <a:t> </a:t>
            </a:r>
            <a:r>
              <a:rPr lang="en-US" dirty="0" smtClean="0"/>
              <a:t>Research </a:t>
            </a:r>
            <a:r>
              <a:rPr lang="en-US" dirty="0"/>
              <a:t>in Organizational Behavior, </a:t>
            </a:r>
            <a:r>
              <a:rPr lang="tr-TR" dirty="0" smtClean="0"/>
              <a:t>1988(10):</a:t>
            </a:r>
            <a:r>
              <a:rPr lang="en-US" dirty="0" smtClean="0"/>
              <a:t>123–167.</a:t>
            </a:r>
            <a:endParaRPr lang="tr-TR" dirty="0" smtClean="0"/>
          </a:p>
          <a:p>
            <a:pPr lvl="1" algn="just">
              <a:lnSpc>
                <a:spcPct val="100000"/>
              </a:lnSpc>
            </a:pPr>
            <a:r>
              <a:rPr lang="tr-TR" dirty="0" err="1"/>
              <a:t>Özutku</a:t>
            </a:r>
            <a:r>
              <a:rPr lang="tr-TR" dirty="0"/>
              <a:t> H., Ağca, V. ve </a:t>
            </a:r>
            <a:r>
              <a:rPr lang="tr-TR" dirty="0" err="1"/>
              <a:t>Cevrioğlu</a:t>
            </a:r>
            <a:r>
              <a:rPr lang="tr-TR" dirty="0"/>
              <a:t>, E. </a:t>
            </a:r>
            <a:r>
              <a:rPr lang="tr-TR" dirty="0" smtClean="0"/>
              <a:t>2007. </a:t>
            </a:r>
            <a:r>
              <a:rPr lang="tr-TR" dirty="0"/>
              <a:t>Lider-Üye Etkileşim </a:t>
            </a:r>
            <a:r>
              <a:rPr lang="tr-TR" dirty="0" smtClean="0"/>
              <a:t>Teorisi Çerçevesinde</a:t>
            </a:r>
            <a:r>
              <a:rPr lang="tr-TR" dirty="0"/>
              <a:t>, Yönetici-Ast Etkileşimi ile Örgütsel Bağlılık Boyutları ve İş </a:t>
            </a:r>
            <a:r>
              <a:rPr lang="tr-TR" dirty="0" smtClean="0"/>
              <a:t>Performansı Arasındaki </a:t>
            </a:r>
            <a:r>
              <a:rPr lang="tr-TR" dirty="0"/>
              <a:t>İlişki: Ampirik Bir İnceleme, 15. Ulusal Yönetim ve Organizasyon </a:t>
            </a:r>
            <a:r>
              <a:rPr lang="tr-TR" dirty="0" smtClean="0"/>
              <a:t>Kongresi Kongre </a:t>
            </a:r>
            <a:r>
              <a:rPr lang="tr-TR" dirty="0"/>
              <a:t>Bildiriler Kitabı, Sakarya</a:t>
            </a:r>
            <a:r>
              <a:rPr lang="tr-TR" dirty="0" smtClean="0"/>
              <a:t>.</a:t>
            </a:r>
          </a:p>
          <a:p>
            <a:pPr lvl="1" algn="just">
              <a:lnSpc>
                <a:spcPct val="100000"/>
              </a:lnSpc>
            </a:pPr>
            <a:r>
              <a:rPr lang="tr-TR" dirty="0"/>
              <a:t>Koçel, T. </a:t>
            </a:r>
            <a:r>
              <a:rPr lang="tr-TR" dirty="0" smtClean="0"/>
              <a:t>2003. </a:t>
            </a:r>
            <a:r>
              <a:rPr lang="tr-TR" dirty="0"/>
              <a:t>İşletme Yöneticiliği, Beta Basım Yayım, İstanbul, 9. </a:t>
            </a:r>
            <a:r>
              <a:rPr lang="tr-TR" dirty="0" smtClean="0"/>
              <a:t>Baskı.</a:t>
            </a:r>
          </a:p>
          <a:p>
            <a:pPr lvl="1" algn="just">
              <a:lnSpc>
                <a:spcPct val="100000"/>
              </a:lnSpc>
            </a:pPr>
            <a:r>
              <a:rPr lang="tr-TR" dirty="0" err="1"/>
              <a:t>Kağıtçıbaşı</a:t>
            </a:r>
            <a:r>
              <a:rPr lang="tr-TR" dirty="0"/>
              <a:t>, Ç. </a:t>
            </a:r>
            <a:r>
              <a:rPr lang="tr-TR" dirty="0" smtClean="0"/>
              <a:t>2006. </a:t>
            </a:r>
            <a:r>
              <a:rPr lang="tr-TR" dirty="0"/>
              <a:t>Yeni İnsan ve İnsanlar, Evrim Yayınevi, İstanbul.</a:t>
            </a:r>
            <a:endParaRPr lang="tr-TR" dirty="0"/>
          </a:p>
          <a:p>
            <a:pPr lvl="1" algn="just">
              <a:lnSpc>
                <a:spcPct val="100000"/>
              </a:lnSpc>
            </a:pP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5723239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093239"/>
            <a:ext cx="8517837" cy="4725670"/>
          </a:xfrm>
        </p:spPr>
        <p:txBody>
          <a:bodyPr anchor="t">
            <a:noAutofit/>
          </a:bodyPr>
          <a:lstStyle/>
          <a:p>
            <a:pPr lvl="1" algn="just">
              <a:lnSpc>
                <a:spcPct val="100000"/>
              </a:lnSpc>
            </a:pPr>
            <a:r>
              <a:rPr lang="tr-TR" dirty="0" smtClean="0"/>
              <a:t>Yıldırım Becerikli, S</a:t>
            </a:r>
            <a:r>
              <a:rPr lang="tr-TR" dirty="0" smtClean="0"/>
              <a:t>. 2013. Takım Çalışmaları ve Verimlilik İlişkisi: Karar Alma Süreçlerinin Etkinlik Kazanmasında Liderin Rolü. Verimlilik Dergisi, 2013(3):93-116.</a:t>
            </a:r>
          </a:p>
          <a:p>
            <a:pPr lvl="1" algn="just">
              <a:lnSpc>
                <a:spcPct val="100000"/>
              </a:lnSpc>
            </a:pPr>
            <a:r>
              <a:rPr lang="tr-TR" dirty="0" smtClean="0"/>
              <a:t>Dengiz, </a:t>
            </a:r>
            <a:r>
              <a:rPr lang="tr-TR" dirty="0"/>
              <a:t>G</a:t>
            </a:r>
            <a:r>
              <a:rPr lang="tr-TR" dirty="0" smtClean="0"/>
              <a:t>. M. 2000. </a:t>
            </a:r>
            <a:r>
              <a:rPr lang="tr-TR" dirty="0"/>
              <a:t>Takım Çalışması Teknikleri</a:t>
            </a:r>
            <a:r>
              <a:rPr lang="tr-TR" dirty="0" smtClean="0"/>
              <a:t>, </a:t>
            </a:r>
            <a:r>
              <a:rPr lang="tr-TR" dirty="0" err="1" smtClean="0"/>
              <a:t>Academyplus</a:t>
            </a:r>
            <a:r>
              <a:rPr lang="tr-TR" dirty="0" smtClean="0"/>
              <a:t> Yayınevi, Ankara.</a:t>
            </a:r>
          </a:p>
          <a:p>
            <a:pPr lvl="1" algn="just">
              <a:lnSpc>
                <a:spcPct val="100000"/>
              </a:lnSpc>
            </a:pPr>
            <a:r>
              <a:rPr lang="tr-TR" dirty="0"/>
              <a:t>Yeşil, A. </a:t>
            </a:r>
            <a:r>
              <a:rPr lang="tr-TR" dirty="0" smtClean="0"/>
              <a:t>2016. Liderlik </a:t>
            </a:r>
            <a:r>
              <a:rPr lang="tr-TR" dirty="0"/>
              <a:t>ve Motivasyon Teorilerine Yönelik Kavramsal Bir İnceleme, Uluslararası Akademik Yönetim Bilimleri </a:t>
            </a:r>
            <a:r>
              <a:rPr lang="tr-TR" dirty="0" smtClean="0"/>
              <a:t>Dergisi, 2(3):158-180.</a:t>
            </a:r>
          </a:p>
          <a:p>
            <a:pPr lvl="1" algn="just">
              <a:lnSpc>
                <a:spcPct val="100000"/>
              </a:lnSpc>
            </a:pPr>
            <a:endParaRPr lang="tr-TR" dirty="0"/>
          </a:p>
          <a:p>
            <a:pPr lvl="1" algn="just">
              <a:lnSpc>
                <a:spcPct val="100000"/>
              </a:lnSpc>
            </a:pPr>
            <a:endParaRPr lang="tr-TR" dirty="0" smtClean="0"/>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80" y="583015"/>
            <a:ext cx="8517837" cy="424732"/>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Kaynakça</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32142142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80" y="357246"/>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YARATICILIK VE YARATICILIĞIN ÖRGÜTSEL DAVRANIŞA ETKİSİ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1382275"/>
            <a:ext cx="8147874" cy="4254341"/>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sz="2200" dirty="0">
                <a:latin typeface="Times New Roman" panose="02020603050405020304" pitchFamily="18" charset="0"/>
                <a:cs typeface="Times New Roman" panose="02020603050405020304" pitchFamily="18" charset="0"/>
              </a:rPr>
              <a:t>Yaratıcılık, önemi her alanda gittikçe artan bir hızla vurgulanan en değerli </a:t>
            </a:r>
            <a:r>
              <a:rPr lang="tr-TR" sz="2200" dirty="0" smtClean="0">
                <a:latin typeface="Times New Roman" panose="02020603050405020304" pitchFamily="18" charset="0"/>
                <a:cs typeface="Times New Roman" panose="02020603050405020304" pitchFamily="18" charset="0"/>
              </a:rPr>
              <a:t>katma değerlerden </a:t>
            </a:r>
            <a:r>
              <a:rPr lang="tr-TR" sz="2200" dirty="0">
                <a:latin typeface="Times New Roman" panose="02020603050405020304" pitchFamily="18" charset="0"/>
                <a:cs typeface="Times New Roman" panose="02020603050405020304" pitchFamily="18" charset="0"/>
              </a:rPr>
              <a:t>biridir. Onu değerli yapan, çıktısının hem yeni hem </a:t>
            </a:r>
            <a:r>
              <a:rPr lang="tr-TR" sz="2200" dirty="0" smtClean="0">
                <a:latin typeface="Times New Roman" panose="02020603050405020304" pitchFamily="18" charset="0"/>
                <a:cs typeface="Times New Roman" panose="02020603050405020304" pitchFamily="18" charset="0"/>
              </a:rPr>
              <a:t>kullanışlı olmasıdır</a:t>
            </a:r>
            <a:r>
              <a:rPr lang="tr-TR" sz="2200" dirty="0">
                <a:latin typeface="Times New Roman" panose="02020603050405020304" pitchFamily="18" charset="0"/>
                <a:cs typeface="Times New Roman" panose="02020603050405020304" pitchFamily="18" charset="0"/>
              </a:rPr>
              <a:t>. Zira yaratıcılık ile ilgili yapılmış tanımların tümünde </a:t>
            </a:r>
            <a:r>
              <a:rPr lang="tr-TR" sz="2200" dirty="0" smtClean="0">
                <a:latin typeface="Times New Roman" panose="02020603050405020304" pitchFamily="18" charset="0"/>
                <a:cs typeface="Times New Roman" panose="02020603050405020304" pitchFamily="18" charset="0"/>
              </a:rPr>
              <a:t>vurgulanan nokta</a:t>
            </a:r>
            <a:r>
              <a:rPr lang="tr-TR" sz="2200" dirty="0">
                <a:latin typeface="Times New Roman" panose="02020603050405020304" pitchFamily="18" charset="0"/>
                <a:cs typeface="Times New Roman" panose="02020603050405020304" pitchFamily="18" charset="0"/>
              </a:rPr>
              <a:t>; yaratıcı çıktının yeni/orijinal olması ve belirli bir iş veya alanın gereklerini </a:t>
            </a:r>
            <a:r>
              <a:rPr lang="tr-TR" sz="2200" dirty="0" smtClean="0">
                <a:latin typeface="Times New Roman" panose="02020603050405020304" pitchFamily="18" charset="0"/>
                <a:cs typeface="Times New Roman" panose="02020603050405020304" pitchFamily="18" charset="0"/>
              </a:rPr>
              <a:t>karşılamasıdır. Yaratıcı </a:t>
            </a:r>
            <a:r>
              <a:rPr lang="tr-TR" sz="2200" dirty="0">
                <a:latin typeface="Times New Roman" panose="02020603050405020304" pitchFamily="18" charset="0"/>
                <a:cs typeface="Times New Roman" panose="02020603050405020304" pitchFamily="18" charset="0"/>
              </a:rPr>
              <a:t>edimler, insan zihninde bilişsel süreçlerden geçerek gerçekleşen </a:t>
            </a:r>
            <a:r>
              <a:rPr lang="tr-TR" sz="2200" dirty="0" smtClean="0">
                <a:latin typeface="Times New Roman" panose="02020603050405020304" pitchFamily="18" charset="0"/>
                <a:cs typeface="Times New Roman" panose="02020603050405020304" pitchFamily="18" charset="0"/>
              </a:rPr>
              <a:t>karmaşık bilişsel </a:t>
            </a:r>
            <a:r>
              <a:rPr lang="tr-TR" sz="2200" dirty="0">
                <a:latin typeface="Times New Roman" panose="02020603050405020304" pitchFamily="18" charset="0"/>
                <a:cs typeface="Times New Roman" panose="02020603050405020304" pitchFamily="18" charset="0"/>
              </a:rPr>
              <a:t>faaliyetlerdir. Bu bilişsel faaliyetlerde bireyler yaratıcı problem </a:t>
            </a:r>
            <a:r>
              <a:rPr lang="tr-TR" sz="2200" dirty="0" smtClean="0">
                <a:latin typeface="Times New Roman" panose="02020603050405020304" pitchFamily="18" charset="0"/>
                <a:cs typeface="Times New Roman" panose="02020603050405020304" pitchFamily="18" charset="0"/>
              </a:rPr>
              <a:t>çözme aşamasında</a:t>
            </a:r>
            <a:r>
              <a:rPr lang="tr-TR" sz="2200" dirty="0">
                <a:latin typeface="Times New Roman" panose="02020603050405020304" pitchFamily="18" charset="0"/>
                <a:cs typeface="Times New Roman" panose="02020603050405020304" pitchFamily="18" charset="0"/>
              </a:rPr>
              <a:t>, sınırlı olan kaynakları tüketmeye istekli olup olmadıkları </a:t>
            </a:r>
            <a:r>
              <a:rPr lang="tr-TR" sz="2200" dirty="0" smtClean="0">
                <a:latin typeface="Times New Roman" panose="02020603050405020304" pitchFamily="18" charset="0"/>
                <a:cs typeface="Times New Roman" panose="02020603050405020304" pitchFamily="18" charset="0"/>
              </a:rPr>
              <a:t>konusunda bilinçli </a:t>
            </a:r>
            <a:r>
              <a:rPr lang="tr-TR" sz="2200" dirty="0">
                <a:latin typeface="Times New Roman" panose="02020603050405020304" pitchFamily="18" charset="0"/>
                <a:cs typeface="Times New Roman" panose="02020603050405020304" pitchFamily="18" charset="0"/>
              </a:rPr>
              <a:t>bir karar </a:t>
            </a:r>
            <a:r>
              <a:rPr lang="tr-TR" sz="2200" dirty="0" smtClean="0">
                <a:latin typeface="Times New Roman" panose="02020603050405020304" pitchFamily="18" charset="0"/>
                <a:cs typeface="Times New Roman" panose="02020603050405020304" pitchFamily="18" charset="0"/>
              </a:rPr>
              <a:t>vermektedirler (Şengül 2015).</a:t>
            </a:r>
            <a:endParaRPr lang="tr-TR" sz="2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26718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80" y="357246"/>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YARATICILIK VE YARATICILIĞIN ÖRGÜTSEL DAVRANIŞA ETKİSİ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1382275"/>
            <a:ext cx="8147874" cy="4254341"/>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sz="2200" dirty="0">
                <a:latin typeface="Times New Roman" panose="02020603050405020304" pitchFamily="18" charset="0"/>
                <a:cs typeface="Times New Roman" panose="02020603050405020304" pitchFamily="18" charset="0"/>
              </a:rPr>
              <a:t>Yeni ve orijinal bir ürünün ortaya koyulması yaratıcı düşünme yetisi ile </a:t>
            </a:r>
            <a:r>
              <a:rPr lang="tr-TR" sz="2200" dirty="0" smtClean="0">
                <a:latin typeface="Times New Roman" panose="02020603050405020304" pitchFamily="18" charset="0"/>
                <a:cs typeface="Times New Roman" panose="02020603050405020304" pitchFamily="18" charset="0"/>
              </a:rPr>
              <a:t>mümkün olurken</a:t>
            </a:r>
            <a:r>
              <a:rPr lang="tr-TR" sz="2200" dirty="0">
                <a:latin typeface="Times New Roman" panose="02020603050405020304" pitchFamily="18" charset="0"/>
                <a:cs typeface="Times New Roman" panose="02020603050405020304" pitchFamily="18" charset="0"/>
              </a:rPr>
              <a:t>; alana ait kısıtların ve gereklerin karşılanması ancak o alana ait </a:t>
            </a:r>
            <a:r>
              <a:rPr lang="tr-TR" sz="2200" dirty="0" smtClean="0">
                <a:latin typeface="Times New Roman" panose="02020603050405020304" pitchFamily="18" charset="0"/>
                <a:cs typeface="Times New Roman" panose="02020603050405020304" pitchFamily="18" charset="0"/>
              </a:rPr>
              <a:t>bilgi birikimi </a:t>
            </a:r>
            <a:r>
              <a:rPr lang="tr-TR" sz="2200" dirty="0">
                <a:latin typeface="Times New Roman" panose="02020603050405020304" pitchFamily="18" charset="0"/>
                <a:cs typeface="Times New Roman" panose="02020603050405020304" pitchFamily="18" charset="0"/>
              </a:rPr>
              <a:t>ile mümkün olmaktadır. Bu demektir ki yaratıcılık için belirli bir </a:t>
            </a:r>
            <a:r>
              <a:rPr lang="tr-TR" sz="2200" dirty="0" smtClean="0">
                <a:latin typeface="Times New Roman" panose="02020603050405020304" pitchFamily="18" charset="0"/>
                <a:cs typeface="Times New Roman" panose="02020603050405020304" pitchFamily="18" charset="0"/>
              </a:rPr>
              <a:t>bilgi birikimi </a:t>
            </a:r>
            <a:r>
              <a:rPr lang="tr-TR" sz="2200" dirty="0">
                <a:latin typeface="Times New Roman" panose="02020603050405020304" pitchFamily="18" charset="0"/>
                <a:cs typeface="Times New Roman" panose="02020603050405020304" pitchFamily="18" charset="0"/>
              </a:rPr>
              <a:t>ve bu birikimi işleyecek yetenek </a:t>
            </a:r>
            <a:r>
              <a:rPr lang="tr-TR" sz="2200" dirty="0" smtClean="0">
                <a:latin typeface="Times New Roman" panose="02020603050405020304" pitchFamily="18" charset="0"/>
                <a:cs typeface="Times New Roman" panose="02020603050405020304" pitchFamily="18" charset="0"/>
              </a:rPr>
              <a:t>gerekmektedir </a:t>
            </a:r>
            <a:r>
              <a:rPr lang="tr-TR" sz="2200" dirty="0">
                <a:latin typeface="Times New Roman" panose="02020603050405020304" pitchFamily="18" charset="0"/>
                <a:cs typeface="Times New Roman" panose="02020603050405020304" pitchFamily="18" charset="0"/>
              </a:rPr>
              <a:t>(</a:t>
            </a:r>
            <a:r>
              <a:rPr lang="tr-TR" sz="2200" dirty="0" smtClean="0">
                <a:latin typeface="Times New Roman" panose="02020603050405020304" pitchFamily="18" charset="0"/>
                <a:cs typeface="Times New Roman" panose="02020603050405020304" pitchFamily="18" charset="0"/>
              </a:rPr>
              <a:t>Şengül 2015).</a:t>
            </a:r>
          </a:p>
          <a:p>
            <a:pPr algn="just">
              <a:lnSpc>
                <a:spcPct val="100000"/>
              </a:lnSpc>
              <a:spcBef>
                <a:spcPts val="0"/>
              </a:spcBef>
            </a:pPr>
            <a:r>
              <a:rPr lang="tr-TR" sz="2200" dirty="0">
                <a:latin typeface="Times New Roman" panose="02020603050405020304" pitchFamily="18" charset="0"/>
                <a:cs typeface="Times New Roman" panose="02020603050405020304" pitchFamily="18" charset="0"/>
              </a:rPr>
              <a:t>Daha geniş açıdan bakıldığında yaratıcılık, bireysel, grup veya örgütsel </a:t>
            </a:r>
            <a:r>
              <a:rPr lang="tr-TR" sz="2200" dirty="0" smtClean="0">
                <a:latin typeface="Times New Roman" panose="02020603050405020304" pitchFamily="18" charset="0"/>
                <a:cs typeface="Times New Roman" panose="02020603050405020304" pitchFamily="18" charset="0"/>
              </a:rPr>
              <a:t>düzeyde gerçekleşebilen </a:t>
            </a:r>
            <a:r>
              <a:rPr lang="tr-TR" sz="2200" dirty="0">
                <a:latin typeface="Times New Roman" panose="02020603050405020304" pitchFamily="18" charset="0"/>
                <a:cs typeface="Times New Roman" panose="02020603050405020304" pitchFamily="18" charset="0"/>
              </a:rPr>
              <a:t>bir performans çıktısıdır. Örgütsel bağlamındaki yaratıcılık</a:t>
            </a:r>
            <a:r>
              <a:rPr lang="tr-TR" sz="2200" dirty="0" smtClean="0">
                <a:latin typeface="Times New Roman" panose="02020603050405020304" pitchFamily="18" charset="0"/>
                <a:cs typeface="Times New Roman" panose="02020603050405020304" pitchFamily="18" charset="0"/>
              </a:rPr>
              <a:t>, problemlerin </a:t>
            </a:r>
            <a:r>
              <a:rPr lang="tr-TR" sz="2200" dirty="0">
                <a:latin typeface="Times New Roman" panose="02020603050405020304" pitchFamily="18" charset="0"/>
                <a:cs typeface="Times New Roman" panose="02020603050405020304" pitchFamily="18" charset="0"/>
              </a:rPr>
              <a:t>çözümü ve çevredeki fırsatlardan yararlanma amacıyla yeni </a:t>
            </a:r>
            <a:r>
              <a:rPr lang="tr-TR" sz="2200" dirty="0" smtClean="0">
                <a:latin typeface="Times New Roman" panose="02020603050405020304" pitchFamily="18" charset="0"/>
                <a:cs typeface="Times New Roman" panose="02020603050405020304" pitchFamily="18" charset="0"/>
              </a:rPr>
              <a:t>ve işlevsel </a:t>
            </a:r>
            <a:r>
              <a:rPr lang="tr-TR" sz="2200" dirty="0">
                <a:latin typeface="Times New Roman" panose="02020603050405020304" pitchFamily="18" charset="0"/>
                <a:cs typeface="Times New Roman" panose="02020603050405020304" pitchFamily="18" charset="0"/>
              </a:rPr>
              <a:t>fikirlerin üretimini ifade etmektedir (</a:t>
            </a:r>
            <a:r>
              <a:rPr lang="tr-TR" sz="2200" dirty="0" smtClean="0">
                <a:latin typeface="Times New Roman" panose="02020603050405020304" pitchFamily="18" charset="0"/>
                <a:cs typeface="Times New Roman" panose="02020603050405020304" pitchFamily="18" charset="0"/>
              </a:rPr>
              <a:t>Amabile </a:t>
            </a:r>
            <a:r>
              <a:rPr lang="tr-TR" sz="2200" dirty="0">
                <a:latin typeface="Times New Roman" panose="02020603050405020304" pitchFamily="18" charset="0"/>
                <a:cs typeface="Times New Roman" panose="02020603050405020304" pitchFamily="18" charset="0"/>
              </a:rPr>
              <a:t>1988</a:t>
            </a:r>
            <a:r>
              <a:rPr lang="tr-TR" sz="2200" dirty="0" smtClean="0">
                <a:latin typeface="Times New Roman" panose="02020603050405020304" pitchFamily="18" charset="0"/>
                <a:cs typeface="Times New Roman" panose="02020603050405020304" pitchFamily="18" charset="0"/>
              </a:rPr>
              <a:t>).</a:t>
            </a:r>
            <a:endParaRPr lang="tr-TR" sz="2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587920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80" y="357246"/>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YARATICILIK VE YARATICILIĞIN ÖRGÜTSEL DAVRANIŞA ETKİSİ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1382275"/>
            <a:ext cx="8147874" cy="4254341"/>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sz="2200" dirty="0">
                <a:latin typeface="Times New Roman" panose="02020603050405020304" pitchFamily="18" charset="0"/>
                <a:cs typeface="Times New Roman" panose="02020603050405020304" pitchFamily="18" charset="0"/>
              </a:rPr>
              <a:t>Örgüt içindeki yaratıcılığa ilişkin araştırmalar, örgüt içindeki süreçleri bir </a:t>
            </a:r>
            <a:r>
              <a:rPr lang="tr-TR" sz="2200" dirty="0" smtClean="0">
                <a:latin typeface="Times New Roman" panose="02020603050405020304" pitchFamily="18" charset="0"/>
                <a:cs typeface="Times New Roman" panose="02020603050405020304" pitchFamily="18" charset="0"/>
              </a:rPr>
              <a:t>bütün olarak </a:t>
            </a:r>
            <a:r>
              <a:rPr lang="tr-TR" sz="2200" dirty="0">
                <a:latin typeface="Times New Roman" panose="02020603050405020304" pitchFamily="18" charset="0"/>
                <a:cs typeface="Times New Roman" panose="02020603050405020304" pitchFamily="18" charset="0"/>
              </a:rPr>
              <a:t>değerlendiren örgütsel davranış yaklaşımlarının kullandığı </a:t>
            </a:r>
            <a:r>
              <a:rPr lang="tr-TR" sz="2200" dirty="0" smtClean="0">
                <a:latin typeface="Times New Roman" panose="02020603050405020304" pitchFamily="18" charset="0"/>
                <a:cs typeface="Times New Roman" panose="02020603050405020304" pitchFamily="18" charset="0"/>
              </a:rPr>
              <a:t>kavramların bazılarını </a:t>
            </a:r>
            <a:r>
              <a:rPr lang="tr-TR" sz="2200" dirty="0">
                <a:latin typeface="Times New Roman" panose="02020603050405020304" pitchFamily="18" charset="0"/>
                <a:cs typeface="Times New Roman" panose="02020603050405020304" pitchFamily="18" charset="0"/>
              </a:rPr>
              <a:t>ön plana çıkartmaktadır. </a:t>
            </a:r>
            <a:endParaRPr lang="tr-TR" sz="2200" dirty="0" smtClean="0">
              <a:latin typeface="Times New Roman" panose="02020603050405020304" pitchFamily="18" charset="0"/>
              <a:cs typeface="Times New Roman" panose="02020603050405020304" pitchFamily="18" charset="0"/>
            </a:endParaRPr>
          </a:p>
          <a:p>
            <a:pPr algn="just">
              <a:lnSpc>
                <a:spcPct val="100000"/>
              </a:lnSpc>
              <a:spcBef>
                <a:spcPts val="0"/>
              </a:spcBef>
            </a:pPr>
            <a:r>
              <a:rPr lang="tr-TR" sz="2200" dirty="0">
                <a:latin typeface="Times New Roman" panose="02020603050405020304" pitchFamily="18" charset="0"/>
                <a:cs typeface="Times New Roman" panose="02020603050405020304" pitchFamily="18" charset="0"/>
              </a:rPr>
              <a:t>Yaratıcılık kuramları, örgütsel davranış yazınında örgütün tüm süreçleri </a:t>
            </a:r>
            <a:r>
              <a:rPr lang="tr-TR" sz="2200" dirty="0" smtClean="0">
                <a:latin typeface="Times New Roman" panose="02020603050405020304" pitchFamily="18" charset="0"/>
                <a:cs typeface="Times New Roman" panose="02020603050405020304" pitchFamily="18" charset="0"/>
              </a:rPr>
              <a:t>için </a:t>
            </a:r>
            <a:r>
              <a:rPr lang="tr-TR" sz="2200" dirty="0" err="1" smtClean="0">
                <a:latin typeface="Times New Roman" panose="02020603050405020304" pitchFamily="18" charset="0"/>
                <a:cs typeface="Times New Roman" panose="02020603050405020304" pitchFamily="18" charset="0"/>
              </a:rPr>
              <a:t>holistik</a:t>
            </a:r>
            <a:r>
              <a:rPr lang="tr-TR" sz="2200" dirty="0" smtClean="0">
                <a:latin typeface="Times New Roman" panose="02020603050405020304" pitchFamily="18" charset="0"/>
                <a:cs typeface="Times New Roman" panose="02020603050405020304" pitchFamily="18" charset="0"/>
              </a:rPr>
              <a:t> </a:t>
            </a:r>
            <a:r>
              <a:rPr lang="tr-TR" sz="2200" dirty="0">
                <a:latin typeface="Times New Roman" panose="02020603050405020304" pitchFamily="18" charset="0"/>
                <a:cs typeface="Times New Roman" panose="02020603050405020304" pitchFamily="18" charset="0"/>
              </a:rPr>
              <a:t>olarak ele alınan kişilik, motivasyon, liderlik, çevre ile ilgili yaklaşım </a:t>
            </a:r>
            <a:r>
              <a:rPr lang="tr-TR" sz="2200" dirty="0" smtClean="0">
                <a:latin typeface="Times New Roman" panose="02020603050405020304" pitchFamily="18" charset="0"/>
                <a:cs typeface="Times New Roman" panose="02020603050405020304" pitchFamily="18" charset="0"/>
              </a:rPr>
              <a:t>ve kuramlardaki </a:t>
            </a:r>
            <a:r>
              <a:rPr lang="tr-TR" sz="2200" dirty="0">
                <a:latin typeface="Times New Roman" panose="02020603050405020304" pitchFamily="18" charset="0"/>
                <a:cs typeface="Times New Roman" panose="02020603050405020304" pitchFamily="18" charset="0"/>
              </a:rPr>
              <a:t>belirli öğe ve bileşenleri vurgulamaktadır. Örnek olarak </a:t>
            </a:r>
            <a:r>
              <a:rPr lang="tr-TR" sz="2200" dirty="0" smtClean="0">
                <a:latin typeface="Times New Roman" panose="02020603050405020304" pitchFamily="18" charset="0"/>
                <a:cs typeface="Times New Roman" panose="02020603050405020304" pitchFamily="18" charset="0"/>
              </a:rPr>
              <a:t>örgütsel davranış </a:t>
            </a:r>
            <a:r>
              <a:rPr lang="tr-TR" sz="2200" dirty="0">
                <a:latin typeface="Times New Roman" panose="02020603050405020304" pitchFamily="18" charset="0"/>
                <a:cs typeface="Times New Roman" panose="02020603050405020304" pitchFamily="18" charset="0"/>
              </a:rPr>
              <a:t>yazınında örgütsel motivasyon; takdir beklentisi, mevcut </a:t>
            </a:r>
            <a:r>
              <a:rPr lang="tr-TR" sz="2200" dirty="0" smtClean="0">
                <a:latin typeface="Times New Roman" panose="02020603050405020304" pitchFamily="18" charset="0"/>
                <a:cs typeface="Times New Roman" panose="02020603050405020304" pitchFamily="18" charset="0"/>
              </a:rPr>
              <a:t>performans </a:t>
            </a:r>
            <a:r>
              <a:rPr lang="tr-TR" sz="2200" dirty="0" err="1" smtClean="0">
                <a:latin typeface="Times New Roman" panose="02020603050405020304" pitchFamily="18" charset="0"/>
                <a:cs typeface="Times New Roman" panose="02020603050405020304" pitchFamily="18" charset="0"/>
              </a:rPr>
              <a:t>geribidirimi</a:t>
            </a:r>
            <a:r>
              <a:rPr lang="tr-TR" sz="2200" dirty="0">
                <a:latin typeface="Times New Roman" panose="02020603050405020304" pitchFamily="18" charset="0"/>
                <a:cs typeface="Times New Roman" panose="02020603050405020304" pitchFamily="18" charset="0"/>
              </a:rPr>
              <a:t>, ödül, otonomi ve işin kendisi gibi birçok içsel ve dışsal faktörün </a:t>
            </a:r>
            <a:r>
              <a:rPr lang="tr-TR" sz="2200" dirty="0" smtClean="0">
                <a:latin typeface="Times New Roman" panose="02020603050405020304" pitchFamily="18" charset="0"/>
                <a:cs typeface="Times New Roman" panose="02020603050405020304" pitchFamily="18" charset="0"/>
              </a:rPr>
              <a:t>bir fonksiyonu </a:t>
            </a:r>
            <a:r>
              <a:rPr lang="tr-TR" sz="2200" dirty="0">
                <a:latin typeface="Times New Roman" panose="02020603050405020304" pitchFamily="18" charset="0"/>
                <a:cs typeface="Times New Roman" panose="02020603050405020304" pitchFamily="18" charset="0"/>
              </a:rPr>
              <a:t>olarak </a:t>
            </a:r>
            <a:r>
              <a:rPr lang="tr-TR" sz="2200" dirty="0" smtClean="0">
                <a:latin typeface="Times New Roman" panose="02020603050405020304" pitchFamily="18" charset="0"/>
                <a:cs typeface="Times New Roman" panose="02020603050405020304" pitchFamily="18" charset="0"/>
              </a:rPr>
              <a:t>değerlendirilmekteyken, </a:t>
            </a:r>
            <a:r>
              <a:rPr lang="tr-TR" sz="2200" dirty="0">
                <a:latin typeface="Times New Roman" panose="02020603050405020304" pitchFamily="18" charset="0"/>
                <a:cs typeface="Times New Roman" panose="02020603050405020304" pitchFamily="18" charset="0"/>
              </a:rPr>
              <a:t>yaratıcılık </a:t>
            </a:r>
            <a:r>
              <a:rPr lang="tr-TR" sz="2200" dirty="0" smtClean="0">
                <a:latin typeface="Times New Roman" panose="02020603050405020304" pitchFamily="18" charset="0"/>
                <a:cs typeface="Times New Roman" panose="02020603050405020304" pitchFamily="18" charset="0"/>
              </a:rPr>
              <a:t>yazınında özellikle </a:t>
            </a:r>
            <a:r>
              <a:rPr lang="tr-TR" sz="2200" dirty="0">
                <a:latin typeface="Times New Roman" panose="02020603050405020304" pitchFamily="18" charset="0"/>
                <a:cs typeface="Times New Roman" panose="02020603050405020304" pitchFamily="18" charset="0"/>
              </a:rPr>
              <a:t>içsel motivasyona vurgu </a:t>
            </a:r>
            <a:r>
              <a:rPr lang="tr-TR" sz="2200" dirty="0" smtClean="0">
                <a:latin typeface="Times New Roman" panose="02020603050405020304" pitchFamily="18" charset="0"/>
                <a:cs typeface="Times New Roman" panose="02020603050405020304" pitchFamily="18" charset="0"/>
              </a:rPr>
              <a:t>yapılmaktadır </a:t>
            </a:r>
            <a:r>
              <a:rPr lang="tr-TR" sz="2200" dirty="0">
                <a:latin typeface="Times New Roman" panose="02020603050405020304" pitchFamily="18" charset="0"/>
                <a:cs typeface="Times New Roman" panose="02020603050405020304" pitchFamily="18" charset="0"/>
              </a:rPr>
              <a:t>(Şengül 2015</a:t>
            </a:r>
            <a:r>
              <a:rPr lang="tr-TR" sz="2200" dirty="0" smtClean="0">
                <a:latin typeface="Times New Roman" panose="02020603050405020304" pitchFamily="18" charset="0"/>
                <a:cs typeface="Times New Roman" panose="02020603050405020304" pitchFamily="18" charset="0"/>
              </a:rPr>
              <a:t>).</a:t>
            </a:r>
            <a:endParaRPr lang="tr-TR" sz="2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15457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80" y="62048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LİDER DAVRANIŞININ TEMELLERİ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1382275"/>
            <a:ext cx="8147874" cy="4254341"/>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sz="2200" dirty="0">
                <a:latin typeface="Times New Roman" panose="02020603050405020304" pitchFamily="18" charset="0"/>
                <a:cs typeface="Times New Roman" panose="02020603050405020304" pitchFamily="18" charset="0"/>
              </a:rPr>
              <a:t>L</a:t>
            </a:r>
            <a:r>
              <a:rPr lang="tr-TR" sz="2200" dirty="0" smtClean="0">
                <a:latin typeface="Times New Roman" panose="02020603050405020304" pitchFamily="18" charset="0"/>
                <a:cs typeface="Times New Roman" panose="02020603050405020304" pitchFamily="18" charset="0"/>
              </a:rPr>
              <a:t>iderin örgütte </a:t>
            </a:r>
            <a:r>
              <a:rPr lang="tr-TR" sz="2200" dirty="0">
                <a:latin typeface="Times New Roman" panose="02020603050405020304" pitchFamily="18" charset="0"/>
                <a:cs typeface="Times New Roman" panose="02020603050405020304" pitchFamily="18" charset="0"/>
              </a:rPr>
              <a:t>çalışanlara karşı nasıl davranış sergilediği, çalışanların </a:t>
            </a:r>
            <a:r>
              <a:rPr lang="tr-TR" sz="2200" dirty="0" smtClean="0">
                <a:latin typeface="Times New Roman" panose="02020603050405020304" pitchFamily="18" charset="0"/>
                <a:cs typeface="Times New Roman" panose="02020603050405020304" pitchFamily="18" charset="0"/>
              </a:rPr>
              <a:t>motive edilmesi</a:t>
            </a:r>
            <a:r>
              <a:rPr lang="tr-TR" sz="2200" dirty="0">
                <a:latin typeface="Times New Roman" panose="02020603050405020304" pitchFamily="18" charset="0"/>
                <a:cs typeface="Times New Roman" panose="02020603050405020304" pitchFamily="18" charset="0"/>
              </a:rPr>
              <a:t>, koordinasyonu ve yönlendirilmesinde oldukça önemlidir. Ayrıca</a:t>
            </a:r>
            <a:r>
              <a:rPr lang="tr-TR" sz="2200" dirty="0" smtClean="0">
                <a:latin typeface="Times New Roman" panose="02020603050405020304" pitchFamily="18" charset="0"/>
                <a:cs typeface="Times New Roman" panose="02020603050405020304" pitchFamily="18" charset="0"/>
              </a:rPr>
              <a:t>, liderin </a:t>
            </a:r>
            <a:r>
              <a:rPr lang="tr-TR" sz="2200" dirty="0">
                <a:latin typeface="Times New Roman" panose="02020603050405020304" pitchFamily="18" charset="0"/>
                <a:cs typeface="Times New Roman" panose="02020603050405020304" pitchFamily="18" charset="0"/>
              </a:rPr>
              <a:t>sergileyeceği davranış şeklinin zamana, çalışanların niteliklerine, statüsüne, çalıştığı birime, gördüğü işe göre de değişiklik göstermesi</a:t>
            </a:r>
            <a:r>
              <a:rPr lang="tr-TR" sz="2200" dirty="0" smtClean="0">
                <a:latin typeface="Times New Roman" panose="02020603050405020304" pitchFamily="18" charset="0"/>
                <a:cs typeface="Times New Roman" panose="02020603050405020304" pitchFamily="18" charset="0"/>
              </a:rPr>
              <a:t>, liderlik </a:t>
            </a:r>
            <a:r>
              <a:rPr lang="tr-TR" sz="2200" dirty="0">
                <a:latin typeface="Times New Roman" panose="02020603050405020304" pitchFamily="18" charset="0"/>
                <a:cs typeface="Times New Roman" panose="02020603050405020304" pitchFamily="18" charset="0"/>
              </a:rPr>
              <a:t>kavramını hem daha karmaşık hale getirmekte hem de </a:t>
            </a:r>
            <a:r>
              <a:rPr lang="tr-TR" sz="2200" dirty="0" smtClean="0">
                <a:latin typeface="Times New Roman" panose="02020603050405020304" pitchFamily="18" charset="0"/>
                <a:cs typeface="Times New Roman" panose="02020603050405020304" pitchFamily="18" charset="0"/>
              </a:rPr>
              <a:t>liderlik davranışlarının </a:t>
            </a:r>
            <a:r>
              <a:rPr lang="tr-TR" sz="2200" dirty="0">
                <a:latin typeface="Times New Roman" panose="02020603050405020304" pitchFamily="18" charset="0"/>
                <a:cs typeface="Times New Roman" panose="02020603050405020304" pitchFamily="18" charset="0"/>
              </a:rPr>
              <a:t>önemini artırmaktadır </a:t>
            </a:r>
            <a:r>
              <a:rPr lang="tr-TR" sz="2200" dirty="0" smtClean="0">
                <a:latin typeface="Times New Roman" panose="02020603050405020304" pitchFamily="18" charset="0"/>
                <a:cs typeface="Times New Roman" panose="02020603050405020304" pitchFamily="18" charset="0"/>
              </a:rPr>
              <a:t>(</a:t>
            </a:r>
            <a:r>
              <a:rPr lang="tr-TR" sz="2200" dirty="0" err="1" smtClean="0">
                <a:latin typeface="Times New Roman" panose="02020603050405020304" pitchFamily="18" charset="0"/>
                <a:cs typeface="Times New Roman" panose="02020603050405020304" pitchFamily="18" charset="0"/>
              </a:rPr>
              <a:t>Özutku</a:t>
            </a:r>
            <a:r>
              <a:rPr lang="tr-TR" sz="2200" dirty="0" smtClean="0">
                <a:latin typeface="Times New Roman" panose="02020603050405020304" pitchFamily="18" charset="0"/>
                <a:cs typeface="Times New Roman" panose="02020603050405020304" pitchFamily="18" charset="0"/>
              </a:rPr>
              <a:t> vd. 2007).</a:t>
            </a:r>
          </a:p>
          <a:p>
            <a:pPr algn="just">
              <a:lnSpc>
                <a:spcPct val="100000"/>
              </a:lnSpc>
              <a:spcBef>
                <a:spcPts val="0"/>
              </a:spcBef>
            </a:pPr>
            <a:endParaRPr lang="tr-TR" sz="2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7546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80" y="620488"/>
            <a:ext cx="7425865" cy="513071"/>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LİDER DAVRANIŞININ TEMELLERİ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1382275"/>
            <a:ext cx="8147874" cy="4254341"/>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sz="2200" dirty="0" smtClean="0">
                <a:latin typeface="Times New Roman" panose="02020603050405020304" pitchFamily="18" charset="0"/>
                <a:cs typeface="Times New Roman" panose="02020603050405020304" pitchFamily="18" charset="0"/>
              </a:rPr>
              <a:t>Liderin </a:t>
            </a:r>
            <a:r>
              <a:rPr lang="tr-TR" sz="2200" dirty="0">
                <a:latin typeface="Times New Roman" panose="02020603050405020304" pitchFamily="18" charset="0"/>
                <a:cs typeface="Times New Roman" panose="02020603050405020304" pitchFamily="18" charset="0"/>
              </a:rPr>
              <a:t>sahip olduğu bu özellikler, onun liderlik </a:t>
            </a:r>
            <a:r>
              <a:rPr lang="tr-TR" sz="2200" dirty="0" smtClean="0">
                <a:latin typeface="Times New Roman" panose="02020603050405020304" pitchFamily="18" charset="0"/>
                <a:cs typeface="Times New Roman" panose="02020603050405020304" pitchFamily="18" charset="0"/>
              </a:rPr>
              <a:t>davranışlarını ve </a:t>
            </a:r>
            <a:r>
              <a:rPr lang="tr-TR" sz="2200" dirty="0">
                <a:latin typeface="Times New Roman" panose="02020603050405020304" pitchFamily="18" charset="0"/>
                <a:cs typeface="Times New Roman" panose="02020603050405020304" pitchFamily="18" charset="0"/>
              </a:rPr>
              <a:t>başarısını etkileyen temel faktör olarak kabul edilir. Dolayısıyla </a:t>
            </a:r>
            <a:r>
              <a:rPr lang="tr-TR" sz="2200" dirty="0" smtClean="0">
                <a:latin typeface="Times New Roman" panose="02020603050405020304" pitchFamily="18" charset="0"/>
                <a:cs typeface="Times New Roman" panose="02020603050405020304" pitchFamily="18" charset="0"/>
              </a:rPr>
              <a:t>bir kişinin </a:t>
            </a:r>
            <a:r>
              <a:rPr lang="tr-TR" sz="2200" dirty="0">
                <a:latin typeface="Times New Roman" panose="02020603050405020304" pitchFamily="18" charset="0"/>
                <a:cs typeface="Times New Roman" panose="02020603050405020304" pitchFamily="18" charset="0"/>
              </a:rPr>
              <a:t>grup içinde lider olarak kabul edilmesi ve grubu </a:t>
            </a:r>
            <a:r>
              <a:rPr lang="tr-TR" sz="2200" dirty="0" smtClean="0">
                <a:latin typeface="Times New Roman" panose="02020603050405020304" pitchFamily="18" charset="0"/>
                <a:cs typeface="Times New Roman" panose="02020603050405020304" pitchFamily="18" charset="0"/>
              </a:rPr>
              <a:t>yönetebilmesi sahip </a:t>
            </a:r>
            <a:r>
              <a:rPr lang="tr-TR" sz="2200" dirty="0">
                <a:latin typeface="Times New Roman" panose="02020603050405020304" pitchFamily="18" charset="0"/>
                <a:cs typeface="Times New Roman" panose="02020603050405020304" pitchFamily="18" charset="0"/>
              </a:rPr>
              <a:t>olduğu bu özelliklere bağlıdır. Lider bu özelikleri nedeni ile </a:t>
            </a:r>
            <a:r>
              <a:rPr lang="tr-TR" sz="2200" dirty="0" smtClean="0">
                <a:latin typeface="Times New Roman" panose="02020603050405020304" pitchFamily="18" charset="0"/>
                <a:cs typeface="Times New Roman" panose="02020603050405020304" pitchFamily="18" charset="0"/>
              </a:rPr>
              <a:t>diğer grup </a:t>
            </a:r>
            <a:r>
              <a:rPr lang="tr-TR" sz="2200" dirty="0">
                <a:latin typeface="Times New Roman" panose="02020603050405020304" pitchFamily="18" charset="0"/>
                <a:cs typeface="Times New Roman" panose="02020603050405020304" pitchFamily="18" charset="0"/>
              </a:rPr>
              <a:t>üyelerinden daha üstün ve farklıdır (</a:t>
            </a:r>
            <a:r>
              <a:rPr lang="tr-TR" sz="2200" dirty="0" smtClean="0">
                <a:latin typeface="Times New Roman" panose="02020603050405020304" pitchFamily="18" charset="0"/>
                <a:cs typeface="Times New Roman" panose="02020603050405020304" pitchFamily="18" charset="0"/>
              </a:rPr>
              <a:t>Koçel 2003).</a:t>
            </a:r>
          </a:p>
          <a:p>
            <a:pPr algn="just">
              <a:lnSpc>
                <a:spcPct val="100000"/>
              </a:lnSpc>
              <a:spcBef>
                <a:spcPts val="0"/>
              </a:spcBef>
            </a:pPr>
            <a:r>
              <a:rPr lang="tr-TR" sz="2200" dirty="0" smtClean="0">
                <a:latin typeface="Times New Roman" panose="02020603050405020304" pitchFamily="18" charset="0"/>
                <a:cs typeface="Times New Roman" panose="02020603050405020304" pitchFamily="18" charset="0"/>
              </a:rPr>
              <a:t>Liderlik sürecini </a:t>
            </a:r>
            <a:r>
              <a:rPr lang="tr-TR" sz="2200" dirty="0">
                <a:latin typeface="Times New Roman" panose="02020603050405020304" pitchFamily="18" charset="0"/>
                <a:cs typeface="Times New Roman" panose="02020603050405020304" pitchFamily="18" charset="0"/>
              </a:rPr>
              <a:t>sadece bireysel özelliklerle açıklamaya çalışan bu kuramın </a:t>
            </a:r>
            <a:r>
              <a:rPr lang="tr-TR" sz="2200" dirty="0" smtClean="0">
                <a:latin typeface="Times New Roman" panose="02020603050405020304" pitchFamily="18" charset="0"/>
                <a:cs typeface="Times New Roman" panose="02020603050405020304" pitchFamily="18" charset="0"/>
              </a:rPr>
              <a:t>zaman içinde </a:t>
            </a:r>
            <a:r>
              <a:rPr lang="tr-TR" sz="2200" dirty="0">
                <a:latin typeface="Times New Roman" panose="02020603050405020304" pitchFamily="18" charset="0"/>
                <a:cs typeface="Times New Roman" panose="02020603050405020304" pitchFamily="18" charset="0"/>
              </a:rPr>
              <a:t>çeşitli açılardan yetersiz kaldığı savunulmuş ve kuram </a:t>
            </a:r>
            <a:r>
              <a:rPr lang="tr-TR" sz="2200" dirty="0" smtClean="0">
                <a:latin typeface="Times New Roman" panose="02020603050405020304" pitchFamily="18" charset="0"/>
                <a:cs typeface="Times New Roman" panose="02020603050405020304" pitchFamily="18" charset="0"/>
              </a:rPr>
              <a:t>eleştirilmiştir (</a:t>
            </a:r>
            <a:r>
              <a:rPr lang="tr-TR" sz="2200" dirty="0" err="1" smtClean="0">
                <a:latin typeface="Times New Roman" panose="02020603050405020304" pitchFamily="18" charset="0"/>
                <a:cs typeface="Times New Roman" panose="02020603050405020304" pitchFamily="18" charset="0"/>
              </a:rPr>
              <a:t>Kağıtçıbaşı</a:t>
            </a:r>
            <a:r>
              <a:rPr lang="tr-TR" sz="2200" dirty="0" smtClean="0">
                <a:latin typeface="Times New Roman" panose="02020603050405020304" pitchFamily="18" charset="0"/>
                <a:cs typeface="Times New Roman" panose="02020603050405020304" pitchFamily="18" charset="0"/>
              </a:rPr>
              <a:t> 2006).</a:t>
            </a:r>
            <a:endParaRPr lang="tr-TR" sz="2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59466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80" y="620488"/>
            <a:ext cx="7425865" cy="513071"/>
          </a:xfrm>
          <a:prstGeom prst="rect">
            <a:avLst/>
          </a:prstGeom>
        </p:spPr>
        <p:txBody>
          <a:bodyPr/>
          <a:lstStyle/>
          <a:p>
            <a:pPr fontAlgn="base">
              <a:lnSpc>
                <a:spcPct val="90000"/>
              </a:lnSpc>
              <a:spcBef>
                <a:spcPct val="0"/>
              </a:spcBef>
              <a:spcAft>
                <a:spcPct val="0"/>
              </a:spcAft>
            </a:pPr>
            <a:r>
              <a:rPr lang="nn-NO"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L</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a:t>
            </a:r>
            <a:r>
              <a:rPr lang="nn-NO"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DERLER VE KARAR VERME SÜREC</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1382275"/>
            <a:ext cx="8147874" cy="4254341"/>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sz="2200" dirty="0">
                <a:latin typeface="Times New Roman" panose="02020603050405020304" pitchFamily="18" charset="0"/>
                <a:cs typeface="Times New Roman" panose="02020603050405020304" pitchFamily="18" charset="0"/>
              </a:rPr>
              <a:t>Takım liderlerinin </a:t>
            </a:r>
            <a:r>
              <a:rPr lang="tr-TR" sz="2200" dirty="0" smtClean="0">
                <a:latin typeface="Times New Roman" panose="02020603050405020304" pitchFamily="18" charset="0"/>
                <a:cs typeface="Times New Roman" panose="02020603050405020304" pitchFamily="18" charset="0"/>
              </a:rPr>
              <a:t>koçluk yeteneklerini </a:t>
            </a:r>
            <a:r>
              <a:rPr lang="tr-TR" sz="2200" dirty="0">
                <a:latin typeface="Times New Roman" panose="02020603050405020304" pitchFamily="18" charset="0"/>
                <a:cs typeface="Times New Roman" panose="02020603050405020304" pitchFamily="18" charset="0"/>
              </a:rPr>
              <a:t>de geliştirerek bu süreçte destekleyici rol oynaması, kararların isabet </a:t>
            </a:r>
            <a:r>
              <a:rPr lang="tr-TR" sz="2200" dirty="0" smtClean="0">
                <a:latin typeface="Times New Roman" panose="02020603050405020304" pitchFamily="18" charset="0"/>
                <a:cs typeface="Times New Roman" panose="02020603050405020304" pitchFamily="18" charset="0"/>
              </a:rPr>
              <a:t>oranını artırması</a:t>
            </a:r>
            <a:r>
              <a:rPr lang="tr-TR" sz="2200" dirty="0">
                <a:latin typeface="Times New Roman" panose="02020603050405020304" pitchFamily="18" charset="0"/>
                <a:cs typeface="Times New Roman" panose="02020603050405020304" pitchFamily="18" charset="0"/>
              </a:rPr>
              <a:t>, takımdaki üyelerin görüşlerinin hakkaniyetli bir temsilini yansıtması ve </a:t>
            </a:r>
            <a:r>
              <a:rPr lang="tr-TR" sz="2200" dirty="0" smtClean="0">
                <a:latin typeface="Times New Roman" panose="02020603050405020304" pitchFamily="18" charset="0"/>
                <a:cs typeface="Times New Roman" panose="02020603050405020304" pitchFamily="18" charset="0"/>
              </a:rPr>
              <a:t>örgütsel verimliliği </a:t>
            </a:r>
            <a:r>
              <a:rPr lang="tr-TR" sz="2200" dirty="0">
                <a:latin typeface="Times New Roman" panose="02020603050405020304" pitchFamily="18" charset="0"/>
                <a:cs typeface="Times New Roman" panose="02020603050405020304" pitchFamily="18" charset="0"/>
              </a:rPr>
              <a:t>artırması açısından da önem taşımaktadır. </a:t>
            </a:r>
            <a:endParaRPr lang="tr-TR" sz="2200" dirty="0" smtClean="0">
              <a:latin typeface="Times New Roman" panose="02020603050405020304" pitchFamily="18" charset="0"/>
              <a:cs typeface="Times New Roman" panose="02020603050405020304" pitchFamily="18" charset="0"/>
            </a:endParaRPr>
          </a:p>
          <a:p>
            <a:pPr algn="just">
              <a:lnSpc>
                <a:spcPct val="100000"/>
              </a:lnSpc>
              <a:spcBef>
                <a:spcPts val="0"/>
              </a:spcBef>
            </a:pPr>
            <a:r>
              <a:rPr lang="tr-TR" sz="2200" dirty="0" smtClean="0">
                <a:latin typeface="Times New Roman" panose="02020603050405020304" pitchFamily="18" charset="0"/>
                <a:cs typeface="Times New Roman" panose="02020603050405020304" pitchFamily="18" charset="0"/>
              </a:rPr>
              <a:t>Örgütün </a:t>
            </a:r>
            <a:r>
              <a:rPr lang="tr-TR" sz="2200" dirty="0">
                <a:latin typeface="Times New Roman" panose="02020603050405020304" pitchFamily="18" charset="0"/>
                <a:cs typeface="Times New Roman" panose="02020603050405020304" pitchFamily="18" charset="0"/>
              </a:rPr>
              <a:t>maddi kaynaklarının doğru </a:t>
            </a:r>
            <a:r>
              <a:rPr lang="tr-TR" sz="2200" dirty="0" smtClean="0">
                <a:latin typeface="Times New Roman" panose="02020603050405020304" pitchFamily="18" charset="0"/>
                <a:cs typeface="Times New Roman" panose="02020603050405020304" pitchFamily="18" charset="0"/>
              </a:rPr>
              <a:t>bir biçimde </a:t>
            </a:r>
            <a:r>
              <a:rPr lang="tr-TR" sz="2200" dirty="0">
                <a:latin typeface="Times New Roman" panose="02020603050405020304" pitchFamily="18" charset="0"/>
                <a:cs typeface="Times New Roman" panose="02020603050405020304" pitchFamily="18" charset="0"/>
              </a:rPr>
              <a:t>harcanması, bütçe faaliyetlerinin özünü teşkil eden kararların doğru bir </a:t>
            </a:r>
            <a:r>
              <a:rPr lang="tr-TR" sz="2200" dirty="0" smtClean="0">
                <a:latin typeface="Times New Roman" panose="02020603050405020304" pitchFamily="18" charset="0"/>
                <a:cs typeface="Times New Roman" panose="02020603050405020304" pitchFamily="18" charset="0"/>
              </a:rPr>
              <a:t>biçimde alınmasına </a:t>
            </a:r>
            <a:r>
              <a:rPr lang="tr-TR" sz="2200" dirty="0">
                <a:latin typeface="Times New Roman" panose="02020603050405020304" pitchFamily="18" charset="0"/>
                <a:cs typeface="Times New Roman" panose="02020603050405020304" pitchFamily="18" charset="0"/>
              </a:rPr>
              <a:t>bağlıdır. Yanlış kararların örgüte maliyeti </a:t>
            </a:r>
            <a:r>
              <a:rPr lang="tr-TR" sz="2200" dirty="0" smtClean="0">
                <a:latin typeface="Times New Roman" panose="02020603050405020304" pitchFamily="18" charset="0"/>
                <a:cs typeface="Times New Roman" panose="02020603050405020304" pitchFamily="18" charset="0"/>
              </a:rPr>
              <a:t>olurken, yanlış kararların </a:t>
            </a:r>
            <a:r>
              <a:rPr lang="tr-TR" sz="2200" dirty="0">
                <a:latin typeface="Times New Roman" panose="02020603050405020304" pitchFamily="18" charset="0"/>
                <a:cs typeface="Times New Roman" panose="02020603050405020304" pitchFamily="18" charset="0"/>
              </a:rPr>
              <a:t>sonuçlarını tamir etmek de önemli bir </a:t>
            </a:r>
            <a:r>
              <a:rPr lang="tr-TR" sz="2200" dirty="0" smtClean="0">
                <a:latin typeface="Times New Roman" panose="02020603050405020304" pitchFamily="18" charset="0"/>
                <a:cs typeface="Times New Roman" panose="02020603050405020304" pitchFamily="18" charset="0"/>
              </a:rPr>
              <a:t>maliyettir.</a:t>
            </a:r>
            <a:endParaRPr lang="tr-TR" sz="2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94985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80" y="620488"/>
            <a:ext cx="7425865" cy="513071"/>
          </a:xfrm>
          <a:prstGeom prst="rect">
            <a:avLst/>
          </a:prstGeom>
        </p:spPr>
        <p:txBody>
          <a:bodyPr/>
          <a:lstStyle/>
          <a:p>
            <a:pPr fontAlgn="base">
              <a:lnSpc>
                <a:spcPct val="90000"/>
              </a:lnSpc>
              <a:spcBef>
                <a:spcPct val="0"/>
              </a:spcBef>
              <a:spcAft>
                <a:spcPct val="0"/>
              </a:spcAft>
            </a:pPr>
            <a:r>
              <a:rPr lang="nn-NO"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L</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a:t>
            </a:r>
            <a:r>
              <a:rPr lang="nn-NO"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DERLER VE KARAR VERME SÜREC</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1382275"/>
            <a:ext cx="8147874" cy="4254341"/>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sz="2200" dirty="0">
                <a:latin typeface="Times New Roman" panose="02020603050405020304" pitchFamily="18" charset="0"/>
                <a:cs typeface="Times New Roman" panose="02020603050405020304" pitchFamily="18" charset="0"/>
              </a:rPr>
              <a:t> İster küçük, </a:t>
            </a:r>
            <a:r>
              <a:rPr lang="tr-TR" sz="2200" dirty="0" smtClean="0">
                <a:latin typeface="Times New Roman" panose="02020603050405020304" pitchFamily="18" charset="0"/>
                <a:cs typeface="Times New Roman" panose="02020603050405020304" pitchFamily="18" charset="0"/>
              </a:rPr>
              <a:t>isterse büyük </a:t>
            </a:r>
            <a:r>
              <a:rPr lang="tr-TR" sz="2200" dirty="0">
                <a:latin typeface="Times New Roman" panose="02020603050405020304" pitchFamily="18" charset="0"/>
                <a:cs typeface="Times New Roman" panose="02020603050405020304" pitchFamily="18" charset="0"/>
              </a:rPr>
              <a:t>bir karar verme sürecinde olsun takım liderleri şu soruları sormalıdır (</a:t>
            </a:r>
            <a:r>
              <a:rPr lang="tr-TR" sz="2200" dirty="0" smtClean="0">
                <a:latin typeface="Times New Roman" panose="02020603050405020304" pitchFamily="18" charset="0"/>
                <a:cs typeface="Times New Roman" panose="02020603050405020304" pitchFamily="18" charset="0"/>
              </a:rPr>
              <a:t>Dengiz 2000):</a:t>
            </a:r>
            <a:endParaRPr lang="tr-TR" sz="2200" dirty="0">
              <a:latin typeface="Times New Roman" panose="02020603050405020304" pitchFamily="18" charset="0"/>
              <a:cs typeface="Times New Roman" panose="02020603050405020304" pitchFamily="18" charset="0"/>
            </a:endParaRPr>
          </a:p>
          <a:p>
            <a:pPr algn="just">
              <a:lnSpc>
                <a:spcPct val="100000"/>
              </a:lnSpc>
              <a:spcBef>
                <a:spcPts val="0"/>
              </a:spcBef>
            </a:pPr>
            <a:r>
              <a:rPr lang="tr-TR" sz="2200" dirty="0" smtClean="0">
                <a:latin typeface="Times New Roman" panose="02020603050405020304" pitchFamily="18" charset="0"/>
                <a:cs typeface="Times New Roman" panose="02020603050405020304" pitchFamily="18" charset="0"/>
              </a:rPr>
              <a:t>Nerede</a:t>
            </a:r>
            <a:r>
              <a:rPr lang="tr-TR" sz="2200" dirty="0">
                <a:latin typeface="Times New Roman" panose="02020603050405020304" pitchFamily="18" charset="0"/>
                <a:cs typeface="Times New Roman" panose="02020603050405020304" pitchFamily="18" charset="0"/>
              </a:rPr>
              <a:t>, ne yapılmalıdır? (</a:t>
            </a:r>
            <a:r>
              <a:rPr lang="tr-TR" sz="2200" dirty="0" smtClean="0">
                <a:latin typeface="Times New Roman" panose="02020603050405020304" pitchFamily="18" charset="0"/>
                <a:cs typeface="Times New Roman" panose="02020603050405020304" pitchFamily="18" charset="0"/>
              </a:rPr>
              <a:t>Kapsam)</a:t>
            </a:r>
          </a:p>
          <a:p>
            <a:pPr algn="just">
              <a:lnSpc>
                <a:spcPct val="100000"/>
              </a:lnSpc>
              <a:spcBef>
                <a:spcPts val="0"/>
              </a:spcBef>
            </a:pPr>
            <a:r>
              <a:rPr lang="tr-TR" sz="2200" dirty="0" smtClean="0">
                <a:latin typeface="Times New Roman" panose="02020603050405020304" pitchFamily="18" charset="0"/>
                <a:cs typeface="Times New Roman" panose="02020603050405020304" pitchFamily="18" charset="0"/>
              </a:rPr>
              <a:t>Neden yapılmalıdır? (Gerekçe)</a:t>
            </a:r>
          </a:p>
          <a:p>
            <a:pPr algn="just">
              <a:lnSpc>
                <a:spcPct val="100000"/>
              </a:lnSpc>
              <a:spcBef>
                <a:spcPts val="0"/>
              </a:spcBef>
            </a:pPr>
            <a:r>
              <a:rPr lang="tr-TR" sz="2200" dirty="0" smtClean="0">
                <a:latin typeface="Times New Roman" panose="02020603050405020304" pitchFamily="18" charset="0"/>
                <a:cs typeface="Times New Roman" panose="02020603050405020304" pitchFamily="18" charset="0"/>
              </a:rPr>
              <a:t>Ne </a:t>
            </a:r>
            <a:r>
              <a:rPr lang="tr-TR" sz="2200" dirty="0">
                <a:latin typeface="Times New Roman" panose="02020603050405020304" pitchFamily="18" charset="0"/>
                <a:cs typeface="Times New Roman" panose="02020603050405020304" pitchFamily="18" charset="0"/>
              </a:rPr>
              <a:t>kadar iyi yapılmalıdır? ( Kalite)</a:t>
            </a:r>
          </a:p>
          <a:p>
            <a:pPr algn="just">
              <a:lnSpc>
                <a:spcPct val="100000"/>
              </a:lnSpc>
              <a:spcBef>
                <a:spcPts val="0"/>
              </a:spcBef>
            </a:pPr>
            <a:r>
              <a:rPr lang="tr-TR" sz="2200" dirty="0" smtClean="0">
                <a:latin typeface="Times New Roman" panose="02020603050405020304" pitchFamily="18" charset="0"/>
                <a:cs typeface="Times New Roman" panose="02020603050405020304" pitchFamily="18" charset="0"/>
              </a:rPr>
              <a:t>Ne </a:t>
            </a:r>
            <a:r>
              <a:rPr lang="tr-TR" sz="2200" dirty="0">
                <a:latin typeface="Times New Roman" panose="02020603050405020304" pitchFamily="18" charset="0"/>
                <a:cs typeface="Times New Roman" panose="02020603050405020304" pitchFamily="18" charset="0"/>
              </a:rPr>
              <a:t>zaman ve hangi sırayla gerekli olacak? (Program)</a:t>
            </a:r>
          </a:p>
          <a:p>
            <a:pPr algn="just">
              <a:lnSpc>
                <a:spcPct val="100000"/>
              </a:lnSpc>
              <a:spcBef>
                <a:spcPts val="0"/>
              </a:spcBef>
            </a:pPr>
            <a:r>
              <a:rPr lang="tr-TR" sz="2200" dirty="0" smtClean="0">
                <a:latin typeface="Times New Roman" panose="02020603050405020304" pitchFamily="18" charset="0"/>
                <a:cs typeface="Times New Roman" panose="02020603050405020304" pitchFamily="18" charset="0"/>
              </a:rPr>
              <a:t>Neye </a:t>
            </a:r>
            <a:r>
              <a:rPr lang="tr-TR" sz="2200" dirty="0">
                <a:latin typeface="Times New Roman" panose="02020603050405020304" pitchFamily="18" charset="0"/>
                <a:cs typeface="Times New Roman" panose="02020603050405020304" pitchFamily="18" charset="0"/>
              </a:rPr>
              <a:t>mal olacak? (Maliyet-Bütçe)</a:t>
            </a:r>
          </a:p>
          <a:p>
            <a:pPr algn="just">
              <a:lnSpc>
                <a:spcPct val="100000"/>
              </a:lnSpc>
              <a:spcBef>
                <a:spcPts val="0"/>
              </a:spcBef>
            </a:pPr>
            <a:r>
              <a:rPr lang="tr-TR" sz="2200" dirty="0" smtClean="0">
                <a:latin typeface="Times New Roman" panose="02020603050405020304" pitchFamily="18" charset="0"/>
                <a:cs typeface="Times New Roman" panose="02020603050405020304" pitchFamily="18" charset="0"/>
              </a:rPr>
              <a:t>Belirsizlikler </a:t>
            </a:r>
            <a:r>
              <a:rPr lang="tr-TR" sz="2200" dirty="0">
                <a:latin typeface="Times New Roman" panose="02020603050405020304" pitchFamily="18" charset="0"/>
                <a:cs typeface="Times New Roman" panose="02020603050405020304" pitchFamily="18" charset="0"/>
              </a:rPr>
              <a:t>nelerdir? (Risk)</a:t>
            </a:r>
          </a:p>
          <a:p>
            <a:pPr algn="just">
              <a:lnSpc>
                <a:spcPct val="100000"/>
              </a:lnSpc>
              <a:spcBef>
                <a:spcPts val="0"/>
              </a:spcBef>
            </a:pPr>
            <a:r>
              <a:rPr lang="tr-TR" sz="2200" dirty="0" smtClean="0">
                <a:latin typeface="Times New Roman" panose="02020603050405020304" pitchFamily="18" charset="0"/>
                <a:cs typeface="Times New Roman" panose="02020603050405020304" pitchFamily="18" charset="0"/>
              </a:rPr>
              <a:t>Kim </a:t>
            </a:r>
            <a:r>
              <a:rPr lang="tr-TR" sz="2200" dirty="0">
                <a:latin typeface="Times New Roman" panose="02020603050405020304" pitchFamily="18" charset="0"/>
                <a:cs typeface="Times New Roman" panose="02020603050405020304" pitchFamily="18" charset="0"/>
              </a:rPr>
              <a:t>yapacak? Kimin yapması gerekir? (İnsan kaynağı)</a:t>
            </a:r>
          </a:p>
          <a:p>
            <a:pPr algn="just">
              <a:lnSpc>
                <a:spcPct val="100000"/>
              </a:lnSpc>
              <a:spcBef>
                <a:spcPts val="0"/>
              </a:spcBef>
            </a:pPr>
            <a:r>
              <a:rPr lang="tr-TR" sz="2200" dirty="0" smtClean="0">
                <a:latin typeface="Times New Roman" panose="02020603050405020304" pitchFamily="18" charset="0"/>
                <a:cs typeface="Times New Roman" panose="02020603050405020304" pitchFamily="18" charset="0"/>
              </a:rPr>
              <a:t>Takımda </a:t>
            </a:r>
            <a:r>
              <a:rPr lang="tr-TR" sz="2200" dirty="0">
                <a:latin typeface="Times New Roman" panose="02020603050405020304" pitchFamily="18" charset="0"/>
                <a:cs typeface="Times New Roman" panose="02020603050405020304" pitchFamily="18" charset="0"/>
              </a:rPr>
              <a:t>çalışmak için insanlar nasıl örgütlenmelidir? (İletişim/kişilerarası beceriler)</a:t>
            </a:r>
          </a:p>
          <a:p>
            <a:pPr algn="just">
              <a:lnSpc>
                <a:spcPct val="100000"/>
              </a:lnSpc>
              <a:spcBef>
                <a:spcPts val="0"/>
              </a:spcBef>
            </a:pPr>
            <a:r>
              <a:rPr lang="tr-TR" sz="2200" dirty="0" smtClean="0">
                <a:latin typeface="Times New Roman" panose="02020603050405020304" pitchFamily="18" charset="0"/>
                <a:cs typeface="Times New Roman" panose="02020603050405020304" pitchFamily="18" charset="0"/>
              </a:rPr>
              <a:t>Nasıl </a:t>
            </a:r>
            <a:r>
              <a:rPr lang="tr-TR" sz="2200" dirty="0">
                <a:latin typeface="Times New Roman" panose="02020603050405020304" pitchFamily="18" charset="0"/>
                <a:cs typeface="Times New Roman" panose="02020603050405020304" pitchFamily="18" charset="0"/>
              </a:rPr>
              <a:t>haberimiz olacak? (Bilginin dağıtımı/iletişimi)</a:t>
            </a:r>
            <a:endParaRPr lang="tr-TR" sz="2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62776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80" y="620488"/>
            <a:ext cx="7425865" cy="513071"/>
          </a:xfrm>
          <a:prstGeom prst="rect">
            <a:avLst/>
          </a:prstGeom>
        </p:spPr>
        <p:txBody>
          <a:bodyPr/>
          <a:lstStyle/>
          <a:p>
            <a:pPr fontAlgn="base">
              <a:lnSpc>
                <a:spcPct val="90000"/>
              </a:lnSpc>
              <a:spcBef>
                <a:spcPct val="0"/>
              </a:spcBef>
              <a:spcAft>
                <a:spcPct val="0"/>
              </a:spcAft>
            </a:pPr>
            <a:r>
              <a:rPr lang="nn-NO"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L</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a:t>
            </a:r>
            <a:r>
              <a:rPr lang="nn-NO"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DERLER VE KARAR VERME SÜREC</a:t>
            </a: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İ</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İçerik Yer Tutucusu 2"/>
          <p:cNvSpPr txBox="1">
            <a:spLocks/>
          </p:cNvSpPr>
          <p:nvPr/>
        </p:nvSpPr>
        <p:spPr>
          <a:xfrm>
            <a:off x="313080" y="1382275"/>
            <a:ext cx="8147874" cy="4254341"/>
          </a:xfrm>
          <a:prstGeom prst="rect">
            <a:avLst/>
          </a:prstGeom>
        </p:spPr>
        <p:txBody>
          <a:bodyPr/>
          <a:lstStyle>
            <a:lvl1pPr marL="171450" indent="-171450" algn="l" rtl="0" eaLnBrk="1" fontAlgn="base" hangingPunct="1">
              <a:lnSpc>
                <a:spcPct val="90000"/>
              </a:lnSpc>
              <a:spcBef>
                <a:spcPts val="750"/>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1pPr>
            <a:lvl2pPr marL="5143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2pPr>
            <a:lvl3pPr marL="8572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3pPr>
            <a:lvl4pPr marL="12001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4pPr>
            <a:lvl5pPr marL="1543050" indent="-171450" algn="l" rtl="0" eaLnBrk="1" fontAlgn="base" hangingPunct="1">
              <a:lnSpc>
                <a:spcPct val="90000"/>
              </a:lnSpc>
              <a:spcBef>
                <a:spcPts val="375"/>
              </a:spcBef>
              <a:spcAft>
                <a:spcPct val="0"/>
              </a:spcAft>
              <a:buClr>
                <a:srgbClr val="000099"/>
              </a:buClr>
              <a:buFont typeface="Wingdings" panose="05000000000000000000" pitchFamily="2" charset="2"/>
              <a:buChar char="q"/>
              <a:defRPr sz="200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lnSpc>
                <a:spcPct val="100000"/>
              </a:lnSpc>
              <a:spcBef>
                <a:spcPts val="0"/>
              </a:spcBef>
            </a:pPr>
            <a:r>
              <a:rPr lang="tr-TR" sz="2200" dirty="0">
                <a:latin typeface="Times New Roman" panose="02020603050405020304" pitchFamily="18" charset="0"/>
                <a:cs typeface="Times New Roman" panose="02020603050405020304" pitchFamily="18" charset="0"/>
              </a:rPr>
              <a:t>Takım liderlerinin tüm aşamalardan (planlama, örgütleme, liderlik etme, izleme ve </a:t>
            </a:r>
            <a:r>
              <a:rPr lang="tr-TR" sz="2200" dirty="0" smtClean="0">
                <a:latin typeface="Times New Roman" panose="02020603050405020304" pitchFamily="18" charset="0"/>
                <a:cs typeface="Times New Roman" panose="02020603050405020304" pitchFamily="18" charset="0"/>
              </a:rPr>
              <a:t>kontrol etme</a:t>
            </a:r>
            <a:r>
              <a:rPr lang="tr-TR" sz="2200" dirty="0">
                <a:latin typeface="Times New Roman" panose="02020603050405020304" pitchFamily="18" charset="0"/>
                <a:cs typeface="Times New Roman" panose="02020603050405020304" pitchFamily="18" charset="0"/>
              </a:rPr>
              <a:t>) sorumlu olduklarından her zaman iyi kararlar vermeleri beklenmektedir. </a:t>
            </a:r>
            <a:r>
              <a:rPr lang="tr-TR" sz="2200" dirty="0" smtClean="0">
                <a:latin typeface="Times New Roman" panose="02020603050405020304" pitchFamily="18" charset="0"/>
                <a:cs typeface="Times New Roman" panose="02020603050405020304" pitchFamily="18" charset="0"/>
              </a:rPr>
              <a:t>Planlama aşamasında </a:t>
            </a:r>
            <a:r>
              <a:rPr lang="tr-TR" sz="2200" dirty="0">
                <a:latin typeface="Times New Roman" panose="02020603050405020304" pitchFamily="18" charset="0"/>
                <a:cs typeface="Times New Roman" panose="02020603050405020304" pitchFamily="18" charset="0"/>
              </a:rPr>
              <a:t>gerekli verilerin toplanıp değerlendirilmesiyle ve müzakerelerde </a:t>
            </a:r>
            <a:r>
              <a:rPr lang="tr-TR" sz="2200" dirty="0" smtClean="0">
                <a:latin typeface="Times New Roman" panose="02020603050405020304" pitchFamily="18" charset="0"/>
                <a:cs typeface="Times New Roman" panose="02020603050405020304" pitchFamily="18" charset="0"/>
              </a:rPr>
              <a:t>uzlaşma yönünde </a:t>
            </a:r>
            <a:r>
              <a:rPr lang="tr-TR" sz="2200" dirty="0">
                <a:latin typeface="Times New Roman" panose="02020603050405020304" pitchFamily="18" charset="0"/>
                <a:cs typeface="Times New Roman" panose="02020603050405020304" pitchFamily="18" charset="0"/>
              </a:rPr>
              <a:t>karar vermek, karar vermenin her aşamada gerekli olduğunu göstermektedir.</a:t>
            </a:r>
          </a:p>
          <a:p>
            <a:pPr algn="just">
              <a:lnSpc>
                <a:spcPct val="100000"/>
              </a:lnSpc>
              <a:spcBef>
                <a:spcPts val="0"/>
              </a:spcBef>
            </a:pPr>
            <a:r>
              <a:rPr lang="tr-TR" sz="2200" dirty="0">
                <a:latin typeface="Times New Roman" panose="02020603050405020304" pitchFamily="18" charset="0"/>
                <a:cs typeface="Times New Roman" panose="02020603050405020304" pitchFamily="18" charset="0"/>
              </a:rPr>
              <a:t>Takımların görevi; edinilen bilgileri en iyi biçimde değerlendirerek makul ve mantıklı </a:t>
            </a:r>
            <a:r>
              <a:rPr lang="tr-TR" sz="2200" dirty="0" smtClean="0">
                <a:latin typeface="Times New Roman" panose="02020603050405020304" pitchFamily="18" charset="0"/>
                <a:cs typeface="Times New Roman" panose="02020603050405020304" pitchFamily="18" charset="0"/>
              </a:rPr>
              <a:t>kararlar vermektir </a:t>
            </a:r>
            <a:r>
              <a:rPr lang="tr-TR" sz="2200" dirty="0">
                <a:latin typeface="Times New Roman" panose="02020603050405020304" pitchFamily="18" charset="0"/>
                <a:cs typeface="Times New Roman" panose="02020603050405020304" pitchFamily="18" charset="0"/>
              </a:rPr>
              <a:t>(Dengiz 2000).</a:t>
            </a:r>
            <a:endParaRPr lang="tr-TR" sz="2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146407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17464</TotalTime>
  <Words>1124</Words>
  <Application>Microsoft Office PowerPoint</Application>
  <PresentationFormat>Ekran Gösterisi (4:3)</PresentationFormat>
  <Paragraphs>69</Paragraphs>
  <Slides>14</Slides>
  <Notes>0</Notes>
  <HiddenSlides>0</HiddenSlides>
  <MMClips>0</MMClips>
  <ScaleCrop>false</ScaleCrop>
  <HeadingPairs>
    <vt:vector size="6" baseType="variant">
      <vt:variant>
        <vt:lpstr>Kullanılan Yazı Tipleri</vt:lpstr>
      </vt:variant>
      <vt:variant>
        <vt:i4>6</vt:i4>
      </vt:variant>
      <vt:variant>
        <vt:lpstr>Tema</vt:lpstr>
      </vt:variant>
      <vt:variant>
        <vt:i4>3</vt:i4>
      </vt:variant>
      <vt:variant>
        <vt:lpstr>Slayt Başlıkları</vt:lpstr>
      </vt:variant>
      <vt:variant>
        <vt:i4>14</vt:i4>
      </vt:variant>
    </vt:vector>
  </HeadingPairs>
  <TitlesOfParts>
    <vt:vector size="23" baseType="lpstr">
      <vt:lpstr>ＭＳ Ｐゴシック</vt:lpstr>
      <vt:lpstr>Arial</vt:lpstr>
      <vt:lpstr>Calibri</vt:lpstr>
      <vt:lpstr>Tahoma</vt:lpstr>
      <vt:lpstr>Times New Roman</vt:lpstr>
      <vt:lpstr>Wingdings</vt:lpstr>
      <vt:lpstr>ekonomi</vt:lpstr>
      <vt:lpstr>1_Rics</vt:lpstr>
      <vt:lpstr>h.t.</vt:lpstr>
      <vt:lpstr>PowerPoint Sunusu</vt:lpstr>
      <vt:lpstr>  </vt:lpstr>
      <vt:lpstr>  </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user</cp:lastModifiedBy>
  <cp:revision>934</cp:revision>
  <cp:lastPrinted>2016-10-24T07:53:35Z</cp:lastPrinted>
  <dcterms:created xsi:type="dcterms:W3CDTF">2016-09-18T09:35:24Z</dcterms:created>
  <dcterms:modified xsi:type="dcterms:W3CDTF">2020-03-03T15:28:07Z</dcterms:modified>
</cp:coreProperties>
</file>