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59"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Skamanderler</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r>
              <a:rPr lang="tr-TR" dirty="0" err="1" smtClean="0"/>
              <a:t>Modernizmden</a:t>
            </a:r>
            <a:r>
              <a:rPr lang="tr-TR" dirty="0" smtClean="0"/>
              <a:t> </a:t>
            </a:r>
            <a:r>
              <a:rPr lang="tr-TR" dirty="0"/>
              <a:t>gelen bu iki ustanın ardından Polonya edebiyat tarihinde sırayı </a:t>
            </a:r>
            <a:r>
              <a:rPr lang="tr-TR" dirty="0" err="1"/>
              <a:t>Skamander</a:t>
            </a:r>
            <a:r>
              <a:rPr lang="tr-TR" dirty="0"/>
              <a:t> grubu alır. 1918 yılında kurulan grup varlığını 1939 yılına kadar sürdürür. </a:t>
            </a:r>
            <a:r>
              <a:rPr lang="tr-TR" dirty="0" err="1"/>
              <a:t>Skamander</a:t>
            </a:r>
            <a:r>
              <a:rPr lang="tr-TR" dirty="0"/>
              <a:t> ismi </a:t>
            </a:r>
            <a:r>
              <a:rPr lang="tr-TR" dirty="0" err="1"/>
              <a:t>Troya’da</a:t>
            </a:r>
            <a:r>
              <a:rPr lang="tr-TR" dirty="0"/>
              <a:t> mitolojik bir ırmak olan </a:t>
            </a:r>
            <a:r>
              <a:rPr lang="tr-TR" dirty="0" err="1"/>
              <a:t>Skamandros</a:t>
            </a:r>
            <a:r>
              <a:rPr lang="tr-TR" dirty="0"/>
              <a:t> ırmağından gelmektedir</a:t>
            </a:r>
            <a:r>
              <a:rPr lang="tr-TR" dirty="0" smtClean="0"/>
              <a:t>. </a:t>
            </a:r>
            <a:r>
              <a:rPr lang="tr-TR" i="1" dirty="0" err="1"/>
              <a:t>Skamander</a:t>
            </a:r>
            <a:r>
              <a:rPr lang="tr-TR" dirty="0"/>
              <a:t> sert, sanatsal bir programı olmayan, ancak, ortak bir dille katılımcılarını birleştiren bir “durum grubu” olarak </a:t>
            </a:r>
            <a:r>
              <a:rPr lang="tr-TR" dirty="0" smtClean="0"/>
              <a:t>adlandırılır.</a:t>
            </a:r>
          </a:p>
          <a:p>
            <a:r>
              <a:rPr lang="tr-TR" i="1" dirty="0" err="1"/>
              <a:t>Skamander</a:t>
            </a:r>
            <a:r>
              <a:rPr lang="tr-TR" dirty="0"/>
              <a:t> sert, sanatsal bir programı olmayan, ancak, ortak bir dille katılımcılarını birleştiren bir “durum grubu” olarak adlandırılır</a:t>
            </a:r>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smtClean="0"/>
              <a:t>Skamanderlerin</a:t>
            </a:r>
            <a:r>
              <a:rPr lang="tr-TR" dirty="0" smtClean="0"/>
              <a:t> </a:t>
            </a:r>
            <a:r>
              <a:rPr lang="tr-TR" dirty="0"/>
              <a:t>spesifik bir sanat programları olmamıştır, çünkü bu tür programların artistik özgürlüğü kısıtladığına inanmaktadırlar. B</a:t>
            </a:r>
            <a:r>
              <a:rPr lang="tr-TR" dirty="0" smtClean="0"/>
              <a:t>una </a:t>
            </a:r>
            <a:r>
              <a:rPr lang="tr-TR" dirty="0"/>
              <a:t>karşılık dünya görüşleri ve şiirlerin içeriği hakkında birkaç temel saptama </a:t>
            </a:r>
            <a:r>
              <a:rPr lang="tr-TR" dirty="0" smtClean="0"/>
              <a:t>yapmak </a:t>
            </a:r>
            <a:r>
              <a:rPr lang="tr-TR" dirty="0"/>
              <a:t>mümkündür. Kültürel ve geleneksel birikime yönelişin bitirilmesi, öncellikle saptanabilecek duruşlarıdır. Yani sanatçı uzun yıllardır hizmet ettiği bağımsızlık düşüne kavuşmuş, artık üzerindeki ağır yükten sıyrılmıştır. Normalleşen dünyalarında, önem kazanan artık sadece sıradan olaylardır. </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Öncelikle, gelecekçiler gibi saldırgan olmadıkları, var olan edebi geleneği kesin bir biçimde yadsımadıkları, geleneksel şiir formu ile gevşek de olsa bir bağ kurdukları, en önemlisi de yeni arayışları, biçim değil, içerikte bulmaya çalışan bir yol benimsedikleri için daha kolay benimsenmişlerdir.</a:t>
            </a:r>
          </a:p>
          <a:p>
            <a:r>
              <a:rPr lang="tr-TR" dirty="0"/>
              <a:t> </a:t>
            </a:r>
          </a:p>
          <a:p>
            <a:r>
              <a:rPr lang="tr-TR" i="1" dirty="0" err="1"/>
              <a:t>Skamander</a:t>
            </a:r>
            <a:r>
              <a:rPr lang="tr-TR" dirty="0"/>
              <a:t> adlı dergi 1920’den 1928’e dek düzensiz olarak yayımlanmıştır. Derginin redaktörü </a:t>
            </a:r>
            <a:r>
              <a:rPr lang="tr-TR" dirty="0" err="1"/>
              <a:t>Mieczyslaw</a:t>
            </a:r>
            <a:r>
              <a:rPr lang="tr-TR" dirty="0"/>
              <a:t> </a:t>
            </a:r>
            <a:r>
              <a:rPr lang="tr-TR" dirty="0" err="1"/>
              <a:t>Grydzewski</a:t>
            </a:r>
            <a:r>
              <a:rPr lang="tr-TR" dirty="0"/>
              <a:t> idi. 1935-1939 yılları arasında derginin yayımına tekrar başlanmıştır. </a:t>
            </a:r>
            <a:r>
              <a:rPr lang="tr-TR" i="1" dirty="0" err="1"/>
              <a:t>Skamanderler</a:t>
            </a:r>
            <a:r>
              <a:rPr lang="tr-TR" dirty="0"/>
              <a:t> </a:t>
            </a:r>
            <a:r>
              <a:rPr lang="tr-TR" i="1" dirty="0" err="1"/>
              <a:t>Wiadomości</a:t>
            </a:r>
            <a:r>
              <a:rPr lang="tr-TR" i="1" dirty="0"/>
              <a:t> </a:t>
            </a:r>
            <a:r>
              <a:rPr lang="tr-TR" i="1" dirty="0" err="1"/>
              <a:t>Literackie</a:t>
            </a:r>
            <a:r>
              <a:rPr lang="tr-TR" dirty="0"/>
              <a:t> ve yergi nitelikli </a:t>
            </a:r>
            <a:r>
              <a:rPr lang="tr-TR" i="1" dirty="0" err="1"/>
              <a:t>Cyrulik</a:t>
            </a:r>
            <a:r>
              <a:rPr lang="tr-TR" i="1" dirty="0"/>
              <a:t> </a:t>
            </a:r>
            <a:r>
              <a:rPr lang="tr-TR" i="1" dirty="0" err="1"/>
              <a:t>Warszawski</a:t>
            </a:r>
            <a:r>
              <a:rPr lang="tr-TR" dirty="0"/>
              <a:t> gibi, dönemin diğer önemli dergileriyle de işbirliği yapmışlardır. </a:t>
            </a:r>
          </a:p>
          <a:p>
            <a:endParaRPr lang="tr-TR" dirty="0"/>
          </a:p>
        </p:txBody>
      </p:sp>
    </p:spTree>
    <p:extLst>
      <p:ext uri="{BB962C8B-B14F-4D97-AF65-F5344CB8AC3E}">
        <p14:creationId xmlns:p14="http://schemas.microsoft.com/office/powerpoint/2010/main" val="455988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B</a:t>
            </a:r>
            <a:r>
              <a:rPr lang="tr-TR" dirty="0" smtClean="0"/>
              <a:t>u </a:t>
            </a:r>
            <a:r>
              <a:rPr lang="tr-TR" dirty="0"/>
              <a:t>grubun sıra dışı oluşunun, şairlerinin yeteneğinden kaynaklandığını belirtelim. </a:t>
            </a:r>
            <a:r>
              <a:rPr lang="tr-TR" dirty="0" err="1"/>
              <a:t>Tuwim’in</a:t>
            </a:r>
            <a:r>
              <a:rPr lang="tr-TR" dirty="0"/>
              <a:t> ve </a:t>
            </a:r>
            <a:r>
              <a:rPr lang="tr-TR" dirty="0" err="1"/>
              <a:t>Wierzyński’nin</a:t>
            </a:r>
            <a:r>
              <a:rPr lang="tr-TR" dirty="0"/>
              <a:t> coşkun yaşam sevinci, </a:t>
            </a:r>
            <a:r>
              <a:rPr lang="tr-TR" dirty="0" err="1"/>
              <a:t>Słonimski’nin</a:t>
            </a:r>
            <a:r>
              <a:rPr lang="tr-TR" dirty="0"/>
              <a:t> soylu ve </a:t>
            </a:r>
            <a:r>
              <a:rPr lang="tr-TR" dirty="0" err="1"/>
              <a:t>ironik</a:t>
            </a:r>
            <a:r>
              <a:rPr lang="tr-TR" dirty="0"/>
              <a:t> duygusallığı, </a:t>
            </a:r>
            <a:r>
              <a:rPr lang="tr-TR" dirty="0" err="1"/>
              <a:t>Iwaszkiewicz’in</a:t>
            </a:r>
            <a:r>
              <a:rPr lang="tr-TR" dirty="0"/>
              <a:t> zaman zaman huzursuz eden açık züppeliği, </a:t>
            </a:r>
            <a:r>
              <a:rPr lang="tr-TR" dirty="0" err="1"/>
              <a:t>Pawlikowska’nın</a:t>
            </a:r>
            <a:r>
              <a:rPr lang="tr-TR" dirty="0"/>
              <a:t> saklanmadan ortaya konan kadın duygusallığı gibi, okuyucuya kabul ettirilmiş nitelikleri sayesinde, bu grubun şiiri bu gün Polonya edebiyatı klasikleri arasında </a:t>
            </a:r>
            <a:r>
              <a:rPr lang="tr-TR" dirty="0" err="1"/>
              <a:t>sayılmakatadır</a:t>
            </a:r>
            <a:r>
              <a:rPr lang="tr-TR" dirty="0"/>
              <a:t>. Dolayısıyla, ‘Büyük Beşli’ şiirinden söz ederken, </a:t>
            </a:r>
            <a:r>
              <a:rPr lang="tr-TR" i="1" dirty="0" err="1"/>
              <a:t>Skamander</a:t>
            </a:r>
            <a:r>
              <a:rPr lang="tr-TR" dirty="0"/>
              <a:t> şiirinin değerinin, ‘Büyük </a:t>
            </a:r>
            <a:r>
              <a:rPr lang="tr-TR" dirty="0" err="1"/>
              <a:t>Beşli’deki</a:t>
            </a:r>
            <a:r>
              <a:rPr lang="tr-TR" dirty="0"/>
              <a:t> artistik çeşitliliğe dayandığını unutmamak gerekir</a:t>
            </a:r>
            <a:endParaRPr lang="tr-TR" dirty="0"/>
          </a:p>
        </p:txBody>
      </p:sp>
    </p:spTree>
    <p:extLst>
      <p:ext uri="{BB962C8B-B14F-4D97-AF65-F5344CB8AC3E}">
        <p14:creationId xmlns:p14="http://schemas.microsoft.com/office/powerpoint/2010/main" val="1953906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70000" lnSpcReduction="20000"/>
          </a:bodyPr>
          <a:lstStyle/>
          <a:p>
            <a:r>
              <a:rPr lang="tr-TR" dirty="0"/>
              <a:t>Geçici deneyimler, felsefi yansımalardan daha önemlidir. Bunun yanı sıra dilin günlük konuşma stilinde </a:t>
            </a:r>
            <a:r>
              <a:rPr lang="tr-TR" dirty="0" smtClean="0"/>
              <a:t>olması, yeni </a:t>
            </a:r>
            <a:r>
              <a:rPr lang="tr-TR" dirty="0"/>
              <a:t>kelime üretme eğilimi, argo, mizah, ironi, satir ve gülmecenin kullanılması </a:t>
            </a:r>
            <a:r>
              <a:rPr lang="tr-TR" dirty="0" err="1"/>
              <a:t>Skamanderlerin</a:t>
            </a:r>
            <a:r>
              <a:rPr lang="tr-TR" dirty="0"/>
              <a:t> eserlerinin belirgin özelliklerinden </a:t>
            </a:r>
            <a:r>
              <a:rPr lang="tr-TR" dirty="0" smtClean="0"/>
              <a:t>bazılarıdır</a:t>
            </a:r>
            <a:r>
              <a:rPr lang="tr-TR" dirty="0" smtClean="0"/>
              <a:t>.</a:t>
            </a:r>
          </a:p>
          <a:p>
            <a:r>
              <a:rPr lang="tr-TR" dirty="0"/>
              <a:t>Grup üyelerinin, fikirlerin ve bakış açılarının değişime uğradığı </a:t>
            </a:r>
            <a:r>
              <a:rPr lang="tr-TR" dirty="0" err="1"/>
              <a:t>Skamander</a:t>
            </a:r>
            <a:r>
              <a:rPr lang="tr-TR" dirty="0"/>
              <a:t> dönemini üç etaba ayırmak olasıdır. İlk etap 1916-1919 yılları kapsamaktadır</a:t>
            </a:r>
            <a:r>
              <a:rPr lang="tr-TR" dirty="0" smtClean="0"/>
              <a:t>.</a:t>
            </a:r>
            <a:endParaRPr lang="tr-TR" dirty="0" smtClean="0"/>
          </a:p>
          <a:p>
            <a:r>
              <a:rPr lang="tr-TR" dirty="0"/>
              <a:t>İkinci etapta, 1919 yılında </a:t>
            </a:r>
            <a:r>
              <a:rPr lang="tr-TR" i="1" dirty="0"/>
              <a:t>Büyük Beşli</a:t>
            </a:r>
            <a:r>
              <a:rPr lang="tr-TR" dirty="0"/>
              <a:t> olarak tanınan </a:t>
            </a:r>
            <a:r>
              <a:rPr lang="tr-TR" dirty="0" err="1"/>
              <a:t>Skamander</a:t>
            </a:r>
            <a:r>
              <a:rPr lang="tr-TR" dirty="0"/>
              <a:t> grubunun üyeleri resmi olarak varlıklarını ilan ederler. İlerleyen yıllarda sempati toplayan grup roman yazarları, eleştirmenler ve </a:t>
            </a:r>
            <a:r>
              <a:rPr lang="tr-TR" i="1" dirty="0"/>
              <a:t>Uydular</a:t>
            </a:r>
            <a:r>
              <a:rPr lang="tr-TR" dirty="0"/>
              <a:t> adı verilen başka birçok şairi de üyelerine eklemişlerdir.  </a:t>
            </a:r>
          </a:p>
          <a:p>
            <a:r>
              <a:rPr lang="tr-TR" dirty="0"/>
              <a:t>Grubun yavaş yavaş dağılmaya başladığı üçüncü etapta şairlerde düşünsel anlamda da değişiklikler de gözlenmiştir. </a:t>
            </a:r>
          </a:p>
        </p:txBody>
      </p:sp>
    </p:spTree>
    <p:extLst>
      <p:ext uri="{BB962C8B-B14F-4D97-AF65-F5344CB8AC3E}">
        <p14:creationId xmlns:p14="http://schemas.microsoft.com/office/powerpoint/2010/main" val="2717773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444</Words>
  <Application>Microsoft Office PowerPoint</Application>
  <PresentationFormat>Ekran Gösterisi (4:3)</PresentationFormat>
  <Paragraphs>17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İki Savaş Arası Dönem Ve Savaş Dönemi Polonya Edebiyatı</vt:lpstr>
      <vt:lpstr>Skamanderler</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7</cp:revision>
  <dcterms:created xsi:type="dcterms:W3CDTF">2020-05-10T17:38:32Z</dcterms:created>
  <dcterms:modified xsi:type="dcterms:W3CDTF">2020-05-17T19:17:21Z</dcterms:modified>
</cp:coreProperties>
</file>