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1" r:id="rId2"/>
    <p:sldId id="292" r:id="rId3"/>
    <p:sldId id="293" r:id="rId4"/>
    <p:sldId id="295" r:id="rId5"/>
    <p:sldId id="296" r:id="rId6"/>
    <p:sldId id="297" r:id="rId7"/>
    <p:sldId id="298" r:id="rId8"/>
    <p:sldId id="299" r:id="rId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EDC1"/>
    <a:srgbClr val="0066FF"/>
    <a:srgbClr val="FF3300"/>
    <a:srgbClr val="F1A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63" autoAdjust="0"/>
  </p:normalViewPr>
  <p:slideViewPr>
    <p:cSldViewPr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D03C118-824F-4341-8EC2-4B6C548494DC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57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5D20-5BA1-4EC1-AA0E-8B83D538B22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86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98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597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6675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589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3403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17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902C-DFE5-4B26-84AB-0F52C34286D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922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12919-6B07-4BB1-85E2-46939D0CC5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98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D63D-BA78-48A2-BD13-0E76F56BD4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04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1B42-DD02-438D-AE02-8C881B543C1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44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6051-D896-4401-AD4C-DD306D5CE5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5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CD184-EFA9-4910-B0B1-069F5472C9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44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C416-B406-4D40-BF3B-08C51DAAD1B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278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4AF36-AF26-4F55-AFC9-DC0CA3D610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47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E371-2379-4917-8ABE-B215F880975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07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A3AC-6268-4325-A356-302CD5D846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2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9D0BE5-DF70-4EF6-AC50-E6FFBDD2FAA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747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764704"/>
            <a:ext cx="8136904" cy="3672408"/>
          </a:xfrm>
        </p:spPr>
        <p:txBody>
          <a:bodyPr>
            <a:normAutofit/>
          </a:bodyPr>
          <a:lstStyle/>
          <a:p>
            <a:r>
              <a:rPr lang="tr-TR" dirty="0"/>
              <a:t>Araştırma türleri nasıl sınıflandırılır?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8494" y="4869160"/>
            <a:ext cx="6554867" cy="1524000"/>
          </a:xfrm>
        </p:spPr>
        <p:txBody>
          <a:bodyPr/>
          <a:lstStyle/>
          <a:p>
            <a:r>
              <a:rPr lang="tr-TR" sz="4000" dirty="0"/>
              <a:t>AMAÇLARINA GÖRE ARAŞTIRMALAR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60648"/>
            <a:ext cx="8287072" cy="4911824"/>
          </a:xfrm>
          <a:noFill/>
          <a:ln>
            <a:noFill/>
          </a:ln>
        </p:spPr>
        <p:txBody>
          <a:bodyPr>
            <a:normAutofit/>
          </a:bodyPr>
          <a:lstStyle/>
          <a:p>
            <a:pPr marL="812800" indent="-812800">
              <a:lnSpc>
                <a:spcPct val="80000"/>
              </a:lnSpc>
            </a:pPr>
            <a:r>
              <a:rPr lang="tr-TR" sz="2700" i="1" dirty="0">
                <a:solidFill>
                  <a:schemeClr val="accent6"/>
                </a:solidFill>
              </a:rPr>
              <a:t>Keşfedici (</a:t>
            </a:r>
            <a:r>
              <a:rPr lang="tr-TR" sz="2700" i="1" dirty="0" err="1">
                <a:solidFill>
                  <a:schemeClr val="accent6"/>
                </a:solidFill>
              </a:rPr>
              <a:t>Exploratory</a:t>
            </a:r>
            <a:r>
              <a:rPr lang="tr-TR" sz="2700" i="1" dirty="0">
                <a:solidFill>
                  <a:schemeClr val="accent6"/>
                </a:solidFill>
              </a:rPr>
              <a:t>)Araştırmalar</a:t>
            </a:r>
            <a:r>
              <a:rPr lang="tr-TR" sz="2700" dirty="0">
                <a:solidFill>
                  <a:schemeClr val="accent6"/>
                </a:solidFill>
              </a:rPr>
              <a:t>: </a:t>
            </a:r>
            <a:r>
              <a:rPr lang="tr-TR" sz="2700" dirty="0">
                <a:solidFill>
                  <a:schemeClr val="bg1"/>
                </a:solidFill>
              </a:rPr>
              <a:t>Bir konu ve problem alanında bilinmeyeni ortaya çıkartmaya yönelik. Hareket edilen bir teori yoktur.</a:t>
            </a:r>
          </a:p>
          <a:p>
            <a:pPr marL="812800" indent="-812800">
              <a:lnSpc>
                <a:spcPct val="80000"/>
              </a:lnSpc>
            </a:pPr>
            <a:r>
              <a:rPr lang="tr-TR" sz="2700" i="1" dirty="0" err="1">
                <a:solidFill>
                  <a:schemeClr val="accent6"/>
                </a:solidFill>
              </a:rPr>
              <a:t>Betimsel</a:t>
            </a:r>
            <a:r>
              <a:rPr lang="tr-TR" sz="2700" i="1" dirty="0">
                <a:solidFill>
                  <a:schemeClr val="accent6"/>
                </a:solidFill>
              </a:rPr>
              <a:t> (</a:t>
            </a:r>
            <a:r>
              <a:rPr lang="tr-TR" sz="2700" i="1" dirty="0" err="1">
                <a:solidFill>
                  <a:schemeClr val="accent6"/>
                </a:solidFill>
              </a:rPr>
              <a:t>Descriptive</a:t>
            </a:r>
            <a:r>
              <a:rPr lang="tr-TR" sz="2700" i="1" dirty="0">
                <a:solidFill>
                  <a:schemeClr val="accent6"/>
                </a:solidFill>
              </a:rPr>
              <a:t>) Araştırmalar</a:t>
            </a:r>
            <a:r>
              <a:rPr lang="tr-TR" sz="2700" dirty="0">
                <a:solidFill>
                  <a:schemeClr val="accent6"/>
                </a:solidFill>
              </a:rPr>
              <a:t>: </a:t>
            </a:r>
            <a:r>
              <a:rPr lang="tr-TR" sz="2700" dirty="0">
                <a:solidFill>
                  <a:schemeClr val="bg1"/>
                </a:solidFill>
              </a:rPr>
              <a:t>İlişki, mekanizma ve sürecin resmini doğru bir şekilde çizmeye, onu betimlemeye yarar. </a:t>
            </a:r>
          </a:p>
          <a:p>
            <a:pPr marL="812800" indent="-812800">
              <a:lnSpc>
                <a:spcPct val="80000"/>
              </a:lnSpc>
            </a:pPr>
            <a:r>
              <a:rPr lang="tr-TR" sz="2700" i="1" dirty="0">
                <a:solidFill>
                  <a:schemeClr val="accent6"/>
                </a:solidFill>
              </a:rPr>
              <a:t>Açıklayıcı(</a:t>
            </a:r>
            <a:r>
              <a:rPr lang="tr-TR" sz="2700" i="1" dirty="0" err="1">
                <a:solidFill>
                  <a:schemeClr val="accent6"/>
                </a:solidFill>
              </a:rPr>
              <a:t>Explenatory</a:t>
            </a:r>
            <a:r>
              <a:rPr lang="tr-TR" sz="2700" i="1" dirty="0">
                <a:solidFill>
                  <a:schemeClr val="accent6"/>
                </a:solidFill>
              </a:rPr>
              <a:t>) Araştırmalar</a:t>
            </a:r>
            <a:r>
              <a:rPr lang="tr-TR" sz="2700" dirty="0">
                <a:solidFill>
                  <a:schemeClr val="accent6"/>
                </a:solidFill>
              </a:rPr>
              <a:t>: </a:t>
            </a:r>
            <a:r>
              <a:rPr lang="tr-TR" sz="2700" dirty="0">
                <a:solidFill>
                  <a:schemeClr val="bg1"/>
                </a:solidFill>
              </a:rPr>
              <a:t>Neden-sonuç ilişkilerinin ortaya konmasını hedefler. Teorik bir arka plan vardır. </a:t>
            </a:r>
            <a:endParaRPr lang="tr-T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37613" y="4077072"/>
            <a:ext cx="6554867" cy="1524000"/>
          </a:xfrm>
        </p:spPr>
        <p:txBody>
          <a:bodyPr/>
          <a:lstStyle/>
          <a:p>
            <a:r>
              <a:rPr lang="tr-TR" sz="4000" dirty="0"/>
              <a:t>KULLANIM ALANINA GÖRE ARAŞTIRMALAR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33400"/>
            <a:ext cx="8359080" cy="3767670"/>
          </a:xfrm>
          <a:noFill/>
          <a:ln>
            <a:noFill/>
          </a:ln>
        </p:spPr>
        <p:txBody>
          <a:bodyPr>
            <a:normAutofit/>
          </a:bodyPr>
          <a:lstStyle/>
          <a:p>
            <a:pPr marL="812800" indent="-812800">
              <a:lnSpc>
                <a:spcPct val="80000"/>
              </a:lnSpc>
            </a:pPr>
            <a:endParaRPr lang="tr-TR" sz="2000" i="1" dirty="0"/>
          </a:p>
          <a:p>
            <a:pPr marL="812800" indent="-812800">
              <a:lnSpc>
                <a:spcPct val="80000"/>
              </a:lnSpc>
            </a:pPr>
            <a:r>
              <a:rPr lang="tr-TR" sz="2600" i="1" dirty="0">
                <a:solidFill>
                  <a:srgbClr val="FF3300"/>
                </a:solidFill>
              </a:rPr>
              <a:t>Temel (Basic) Araştırmalar</a:t>
            </a:r>
            <a:r>
              <a:rPr lang="tr-TR" sz="2600" dirty="0">
                <a:solidFill>
                  <a:schemeClr val="bg1"/>
                </a:solidFill>
              </a:rPr>
              <a:t>: Kurama katkı amacına yönelik olarak yapılırlar. Teorik tartışmalara katı sağlar.</a:t>
            </a:r>
            <a:endParaRPr lang="tr-TR" sz="2600" i="1" dirty="0">
              <a:solidFill>
                <a:schemeClr val="bg1"/>
              </a:solidFill>
            </a:endParaRPr>
          </a:p>
          <a:p>
            <a:pPr marL="812800" indent="-812800">
              <a:lnSpc>
                <a:spcPct val="80000"/>
              </a:lnSpc>
            </a:pPr>
            <a:r>
              <a:rPr lang="tr-TR" sz="2600" i="1" dirty="0">
                <a:solidFill>
                  <a:srgbClr val="FF3300"/>
                </a:solidFill>
              </a:rPr>
              <a:t>Uygulamalı (</a:t>
            </a:r>
            <a:r>
              <a:rPr lang="tr-TR" sz="2600" i="1" dirty="0" err="1">
                <a:solidFill>
                  <a:srgbClr val="FF3300"/>
                </a:solidFill>
              </a:rPr>
              <a:t>Applied</a:t>
            </a:r>
            <a:r>
              <a:rPr lang="tr-TR" sz="2600" i="1" dirty="0">
                <a:solidFill>
                  <a:srgbClr val="FF3300"/>
                </a:solidFill>
              </a:rPr>
              <a:t> )Araştırmalar</a:t>
            </a:r>
            <a:r>
              <a:rPr lang="tr-TR" sz="2600" dirty="0">
                <a:solidFill>
                  <a:schemeClr val="bg1"/>
                </a:solidFill>
              </a:rPr>
              <a:t>: Sahadan elde edilen verilerin tekrar sahaya dönmesini amaçlayan araştırmalardır.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013176"/>
            <a:ext cx="6554867" cy="1524000"/>
          </a:xfrm>
        </p:spPr>
        <p:txBody>
          <a:bodyPr/>
          <a:lstStyle/>
          <a:p>
            <a:r>
              <a:rPr lang="tr-TR" sz="4000" dirty="0"/>
              <a:t>ZAMAN BOYUTUNA GÖRE ARAŞTIRMALAR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33400"/>
            <a:ext cx="8289211" cy="4983832"/>
          </a:xfrm>
          <a:noFill/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800" i="1" dirty="0" err="1">
                <a:solidFill>
                  <a:schemeClr val="bg1"/>
                </a:solidFill>
              </a:rPr>
              <a:t>Kesitsel</a:t>
            </a:r>
            <a:r>
              <a:rPr lang="tr-TR" sz="2800" i="1" dirty="0">
                <a:solidFill>
                  <a:schemeClr val="bg1"/>
                </a:solidFill>
              </a:rPr>
              <a:t> (Cross </a:t>
            </a:r>
            <a:r>
              <a:rPr lang="tr-TR" sz="2800" i="1" dirty="0" err="1">
                <a:solidFill>
                  <a:schemeClr val="bg1"/>
                </a:solidFill>
              </a:rPr>
              <a:t>sectional</a:t>
            </a:r>
            <a:r>
              <a:rPr lang="tr-TR" sz="2800" i="1" dirty="0">
                <a:solidFill>
                  <a:schemeClr val="bg1"/>
                </a:solidFill>
              </a:rPr>
              <a:t>) Araştırmalar</a:t>
            </a:r>
            <a:r>
              <a:rPr lang="tr-TR" sz="2800" dirty="0"/>
              <a:t>: Zamandan bir kesit alınarak değişimi takip eden. Dört yıl beklemek yerine halen ilk ve son sınıfta okuyan öğrencilerin karşılaştırması gibi.</a:t>
            </a:r>
          </a:p>
          <a:p>
            <a:pPr>
              <a:lnSpc>
                <a:spcPct val="80000"/>
              </a:lnSpc>
            </a:pPr>
            <a:r>
              <a:rPr lang="tr-TR" sz="2800" i="1" dirty="0">
                <a:solidFill>
                  <a:schemeClr val="bg1"/>
                </a:solidFill>
              </a:rPr>
              <a:t>Boylamasına (</a:t>
            </a:r>
            <a:r>
              <a:rPr lang="tr-TR" sz="2800" i="1" dirty="0" err="1">
                <a:solidFill>
                  <a:schemeClr val="bg1"/>
                </a:solidFill>
              </a:rPr>
              <a:t>Longitudinal</a:t>
            </a:r>
            <a:r>
              <a:rPr lang="tr-TR" sz="2800" i="1" dirty="0">
                <a:solidFill>
                  <a:schemeClr val="bg1"/>
                </a:solidFill>
              </a:rPr>
              <a:t>)Araştırmalar</a:t>
            </a:r>
            <a:r>
              <a:rPr lang="tr-TR" sz="2800" dirty="0"/>
              <a:t>: Panel veya takip araştırmaları da denir. Olaylar ve etkileri belirli dönemler aylar veya yıllar boyunca izlenir.</a:t>
            </a:r>
          </a:p>
          <a:p>
            <a:pPr>
              <a:lnSpc>
                <a:spcPct val="80000"/>
              </a:lnSpc>
            </a:pPr>
            <a:r>
              <a:rPr lang="tr-TR" sz="2800" i="1" dirty="0" err="1">
                <a:solidFill>
                  <a:schemeClr val="bg1"/>
                </a:solidFill>
              </a:rPr>
              <a:t>Vak’a</a:t>
            </a:r>
            <a:r>
              <a:rPr lang="tr-TR" sz="2800" i="1" dirty="0">
                <a:solidFill>
                  <a:schemeClr val="bg1"/>
                </a:solidFill>
              </a:rPr>
              <a:t> İncelemesi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i="1" dirty="0">
                <a:solidFill>
                  <a:schemeClr val="bg1"/>
                </a:solidFill>
              </a:rPr>
              <a:t>(Case </a:t>
            </a:r>
            <a:r>
              <a:rPr lang="tr-TR" sz="2800" i="1" dirty="0" err="1">
                <a:solidFill>
                  <a:schemeClr val="bg1"/>
                </a:solidFill>
              </a:rPr>
              <a:t>Study</a:t>
            </a:r>
            <a:r>
              <a:rPr lang="tr-TR" sz="2800" dirty="0">
                <a:solidFill>
                  <a:schemeClr val="bg1"/>
                </a:solidFill>
              </a:rPr>
              <a:t>):</a:t>
            </a:r>
            <a:r>
              <a:rPr lang="tr-TR" sz="2800" dirty="0"/>
              <a:t> Bir birimi derinliğine incelerken de zaman boyutunda değişmelere bakılabilir.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5085184"/>
            <a:ext cx="6554867" cy="1524000"/>
          </a:xfrm>
        </p:spPr>
        <p:txBody>
          <a:bodyPr>
            <a:normAutofit fontScale="90000"/>
          </a:bodyPr>
          <a:lstStyle/>
          <a:p>
            <a:r>
              <a:rPr lang="tr-TR" sz="4000" i="1" dirty="0"/>
              <a:t>Bilgi Toplama Tekniklerine Göre Araştırmalar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33399" y="533400"/>
            <a:ext cx="8361219" cy="4479776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2800" i="1" dirty="0">
                <a:solidFill>
                  <a:schemeClr val="accent6"/>
                </a:solidFill>
              </a:rPr>
              <a:t>Nicel (</a:t>
            </a:r>
            <a:r>
              <a:rPr lang="tr-TR" sz="2800" i="1" dirty="0" err="1">
                <a:solidFill>
                  <a:schemeClr val="accent6"/>
                </a:solidFill>
              </a:rPr>
              <a:t>Quantitative</a:t>
            </a:r>
            <a:r>
              <a:rPr lang="tr-TR" sz="2800" i="1" dirty="0">
                <a:solidFill>
                  <a:schemeClr val="accent6"/>
                </a:solidFill>
              </a:rPr>
              <a:t>) Araştırmalar</a:t>
            </a:r>
            <a:r>
              <a:rPr lang="tr-TR" sz="2800" dirty="0">
                <a:solidFill>
                  <a:schemeClr val="accent6"/>
                </a:solidFill>
              </a:rPr>
              <a:t>: </a:t>
            </a:r>
            <a:r>
              <a:rPr lang="tr-TR" sz="2800" dirty="0">
                <a:solidFill>
                  <a:schemeClr val="bg1"/>
                </a:solidFill>
              </a:rPr>
              <a:t>Deney(</a:t>
            </a:r>
            <a:r>
              <a:rPr lang="tr-TR" sz="2800" dirty="0" err="1">
                <a:solidFill>
                  <a:schemeClr val="bg1"/>
                </a:solidFill>
              </a:rPr>
              <a:t>experiment</a:t>
            </a:r>
            <a:r>
              <a:rPr lang="tr-TR" sz="2800" dirty="0">
                <a:solidFill>
                  <a:schemeClr val="bg1"/>
                </a:solidFill>
              </a:rPr>
              <a:t>), tarama (</a:t>
            </a:r>
            <a:r>
              <a:rPr lang="tr-TR" sz="2800" dirty="0" err="1">
                <a:solidFill>
                  <a:schemeClr val="bg1"/>
                </a:solidFill>
              </a:rPr>
              <a:t>survey</a:t>
            </a:r>
            <a:r>
              <a:rPr lang="tr-TR" sz="2800" dirty="0">
                <a:solidFill>
                  <a:schemeClr val="bg1"/>
                </a:solidFill>
              </a:rPr>
              <a:t>), içerik analizi (</a:t>
            </a:r>
            <a:r>
              <a:rPr lang="tr-TR" sz="2800" dirty="0" err="1">
                <a:solidFill>
                  <a:schemeClr val="bg1"/>
                </a:solidFill>
              </a:rPr>
              <a:t>content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analysis</a:t>
            </a:r>
            <a:r>
              <a:rPr lang="tr-TR" sz="2800" dirty="0">
                <a:solidFill>
                  <a:schemeClr val="bg1"/>
                </a:solidFill>
              </a:rPr>
              <a:t>), mevcut istatistikler nicel araştırma teknikleridir. Tarama denilen </a:t>
            </a:r>
            <a:r>
              <a:rPr lang="tr-TR" sz="2800" dirty="0" err="1">
                <a:solidFill>
                  <a:schemeClr val="bg1"/>
                </a:solidFill>
              </a:rPr>
              <a:t>surveylerde</a:t>
            </a:r>
            <a:r>
              <a:rPr lang="tr-TR" sz="2800" dirty="0">
                <a:solidFill>
                  <a:schemeClr val="bg1"/>
                </a:solidFill>
              </a:rPr>
              <a:t> anket ve mülakatlar kullanılır. </a:t>
            </a:r>
          </a:p>
          <a:p>
            <a:pPr>
              <a:lnSpc>
                <a:spcPct val="80000"/>
              </a:lnSpc>
            </a:pPr>
            <a:endParaRPr lang="tr-TR" sz="28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800" dirty="0">
                <a:solidFill>
                  <a:srgbClr val="0066FF"/>
                </a:solidFill>
              </a:rPr>
              <a:t> </a:t>
            </a:r>
            <a:r>
              <a:rPr lang="tr-TR" sz="2800" i="1" dirty="0">
                <a:solidFill>
                  <a:schemeClr val="accent6"/>
                </a:solidFill>
              </a:rPr>
              <a:t>Nitel  (</a:t>
            </a:r>
            <a:r>
              <a:rPr lang="tr-TR" sz="2800" i="1" dirty="0" err="1">
                <a:solidFill>
                  <a:schemeClr val="accent6"/>
                </a:solidFill>
              </a:rPr>
              <a:t>Qualitative</a:t>
            </a:r>
            <a:r>
              <a:rPr lang="tr-TR" sz="2800" i="1" dirty="0">
                <a:solidFill>
                  <a:schemeClr val="accent6"/>
                </a:solidFill>
              </a:rPr>
              <a:t>)Araştırmalar</a:t>
            </a:r>
            <a:r>
              <a:rPr lang="tr-TR" sz="2800" dirty="0">
                <a:solidFill>
                  <a:schemeClr val="accent6"/>
                </a:solidFill>
              </a:rPr>
              <a:t>:</a:t>
            </a:r>
            <a:r>
              <a:rPr lang="tr-TR" sz="2800" dirty="0">
                <a:solidFill>
                  <a:schemeClr val="bg1"/>
                </a:solidFill>
              </a:rPr>
              <a:t> Göstergebilim (</a:t>
            </a:r>
            <a:r>
              <a:rPr lang="tr-TR" sz="2800" dirty="0" err="1">
                <a:solidFill>
                  <a:schemeClr val="bg1"/>
                </a:solidFill>
              </a:rPr>
              <a:t>semiotics</a:t>
            </a:r>
            <a:r>
              <a:rPr lang="tr-TR" sz="2800" dirty="0">
                <a:solidFill>
                  <a:schemeClr val="bg1"/>
                </a:solidFill>
              </a:rPr>
              <a:t>),  derin </a:t>
            </a:r>
            <a:r>
              <a:rPr lang="tr-TR" sz="2800" dirty="0" err="1">
                <a:solidFill>
                  <a:schemeClr val="bg1"/>
                </a:solidFill>
              </a:rPr>
              <a:t>yorumsama</a:t>
            </a:r>
            <a:r>
              <a:rPr lang="tr-TR" sz="2800" dirty="0">
                <a:solidFill>
                  <a:schemeClr val="bg1"/>
                </a:solidFill>
              </a:rPr>
              <a:t> (</a:t>
            </a:r>
            <a:r>
              <a:rPr lang="tr-TR" sz="2800" dirty="0" err="1">
                <a:solidFill>
                  <a:schemeClr val="bg1"/>
                </a:solidFill>
              </a:rPr>
              <a:t>hermeneutics</a:t>
            </a:r>
            <a:r>
              <a:rPr lang="tr-TR" sz="2800" dirty="0">
                <a:solidFill>
                  <a:schemeClr val="bg1"/>
                </a:solidFill>
              </a:rPr>
              <a:t>), odak grup çalışmaları (</a:t>
            </a:r>
            <a:r>
              <a:rPr lang="tr-TR" sz="2800" dirty="0" err="1">
                <a:solidFill>
                  <a:schemeClr val="bg1"/>
                </a:solidFill>
              </a:rPr>
              <a:t>focus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group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studies</a:t>
            </a:r>
            <a:r>
              <a:rPr lang="tr-TR" sz="2800" dirty="0">
                <a:solidFill>
                  <a:schemeClr val="bg1"/>
                </a:solidFill>
              </a:rPr>
              <a:t>), alan araştırması (</a:t>
            </a:r>
            <a:r>
              <a:rPr lang="tr-TR" sz="2800" dirty="0" err="1">
                <a:solidFill>
                  <a:schemeClr val="bg1"/>
                </a:solidFill>
              </a:rPr>
              <a:t>field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research</a:t>
            </a:r>
            <a:r>
              <a:rPr lang="tr-TR" sz="2800" dirty="0">
                <a:solidFill>
                  <a:schemeClr val="bg1"/>
                </a:solidFill>
              </a:rPr>
              <a:t>) ve </a:t>
            </a:r>
            <a:r>
              <a:rPr lang="tr-TR" sz="2800" dirty="0" err="1">
                <a:solidFill>
                  <a:schemeClr val="bg1"/>
                </a:solidFill>
              </a:rPr>
              <a:t>etnometodoloji</a:t>
            </a:r>
            <a:r>
              <a:rPr lang="tr-TR" sz="2800" dirty="0">
                <a:solidFill>
                  <a:schemeClr val="bg1"/>
                </a:solidFill>
              </a:rPr>
              <a:t> (</a:t>
            </a:r>
            <a:r>
              <a:rPr lang="tr-TR" sz="2800" dirty="0" err="1">
                <a:solidFill>
                  <a:schemeClr val="bg1"/>
                </a:solidFill>
              </a:rPr>
              <a:t>ethnomethodology</a:t>
            </a:r>
            <a:r>
              <a:rPr lang="tr-TR" sz="2800" dirty="0">
                <a:solidFill>
                  <a:schemeClr val="bg1"/>
                </a:solidFill>
              </a:rPr>
              <a:t>) en önemli nitel araştırma teknikleridir</a:t>
            </a:r>
            <a:r>
              <a:rPr lang="tr-TR" sz="2800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4437112"/>
            <a:ext cx="6554867" cy="1524000"/>
          </a:xfrm>
        </p:spPr>
        <p:txBody>
          <a:bodyPr>
            <a:normAutofit fontScale="90000"/>
          </a:bodyPr>
          <a:lstStyle/>
          <a:p>
            <a:r>
              <a:rPr lang="tr-TR" sz="4000" i="1" dirty="0"/>
              <a:t>Yanıtladıkları Sorulara Göre Araştırmalar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33400"/>
            <a:ext cx="7999040" cy="4839816"/>
          </a:xfrm>
          <a:noFill/>
        </p:spPr>
        <p:txBody>
          <a:bodyPr>
            <a:normAutofit/>
          </a:bodyPr>
          <a:lstStyle/>
          <a:p>
            <a:r>
              <a:rPr lang="tr-TR" sz="2700" dirty="0">
                <a:solidFill>
                  <a:schemeClr val="bg1"/>
                </a:solidFill>
              </a:rPr>
              <a:t>i)</a:t>
            </a:r>
            <a:r>
              <a:rPr lang="tr-TR" sz="2700" i="1" dirty="0">
                <a:solidFill>
                  <a:schemeClr val="bg1"/>
                </a:solidFill>
              </a:rPr>
              <a:t>Nedir?</a:t>
            </a:r>
            <a:r>
              <a:rPr lang="tr-TR" sz="2700" dirty="0"/>
              <a:t> </a:t>
            </a:r>
            <a:r>
              <a:rPr lang="tr-TR" sz="2700" dirty="0" err="1"/>
              <a:t>Betimsel</a:t>
            </a:r>
            <a:r>
              <a:rPr lang="tr-TR" sz="2700" dirty="0"/>
              <a:t> araştırmalar bu türdendir.</a:t>
            </a:r>
          </a:p>
          <a:p>
            <a:r>
              <a:rPr lang="tr-TR" sz="2700" dirty="0">
                <a:solidFill>
                  <a:schemeClr val="bg1"/>
                </a:solidFill>
              </a:rPr>
              <a:t>ii)</a:t>
            </a:r>
            <a:r>
              <a:rPr lang="tr-TR" sz="2700" i="1" dirty="0">
                <a:solidFill>
                  <a:schemeClr val="bg1"/>
                </a:solidFill>
              </a:rPr>
              <a:t>Ne idi?</a:t>
            </a:r>
            <a:r>
              <a:rPr lang="tr-TR" sz="2700" dirty="0"/>
              <a:t> Tarihsel karşılaştırmalı araştırmalardır.</a:t>
            </a:r>
          </a:p>
          <a:p>
            <a:r>
              <a:rPr lang="tr-TR" sz="2700" dirty="0">
                <a:solidFill>
                  <a:schemeClr val="bg1"/>
                </a:solidFill>
              </a:rPr>
              <a:t>iii)</a:t>
            </a:r>
            <a:r>
              <a:rPr lang="tr-TR" sz="2700" i="1" dirty="0">
                <a:solidFill>
                  <a:schemeClr val="bg1"/>
                </a:solidFill>
              </a:rPr>
              <a:t>Nasıl?</a:t>
            </a:r>
            <a:r>
              <a:rPr lang="tr-TR" sz="2700" dirty="0"/>
              <a:t> Deneysel araştırmalar, açıklama amacına yönelik olarak yapılırlar.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5085184"/>
            <a:ext cx="6554867" cy="1524000"/>
          </a:xfrm>
        </p:spPr>
        <p:txBody>
          <a:bodyPr/>
          <a:lstStyle/>
          <a:p>
            <a:r>
              <a:rPr lang="tr-TR" sz="4000" i="1" dirty="0"/>
              <a:t>Yapıldıkları Yerlere Göre Araştırmalar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0"/>
            <a:ext cx="8143056" cy="4983832"/>
          </a:xfrm>
          <a:noFill/>
        </p:spPr>
        <p:txBody>
          <a:bodyPr>
            <a:normAutofit/>
          </a:bodyPr>
          <a:lstStyle/>
          <a:p>
            <a:r>
              <a:rPr lang="tr-TR" sz="2700" i="1" dirty="0">
                <a:solidFill>
                  <a:schemeClr val="bg1"/>
                </a:solidFill>
              </a:rPr>
              <a:t>Kitaplık /Kütüphane Araştırması: </a:t>
            </a:r>
            <a:r>
              <a:rPr lang="tr-TR" sz="2700" i="1" dirty="0"/>
              <a:t>Kitap</a:t>
            </a:r>
            <a:r>
              <a:rPr lang="tr-TR" sz="2700" dirty="0"/>
              <a:t> belge ve ,dergiler incelenir.</a:t>
            </a:r>
          </a:p>
          <a:p>
            <a:r>
              <a:rPr lang="tr-TR" sz="2700" i="1" dirty="0" err="1">
                <a:solidFill>
                  <a:schemeClr val="bg1"/>
                </a:solidFill>
              </a:rPr>
              <a:t>Laboratuar</a:t>
            </a:r>
            <a:r>
              <a:rPr lang="tr-TR" sz="2700" i="1" dirty="0">
                <a:solidFill>
                  <a:schemeClr val="bg1"/>
                </a:solidFill>
              </a:rPr>
              <a:t> Araştırması</a:t>
            </a:r>
            <a:r>
              <a:rPr lang="tr-TR" sz="2700" dirty="0">
                <a:solidFill>
                  <a:schemeClr val="bg1"/>
                </a:solidFill>
              </a:rPr>
              <a:t>: </a:t>
            </a:r>
            <a:r>
              <a:rPr lang="tr-TR" sz="2700" dirty="0"/>
              <a:t>Sosyal bilimlerde çok az yapılabilir. En fazla psikolojik temelli sosyal araştırmalarda kullanılır.</a:t>
            </a:r>
          </a:p>
          <a:p>
            <a:r>
              <a:rPr lang="tr-TR" sz="2700" i="1" dirty="0">
                <a:solidFill>
                  <a:schemeClr val="bg1"/>
                </a:solidFill>
              </a:rPr>
              <a:t>Alan /Saha Araştırması</a:t>
            </a:r>
            <a:r>
              <a:rPr lang="tr-TR" sz="2700" dirty="0">
                <a:solidFill>
                  <a:schemeClr val="bg1"/>
                </a:solidFill>
              </a:rPr>
              <a:t>: </a:t>
            </a:r>
            <a:r>
              <a:rPr lang="tr-TR" sz="2700" dirty="0"/>
              <a:t>Sosyal bilimlerin </a:t>
            </a:r>
            <a:r>
              <a:rPr lang="tr-TR" sz="2700" dirty="0" err="1"/>
              <a:t>laboratuarı</a:t>
            </a:r>
            <a:r>
              <a:rPr lang="tr-TR" sz="2700" dirty="0"/>
              <a:t> alandır.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4941168"/>
            <a:ext cx="7639000" cy="1524000"/>
          </a:xfrm>
        </p:spPr>
        <p:txBody>
          <a:bodyPr>
            <a:normAutofit/>
          </a:bodyPr>
          <a:lstStyle/>
          <a:p>
            <a:r>
              <a:rPr lang="tr-TR" sz="4000" i="1" dirty="0"/>
              <a:t>Aktif veya Pasif KAYNAKLI Araştırmalar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0"/>
            <a:ext cx="8215064" cy="5085184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tr-TR" sz="1600" dirty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endParaRPr lang="tr-TR" sz="1600" dirty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700" dirty="0">
                <a:solidFill>
                  <a:srgbClr val="FF3300"/>
                </a:solidFill>
                <a:latin typeface="+mj-lt"/>
              </a:rPr>
              <a:t>i)</a:t>
            </a:r>
            <a:r>
              <a:rPr lang="tr-TR" sz="2700" i="1" dirty="0">
                <a:solidFill>
                  <a:srgbClr val="FF3300"/>
                </a:solidFill>
                <a:latin typeface="+mj-lt"/>
              </a:rPr>
              <a:t>Birinci Elden Veri Toplanan Araştırmalar</a:t>
            </a:r>
            <a:r>
              <a:rPr lang="tr-TR" sz="2700" dirty="0">
                <a:latin typeface="+mj-lt"/>
              </a:rPr>
              <a:t> (</a:t>
            </a:r>
            <a:r>
              <a:rPr lang="tr-TR" sz="2700" dirty="0" err="1">
                <a:latin typeface="+mj-lt"/>
              </a:rPr>
              <a:t>Reactive</a:t>
            </a:r>
            <a:r>
              <a:rPr lang="tr-TR" sz="2700" dirty="0">
                <a:latin typeface="+mj-lt"/>
              </a:rPr>
              <a:t> </a:t>
            </a:r>
            <a:r>
              <a:rPr lang="tr-TR" sz="2700" dirty="0" err="1">
                <a:latin typeface="+mj-lt"/>
              </a:rPr>
              <a:t>Research</a:t>
            </a:r>
            <a:r>
              <a:rPr lang="tr-TR" sz="2700" dirty="0">
                <a:latin typeface="+mj-lt"/>
              </a:rPr>
              <a:t>): Tüm yüz yüze yapılan görüşmeler, odak grup çalışmaları, anketler ile araştırmacının kendi ürettiği verilerle yapılan.</a:t>
            </a:r>
          </a:p>
          <a:p>
            <a:pPr>
              <a:lnSpc>
                <a:spcPct val="80000"/>
              </a:lnSpc>
            </a:pPr>
            <a:r>
              <a:rPr lang="tr-TR" sz="2700" dirty="0">
                <a:solidFill>
                  <a:srgbClr val="FF3300"/>
                </a:solidFill>
                <a:latin typeface="+mj-lt"/>
              </a:rPr>
              <a:t>ii)</a:t>
            </a:r>
            <a:r>
              <a:rPr lang="tr-TR" sz="2700" i="1" dirty="0">
                <a:solidFill>
                  <a:srgbClr val="FF3300"/>
                </a:solidFill>
                <a:latin typeface="+mj-lt"/>
              </a:rPr>
              <a:t>İkinci Elden Veriye Dayanan Araştırmalar</a:t>
            </a:r>
            <a:r>
              <a:rPr lang="tr-TR" sz="2700" dirty="0">
                <a:latin typeface="+mj-lt"/>
              </a:rPr>
              <a:t> (</a:t>
            </a:r>
            <a:r>
              <a:rPr lang="tr-TR" sz="2700" dirty="0" err="1">
                <a:latin typeface="+mj-lt"/>
              </a:rPr>
              <a:t>Non-reactive</a:t>
            </a:r>
            <a:r>
              <a:rPr lang="tr-TR" sz="2700" dirty="0">
                <a:latin typeface="+mj-lt"/>
              </a:rPr>
              <a:t> </a:t>
            </a:r>
            <a:r>
              <a:rPr lang="tr-TR" sz="2700" dirty="0" err="1">
                <a:latin typeface="+mj-lt"/>
              </a:rPr>
              <a:t>Research</a:t>
            </a:r>
            <a:r>
              <a:rPr lang="tr-TR" sz="2700" dirty="0">
                <a:latin typeface="+mj-lt"/>
              </a:rPr>
              <a:t>): Önceden yapılmış başka araştırmaların analizi olarak  “meta-analiz”, metinlere yönelik “içerik analizi”, “mevcut istatistikler”, resim ve belge gibi  “</a:t>
            </a:r>
            <a:r>
              <a:rPr lang="tr-TR" sz="2700" dirty="0" err="1">
                <a:latin typeface="+mj-lt"/>
              </a:rPr>
              <a:t>dokümanlar”ın</a:t>
            </a:r>
            <a:r>
              <a:rPr lang="tr-TR" sz="2700" dirty="0">
                <a:latin typeface="+mj-lt"/>
              </a:rPr>
              <a:t> kullanımı veya geriye kalan “artıklar ya da izlere” bakılarak yapılan araştırmalar.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sz="1400" dirty="0">
                <a:latin typeface="+mj-lt"/>
              </a:rPr>
              <a:t>Örneğin yer taşları gibi eşyaların aşınması, tüketilen içeceklerin çöpe atılmış şişeleri veya tamire bırakılan arabalardaki radyo programlarına bakılarak tüketici analizleri yapılmasıdır.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279</TotalTime>
  <Words>446</Words>
  <Application>Microsoft Macintosh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Dilim</vt:lpstr>
      <vt:lpstr>Araştırma türleri nasıl sınıflandırılır? </vt:lpstr>
      <vt:lpstr>AMAÇLARINA GÖRE ARAŞTIRMALAR</vt:lpstr>
      <vt:lpstr>KULLANIM ALANINA GÖRE ARAŞTIRMALAR</vt:lpstr>
      <vt:lpstr>ZAMAN BOYUTUNA GÖRE ARAŞTIRMALAR</vt:lpstr>
      <vt:lpstr>Bilgi Toplama Tekniklerine Göre Araştırmalar</vt:lpstr>
      <vt:lpstr>Yanıtladıkları Sorulara Göre Araştırmalar</vt:lpstr>
      <vt:lpstr>Yapıldıkları Yerlere Göre Araştırmalar</vt:lpstr>
      <vt:lpstr>Aktif veya Pasif KAYNAKLI Araştırmalar</vt:lpstr>
    </vt:vector>
  </TitlesOfParts>
  <Company>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</dc:creator>
  <cp:lastModifiedBy>Haktan.Ural</cp:lastModifiedBy>
  <cp:revision>21</cp:revision>
  <dcterms:created xsi:type="dcterms:W3CDTF">2011-02-20T20:11:21Z</dcterms:created>
  <dcterms:modified xsi:type="dcterms:W3CDTF">2019-10-15T08:39:05Z</dcterms:modified>
</cp:coreProperties>
</file>