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70" r:id="rId14"/>
    <p:sldId id="271" r:id="rId15"/>
    <p:sldId id="273" r:id="rId16"/>
    <p:sldId id="274" r:id="rId17"/>
    <p:sldId id="275" r:id="rId18"/>
    <p:sldId id="276" r:id="rId19"/>
    <p:sldId id="277" r:id="rId20"/>
    <p:sldId id="278" r:id="rId21"/>
    <p:sldId id="279" r:id="rId22"/>
    <p:sldId id="280" r:id="rId23"/>
    <p:sldId id="281"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60"/>
  </p:normalViewPr>
  <p:slideViewPr>
    <p:cSldViewPr>
      <p:cViewPr varScale="1">
        <p:scale>
          <a:sx n="70" d="100"/>
          <a:sy n="70" d="100"/>
        </p:scale>
        <p:origin x="1398"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C0B2567-709F-4A44-BEB5-D9634FBE9FEB}" type="datetimeFigureOut">
              <a:rPr lang="tr-TR" smtClean="0"/>
              <a:pPr/>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54193F-E5A4-4CEC-8337-6033C1E9EF8E}" type="slidenum">
              <a:rPr lang="tr-TR" smtClean="0"/>
              <a:pPr/>
              <a:t>‹#›</a:t>
            </a:fld>
            <a:endParaRPr lang="tr-TR"/>
          </a:p>
        </p:txBody>
      </p:sp>
    </p:spTree>
    <p:extLst>
      <p:ext uri="{BB962C8B-B14F-4D97-AF65-F5344CB8AC3E}">
        <p14:creationId xmlns:p14="http://schemas.microsoft.com/office/powerpoint/2010/main" val="312541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C0B2567-709F-4A44-BEB5-D9634FBE9FEB}" type="datetimeFigureOut">
              <a:rPr lang="tr-TR" smtClean="0"/>
              <a:pPr/>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854193F-E5A4-4CEC-8337-6033C1E9EF8E}" type="slidenum">
              <a:rPr lang="tr-TR" smtClean="0"/>
              <a:pPr/>
              <a:t>‹#›</a:t>
            </a:fld>
            <a:endParaRPr lang="tr-TR"/>
          </a:p>
        </p:txBody>
      </p:sp>
    </p:spTree>
    <p:extLst>
      <p:ext uri="{BB962C8B-B14F-4D97-AF65-F5344CB8AC3E}">
        <p14:creationId xmlns:p14="http://schemas.microsoft.com/office/powerpoint/2010/main" val="3429795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C0B2567-709F-4A44-BEB5-D9634FBE9FEB}" type="datetimeFigureOut">
              <a:rPr lang="tr-TR" smtClean="0"/>
              <a:pPr/>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54193F-E5A4-4CEC-8337-6033C1E9EF8E}" type="slidenum">
              <a:rPr lang="tr-TR" smtClean="0"/>
              <a:pPr/>
              <a:t>‹#›</a:t>
            </a:fld>
            <a:endParaRPr lang="tr-TR"/>
          </a:p>
        </p:txBody>
      </p:sp>
    </p:spTree>
    <p:extLst>
      <p:ext uri="{BB962C8B-B14F-4D97-AF65-F5344CB8AC3E}">
        <p14:creationId xmlns:p14="http://schemas.microsoft.com/office/powerpoint/2010/main" val="7433478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C0B2567-709F-4A44-BEB5-D9634FBE9FEB}" type="datetimeFigureOut">
              <a:rPr lang="tr-TR" smtClean="0"/>
              <a:pPr/>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54193F-E5A4-4CEC-8337-6033C1E9EF8E}" type="slidenum">
              <a:rPr lang="tr-TR" smtClean="0"/>
              <a:pPr/>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676892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C0B2567-709F-4A44-BEB5-D9634FBE9FEB}" type="datetimeFigureOut">
              <a:rPr lang="tr-TR" smtClean="0"/>
              <a:pPr/>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54193F-E5A4-4CEC-8337-6033C1E9EF8E}" type="slidenum">
              <a:rPr lang="tr-TR" smtClean="0"/>
              <a:pPr/>
              <a:t>‹#›</a:t>
            </a:fld>
            <a:endParaRPr lang="tr-TR"/>
          </a:p>
        </p:txBody>
      </p:sp>
    </p:spTree>
    <p:extLst>
      <p:ext uri="{BB962C8B-B14F-4D97-AF65-F5344CB8AC3E}">
        <p14:creationId xmlns:p14="http://schemas.microsoft.com/office/powerpoint/2010/main" val="40576274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C0B2567-709F-4A44-BEB5-D9634FBE9FEB}" type="datetimeFigureOut">
              <a:rPr lang="tr-TR" smtClean="0"/>
              <a:pPr/>
              <a:t>20.1.2018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54193F-E5A4-4CEC-8337-6033C1E9EF8E}" type="slidenum">
              <a:rPr lang="tr-TR" smtClean="0"/>
              <a:pPr/>
              <a:t>‹#›</a:t>
            </a:fld>
            <a:endParaRPr lang="tr-TR"/>
          </a:p>
        </p:txBody>
      </p:sp>
    </p:spTree>
    <p:extLst>
      <p:ext uri="{BB962C8B-B14F-4D97-AF65-F5344CB8AC3E}">
        <p14:creationId xmlns:p14="http://schemas.microsoft.com/office/powerpoint/2010/main" val="26863505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C0B2567-709F-4A44-BEB5-D9634FBE9FEB}" type="datetimeFigureOut">
              <a:rPr lang="tr-TR" smtClean="0"/>
              <a:pPr/>
              <a:t>20.1.2018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54193F-E5A4-4CEC-8337-6033C1E9EF8E}" type="slidenum">
              <a:rPr lang="tr-TR" smtClean="0"/>
              <a:pPr/>
              <a:t>‹#›</a:t>
            </a:fld>
            <a:endParaRPr lang="tr-TR"/>
          </a:p>
        </p:txBody>
      </p:sp>
    </p:spTree>
    <p:extLst>
      <p:ext uri="{BB962C8B-B14F-4D97-AF65-F5344CB8AC3E}">
        <p14:creationId xmlns:p14="http://schemas.microsoft.com/office/powerpoint/2010/main" val="221140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C0B2567-709F-4A44-BEB5-D9634FBE9FEB}" type="datetimeFigureOut">
              <a:rPr lang="tr-TR" smtClean="0"/>
              <a:pPr/>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54193F-E5A4-4CEC-8337-6033C1E9EF8E}" type="slidenum">
              <a:rPr lang="tr-TR" smtClean="0"/>
              <a:pPr/>
              <a:t>‹#›</a:t>
            </a:fld>
            <a:endParaRPr lang="tr-TR"/>
          </a:p>
        </p:txBody>
      </p:sp>
    </p:spTree>
    <p:extLst>
      <p:ext uri="{BB962C8B-B14F-4D97-AF65-F5344CB8AC3E}">
        <p14:creationId xmlns:p14="http://schemas.microsoft.com/office/powerpoint/2010/main" val="9783713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C0B2567-709F-4A44-BEB5-D9634FBE9FEB}" type="datetimeFigureOut">
              <a:rPr lang="tr-TR" smtClean="0"/>
              <a:pPr/>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54193F-E5A4-4CEC-8337-6033C1E9EF8E}" type="slidenum">
              <a:rPr lang="tr-TR" smtClean="0"/>
              <a:pPr/>
              <a:t>‹#›</a:t>
            </a:fld>
            <a:endParaRPr lang="tr-TR"/>
          </a:p>
        </p:txBody>
      </p:sp>
    </p:spTree>
    <p:extLst>
      <p:ext uri="{BB962C8B-B14F-4D97-AF65-F5344CB8AC3E}">
        <p14:creationId xmlns:p14="http://schemas.microsoft.com/office/powerpoint/2010/main" val="362738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9C0B2567-709F-4A44-BEB5-D9634FBE9FEB}" type="datetimeFigureOut">
              <a:rPr lang="tr-TR" smtClean="0"/>
              <a:pPr/>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54193F-E5A4-4CEC-8337-6033C1E9EF8E}" type="slidenum">
              <a:rPr lang="tr-TR" smtClean="0"/>
              <a:pPr/>
              <a:t>‹#›</a:t>
            </a:fld>
            <a:endParaRPr lang="tr-TR"/>
          </a:p>
        </p:txBody>
      </p:sp>
    </p:spTree>
    <p:extLst>
      <p:ext uri="{BB962C8B-B14F-4D97-AF65-F5344CB8AC3E}">
        <p14:creationId xmlns:p14="http://schemas.microsoft.com/office/powerpoint/2010/main" val="4272757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C0B2567-709F-4A44-BEB5-D9634FBE9FEB}" type="datetimeFigureOut">
              <a:rPr lang="tr-TR" smtClean="0"/>
              <a:pPr/>
              <a:t>20.1.2018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854193F-E5A4-4CEC-8337-6033C1E9EF8E}" type="slidenum">
              <a:rPr lang="tr-TR" smtClean="0"/>
              <a:pPr/>
              <a:t>‹#›</a:t>
            </a:fld>
            <a:endParaRPr lang="tr-TR"/>
          </a:p>
        </p:txBody>
      </p:sp>
    </p:spTree>
    <p:extLst>
      <p:ext uri="{BB962C8B-B14F-4D97-AF65-F5344CB8AC3E}">
        <p14:creationId xmlns:p14="http://schemas.microsoft.com/office/powerpoint/2010/main" val="4063722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C0B2567-709F-4A44-BEB5-D9634FBE9FEB}" type="datetimeFigureOut">
              <a:rPr lang="tr-TR" smtClean="0"/>
              <a:pPr/>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854193F-E5A4-4CEC-8337-6033C1E9EF8E}" type="slidenum">
              <a:rPr lang="tr-TR" smtClean="0"/>
              <a:pPr/>
              <a:t>‹#›</a:t>
            </a:fld>
            <a:endParaRPr lang="tr-TR"/>
          </a:p>
        </p:txBody>
      </p:sp>
    </p:spTree>
    <p:extLst>
      <p:ext uri="{BB962C8B-B14F-4D97-AF65-F5344CB8AC3E}">
        <p14:creationId xmlns:p14="http://schemas.microsoft.com/office/powerpoint/2010/main" val="4163122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C0B2567-709F-4A44-BEB5-D9634FBE9FEB}" type="datetimeFigureOut">
              <a:rPr lang="tr-TR" smtClean="0"/>
              <a:pPr/>
              <a:t>20.1.2018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854193F-E5A4-4CEC-8337-6033C1E9EF8E}" type="slidenum">
              <a:rPr lang="tr-TR" smtClean="0"/>
              <a:pPr/>
              <a:t>‹#›</a:t>
            </a:fld>
            <a:endParaRPr lang="tr-TR"/>
          </a:p>
        </p:txBody>
      </p:sp>
    </p:spTree>
    <p:extLst>
      <p:ext uri="{BB962C8B-B14F-4D97-AF65-F5344CB8AC3E}">
        <p14:creationId xmlns:p14="http://schemas.microsoft.com/office/powerpoint/2010/main" val="566066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9C0B2567-709F-4A44-BEB5-D9634FBE9FEB}" type="datetimeFigureOut">
              <a:rPr lang="tr-TR" smtClean="0"/>
              <a:pPr/>
              <a:t>20.1.2018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A854193F-E5A4-4CEC-8337-6033C1E9EF8E}" type="slidenum">
              <a:rPr lang="tr-TR" smtClean="0"/>
              <a:pPr/>
              <a:t>‹#›</a:t>
            </a:fld>
            <a:endParaRPr lang="tr-TR"/>
          </a:p>
        </p:txBody>
      </p:sp>
    </p:spTree>
    <p:extLst>
      <p:ext uri="{BB962C8B-B14F-4D97-AF65-F5344CB8AC3E}">
        <p14:creationId xmlns:p14="http://schemas.microsoft.com/office/powerpoint/2010/main" val="536460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C0B2567-709F-4A44-BEB5-D9634FBE9FEB}" type="datetimeFigureOut">
              <a:rPr lang="tr-TR" smtClean="0"/>
              <a:pPr/>
              <a:t>20.1.2018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A854193F-E5A4-4CEC-8337-6033C1E9EF8E}" type="slidenum">
              <a:rPr lang="tr-TR" smtClean="0"/>
              <a:pPr/>
              <a:t>‹#›</a:t>
            </a:fld>
            <a:endParaRPr lang="tr-TR"/>
          </a:p>
        </p:txBody>
      </p:sp>
    </p:spTree>
    <p:extLst>
      <p:ext uri="{BB962C8B-B14F-4D97-AF65-F5344CB8AC3E}">
        <p14:creationId xmlns:p14="http://schemas.microsoft.com/office/powerpoint/2010/main" val="744724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9C0B2567-709F-4A44-BEB5-D9634FBE9FEB}" type="datetimeFigureOut">
              <a:rPr lang="tr-TR" smtClean="0"/>
              <a:pPr/>
              <a:t>20.1.2018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A854193F-E5A4-4CEC-8337-6033C1E9EF8E}" type="slidenum">
              <a:rPr lang="tr-TR" smtClean="0"/>
              <a:pPr/>
              <a:t>‹#›</a:t>
            </a:fld>
            <a:endParaRPr lang="tr-TR"/>
          </a:p>
        </p:txBody>
      </p:sp>
    </p:spTree>
    <p:extLst>
      <p:ext uri="{BB962C8B-B14F-4D97-AF65-F5344CB8AC3E}">
        <p14:creationId xmlns:p14="http://schemas.microsoft.com/office/powerpoint/2010/main" val="2474341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C0B2567-709F-4A44-BEB5-D9634FBE9FEB}" type="datetimeFigureOut">
              <a:rPr lang="tr-TR" smtClean="0"/>
              <a:pPr/>
              <a:t>20.1.2018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854193F-E5A4-4CEC-8337-6033C1E9EF8E}" type="slidenum">
              <a:rPr lang="tr-TR" smtClean="0"/>
              <a:pPr/>
              <a:t>‹#›</a:t>
            </a:fld>
            <a:endParaRPr lang="tr-TR"/>
          </a:p>
        </p:txBody>
      </p:sp>
    </p:spTree>
    <p:extLst>
      <p:ext uri="{BB962C8B-B14F-4D97-AF65-F5344CB8AC3E}">
        <p14:creationId xmlns:p14="http://schemas.microsoft.com/office/powerpoint/2010/main" val="2725081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C0B2567-709F-4A44-BEB5-D9634FBE9FEB}" type="datetimeFigureOut">
              <a:rPr lang="tr-TR" smtClean="0"/>
              <a:pPr/>
              <a:t>20.1.2018</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A854193F-E5A4-4CEC-8337-6033C1E9EF8E}" type="slidenum">
              <a:rPr lang="tr-TR" smtClean="0"/>
              <a:pPr/>
              <a:t>‹#›</a:t>
            </a:fld>
            <a:endParaRPr lang="tr-TR"/>
          </a:p>
        </p:txBody>
      </p:sp>
    </p:spTree>
    <p:extLst>
      <p:ext uri="{BB962C8B-B14F-4D97-AF65-F5344CB8AC3E}">
        <p14:creationId xmlns:p14="http://schemas.microsoft.com/office/powerpoint/2010/main" val="800000282"/>
      </p:ext>
    </p:extLst>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9552" y="2852936"/>
            <a:ext cx="8229600" cy="1828800"/>
          </a:xfrm>
        </p:spPr>
        <p:txBody>
          <a:bodyPr>
            <a:normAutofit fontScale="90000"/>
          </a:bodyPr>
          <a:lstStyle/>
          <a:p>
            <a:r>
              <a:rPr lang="tr-TR" u="sng" dirty="0" smtClean="0">
                <a:latin typeface="Arial Black" pitchFamily="34" charset="0"/>
              </a:rPr>
              <a:t>AİLE HUKUKU</a:t>
            </a:r>
            <a:r>
              <a:rPr lang="tr-TR" dirty="0" smtClean="0"/>
              <a:t/>
            </a:r>
            <a:br>
              <a:rPr lang="tr-TR" dirty="0" smtClean="0"/>
            </a:br>
            <a:r>
              <a:rPr lang="tr-TR" dirty="0" smtClean="0"/>
              <a:t> </a:t>
            </a:r>
            <a:br>
              <a:rPr lang="tr-TR" dirty="0" smtClean="0"/>
            </a:br>
            <a:r>
              <a:rPr lang="tr-TR" sz="4000" dirty="0" smtClean="0">
                <a:latin typeface="Arial Black" pitchFamily="34" charset="0"/>
              </a:rPr>
              <a:t>Medeni Kanun’un 2. </a:t>
            </a:r>
            <a:r>
              <a:rPr lang="tr-TR" sz="4000" dirty="0" err="1" smtClean="0">
                <a:latin typeface="Arial Black" pitchFamily="34" charset="0"/>
              </a:rPr>
              <a:t>kİtabInda</a:t>
            </a:r>
            <a:r>
              <a:rPr lang="tr-TR" sz="4000" dirty="0" smtClean="0">
                <a:latin typeface="Arial Black" pitchFamily="34" charset="0"/>
              </a:rPr>
              <a:t> düzenlenmiştir. </a:t>
            </a:r>
            <a:endParaRPr lang="tr-TR" sz="4000" dirty="0">
              <a:latin typeface="Arial Black"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88640"/>
            <a:ext cx="8229600" cy="6120720"/>
          </a:xfrm>
        </p:spPr>
        <p:txBody>
          <a:bodyPr>
            <a:normAutofit/>
          </a:bodyPr>
          <a:lstStyle/>
          <a:p>
            <a:pPr algn="just"/>
            <a:r>
              <a:rPr lang="tr-TR" b="1" dirty="0" smtClean="0">
                <a:solidFill>
                  <a:schemeClr val="bg1"/>
                </a:solidFill>
                <a:latin typeface="Times New Roman" pitchFamily="18" charset="0"/>
                <a:cs typeface="Times New Roman" pitchFamily="18" charset="0"/>
              </a:rPr>
              <a:t>B) TAZMİNAT: Nişanın haksız bozulması durumunda olur. </a:t>
            </a:r>
            <a:endParaRPr lang="tr-TR" dirty="0" smtClean="0">
              <a:solidFill>
                <a:schemeClr val="bg1"/>
              </a:solidFill>
              <a:latin typeface="Times New Roman" pitchFamily="18" charset="0"/>
              <a:cs typeface="Times New Roman" pitchFamily="18" charset="0"/>
            </a:endParaRPr>
          </a:p>
          <a:p>
            <a:pPr algn="just"/>
            <a:r>
              <a:rPr lang="tr-TR" b="1" dirty="0" smtClean="0">
                <a:solidFill>
                  <a:schemeClr val="bg1"/>
                </a:solidFill>
                <a:latin typeface="Times New Roman" pitchFamily="18" charset="0"/>
                <a:cs typeface="Times New Roman" pitchFamily="18" charset="0"/>
              </a:rPr>
              <a:t>a) Maddi Tazminat Davası:</a:t>
            </a:r>
            <a:r>
              <a:rPr lang="tr-TR" dirty="0" smtClean="0">
                <a:solidFill>
                  <a:schemeClr val="bg1"/>
                </a:solidFill>
                <a:latin typeface="Times New Roman" pitchFamily="18" charset="0"/>
                <a:cs typeface="Times New Roman" pitchFamily="18" charset="0"/>
              </a:rPr>
              <a:t> </a:t>
            </a:r>
            <a:r>
              <a:rPr lang="tr-TR" b="1" dirty="0" smtClean="0">
                <a:solidFill>
                  <a:schemeClr val="bg1"/>
                </a:solidFill>
                <a:latin typeface="Times New Roman" pitchFamily="18" charset="0"/>
                <a:cs typeface="Times New Roman" pitchFamily="18" charset="0"/>
              </a:rPr>
              <a:t>b</a:t>
            </a:r>
            <a:r>
              <a:rPr lang="tr-TR" b="1" dirty="0" smtClean="0">
                <a:solidFill>
                  <a:schemeClr val="bg1"/>
                </a:solidFill>
                <a:latin typeface="Times New Roman" pitchFamily="18" charset="0"/>
                <a:cs typeface="Times New Roman" pitchFamily="18" charset="0"/>
              </a:rPr>
              <a:t>) Manevi Tazminat Davası: </a:t>
            </a:r>
            <a:r>
              <a:rPr lang="tr-TR" dirty="0" smtClean="0">
                <a:solidFill>
                  <a:schemeClr val="bg1"/>
                </a:solidFill>
                <a:latin typeface="Times New Roman" pitchFamily="18" charset="0"/>
                <a:cs typeface="Times New Roman" pitchFamily="18" charset="0"/>
              </a:rPr>
              <a:t>Nişanın bozulması yüzünden kişilik hakkı saldırıya uğrayan taraf, kusurlu olan diğer taraftan manevî tazminat olarak </a:t>
            </a:r>
            <a:r>
              <a:rPr lang="tr-TR" b="1" dirty="0" smtClean="0">
                <a:solidFill>
                  <a:schemeClr val="bg1"/>
                </a:solidFill>
                <a:latin typeface="Times New Roman" pitchFamily="18" charset="0"/>
                <a:cs typeface="Times New Roman" pitchFamily="18" charset="0"/>
              </a:rPr>
              <a:t>uygun miktarda bir para ödenmesini</a:t>
            </a:r>
            <a:r>
              <a:rPr lang="tr-TR" dirty="0" smtClean="0">
                <a:solidFill>
                  <a:schemeClr val="bg1"/>
                </a:solidFill>
                <a:latin typeface="Times New Roman" pitchFamily="18" charset="0"/>
                <a:cs typeface="Times New Roman" pitchFamily="18" charset="0"/>
              </a:rPr>
              <a:t> isteyebilir. </a:t>
            </a:r>
            <a:r>
              <a:rPr lang="tr-TR" b="1" dirty="0" smtClean="0">
                <a:solidFill>
                  <a:schemeClr val="bg1"/>
                </a:solidFill>
                <a:latin typeface="Times New Roman" pitchFamily="18" charset="0"/>
                <a:cs typeface="Times New Roman" pitchFamily="18" charset="0"/>
              </a:rPr>
              <a:t>Şartları: </a:t>
            </a:r>
            <a:r>
              <a:rPr lang="tr-TR" dirty="0" err="1" smtClean="0">
                <a:solidFill>
                  <a:schemeClr val="bg1"/>
                </a:solidFill>
                <a:latin typeface="Times New Roman" pitchFamily="18" charset="0"/>
                <a:cs typeface="Times New Roman" pitchFamily="18" charset="0"/>
              </a:rPr>
              <a:t>aa</a:t>
            </a:r>
            <a:r>
              <a:rPr lang="tr-TR" dirty="0" smtClean="0">
                <a:solidFill>
                  <a:schemeClr val="bg1"/>
                </a:solidFill>
                <a:latin typeface="Times New Roman" pitchFamily="18" charset="0"/>
                <a:cs typeface="Times New Roman" pitchFamily="18" charset="0"/>
              </a:rPr>
              <a:t>) Nişanı bozan tarafın kusurlu olması</a:t>
            </a:r>
          </a:p>
          <a:p>
            <a:pPr algn="just"/>
            <a:r>
              <a:rPr lang="tr-TR" dirty="0" err="1" smtClean="0">
                <a:solidFill>
                  <a:schemeClr val="bg1"/>
                </a:solidFill>
                <a:latin typeface="Times New Roman" pitchFamily="18" charset="0"/>
                <a:cs typeface="Times New Roman" pitchFamily="18" charset="0"/>
              </a:rPr>
              <a:t>bb</a:t>
            </a:r>
            <a:r>
              <a:rPr lang="tr-TR" dirty="0" smtClean="0">
                <a:solidFill>
                  <a:schemeClr val="bg1"/>
                </a:solidFill>
                <a:latin typeface="Times New Roman" pitchFamily="18" charset="0"/>
                <a:cs typeface="Times New Roman" pitchFamily="18" charset="0"/>
              </a:rPr>
              <a:t>) Tazminat isteyen nişanlının kusursuz olması (tartışmalı) </a:t>
            </a:r>
          </a:p>
          <a:p>
            <a:pPr algn="just"/>
            <a:r>
              <a:rPr lang="tr-TR" dirty="0" smtClean="0">
                <a:solidFill>
                  <a:schemeClr val="bg1"/>
                </a:solidFill>
                <a:latin typeface="Times New Roman" pitchFamily="18" charset="0"/>
                <a:cs typeface="Times New Roman" pitchFamily="18" charset="0"/>
              </a:rPr>
              <a:t>cc) kusursuz nişanlının kişilik haklarının çiğnenmiş </a:t>
            </a:r>
            <a:r>
              <a:rPr lang="tr-TR" dirty="0" smtClean="0">
                <a:solidFill>
                  <a:schemeClr val="bg1"/>
                </a:solidFill>
                <a:latin typeface="Times New Roman" pitchFamily="18" charset="0"/>
                <a:cs typeface="Times New Roman" pitchFamily="18" charset="0"/>
              </a:rPr>
              <a:t>olması</a:t>
            </a:r>
            <a:endParaRPr lang="tr-TR" dirty="0" smtClean="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b="1" dirty="0" smtClean="0">
                <a:solidFill>
                  <a:schemeClr val="bg1"/>
                </a:solidFill>
                <a:latin typeface="Times New Roman" pitchFamily="18" charset="0"/>
                <a:cs typeface="Times New Roman" pitchFamily="18" charset="0"/>
              </a:rPr>
              <a:t>C) ZAMANAŞIMI:</a:t>
            </a:r>
            <a:r>
              <a:rPr lang="tr-TR" dirty="0" smtClean="0">
                <a:solidFill>
                  <a:schemeClr val="bg1"/>
                </a:solidFill>
                <a:latin typeface="Times New Roman" pitchFamily="18" charset="0"/>
                <a:cs typeface="Times New Roman" pitchFamily="18" charset="0"/>
              </a:rPr>
              <a:t> Nişanlılığın sona ermesinden doğan dava hakları, sona ermenin üzerinden </a:t>
            </a:r>
            <a:r>
              <a:rPr lang="tr-TR" b="1" dirty="0" smtClean="0">
                <a:solidFill>
                  <a:schemeClr val="bg1"/>
                </a:solidFill>
                <a:latin typeface="Times New Roman" pitchFamily="18" charset="0"/>
                <a:cs typeface="Times New Roman" pitchFamily="18" charset="0"/>
              </a:rPr>
              <a:t>bir yıl</a:t>
            </a:r>
            <a:r>
              <a:rPr lang="tr-TR" dirty="0" smtClean="0">
                <a:solidFill>
                  <a:schemeClr val="bg1"/>
                </a:solidFill>
                <a:latin typeface="Times New Roman" pitchFamily="18" charset="0"/>
                <a:cs typeface="Times New Roman" pitchFamily="18" charset="0"/>
              </a:rPr>
              <a:t> geçmekle zamanaşımına uğrar.</a:t>
            </a:r>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V. EVLENME</a:t>
            </a:r>
            <a:br>
              <a:rPr lang="tr-TR" dirty="0" smtClean="0"/>
            </a:br>
            <a:endParaRPr lang="tr-TR" dirty="0"/>
          </a:p>
        </p:txBody>
      </p:sp>
      <p:sp>
        <p:nvSpPr>
          <p:cNvPr id="3" name="2 İçerik Yer Tutucusu"/>
          <p:cNvSpPr>
            <a:spLocks noGrp="1"/>
          </p:cNvSpPr>
          <p:nvPr>
            <p:ph idx="1"/>
          </p:nvPr>
        </p:nvSpPr>
        <p:spPr/>
        <p:txBody>
          <a:bodyPr/>
          <a:lstStyle/>
          <a:p>
            <a:pPr algn="just"/>
            <a:r>
              <a:rPr lang="tr-TR" b="1" dirty="0" smtClean="0">
                <a:solidFill>
                  <a:schemeClr val="bg1"/>
                </a:solidFill>
                <a:latin typeface="Times New Roman" pitchFamily="18" charset="0"/>
                <a:cs typeface="Times New Roman" pitchFamily="18" charset="0"/>
              </a:rPr>
              <a:t>1. EVLENME KAVRAMI:</a:t>
            </a:r>
            <a:r>
              <a:rPr lang="tr-TR" dirty="0" smtClean="0">
                <a:solidFill>
                  <a:schemeClr val="bg1"/>
                </a:solidFill>
                <a:latin typeface="Times New Roman" pitchFamily="18" charset="0"/>
                <a:cs typeface="Times New Roman" pitchFamily="18" charset="0"/>
              </a:rPr>
              <a:t> Evlenme, farklı cinsten iki kişinin iradelerinin tam ve sürekli bir yaşam ortaklığı kurmak üzere, hukukun aradığı koşullara uygun olarak birleşmesidir. </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2. EVLENMENİN ŞARTLARI</a:t>
            </a:r>
            <a:br>
              <a:rPr lang="tr-TR" dirty="0" smtClean="0"/>
            </a:br>
            <a:endParaRPr lang="tr-TR" dirty="0"/>
          </a:p>
        </p:txBody>
      </p:sp>
      <p:sp>
        <p:nvSpPr>
          <p:cNvPr id="3" name="2 İçerik Yer Tutucusu"/>
          <p:cNvSpPr>
            <a:spLocks noGrp="1"/>
          </p:cNvSpPr>
          <p:nvPr>
            <p:ph idx="1"/>
          </p:nvPr>
        </p:nvSpPr>
        <p:spPr/>
        <p:txBody>
          <a:bodyPr>
            <a:normAutofit/>
          </a:bodyPr>
          <a:lstStyle/>
          <a:p>
            <a:pPr algn="just"/>
            <a:r>
              <a:rPr lang="tr-TR" b="1" dirty="0" smtClean="0">
                <a:solidFill>
                  <a:schemeClr val="bg1"/>
                </a:solidFill>
                <a:latin typeface="Times New Roman" pitchFamily="18" charset="0"/>
                <a:cs typeface="Times New Roman" pitchFamily="18" charset="0"/>
              </a:rPr>
              <a:t>a)</a:t>
            </a:r>
            <a:r>
              <a:rPr lang="tr-TR" dirty="0" smtClean="0">
                <a:solidFill>
                  <a:schemeClr val="bg1"/>
                </a:solidFill>
                <a:latin typeface="Times New Roman" pitchFamily="18" charset="0"/>
                <a:cs typeface="Times New Roman" pitchFamily="18" charset="0"/>
              </a:rPr>
              <a:t> Ayırt etme gücüne sahip olmayanlar evlenemez. </a:t>
            </a:r>
          </a:p>
          <a:p>
            <a:pPr algn="just"/>
            <a:r>
              <a:rPr lang="tr-TR" b="1" dirty="0" smtClean="0">
                <a:solidFill>
                  <a:schemeClr val="bg1"/>
                </a:solidFill>
                <a:latin typeface="Times New Roman" pitchFamily="18" charset="0"/>
                <a:cs typeface="Times New Roman" pitchFamily="18" charset="0"/>
              </a:rPr>
              <a:t>b) </a:t>
            </a:r>
            <a:r>
              <a:rPr lang="tr-TR" dirty="0" smtClean="0">
                <a:solidFill>
                  <a:schemeClr val="bg1"/>
                </a:solidFill>
                <a:latin typeface="Times New Roman" pitchFamily="18" charset="0"/>
                <a:cs typeface="Times New Roman" pitchFamily="18" charset="0"/>
              </a:rPr>
              <a:t>Erkek veya kadın </a:t>
            </a:r>
            <a:r>
              <a:rPr lang="tr-TR" dirty="0" err="1" smtClean="0">
                <a:solidFill>
                  <a:schemeClr val="bg1"/>
                </a:solidFill>
                <a:latin typeface="Times New Roman" pitchFamily="18" charset="0"/>
                <a:cs typeface="Times New Roman" pitchFamily="18" charset="0"/>
              </a:rPr>
              <a:t>onyedi</a:t>
            </a:r>
            <a:r>
              <a:rPr lang="tr-TR" dirty="0" smtClean="0">
                <a:solidFill>
                  <a:schemeClr val="bg1"/>
                </a:solidFill>
                <a:latin typeface="Times New Roman" pitchFamily="18" charset="0"/>
                <a:cs typeface="Times New Roman" pitchFamily="18" charset="0"/>
              </a:rPr>
              <a:t> yaşını (olağan evlenme yaşı) doldurmadıkça evlenemez.</a:t>
            </a:r>
          </a:p>
          <a:p>
            <a:pPr algn="just"/>
            <a:r>
              <a:rPr lang="tr-TR" b="1" dirty="0" smtClean="0">
                <a:solidFill>
                  <a:schemeClr val="bg1"/>
                </a:solidFill>
                <a:latin typeface="Times New Roman" pitchFamily="18" charset="0"/>
                <a:cs typeface="Times New Roman" pitchFamily="18" charset="0"/>
              </a:rPr>
              <a:t>c</a:t>
            </a:r>
            <a:r>
              <a:rPr lang="tr-TR" b="1" dirty="0" smtClean="0">
                <a:solidFill>
                  <a:schemeClr val="bg1"/>
                </a:solidFill>
                <a:latin typeface="Times New Roman" pitchFamily="18" charset="0"/>
                <a:cs typeface="Times New Roman" pitchFamily="18" charset="0"/>
              </a:rPr>
              <a:t>)</a:t>
            </a:r>
            <a:r>
              <a:rPr lang="tr-TR" dirty="0" smtClean="0">
                <a:solidFill>
                  <a:schemeClr val="bg1"/>
                </a:solidFill>
                <a:latin typeface="Times New Roman" pitchFamily="18" charset="0"/>
                <a:cs typeface="Times New Roman" pitchFamily="18" charset="0"/>
              </a:rPr>
              <a:t> Ayırt etme gücüne sahip bulunan küçükler ile kısıtlılar yani sınırlı ehliyetsizler yasal temsilcilerinin izni ile evlenebilirler</a:t>
            </a:r>
            <a:r>
              <a:rPr lang="tr-TR" dirty="0" smtClean="0">
                <a:solidFill>
                  <a:schemeClr val="bg1"/>
                </a:solidFill>
                <a:latin typeface="Times New Roman" pitchFamily="18" charset="0"/>
                <a:cs typeface="Times New Roman" pitchFamily="18" charset="0"/>
              </a:rPr>
              <a:t>..</a:t>
            </a:r>
            <a:endParaRPr lang="tr-TR" dirty="0" smtClean="0">
              <a:solidFill>
                <a:schemeClr val="bg1"/>
              </a:solidFill>
              <a:latin typeface="Times New Roman" pitchFamily="18" charset="0"/>
              <a:cs typeface="Times New Roman" pitchFamily="18" charset="0"/>
            </a:endParaRPr>
          </a:p>
          <a:p>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6048712"/>
          </a:xfrm>
        </p:spPr>
        <p:txBody>
          <a:bodyPr>
            <a:normAutofit/>
          </a:bodyPr>
          <a:lstStyle/>
          <a:p>
            <a:pPr algn="just"/>
            <a:r>
              <a:rPr lang="tr-TR" b="1" dirty="0" smtClean="0">
                <a:solidFill>
                  <a:schemeClr val="bg1"/>
                </a:solidFill>
                <a:latin typeface="Times New Roman" pitchFamily="18" charset="0"/>
                <a:cs typeface="Times New Roman" pitchFamily="18" charset="0"/>
              </a:rPr>
              <a:t>d)</a:t>
            </a:r>
            <a:r>
              <a:rPr lang="tr-TR" dirty="0" smtClean="0">
                <a:solidFill>
                  <a:schemeClr val="bg1"/>
                </a:solidFill>
                <a:latin typeface="Times New Roman" pitchFamily="18" charset="0"/>
                <a:cs typeface="Times New Roman" pitchFamily="18" charset="0"/>
              </a:rPr>
              <a:t> </a:t>
            </a:r>
            <a:r>
              <a:rPr lang="tr-TR" b="1" u="sng" dirty="0" smtClean="0">
                <a:solidFill>
                  <a:schemeClr val="bg1"/>
                </a:solidFill>
                <a:latin typeface="Times New Roman" pitchFamily="18" charset="0"/>
                <a:cs typeface="Times New Roman" pitchFamily="18" charset="0"/>
              </a:rPr>
              <a:t>Evlenme Başvurusu ve İnceleme:</a:t>
            </a:r>
            <a:r>
              <a:rPr lang="tr-TR" dirty="0" smtClean="0">
                <a:solidFill>
                  <a:schemeClr val="bg1"/>
                </a:solidFill>
                <a:latin typeface="Times New Roman" pitchFamily="18" charset="0"/>
                <a:cs typeface="Times New Roman" pitchFamily="18" charset="0"/>
              </a:rPr>
              <a:t> Birbiriyle evlenecek erkek ve kadın, </a:t>
            </a:r>
            <a:r>
              <a:rPr lang="tr-TR" b="1" dirty="0" smtClean="0">
                <a:solidFill>
                  <a:schemeClr val="bg1"/>
                </a:solidFill>
                <a:latin typeface="Times New Roman" pitchFamily="18" charset="0"/>
                <a:cs typeface="Times New Roman" pitchFamily="18" charset="0"/>
              </a:rPr>
              <a:t>içlerinden birinin oturduğu yer</a:t>
            </a:r>
            <a:r>
              <a:rPr lang="tr-TR" dirty="0" smtClean="0">
                <a:solidFill>
                  <a:schemeClr val="bg1"/>
                </a:solidFill>
                <a:latin typeface="Times New Roman" pitchFamily="18" charset="0"/>
                <a:cs typeface="Times New Roman" pitchFamily="18" charset="0"/>
              </a:rPr>
              <a:t> evlendirme memurluğuna </a:t>
            </a:r>
            <a:r>
              <a:rPr lang="tr-TR" u="sng" dirty="0" smtClean="0">
                <a:solidFill>
                  <a:schemeClr val="bg1"/>
                </a:solidFill>
                <a:latin typeface="Times New Roman" pitchFamily="18" charset="0"/>
                <a:cs typeface="Times New Roman" pitchFamily="18" charset="0"/>
              </a:rPr>
              <a:t>birlikte </a:t>
            </a:r>
            <a:r>
              <a:rPr lang="tr-TR" dirty="0" smtClean="0">
                <a:solidFill>
                  <a:schemeClr val="bg1"/>
                </a:solidFill>
                <a:latin typeface="Times New Roman" pitchFamily="18" charset="0"/>
                <a:cs typeface="Times New Roman" pitchFamily="18" charset="0"/>
              </a:rPr>
              <a:t>başvururlar. </a:t>
            </a: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b="1" dirty="0" smtClean="0">
                <a:solidFill>
                  <a:schemeClr val="bg1"/>
                </a:solidFill>
                <a:latin typeface="Times New Roman" pitchFamily="18" charset="0"/>
                <a:cs typeface="Times New Roman" pitchFamily="18" charset="0"/>
              </a:rPr>
              <a:t>Başvuru, evlenecekler tarafından yazılı veya sözlü olarak yapılır.</a:t>
            </a:r>
            <a:r>
              <a:rPr lang="tr-TR" dirty="0" smtClean="0">
                <a:solidFill>
                  <a:schemeClr val="bg1"/>
                </a:solidFill>
                <a:latin typeface="Times New Roman" pitchFamily="18" charset="0"/>
                <a:cs typeface="Times New Roman" pitchFamily="18" charset="0"/>
              </a:rPr>
              <a:t> </a:t>
            </a:r>
            <a:endParaRPr lang="tr-TR"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b="1" u="sng" dirty="0" smtClean="0">
                <a:solidFill>
                  <a:schemeClr val="bg1"/>
                </a:solidFill>
                <a:latin typeface="Times New Roman" pitchFamily="18" charset="0"/>
                <a:cs typeface="Times New Roman" pitchFamily="18" charset="0"/>
              </a:rPr>
              <a:t>Evlenme İzin Belgesi:</a:t>
            </a:r>
            <a:r>
              <a:rPr lang="tr-TR" dirty="0" smtClean="0">
                <a:solidFill>
                  <a:schemeClr val="bg1"/>
                </a:solidFill>
                <a:latin typeface="Times New Roman" pitchFamily="18" charset="0"/>
                <a:cs typeface="Times New Roman" pitchFamily="18" charset="0"/>
              </a:rPr>
              <a:t> Evlendirme memuru, evlenme koşullarının varlığını tespit ederse veya ret kararı mahkemece kaldırılırsa, evleneceklere evlenme gün ve saatini bildirir veya isterlerse evlenme izni belgesini verir.</a:t>
            </a:r>
          </a:p>
          <a:p>
            <a:pPr algn="just"/>
            <a:r>
              <a:rPr lang="tr-TR" b="1" dirty="0" smtClean="0">
                <a:solidFill>
                  <a:schemeClr val="bg1"/>
                </a:solidFill>
                <a:latin typeface="Times New Roman" pitchFamily="18" charset="0"/>
                <a:cs typeface="Times New Roman" pitchFamily="18" charset="0"/>
              </a:rPr>
              <a:t>Evlenme izni belgesi, verildiği tarihten başlayarak altı ay içinde evleneceklere herhangi bir evlendirme memuru önünde evlenebilme hakkı sağlar.</a:t>
            </a:r>
            <a:r>
              <a:rPr lang="tr-TR" dirty="0" smtClean="0">
                <a:solidFill>
                  <a:schemeClr val="bg1"/>
                </a:solidFill>
                <a:latin typeface="Times New Roman" pitchFamily="18" charset="0"/>
                <a:cs typeface="Times New Roman" pitchFamily="18" charset="0"/>
              </a:rPr>
              <a:t> </a:t>
            </a:r>
          </a:p>
          <a:p>
            <a:pPr algn="just"/>
            <a:r>
              <a:rPr lang="tr-TR" dirty="0" smtClean="0">
                <a:solidFill>
                  <a:schemeClr val="bg1"/>
                </a:solidFill>
                <a:latin typeface="Times New Roman" pitchFamily="18" charset="0"/>
                <a:cs typeface="Times New Roman" pitchFamily="18" charset="0"/>
              </a:rPr>
              <a:t>Evlenme töreni, evlendirme dairesinde evlendirme memurunun ve ayırt etme gücüne sahip ergin iki tanığın önünde açık olarak yapılır. </a:t>
            </a:r>
            <a:endParaRPr lang="tr-TR"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b="1" u="sng" dirty="0" smtClean="0">
                <a:solidFill>
                  <a:schemeClr val="bg1"/>
                </a:solidFill>
                <a:latin typeface="Times New Roman" pitchFamily="18" charset="0"/>
                <a:cs typeface="Times New Roman" pitchFamily="18" charset="0"/>
              </a:rPr>
              <a:t>Evlenmenin meydana gelmesi:</a:t>
            </a:r>
            <a:r>
              <a:rPr lang="tr-TR" dirty="0" smtClean="0">
                <a:solidFill>
                  <a:schemeClr val="bg1"/>
                </a:solidFill>
                <a:latin typeface="Times New Roman" pitchFamily="18" charset="0"/>
                <a:cs typeface="Times New Roman" pitchFamily="18" charset="0"/>
              </a:rPr>
              <a:t> </a:t>
            </a:r>
            <a:r>
              <a:rPr lang="tr-TR" b="1" dirty="0" smtClean="0">
                <a:solidFill>
                  <a:schemeClr val="bg1"/>
                </a:solidFill>
                <a:latin typeface="Times New Roman" pitchFamily="18" charset="0"/>
                <a:cs typeface="Times New Roman" pitchFamily="18" charset="0"/>
              </a:rPr>
              <a:t>Evlenme</a:t>
            </a:r>
            <a:r>
              <a:rPr lang="tr-TR" b="1" dirty="0" smtClean="0">
                <a:solidFill>
                  <a:schemeClr val="bg1"/>
                </a:solidFill>
                <a:latin typeface="Times New Roman" pitchFamily="18" charset="0"/>
                <a:cs typeface="Times New Roman" pitchFamily="18" charset="0"/>
              </a:rPr>
              <a:t>, tarafların olumlu sözlü cevaplarını verdikleri anda oluşur.</a:t>
            </a:r>
            <a:r>
              <a:rPr lang="tr-TR" dirty="0" smtClean="0">
                <a:solidFill>
                  <a:schemeClr val="bg1"/>
                </a:solidFill>
                <a:latin typeface="Times New Roman" pitchFamily="18" charset="0"/>
                <a:cs typeface="Times New Roman" pitchFamily="18" charset="0"/>
              </a:rPr>
              <a:t> </a:t>
            </a:r>
            <a:endParaRPr lang="tr-TR"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3) EVLENME ENGELLERİ</a:t>
            </a:r>
            <a:br>
              <a:rPr lang="tr-TR" dirty="0" smtClean="0"/>
            </a:br>
            <a:endParaRPr lang="tr-TR" dirty="0"/>
          </a:p>
        </p:txBody>
      </p:sp>
      <p:sp>
        <p:nvSpPr>
          <p:cNvPr id="3" name="2 İçerik Yer Tutucusu"/>
          <p:cNvSpPr>
            <a:spLocks noGrp="1"/>
          </p:cNvSpPr>
          <p:nvPr>
            <p:ph idx="1"/>
          </p:nvPr>
        </p:nvSpPr>
        <p:spPr>
          <a:xfrm>
            <a:off x="457200" y="1196752"/>
            <a:ext cx="8229600" cy="5112608"/>
          </a:xfrm>
        </p:spPr>
        <p:txBody>
          <a:bodyPr>
            <a:normAutofit/>
          </a:bodyPr>
          <a:lstStyle/>
          <a:p>
            <a:pPr algn="just"/>
            <a:r>
              <a:rPr lang="tr-TR" b="1" dirty="0" smtClean="0">
                <a:solidFill>
                  <a:schemeClr val="bg1"/>
                </a:solidFill>
                <a:latin typeface="Times New Roman" pitchFamily="18" charset="0"/>
                <a:cs typeface="Times New Roman" pitchFamily="18" charset="0"/>
              </a:rPr>
              <a:t>A) Kesin Evlenme Engelleri: </a:t>
            </a:r>
            <a:r>
              <a:rPr lang="tr-TR" dirty="0" smtClean="0">
                <a:solidFill>
                  <a:schemeClr val="bg1"/>
                </a:solidFill>
                <a:latin typeface="Times New Roman" pitchFamily="18" charset="0"/>
                <a:cs typeface="Times New Roman" pitchFamily="18" charset="0"/>
              </a:rPr>
              <a:t>Bu engellerden biri varsa evlilik hakkında mutlak butlan davası açılabilir. </a:t>
            </a:r>
          </a:p>
          <a:p>
            <a:pPr algn="just"/>
            <a:r>
              <a:rPr lang="tr-TR" b="1" dirty="0" smtClean="0">
                <a:solidFill>
                  <a:schemeClr val="bg1"/>
                </a:solidFill>
                <a:latin typeface="Times New Roman" pitchFamily="18" charset="0"/>
                <a:cs typeface="Times New Roman" pitchFamily="18" charset="0"/>
              </a:rPr>
              <a:t>a) Hısımlık: </a:t>
            </a:r>
            <a:r>
              <a:rPr lang="tr-TR" dirty="0" smtClean="0">
                <a:solidFill>
                  <a:schemeClr val="bg1"/>
                </a:solidFill>
                <a:latin typeface="Times New Roman" pitchFamily="18" charset="0"/>
                <a:cs typeface="Times New Roman" pitchFamily="18" charset="0"/>
              </a:rPr>
              <a:t>Aşağıdaki kimseler arasında evlenme yasaktır:</a:t>
            </a:r>
          </a:p>
          <a:p>
            <a:pPr algn="just"/>
            <a:r>
              <a:rPr lang="tr-TR" dirty="0" smtClean="0">
                <a:solidFill>
                  <a:schemeClr val="bg1"/>
                </a:solidFill>
                <a:latin typeface="Times New Roman" pitchFamily="18" charset="0"/>
                <a:cs typeface="Times New Roman" pitchFamily="18" charset="0"/>
              </a:rPr>
              <a:t>- Üstsoy ile altsoy arasında; kardeşler (tam veya yarım kan kardeş olmasının bir önemi yok) arasında; amca, dayı, hala ve teyze ile yeğenleri arasında (yani 3. derece dahil bu dereceye kadar yansoy kan hısımları arasında). </a:t>
            </a:r>
          </a:p>
          <a:p>
            <a:pPr algn="just"/>
            <a:r>
              <a:rPr lang="tr-TR" dirty="0" smtClean="0">
                <a:solidFill>
                  <a:schemeClr val="bg1"/>
                </a:solidFill>
                <a:latin typeface="Times New Roman" pitchFamily="18" charset="0"/>
                <a:cs typeface="Times New Roman" pitchFamily="18" charset="0"/>
              </a:rPr>
              <a:t>- Kayın hısımlığı meydana getirmiş olan evlilik sona ermiş olsa bile, eşlerden biri ile diğerinin üstsoyu veya altsoyu arasında,</a:t>
            </a:r>
          </a:p>
          <a:p>
            <a:pPr algn="just"/>
            <a:r>
              <a:rPr lang="tr-TR" dirty="0" smtClean="0">
                <a:solidFill>
                  <a:schemeClr val="bg1"/>
                </a:solidFill>
                <a:latin typeface="Times New Roman" pitchFamily="18" charset="0"/>
                <a:cs typeface="Times New Roman" pitchFamily="18" charset="0"/>
              </a:rPr>
              <a:t>- Evlât edinen ile evlâtlığın veya bunlardan biri ile diğerinin altsoyu ve eşi arasında.</a:t>
            </a:r>
          </a:p>
          <a:p>
            <a:endParaRPr lang="tr-TR" dirty="0">
              <a:solidFill>
                <a:schemeClr val="bg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04696"/>
          </a:xfrm>
        </p:spPr>
        <p:txBody>
          <a:bodyPr>
            <a:normAutofit/>
          </a:bodyPr>
          <a:lstStyle/>
          <a:p>
            <a:pPr algn="just"/>
            <a:r>
              <a:rPr lang="tr-TR" b="1" dirty="0" smtClean="0">
                <a:solidFill>
                  <a:schemeClr val="bg1"/>
                </a:solidFill>
                <a:latin typeface="Times New Roman" pitchFamily="18" charset="0"/>
                <a:cs typeface="Times New Roman" pitchFamily="18" charset="0"/>
              </a:rPr>
              <a:t>b) Mevcut evlilik:</a:t>
            </a:r>
            <a:r>
              <a:rPr lang="tr-TR" dirty="0" smtClean="0">
                <a:solidFill>
                  <a:schemeClr val="bg1"/>
                </a:solidFill>
                <a:latin typeface="Times New Roman" pitchFamily="18" charset="0"/>
                <a:cs typeface="Times New Roman" pitchFamily="18" charset="0"/>
              </a:rPr>
              <a:t> </a:t>
            </a:r>
            <a:endParaRPr lang="tr-TR" dirty="0" smtClean="0">
              <a:solidFill>
                <a:schemeClr val="bg1"/>
              </a:solidFill>
              <a:latin typeface="Times New Roman" pitchFamily="18" charset="0"/>
              <a:cs typeface="Times New Roman" pitchFamily="18" charset="0"/>
            </a:endParaRPr>
          </a:p>
          <a:p>
            <a:pPr algn="just"/>
            <a:r>
              <a:rPr lang="tr-TR" b="1" dirty="0" smtClean="0">
                <a:solidFill>
                  <a:schemeClr val="bg1"/>
                </a:solidFill>
                <a:latin typeface="Times New Roman" pitchFamily="18" charset="0"/>
                <a:cs typeface="Times New Roman" pitchFamily="18" charset="0"/>
              </a:rPr>
              <a:t>c</a:t>
            </a:r>
            <a:r>
              <a:rPr lang="tr-TR" b="1" dirty="0" smtClean="0">
                <a:solidFill>
                  <a:schemeClr val="bg1"/>
                </a:solidFill>
                <a:latin typeface="Times New Roman" pitchFamily="18" charset="0"/>
                <a:cs typeface="Times New Roman" pitchFamily="18" charset="0"/>
              </a:rPr>
              <a:t>) Akıl hastalığı: </a:t>
            </a:r>
            <a:endParaRPr lang="tr-TR" b="1" dirty="0" smtClean="0">
              <a:solidFill>
                <a:schemeClr val="bg1"/>
              </a:solidFill>
              <a:latin typeface="Times New Roman" pitchFamily="18" charset="0"/>
              <a:cs typeface="Times New Roman" pitchFamily="18" charset="0"/>
            </a:endParaRPr>
          </a:p>
          <a:p>
            <a:pPr algn="just"/>
            <a:r>
              <a:rPr lang="tr-TR" b="1" dirty="0" smtClean="0">
                <a:solidFill>
                  <a:schemeClr val="bg1"/>
                </a:solidFill>
                <a:latin typeface="Times New Roman" pitchFamily="18" charset="0"/>
                <a:cs typeface="Times New Roman" pitchFamily="18" charset="0"/>
              </a:rPr>
              <a:t>d</a:t>
            </a:r>
            <a:r>
              <a:rPr lang="tr-TR" b="1" dirty="0" smtClean="0">
                <a:solidFill>
                  <a:schemeClr val="bg1"/>
                </a:solidFill>
                <a:latin typeface="Times New Roman" pitchFamily="18" charset="0"/>
                <a:cs typeface="Times New Roman" pitchFamily="18" charset="0"/>
              </a:rPr>
              <a:t>) Ayırt etme gücünden sürekli yoksunluk</a:t>
            </a:r>
            <a:endParaRPr lang="tr-TR" dirty="0" smtClean="0">
              <a:solidFill>
                <a:schemeClr val="bg1"/>
              </a:solidFill>
              <a:latin typeface="Times New Roman" pitchFamily="18" charset="0"/>
              <a:cs typeface="Times New Roman" pitchFamily="18" charset="0"/>
            </a:endParaRPr>
          </a:p>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ln>
            <a:noFill/>
          </a:ln>
        </p:spPr>
        <p:txBody>
          <a:bodyPr/>
          <a:lstStyle/>
          <a:p>
            <a:pPr lvl="1" algn="ctr" rtl="0">
              <a:spcBef>
                <a:spcPct val="0"/>
              </a:spcBef>
            </a:pPr>
            <a:r>
              <a:rPr lang="tr-TR" sz="3600" b="1" u="sng" dirty="0" smtClean="0">
                <a:solidFill>
                  <a:schemeClr val="accent1">
                    <a:lumMod val="60000"/>
                    <a:lumOff val="40000"/>
                  </a:schemeClr>
                </a:solidFill>
              </a:rPr>
              <a:t>AİLE KAVRAMI</a:t>
            </a:r>
            <a:r>
              <a:rPr lang="tr-TR" sz="3600" dirty="0" smtClean="0"/>
              <a:t/>
            </a:r>
            <a:br>
              <a:rPr lang="tr-TR" sz="3600" dirty="0" smtClean="0"/>
            </a:br>
            <a:endParaRPr lang="tr-TR" dirty="0"/>
          </a:p>
        </p:txBody>
      </p:sp>
      <p:sp>
        <p:nvSpPr>
          <p:cNvPr id="3" name="2 İçerik Yer Tutucusu"/>
          <p:cNvSpPr>
            <a:spLocks noGrp="1"/>
          </p:cNvSpPr>
          <p:nvPr>
            <p:ph idx="1"/>
          </p:nvPr>
        </p:nvSpPr>
        <p:spPr/>
        <p:txBody>
          <a:bodyPr/>
          <a:lstStyle/>
          <a:p>
            <a:pPr lvl="2" algn="just"/>
            <a:r>
              <a:rPr lang="tr-TR" sz="2400" dirty="0" smtClean="0">
                <a:solidFill>
                  <a:schemeClr val="bg1"/>
                </a:solidFill>
                <a:latin typeface="Times New Roman" pitchFamily="18" charset="0"/>
                <a:cs typeface="Times New Roman" pitchFamily="18" charset="0"/>
              </a:rPr>
              <a:t>Evlilik, </a:t>
            </a:r>
            <a:r>
              <a:rPr lang="tr-TR" sz="2400" dirty="0" err="1" smtClean="0">
                <a:solidFill>
                  <a:schemeClr val="bg1"/>
                </a:solidFill>
                <a:latin typeface="Times New Roman" pitchFamily="18" charset="0"/>
                <a:cs typeface="Times New Roman" pitchFamily="18" charset="0"/>
              </a:rPr>
              <a:t>Soybağı</a:t>
            </a:r>
            <a:r>
              <a:rPr lang="tr-TR" sz="2400" dirty="0" smtClean="0">
                <a:solidFill>
                  <a:schemeClr val="bg1"/>
                </a:solidFill>
                <a:latin typeface="Times New Roman" pitchFamily="18" charset="0"/>
                <a:cs typeface="Times New Roman" pitchFamily="18" charset="0"/>
              </a:rPr>
              <a:t>, Ev ve Duygu birliğini oluşturan bireylerin arasındaki ilişkiler yumağına verilen ad olarak tanımlanabilir</a:t>
            </a:r>
            <a:endParaRPr lang="tr-TR"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b="1" dirty="0" smtClean="0">
                <a:solidFill>
                  <a:schemeClr val="bg1"/>
                </a:solidFill>
                <a:latin typeface="Times New Roman" pitchFamily="18" charset="0"/>
                <a:cs typeface="Times New Roman" pitchFamily="18" charset="0"/>
              </a:rPr>
              <a:t>B) Kesin Olmayan Evlenme </a:t>
            </a:r>
            <a:r>
              <a:rPr lang="tr-TR" b="1" dirty="0" smtClean="0">
                <a:solidFill>
                  <a:schemeClr val="bg1"/>
                </a:solidFill>
                <a:latin typeface="Times New Roman" pitchFamily="18" charset="0"/>
                <a:cs typeface="Times New Roman" pitchFamily="18" charset="0"/>
              </a:rPr>
              <a:t>Engelleri</a:t>
            </a:r>
          </a:p>
          <a:p>
            <a:pPr algn="just"/>
            <a:r>
              <a:rPr lang="tr-TR" b="1" dirty="0" smtClean="0">
                <a:solidFill>
                  <a:schemeClr val="bg1"/>
                </a:solidFill>
                <a:latin typeface="Times New Roman" pitchFamily="18" charset="0"/>
                <a:cs typeface="Times New Roman" pitchFamily="18" charset="0"/>
              </a:rPr>
              <a:t>a</a:t>
            </a:r>
            <a:r>
              <a:rPr lang="tr-TR" b="1" dirty="0" smtClean="0">
                <a:solidFill>
                  <a:schemeClr val="bg1"/>
                </a:solidFill>
                <a:latin typeface="Times New Roman" pitchFamily="18" charset="0"/>
                <a:cs typeface="Times New Roman" pitchFamily="18" charset="0"/>
              </a:rPr>
              <a:t>) Bekleme süresi: </a:t>
            </a:r>
            <a:r>
              <a:rPr lang="tr-TR" dirty="0" smtClean="0">
                <a:solidFill>
                  <a:schemeClr val="bg1"/>
                </a:solidFill>
                <a:latin typeface="Times New Roman" pitchFamily="18" charset="0"/>
                <a:cs typeface="Times New Roman" pitchFamily="18" charset="0"/>
              </a:rPr>
              <a:t>Evlilik sona ermişse, kadın, evliliğin sona ermesinden başlayarak </a:t>
            </a:r>
            <a:r>
              <a:rPr lang="tr-TR" b="1" dirty="0" err="1" smtClean="0">
                <a:solidFill>
                  <a:schemeClr val="bg1"/>
                </a:solidFill>
                <a:latin typeface="Times New Roman" pitchFamily="18" charset="0"/>
                <a:cs typeface="Times New Roman" pitchFamily="18" charset="0"/>
              </a:rPr>
              <a:t>üçyüz</a:t>
            </a:r>
            <a:r>
              <a:rPr lang="tr-TR" b="1" dirty="0" smtClean="0">
                <a:solidFill>
                  <a:schemeClr val="bg1"/>
                </a:solidFill>
                <a:latin typeface="Times New Roman" pitchFamily="18" charset="0"/>
                <a:cs typeface="Times New Roman" pitchFamily="18" charset="0"/>
              </a:rPr>
              <a:t> gün</a:t>
            </a:r>
            <a:r>
              <a:rPr lang="tr-TR" dirty="0" smtClean="0">
                <a:solidFill>
                  <a:schemeClr val="bg1"/>
                </a:solidFill>
                <a:latin typeface="Times New Roman" pitchFamily="18" charset="0"/>
                <a:cs typeface="Times New Roman" pitchFamily="18" charset="0"/>
              </a:rPr>
              <a:t> geçmedikçe evlenemez. </a:t>
            </a:r>
            <a:endParaRPr lang="tr-TR" dirty="0" smtClean="0">
              <a:solidFill>
                <a:schemeClr val="bg1"/>
              </a:solidFill>
              <a:latin typeface="Times New Roman" pitchFamily="18" charset="0"/>
              <a:cs typeface="Times New Roman" pitchFamily="18" charset="0"/>
            </a:endParaRPr>
          </a:p>
          <a:p>
            <a:pPr algn="just"/>
            <a:r>
              <a:rPr lang="tr-TR" b="1" dirty="0" smtClean="0">
                <a:solidFill>
                  <a:schemeClr val="bg1"/>
                </a:solidFill>
                <a:latin typeface="Times New Roman" pitchFamily="18" charset="0"/>
                <a:cs typeface="Times New Roman" pitchFamily="18" charset="0"/>
              </a:rPr>
              <a:t>b</a:t>
            </a:r>
            <a:r>
              <a:rPr lang="tr-TR" b="1" dirty="0" smtClean="0">
                <a:solidFill>
                  <a:schemeClr val="bg1"/>
                </a:solidFill>
                <a:latin typeface="Times New Roman" pitchFamily="18" charset="0"/>
                <a:cs typeface="Times New Roman" pitchFamily="18" charset="0"/>
              </a:rPr>
              <a:t>) Bulaşıcı hastalıklar</a:t>
            </a:r>
            <a:endParaRPr lang="tr-TR" dirty="0" smtClean="0">
              <a:solidFill>
                <a:schemeClr val="bg1"/>
              </a:solidFill>
              <a:latin typeface="Times New Roman" pitchFamily="18" charset="0"/>
              <a:cs typeface="Times New Roman" pitchFamily="18" charset="0"/>
            </a:endParaRPr>
          </a:p>
          <a:p>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4) EVLİLİĞİN GENEL HÜKÜMLERİ</a:t>
            </a:r>
            <a:br>
              <a:rPr lang="tr-TR" dirty="0" smtClean="0"/>
            </a:br>
            <a:r>
              <a:rPr lang="tr-TR" u="sng" dirty="0" smtClean="0"/>
              <a:t>A) ORTAK HAKLAR</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b="1" dirty="0" smtClean="0">
                <a:solidFill>
                  <a:schemeClr val="bg1"/>
                </a:solidFill>
                <a:latin typeface="Times New Roman" pitchFamily="18" charset="0"/>
                <a:cs typeface="Times New Roman" pitchFamily="18" charset="0"/>
              </a:rPr>
              <a:t>a) konutu seçme hakkı</a:t>
            </a:r>
            <a:r>
              <a:rPr lang="tr-TR" dirty="0" smtClean="0">
                <a:solidFill>
                  <a:schemeClr val="bg1"/>
                </a:solidFill>
                <a:latin typeface="Times New Roman" pitchFamily="18" charset="0"/>
                <a:cs typeface="Times New Roman" pitchFamily="18" charset="0"/>
              </a:rPr>
              <a:t>: Eşler oturacakları konutu birlikte seçerler. Eşlerin seçeceği aile konutunun bağımsız yani tam anlamıyla kendilerine ayrılmış bir konut olması gerekir. Bu bağlamda, eşlerden biri diğerini kendi ana ve babasıyla birlikte oturmaya zorlayamaz.</a:t>
            </a:r>
          </a:p>
          <a:p>
            <a:r>
              <a:rPr lang="tr-TR" b="1" dirty="0" smtClean="0">
                <a:solidFill>
                  <a:schemeClr val="bg1"/>
                </a:solidFill>
                <a:latin typeface="Times New Roman" pitchFamily="18" charset="0"/>
                <a:cs typeface="Times New Roman" pitchFamily="18" charset="0"/>
              </a:rPr>
              <a:t>b) birlikte yaşama hakkı</a:t>
            </a:r>
            <a:endParaRPr lang="tr-TR" dirty="0" smtClean="0">
              <a:solidFill>
                <a:schemeClr val="bg1"/>
              </a:solidFill>
              <a:latin typeface="Times New Roman" pitchFamily="18" charset="0"/>
              <a:cs typeface="Times New Roman" pitchFamily="18" charset="0"/>
            </a:endParaRPr>
          </a:p>
          <a:p>
            <a:r>
              <a:rPr lang="tr-TR" b="1" dirty="0" smtClean="0">
                <a:solidFill>
                  <a:schemeClr val="bg1"/>
                </a:solidFill>
                <a:latin typeface="Times New Roman" pitchFamily="18" charset="0"/>
                <a:cs typeface="Times New Roman" pitchFamily="18" charset="0"/>
              </a:rPr>
              <a:t>c) birliği yönetme hakkı</a:t>
            </a:r>
            <a:endParaRPr lang="tr-TR" dirty="0" smtClean="0">
              <a:solidFill>
                <a:schemeClr val="bg1"/>
              </a:solidFill>
              <a:latin typeface="Times New Roman" pitchFamily="18" charset="0"/>
              <a:cs typeface="Times New Roman" pitchFamily="18" charset="0"/>
            </a:endParaRPr>
          </a:p>
          <a:p>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b="1" dirty="0" smtClean="0">
                <a:solidFill>
                  <a:schemeClr val="bg1"/>
                </a:solidFill>
                <a:latin typeface="Times New Roman" pitchFamily="18" charset="0"/>
                <a:cs typeface="Times New Roman" pitchFamily="18" charset="0"/>
              </a:rPr>
              <a:t>B) ORTAK YÜKÜMLÜLÜKLER</a:t>
            </a:r>
            <a:endParaRPr lang="tr-TR" dirty="0" smtClean="0">
              <a:solidFill>
                <a:schemeClr val="bg1"/>
              </a:solidFill>
              <a:latin typeface="Times New Roman" pitchFamily="18" charset="0"/>
              <a:cs typeface="Times New Roman" pitchFamily="18" charset="0"/>
            </a:endParaRPr>
          </a:p>
          <a:p>
            <a:r>
              <a:rPr lang="tr-TR" b="1" dirty="0" smtClean="0">
                <a:solidFill>
                  <a:schemeClr val="bg1"/>
                </a:solidFill>
                <a:latin typeface="Times New Roman" pitchFamily="18" charset="0"/>
                <a:cs typeface="Times New Roman" pitchFamily="18" charset="0"/>
              </a:rPr>
              <a:t>a) birliğin mutluluğunu sağlama</a:t>
            </a:r>
            <a:endParaRPr lang="tr-TR" dirty="0" smtClean="0">
              <a:solidFill>
                <a:schemeClr val="bg1"/>
              </a:solidFill>
              <a:latin typeface="Times New Roman" pitchFamily="18" charset="0"/>
              <a:cs typeface="Times New Roman" pitchFamily="18" charset="0"/>
            </a:endParaRPr>
          </a:p>
          <a:p>
            <a:r>
              <a:rPr lang="tr-TR" b="1" dirty="0" smtClean="0">
                <a:solidFill>
                  <a:schemeClr val="bg1"/>
                </a:solidFill>
                <a:latin typeface="Times New Roman" pitchFamily="18" charset="0"/>
                <a:cs typeface="Times New Roman" pitchFamily="18" charset="0"/>
              </a:rPr>
              <a:t>b) sadakat gösterme</a:t>
            </a:r>
            <a:endParaRPr lang="tr-TR" dirty="0" smtClean="0">
              <a:solidFill>
                <a:schemeClr val="bg1"/>
              </a:solidFill>
              <a:latin typeface="Times New Roman" pitchFamily="18" charset="0"/>
              <a:cs typeface="Times New Roman" pitchFamily="18" charset="0"/>
            </a:endParaRPr>
          </a:p>
          <a:p>
            <a:r>
              <a:rPr lang="tr-TR" b="1" dirty="0" smtClean="0">
                <a:solidFill>
                  <a:schemeClr val="bg1"/>
                </a:solidFill>
                <a:latin typeface="Times New Roman" pitchFamily="18" charset="0"/>
                <a:cs typeface="Times New Roman" pitchFamily="18" charset="0"/>
              </a:rPr>
              <a:t>c) birlikte yaşama</a:t>
            </a:r>
            <a:endParaRPr lang="tr-TR" dirty="0" smtClean="0">
              <a:solidFill>
                <a:schemeClr val="bg1"/>
              </a:solidFill>
              <a:latin typeface="Times New Roman" pitchFamily="18" charset="0"/>
              <a:cs typeface="Times New Roman" pitchFamily="18" charset="0"/>
            </a:endParaRPr>
          </a:p>
          <a:p>
            <a:r>
              <a:rPr lang="tr-TR" b="1" dirty="0" smtClean="0">
                <a:solidFill>
                  <a:schemeClr val="bg1"/>
                </a:solidFill>
                <a:latin typeface="Times New Roman" pitchFamily="18" charset="0"/>
                <a:cs typeface="Times New Roman" pitchFamily="18" charset="0"/>
              </a:rPr>
              <a:t>d) dayanışma ve yardım etme</a:t>
            </a:r>
            <a:endParaRPr lang="tr-TR" dirty="0" smtClean="0">
              <a:solidFill>
                <a:schemeClr val="bg1"/>
              </a:solidFill>
              <a:latin typeface="Times New Roman" pitchFamily="18" charset="0"/>
              <a:cs typeface="Times New Roman" pitchFamily="18" charset="0"/>
            </a:endParaRPr>
          </a:p>
          <a:p>
            <a:r>
              <a:rPr lang="tr-TR" b="1" dirty="0" smtClean="0">
                <a:solidFill>
                  <a:schemeClr val="bg1"/>
                </a:solidFill>
                <a:latin typeface="Times New Roman" pitchFamily="18" charset="0"/>
                <a:cs typeface="Times New Roman" pitchFamily="18" charset="0"/>
              </a:rPr>
              <a:t>e) çocukların bakımı ve yetiştirilmesi</a:t>
            </a:r>
            <a:endParaRPr lang="tr-TR" dirty="0" smtClean="0">
              <a:solidFill>
                <a:schemeClr val="bg1"/>
              </a:solidFill>
              <a:latin typeface="Times New Roman" pitchFamily="18" charset="0"/>
              <a:cs typeface="Times New Roman" pitchFamily="18" charset="0"/>
            </a:endParaRPr>
          </a:p>
          <a:p>
            <a:r>
              <a:rPr lang="tr-TR" b="1" dirty="0" smtClean="0">
                <a:solidFill>
                  <a:schemeClr val="bg1"/>
                </a:solidFill>
                <a:latin typeface="Times New Roman" pitchFamily="18" charset="0"/>
                <a:cs typeface="Times New Roman" pitchFamily="18" charset="0"/>
              </a:rPr>
              <a:t>f) giderlere katılma:</a:t>
            </a:r>
            <a:r>
              <a:rPr lang="tr-TR" dirty="0" smtClean="0">
                <a:solidFill>
                  <a:schemeClr val="bg1"/>
                </a:solidFill>
                <a:latin typeface="Times New Roman" pitchFamily="18" charset="0"/>
                <a:cs typeface="Times New Roman" pitchFamily="18" charset="0"/>
              </a:rPr>
              <a:t> </a:t>
            </a:r>
            <a:r>
              <a:rPr lang="tr-TR" b="1" dirty="0" smtClean="0">
                <a:solidFill>
                  <a:schemeClr val="bg1"/>
                </a:solidFill>
                <a:latin typeface="Times New Roman" pitchFamily="18" charset="0"/>
                <a:cs typeface="Times New Roman" pitchFamily="18" charset="0"/>
              </a:rPr>
              <a:t>g</a:t>
            </a:r>
            <a:r>
              <a:rPr lang="tr-TR" b="1" dirty="0" smtClean="0">
                <a:solidFill>
                  <a:schemeClr val="bg1"/>
                </a:solidFill>
                <a:latin typeface="Times New Roman" pitchFamily="18" charset="0"/>
                <a:cs typeface="Times New Roman" pitchFamily="18" charset="0"/>
              </a:rPr>
              <a:t>)</a:t>
            </a:r>
            <a:r>
              <a:rPr lang="tr-TR" dirty="0" smtClean="0">
                <a:solidFill>
                  <a:schemeClr val="bg1"/>
                </a:solidFill>
                <a:latin typeface="Times New Roman" pitchFamily="18" charset="0"/>
                <a:cs typeface="Times New Roman" pitchFamily="18" charset="0"/>
              </a:rPr>
              <a:t> </a:t>
            </a:r>
            <a:r>
              <a:rPr lang="tr-TR" b="1" dirty="0" smtClean="0">
                <a:solidFill>
                  <a:schemeClr val="bg1"/>
                </a:solidFill>
                <a:latin typeface="Times New Roman" pitchFamily="18" charset="0"/>
                <a:cs typeface="Times New Roman" pitchFamily="18" charset="0"/>
              </a:rPr>
              <a:t>kadının </a:t>
            </a:r>
            <a:r>
              <a:rPr lang="tr-TR" b="1" dirty="0" smtClean="0">
                <a:solidFill>
                  <a:schemeClr val="bg1"/>
                </a:solidFill>
                <a:latin typeface="Times New Roman" pitchFamily="18" charset="0"/>
                <a:cs typeface="Times New Roman" pitchFamily="18" charset="0"/>
              </a:rPr>
              <a:t>soyadı</a:t>
            </a: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solidFill>
                  <a:schemeClr val="bg1"/>
                </a:solidFill>
              </a:rPr>
              <a:t>C) EŞLERİN MESLEK VEYA İŞİ:</a:t>
            </a:r>
            <a:r>
              <a:rPr lang="tr-TR" dirty="0" smtClean="0">
                <a:solidFill>
                  <a:schemeClr val="bg1"/>
                </a:solidFill>
              </a:rPr>
              <a:t> Eşlerden her biri, meslek veya iş seçiminde diğerinin iznini almak zorunda değildir. </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II. MEDENİ KANUNUN AİLE HUKUKUNU DÜZENLEME BİÇİMİ</a:t>
            </a:r>
            <a:endParaRPr lang="tr-TR" dirty="0"/>
          </a:p>
        </p:txBody>
      </p:sp>
      <p:sp>
        <p:nvSpPr>
          <p:cNvPr id="3" name="2 İçerik Yer Tutucusu"/>
          <p:cNvSpPr>
            <a:spLocks noGrp="1"/>
          </p:cNvSpPr>
          <p:nvPr>
            <p:ph idx="1"/>
          </p:nvPr>
        </p:nvSpPr>
        <p:spPr/>
        <p:txBody>
          <a:bodyPr/>
          <a:lstStyle/>
          <a:p>
            <a:r>
              <a:rPr lang="tr-TR" sz="3200" dirty="0" smtClean="0">
                <a:solidFill>
                  <a:schemeClr val="bg1"/>
                </a:solidFill>
                <a:latin typeface="Times New Roman" pitchFamily="18" charset="0"/>
                <a:cs typeface="Times New Roman" pitchFamily="18" charset="0"/>
              </a:rPr>
              <a:t>EVLİLİK HUKUKU</a:t>
            </a:r>
          </a:p>
          <a:p>
            <a:r>
              <a:rPr lang="tr-TR" sz="3200" dirty="0" smtClean="0">
                <a:solidFill>
                  <a:schemeClr val="bg1"/>
                </a:solidFill>
                <a:latin typeface="Times New Roman" pitchFamily="18" charset="0"/>
                <a:cs typeface="Times New Roman" pitchFamily="18" charset="0"/>
              </a:rPr>
              <a:t>HISIMLIK</a:t>
            </a:r>
          </a:p>
          <a:p>
            <a:r>
              <a:rPr lang="tr-TR" sz="3200" dirty="0" smtClean="0">
                <a:solidFill>
                  <a:schemeClr val="bg1"/>
                </a:solidFill>
                <a:latin typeface="Times New Roman" pitchFamily="18" charset="0"/>
                <a:cs typeface="Times New Roman" pitchFamily="18" charset="0"/>
              </a:rPr>
              <a:t>VESAYET</a:t>
            </a:r>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III. AİLE HUKUKUNUN ÖZELLİKLERİ </a:t>
            </a:r>
            <a:br>
              <a:rPr lang="tr-TR" dirty="0" smtClean="0"/>
            </a:br>
            <a:endParaRPr lang="tr-TR" dirty="0"/>
          </a:p>
        </p:txBody>
      </p:sp>
      <p:sp>
        <p:nvSpPr>
          <p:cNvPr id="3" name="2 İçerik Yer Tutucusu"/>
          <p:cNvSpPr>
            <a:spLocks noGrp="1"/>
          </p:cNvSpPr>
          <p:nvPr>
            <p:ph idx="1"/>
          </p:nvPr>
        </p:nvSpPr>
        <p:spPr/>
        <p:txBody>
          <a:bodyPr>
            <a:normAutofit/>
          </a:bodyPr>
          <a:lstStyle/>
          <a:p>
            <a:r>
              <a:rPr lang="tr-TR" dirty="0" smtClean="0">
                <a:solidFill>
                  <a:schemeClr val="bg1"/>
                </a:solidFill>
                <a:latin typeface="Times New Roman" pitchFamily="18" charset="0"/>
                <a:cs typeface="Times New Roman" pitchFamily="18" charset="0"/>
              </a:rPr>
              <a:t>SÜREKLİLİK VE BİRLİK </a:t>
            </a:r>
          </a:p>
          <a:p>
            <a:r>
              <a:rPr lang="tr-TR" dirty="0" smtClean="0">
                <a:solidFill>
                  <a:schemeClr val="bg1"/>
                </a:solidFill>
                <a:latin typeface="Times New Roman" pitchFamily="18" charset="0"/>
                <a:cs typeface="Times New Roman" pitchFamily="18" charset="0"/>
              </a:rPr>
              <a:t>ZAYIFLARIN KORUNMASI İLKESİ</a:t>
            </a:r>
          </a:p>
          <a:p>
            <a:r>
              <a:rPr lang="tr-TR" dirty="0" smtClean="0">
                <a:solidFill>
                  <a:schemeClr val="bg1"/>
                </a:solidFill>
                <a:latin typeface="Times New Roman" pitchFamily="18" charset="0"/>
                <a:cs typeface="Times New Roman" pitchFamily="18" charset="0"/>
              </a:rPr>
              <a:t>DÜZENLEME SERBESTLİĞİNİN BULUNMAMASI İLKESİ (Şekle bağlılık, emredici kurallara dayanma, ilişki tiplerinin sınırlı sayıda olması)</a:t>
            </a:r>
          </a:p>
          <a:p>
            <a:r>
              <a:rPr lang="tr-TR" dirty="0" smtClean="0">
                <a:solidFill>
                  <a:schemeClr val="bg1"/>
                </a:solidFill>
                <a:latin typeface="Times New Roman" pitchFamily="18" charset="0"/>
                <a:cs typeface="Times New Roman" pitchFamily="18" charset="0"/>
              </a:rPr>
              <a:t>DEVLETİN KARIŞMASI (MÜDAHALESİ) İLKESİ (ör. Evlenmenin resmi memur önünde yapılması)</a:t>
            </a:r>
          </a:p>
          <a:p>
            <a:r>
              <a:rPr lang="tr-TR" dirty="0" smtClean="0">
                <a:solidFill>
                  <a:schemeClr val="bg1"/>
                </a:solidFill>
                <a:latin typeface="Times New Roman" pitchFamily="18" charset="0"/>
                <a:cs typeface="Times New Roman" pitchFamily="18" charset="0"/>
              </a:rPr>
              <a:t>EŞLER ARASINDA EŞİTLİK İLKESİ</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IV. NİŞANLANMA: </a:t>
            </a:r>
            <a:br>
              <a:rPr lang="tr-TR" dirty="0" smtClean="0"/>
            </a:br>
            <a:endParaRPr lang="tr-TR" dirty="0"/>
          </a:p>
        </p:txBody>
      </p:sp>
      <p:sp>
        <p:nvSpPr>
          <p:cNvPr id="3" name="2 İçerik Yer Tutucusu"/>
          <p:cNvSpPr>
            <a:spLocks noGrp="1"/>
          </p:cNvSpPr>
          <p:nvPr>
            <p:ph idx="1"/>
          </p:nvPr>
        </p:nvSpPr>
        <p:spPr>
          <a:xfrm>
            <a:off x="457200" y="1052736"/>
            <a:ext cx="8229600" cy="5328632"/>
          </a:xfrm>
        </p:spPr>
        <p:txBody>
          <a:bodyPr>
            <a:noAutofit/>
          </a:bodyPr>
          <a:lstStyle/>
          <a:p>
            <a:pPr algn="just"/>
            <a:r>
              <a:rPr lang="tr-TR" sz="1800" b="1" dirty="0" smtClean="0">
                <a:solidFill>
                  <a:schemeClr val="bg1"/>
                </a:solidFill>
                <a:latin typeface="Times New Roman" pitchFamily="18" charset="0"/>
                <a:cs typeface="Times New Roman" pitchFamily="18" charset="0"/>
              </a:rPr>
              <a:t>a) Nişanlanma evlenme vaadiyle olur.</a:t>
            </a:r>
            <a:r>
              <a:rPr lang="tr-TR" sz="1800" dirty="0" smtClean="0">
                <a:solidFill>
                  <a:schemeClr val="bg1"/>
                </a:solidFill>
                <a:latin typeface="Times New Roman" pitchFamily="18" charset="0"/>
                <a:cs typeface="Times New Roman" pitchFamily="18" charset="0"/>
              </a:rPr>
              <a:t> Nişanlanmanın kurucu unsurları, karşılıklı evlenme vaadi ve bu vaatte bulunanların ayrı cinsten olmalarıdır. </a:t>
            </a:r>
          </a:p>
          <a:p>
            <a:pPr algn="just"/>
            <a:r>
              <a:rPr lang="tr-TR" sz="1800" b="1" dirty="0" smtClean="0">
                <a:solidFill>
                  <a:schemeClr val="bg1"/>
                </a:solidFill>
                <a:latin typeface="Times New Roman" pitchFamily="18" charset="0"/>
                <a:cs typeface="Times New Roman" pitchFamily="18" charset="0"/>
              </a:rPr>
              <a:t>b)</a:t>
            </a:r>
            <a:r>
              <a:rPr lang="tr-TR" sz="1800" dirty="0" smtClean="0">
                <a:solidFill>
                  <a:schemeClr val="bg1"/>
                </a:solidFill>
                <a:latin typeface="Times New Roman" pitchFamily="18" charset="0"/>
                <a:cs typeface="Times New Roman" pitchFamily="18" charset="0"/>
              </a:rPr>
              <a:t> Medeni Kanunumuzda nişanlanma engellerinin neler olduğu açıkça düzenlenmiş değildir. Buna karşılık evlenme engelleri düzenlenmiştir. </a:t>
            </a:r>
            <a:endParaRPr lang="tr-TR" sz="1800" dirty="0" smtClean="0">
              <a:solidFill>
                <a:schemeClr val="bg1"/>
              </a:solidFill>
              <a:latin typeface="Times New Roman" pitchFamily="18" charset="0"/>
              <a:cs typeface="Times New Roman" pitchFamily="18" charset="0"/>
            </a:endParaRPr>
          </a:p>
          <a:p>
            <a:pPr algn="just"/>
            <a:r>
              <a:rPr lang="tr-TR" sz="1800" b="1" dirty="0" smtClean="0">
                <a:solidFill>
                  <a:schemeClr val="bg1"/>
                </a:solidFill>
                <a:latin typeface="Times New Roman" pitchFamily="18" charset="0"/>
                <a:cs typeface="Times New Roman" pitchFamily="18" charset="0"/>
              </a:rPr>
              <a:t>c</a:t>
            </a:r>
            <a:r>
              <a:rPr lang="tr-TR" sz="1800" b="1" dirty="0" smtClean="0">
                <a:solidFill>
                  <a:schemeClr val="bg1"/>
                </a:solidFill>
                <a:latin typeface="Times New Roman" pitchFamily="18" charset="0"/>
                <a:cs typeface="Times New Roman" pitchFamily="18" charset="0"/>
              </a:rPr>
              <a:t>) Nişanlanma için yaş şartı aranmamıştır.</a:t>
            </a:r>
            <a:r>
              <a:rPr lang="tr-TR" sz="1800" dirty="0" smtClean="0">
                <a:solidFill>
                  <a:schemeClr val="bg1"/>
                </a:solidFill>
                <a:latin typeface="Times New Roman" pitchFamily="18" charset="0"/>
                <a:cs typeface="Times New Roman" pitchFamily="18" charset="0"/>
              </a:rPr>
              <a:t> Ayırtım gücüne sahip olmak yeterlidir. </a:t>
            </a:r>
            <a:endParaRPr lang="tr-TR" sz="1800" dirty="0" smtClean="0">
              <a:solidFill>
                <a:schemeClr val="bg1"/>
              </a:solidFill>
              <a:latin typeface="Times New Roman" pitchFamily="18" charset="0"/>
              <a:cs typeface="Times New Roman" pitchFamily="18" charset="0"/>
            </a:endParaRPr>
          </a:p>
          <a:p>
            <a:pPr algn="just"/>
            <a:r>
              <a:rPr lang="tr-TR" sz="1800" b="1" dirty="0" smtClean="0">
                <a:solidFill>
                  <a:schemeClr val="bg1"/>
                </a:solidFill>
                <a:latin typeface="Times New Roman" pitchFamily="18" charset="0"/>
                <a:cs typeface="Times New Roman" pitchFamily="18" charset="0"/>
              </a:rPr>
              <a:t>d</a:t>
            </a:r>
            <a:r>
              <a:rPr lang="tr-TR" sz="1800" b="1" dirty="0" smtClean="0">
                <a:solidFill>
                  <a:schemeClr val="bg1"/>
                </a:solidFill>
                <a:latin typeface="Times New Roman" pitchFamily="18" charset="0"/>
                <a:cs typeface="Times New Roman" pitchFamily="18" charset="0"/>
              </a:rPr>
              <a:t>) </a:t>
            </a:r>
            <a:r>
              <a:rPr lang="tr-TR" sz="1800" dirty="0" smtClean="0">
                <a:solidFill>
                  <a:schemeClr val="bg1"/>
                </a:solidFill>
                <a:latin typeface="Times New Roman" pitchFamily="18" charset="0"/>
                <a:cs typeface="Times New Roman" pitchFamily="18" charset="0"/>
              </a:rPr>
              <a:t>Nişanlanma işlemi, </a:t>
            </a:r>
            <a:r>
              <a:rPr lang="tr-TR" sz="1800" b="1" dirty="0" smtClean="0">
                <a:solidFill>
                  <a:schemeClr val="bg1"/>
                </a:solidFill>
                <a:latin typeface="Times New Roman" pitchFamily="18" charset="0"/>
                <a:cs typeface="Times New Roman" pitchFamily="18" charset="0"/>
              </a:rPr>
              <a:t>Herhangi </a:t>
            </a:r>
            <a:r>
              <a:rPr lang="tr-TR" sz="1800" b="1" dirty="0" smtClean="0">
                <a:solidFill>
                  <a:schemeClr val="bg1"/>
                </a:solidFill>
                <a:latin typeface="Times New Roman" pitchFamily="18" charset="0"/>
                <a:cs typeface="Times New Roman" pitchFamily="18" charset="0"/>
              </a:rPr>
              <a:t>bir şekle tabi değildir.</a:t>
            </a:r>
            <a:endParaRPr lang="tr-TR" sz="1800" dirty="0" smtClean="0">
              <a:solidFill>
                <a:schemeClr val="bg1"/>
              </a:solidFill>
              <a:latin typeface="Times New Roman" pitchFamily="18" charset="0"/>
              <a:cs typeface="Times New Roman" pitchFamily="18" charset="0"/>
            </a:endParaRPr>
          </a:p>
          <a:p>
            <a:pPr algn="just"/>
            <a:r>
              <a:rPr lang="tr-TR" sz="1800" b="1" dirty="0" smtClean="0">
                <a:solidFill>
                  <a:schemeClr val="bg1"/>
                </a:solidFill>
                <a:latin typeface="Times New Roman" pitchFamily="18" charset="0"/>
                <a:cs typeface="Times New Roman" pitchFamily="18" charset="0"/>
              </a:rPr>
              <a:t>e) </a:t>
            </a:r>
            <a:r>
              <a:rPr lang="tr-TR" sz="1800" dirty="0" smtClean="0">
                <a:solidFill>
                  <a:schemeClr val="bg1"/>
                </a:solidFill>
                <a:latin typeface="Times New Roman" pitchFamily="18" charset="0"/>
                <a:cs typeface="Times New Roman" pitchFamily="18" charset="0"/>
              </a:rPr>
              <a:t>Nişanlanma iradesinin açıklanması şahsa sıkı sıkıya bağlı olup, mutlaka nişanlanacak kişiler tarafından açıklanmış olması gerekir. </a:t>
            </a:r>
            <a:endParaRPr lang="tr-TR" sz="1800" dirty="0" smtClean="0">
              <a:solidFill>
                <a:schemeClr val="bg1"/>
              </a:solidFill>
              <a:latin typeface="Times New Roman" pitchFamily="18" charset="0"/>
              <a:cs typeface="Times New Roman" pitchFamily="18" charset="0"/>
            </a:endParaRPr>
          </a:p>
          <a:p>
            <a:pPr algn="just"/>
            <a:r>
              <a:rPr lang="tr-TR" sz="1800" b="1" dirty="0" smtClean="0">
                <a:solidFill>
                  <a:schemeClr val="bg1"/>
                </a:solidFill>
                <a:latin typeface="Times New Roman" pitchFamily="18" charset="0"/>
                <a:cs typeface="Times New Roman" pitchFamily="18" charset="0"/>
              </a:rPr>
              <a:t>f</a:t>
            </a:r>
            <a:r>
              <a:rPr lang="tr-TR" sz="1800" b="1" dirty="0" smtClean="0">
                <a:solidFill>
                  <a:schemeClr val="bg1"/>
                </a:solidFill>
                <a:latin typeface="Times New Roman" pitchFamily="18" charset="0"/>
                <a:cs typeface="Times New Roman" pitchFamily="18" charset="0"/>
              </a:rPr>
              <a:t>)</a:t>
            </a:r>
            <a:r>
              <a:rPr lang="tr-TR" sz="1800" dirty="0" smtClean="0">
                <a:solidFill>
                  <a:schemeClr val="bg1"/>
                </a:solidFill>
                <a:latin typeface="Times New Roman" pitchFamily="18" charset="0"/>
                <a:cs typeface="Times New Roman" pitchFamily="18" charset="0"/>
              </a:rPr>
              <a:t> Evlenmeden farklı olarak nişanlanmanın bir şarta veya vadeye bağlı olarak da yapılabileceği çoğunlukla kabul edilmektedir.</a:t>
            </a:r>
            <a:endParaRPr lang="tr-TR" sz="18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100" dirty="0" smtClean="0"/>
              <a:t>NİŞANLILIĞIN HÜKÜMLERİ</a:t>
            </a:r>
            <a:br>
              <a:rPr lang="tr-TR" sz="3100" dirty="0" smtClean="0"/>
            </a:br>
            <a:r>
              <a:rPr lang="tr-TR" sz="3100" dirty="0" smtClean="0"/>
              <a:t>1. NİŞANLANMADAN DOĞAN YÜKÜMLER</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algn="just"/>
            <a:r>
              <a:rPr lang="tr-TR" dirty="0" smtClean="0">
                <a:solidFill>
                  <a:schemeClr val="bg1"/>
                </a:solidFill>
                <a:latin typeface="Times New Roman" pitchFamily="18" charset="0"/>
                <a:cs typeface="Times New Roman" pitchFamily="18" charset="0"/>
              </a:rPr>
              <a:t>A) EVLENME YÜKÜMÜ: Ancak evlenme yükümlülüğünü yerine getirmek tamamen tarafların serbest iradelerine bırakılmıştır. </a:t>
            </a:r>
            <a:r>
              <a:rPr lang="tr-TR" u="sng" dirty="0" smtClean="0">
                <a:solidFill>
                  <a:schemeClr val="bg1"/>
                </a:solidFill>
                <a:latin typeface="Times New Roman" pitchFamily="18" charset="0"/>
                <a:cs typeface="Times New Roman" pitchFamily="18" charset="0"/>
              </a:rPr>
              <a:t>Taraflardan biri diğerini evlenmeye zorlayamaz.</a:t>
            </a:r>
            <a:r>
              <a:rPr lang="tr-TR" dirty="0" smtClean="0">
                <a:solidFill>
                  <a:schemeClr val="bg1"/>
                </a:solidFill>
                <a:latin typeface="Times New Roman" pitchFamily="18" charset="0"/>
                <a:cs typeface="Times New Roman" pitchFamily="18" charset="0"/>
              </a:rPr>
              <a:t> Medeni Kanunumuz bu durumu 119. maddesinde </a:t>
            </a:r>
            <a:r>
              <a:rPr lang="tr-TR" u="sng" dirty="0" smtClean="0">
                <a:solidFill>
                  <a:schemeClr val="bg1"/>
                </a:solidFill>
                <a:latin typeface="Times New Roman" pitchFamily="18" charset="0"/>
                <a:cs typeface="Times New Roman" pitchFamily="18" charset="0"/>
              </a:rPr>
              <a:t>“</a:t>
            </a:r>
            <a:r>
              <a:rPr lang="tr-TR" b="1" u="sng" dirty="0" smtClean="0">
                <a:solidFill>
                  <a:schemeClr val="bg1"/>
                </a:solidFill>
                <a:latin typeface="Times New Roman" pitchFamily="18" charset="0"/>
                <a:cs typeface="Times New Roman" pitchFamily="18" charset="0"/>
              </a:rPr>
              <a:t>Nişanlılık, evlenmeye zorlamak için dava hakkı vermez. Evlenmeden kaçınma hali için öngörülen cayma tazminatı veya ceza şartı dava edilemez; ancak yapılan ödemeler de geri istenemez</a:t>
            </a:r>
            <a:r>
              <a:rPr lang="tr-TR" dirty="0" smtClean="0">
                <a:solidFill>
                  <a:schemeClr val="bg1"/>
                </a:solidFill>
                <a:latin typeface="Times New Roman" pitchFamily="18" charset="0"/>
                <a:cs typeface="Times New Roman" pitchFamily="18" charset="0"/>
              </a:rPr>
              <a:t>.” şeklinde düzenlemiştir. </a:t>
            </a:r>
            <a:r>
              <a:rPr lang="tr-TR" b="1" dirty="0" smtClean="0">
                <a:solidFill>
                  <a:schemeClr val="bg1"/>
                </a:solidFill>
                <a:latin typeface="Times New Roman" pitchFamily="18" charset="0"/>
                <a:cs typeface="Times New Roman" pitchFamily="18" charset="0"/>
              </a:rPr>
              <a:t>Bu nedenle nişanlanma borçlar hukuku anlamında bir ön sözleşme değildir. </a:t>
            </a:r>
            <a:endParaRPr lang="tr-TR" dirty="0" smtClean="0">
              <a:solidFill>
                <a:schemeClr val="bg1"/>
              </a:solidFill>
              <a:latin typeface="Times New Roman" pitchFamily="18" charset="0"/>
              <a:cs typeface="Times New Roman" pitchFamily="18" charset="0"/>
            </a:endParaRPr>
          </a:p>
          <a:p>
            <a:r>
              <a:rPr lang="tr-TR" dirty="0" smtClean="0">
                <a:solidFill>
                  <a:schemeClr val="bg1"/>
                </a:solidFill>
                <a:latin typeface="Times New Roman" pitchFamily="18" charset="0"/>
                <a:cs typeface="Times New Roman" pitchFamily="18" charset="0"/>
              </a:rPr>
              <a:t>B) SADAKAT </a:t>
            </a:r>
            <a:r>
              <a:rPr lang="tr-TR" dirty="0" smtClean="0">
                <a:solidFill>
                  <a:schemeClr val="bg1"/>
                </a:solidFill>
                <a:latin typeface="Times New Roman" pitchFamily="18" charset="0"/>
                <a:cs typeface="Times New Roman" pitchFamily="18" charset="0"/>
              </a:rPr>
              <a:t>YÜKÜMÜ</a:t>
            </a:r>
            <a:endParaRPr lang="tr-TR"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2. NİŞANLANMADAN DOĞAN HAKLAR</a:t>
            </a:r>
            <a:br>
              <a:rPr lang="tr-TR" dirty="0" smtClean="0"/>
            </a:br>
            <a:endParaRPr lang="tr-TR" dirty="0"/>
          </a:p>
        </p:txBody>
      </p:sp>
      <p:sp>
        <p:nvSpPr>
          <p:cNvPr id="3" name="2 İçerik Yer Tutucusu"/>
          <p:cNvSpPr>
            <a:spLocks noGrp="1"/>
          </p:cNvSpPr>
          <p:nvPr>
            <p:ph idx="1"/>
          </p:nvPr>
        </p:nvSpPr>
        <p:spPr/>
        <p:txBody>
          <a:bodyPr>
            <a:normAutofit/>
          </a:bodyPr>
          <a:lstStyle/>
          <a:p>
            <a:pPr algn="just"/>
            <a:r>
              <a:rPr lang="tr-TR" dirty="0" smtClean="0">
                <a:solidFill>
                  <a:schemeClr val="bg1"/>
                </a:solidFill>
                <a:latin typeface="Times New Roman" pitchFamily="18" charset="0"/>
                <a:cs typeface="Times New Roman" pitchFamily="18" charset="0"/>
              </a:rPr>
              <a:t>a) tanıklıktan kaçınma hakkı</a:t>
            </a:r>
          </a:p>
          <a:p>
            <a:pPr algn="just"/>
            <a:r>
              <a:rPr lang="tr-TR" dirty="0" smtClean="0">
                <a:solidFill>
                  <a:schemeClr val="bg1"/>
                </a:solidFill>
                <a:latin typeface="Times New Roman" pitchFamily="18" charset="0"/>
                <a:cs typeface="Times New Roman" pitchFamily="18" charset="0"/>
              </a:rPr>
              <a:t>b) hakimlikten kaçınma hakkı ve ödevi</a:t>
            </a:r>
          </a:p>
          <a:p>
            <a:pPr algn="just"/>
            <a:r>
              <a:rPr lang="tr-TR" dirty="0" smtClean="0">
                <a:solidFill>
                  <a:schemeClr val="bg1"/>
                </a:solidFill>
                <a:latin typeface="Times New Roman" pitchFamily="18" charset="0"/>
                <a:cs typeface="Times New Roman" pitchFamily="18" charset="0"/>
              </a:rPr>
              <a:t>c) haksız fiil failinden maddi tazminat isteme hakkı: </a:t>
            </a:r>
            <a:r>
              <a:rPr lang="tr-TR" dirty="0" smtClean="0">
                <a:solidFill>
                  <a:schemeClr val="bg1"/>
                </a:solidFill>
                <a:latin typeface="Times New Roman" pitchFamily="18" charset="0"/>
                <a:cs typeface="Times New Roman" pitchFamily="18" charset="0"/>
              </a:rPr>
              <a:t>d</a:t>
            </a:r>
            <a:r>
              <a:rPr lang="tr-TR" dirty="0" smtClean="0">
                <a:solidFill>
                  <a:schemeClr val="bg1"/>
                </a:solidFill>
                <a:latin typeface="Times New Roman" pitchFamily="18" charset="0"/>
                <a:cs typeface="Times New Roman" pitchFamily="18" charset="0"/>
              </a:rPr>
              <a:t>) haksız fiil failinden manevi tazminat isteme hakkı</a:t>
            </a:r>
          </a:p>
          <a:p>
            <a:pPr algn="just"/>
            <a:r>
              <a:rPr lang="tr-TR" dirty="0" smtClean="0">
                <a:solidFill>
                  <a:schemeClr val="bg1"/>
                </a:solidFill>
                <a:latin typeface="Times New Roman" pitchFamily="18" charset="0"/>
                <a:cs typeface="Times New Roman" pitchFamily="18" charset="0"/>
              </a:rPr>
              <a:t>e) mal rejimi sözleşmesi yapma hakkı</a:t>
            </a:r>
            <a:endParaRPr lang="tr-TR"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NİŞANLILIĞIN SONA ERMESİ</a:t>
            </a:r>
            <a:br>
              <a:rPr lang="tr-TR" dirty="0" smtClean="0"/>
            </a:br>
            <a:r>
              <a:rPr lang="tr-TR" dirty="0" smtClean="0"/>
              <a:t>1. SONA ERME SEBEPLERİ</a:t>
            </a:r>
            <a:br>
              <a:rPr lang="tr-TR" dirty="0" smtClean="0"/>
            </a:b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smtClean="0">
                <a:solidFill>
                  <a:schemeClr val="bg1"/>
                </a:solidFill>
                <a:latin typeface="Times New Roman" pitchFamily="18" charset="0"/>
                <a:cs typeface="Times New Roman" pitchFamily="18" charset="0"/>
              </a:rPr>
              <a:t>Evlenme</a:t>
            </a:r>
          </a:p>
          <a:p>
            <a:pPr algn="just"/>
            <a:r>
              <a:rPr lang="tr-TR" dirty="0" smtClean="0">
                <a:solidFill>
                  <a:schemeClr val="bg1"/>
                </a:solidFill>
                <a:latin typeface="Times New Roman" pitchFamily="18" charset="0"/>
                <a:cs typeface="Times New Roman" pitchFamily="18" charset="0"/>
              </a:rPr>
              <a:t>Ölüm veya gaiplik</a:t>
            </a:r>
          </a:p>
          <a:p>
            <a:pPr algn="just"/>
            <a:r>
              <a:rPr lang="tr-TR" dirty="0" smtClean="0">
                <a:solidFill>
                  <a:schemeClr val="bg1"/>
                </a:solidFill>
                <a:latin typeface="Times New Roman" pitchFamily="18" charset="0"/>
                <a:cs typeface="Times New Roman" pitchFamily="18" charset="0"/>
              </a:rPr>
              <a:t>Çifte nişanlanma: Nişanlılık devam ederken, nişanlılardan birisinin tekrar nişanlanması kural olarak ilk nişanlılığı sona erdirir (yani 2.kez nişanlanan kişi ilk nişanı bozmuş sayılır). </a:t>
            </a:r>
            <a:r>
              <a:rPr lang="tr-TR" dirty="0" smtClean="0">
                <a:solidFill>
                  <a:schemeClr val="bg1"/>
                </a:solidFill>
                <a:latin typeface="Times New Roman" pitchFamily="18" charset="0"/>
                <a:cs typeface="Times New Roman" pitchFamily="18" charset="0"/>
              </a:rPr>
              <a:t>Bozucu </a:t>
            </a:r>
            <a:r>
              <a:rPr lang="tr-TR" dirty="0" smtClean="0">
                <a:solidFill>
                  <a:schemeClr val="bg1"/>
                </a:solidFill>
                <a:latin typeface="Times New Roman" pitchFamily="18" charset="0"/>
                <a:cs typeface="Times New Roman" pitchFamily="18" charset="0"/>
              </a:rPr>
              <a:t>şartların gerçekleşmesi</a:t>
            </a:r>
          </a:p>
          <a:p>
            <a:pPr algn="just"/>
            <a:r>
              <a:rPr lang="tr-TR" dirty="0" smtClean="0">
                <a:solidFill>
                  <a:schemeClr val="bg1"/>
                </a:solidFill>
                <a:latin typeface="Times New Roman" pitchFamily="18" charset="0"/>
                <a:cs typeface="Times New Roman" pitchFamily="18" charset="0"/>
              </a:rPr>
              <a:t>Kesin bir evlenme engelinin ortaya çıkması</a:t>
            </a:r>
          </a:p>
          <a:p>
            <a:pPr algn="just"/>
            <a:r>
              <a:rPr lang="tr-TR" dirty="0" smtClean="0">
                <a:solidFill>
                  <a:schemeClr val="bg1"/>
                </a:solidFill>
                <a:latin typeface="Times New Roman" pitchFamily="18" charset="0"/>
                <a:cs typeface="Times New Roman" pitchFamily="18" charset="0"/>
              </a:rPr>
              <a:t>İmkansızlık (cinsiyet değiştirme)</a:t>
            </a:r>
          </a:p>
          <a:p>
            <a:pPr algn="just"/>
            <a:r>
              <a:rPr lang="tr-TR" dirty="0" smtClean="0">
                <a:solidFill>
                  <a:schemeClr val="bg1"/>
                </a:solidFill>
                <a:latin typeface="Times New Roman" pitchFamily="18" charset="0"/>
                <a:cs typeface="Times New Roman" pitchFamily="18" charset="0"/>
              </a:rPr>
              <a:t>İrade bozukluğu</a:t>
            </a:r>
          </a:p>
          <a:p>
            <a:pPr algn="just"/>
            <a:r>
              <a:rPr lang="tr-TR" dirty="0" smtClean="0">
                <a:solidFill>
                  <a:schemeClr val="bg1"/>
                </a:solidFill>
                <a:latin typeface="Times New Roman" pitchFamily="18" charset="0"/>
                <a:cs typeface="Times New Roman" pitchFamily="18" charset="0"/>
              </a:rPr>
              <a:t>Tek taraflı dönme: </a:t>
            </a:r>
            <a:r>
              <a:rPr lang="tr-TR" u="sng" dirty="0" smtClean="0">
                <a:solidFill>
                  <a:schemeClr val="bg1"/>
                </a:solidFill>
                <a:latin typeface="Times New Roman" pitchFamily="18" charset="0"/>
                <a:cs typeface="Times New Roman" pitchFamily="18" charset="0"/>
              </a:rPr>
              <a:t>Sınırlı ehliyetsizler yasal temsilcilerinin rızası olmaksızın nişanı bozabilirler.</a:t>
            </a:r>
            <a:r>
              <a:rPr lang="tr-TR" dirty="0" smtClean="0">
                <a:solidFill>
                  <a:schemeClr val="bg1"/>
                </a:solidFill>
                <a:latin typeface="Times New Roman" pitchFamily="18" charset="0"/>
                <a:cs typeface="Times New Roman" pitchFamily="18" charset="0"/>
              </a:rPr>
              <a:t> </a:t>
            </a:r>
          </a:p>
          <a:p>
            <a:pPr algn="just"/>
            <a:r>
              <a:rPr lang="tr-TR" dirty="0" smtClean="0">
                <a:solidFill>
                  <a:schemeClr val="bg1"/>
                </a:solidFill>
                <a:latin typeface="Times New Roman" pitchFamily="18" charset="0"/>
                <a:cs typeface="Times New Roman" pitchFamily="18" charset="0"/>
              </a:rPr>
              <a:t>Anlaşma ile son verme: Şekle tabi değil. Hediyeler istenebilir, tazminat istenemez.</a:t>
            </a:r>
            <a:endParaRPr lang="tr-TR"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u="sng" dirty="0" smtClean="0"/>
              <a:t>2. SONA ERMENİN HUKUKİ SONUÇLARI</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algn="just"/>
            <a:r>
              <a:rPr lang="tr-TR" b="1" dirty="0" smtClean="0">
                <a:solidFill>
                  <a:schemeClr val="bg1"/>
                </a:solidFill>
                <a:latin typeface="Times New Roman" pitchFamily="18" charset="0"/>
                <a:cs typeface="Times New Roman" pitchFamily="18" charset="0"/>
              </a:rPr>
              <a:t>A) HEDİYELERİN GERİ VERİLMESİ:</a:t>
            </a:r>
            <a:r>
              <a:rPr lang="tr-TR" dirty="0" smtClean="0">
                <a:solidFill>
                  <a:schemeClr val="bg1"/>
                </a:solidFill>
                <a:latin typeface="Times New Roman" pitchFamily="18" charset="0"/>
                <a:cs typeface="Times New Roman" pitchFamily="18" charset="0"/>
              </a:rPr>
              <a:t> Nişanlılık </a:t>
            </a:r>
            <a:r>
              <a:rPr lang="tr-TR" b="1" dirty="0" smtClean="0">
                <a:solidFill>
                  <a:schemeClr val="bg1"/>
                </a:solidFill>
                <a:latin typeface="Times New Roman" pitchFamily="18" charset="0"/>
                <a:cs typeface="Times New Roman" pitchFamily="18" charset="0"/>
              </a:rPr>
              <a:t>evlenme dışındaki</a:t>
            </a:r>
            <a:r>
              <a:rPr lang="tr-TR" dirty="0" smtClean="0">
                <a:solidFill>
                  <a:schemeClr val="bg1"/>
                </a:solidFill>
                <a:latin typeface="Times New Roman" pitchFamily="18" charset="0"/>
                <a:cs typeface="Times New Roman" pitchFamily="18" charset="0"/>
              </a:rPr>
              <a:t> bir sebeple sona ererse (Dikkat! </a:t>
            </a:r>
            <a:r>
              <a:rPr lang="tr-TR" b="1" dirty="0" smtClean="0">
                <a:solidFill>
                  <a:schemeClr val="bg1"/>
                </a:solidFill>
                <a:latin typeface="Times New Roman" pitchFamily="18" charset="0"/>
                <a:cs typeface="Times New Roman" pitchFamily="18" charset="0"/>
              </a:rPr>
              <a:t>diğer </a:t>
            </a:r>
            <a:r>
              <a:rPr lang="tr-TR" b="1" dirty="0" smtClean="0">
                <a:solidFill>
                  <a:schemeClr val="bg1"/>
                </a:solidFill>
                <a:latin typeface="Times New Roman" pitchFamily="18" charset="0"/>
                <a:cs typeface="Times New Roman" pitchFamily="18" charset="0"/>
              </a:rPr>
              <a:t>nişanlıya</a:t>
            </a:r>
            <a:r>
              <a:rPr lang="tr-TR" dirty="0" smtClean="0">
                <a:solidFill>
                  <a:schemeClr val="bg1"/>
                </a:solidFill>
                <a:latin typeface="Times New Roman" pitchFamily="18" charset="0"/>
                <a:cs typeface="Times New Roman" pitchFamily="18" charset="0"/>
              </a:rPr>
              <a:t> vermiş oldukları </a:t>
            </a:r>
            <a:r>
              <a:rPr lang="tr-TR" b="1" dirty="0" smtClean="0">
                <a:solidFill>
                  <a:schemeClr val="bg1"/>
                </a:solidFill>
                <a:latin typeface="Times New Roman" pitchFamily="18" charset="0"/>
                <a:cs typeface="Times New Roman" pitchFamily="18" charset="0"/>
              </a:rPr>
              <a:t>alışılmışın dışındaki hediyeler</a:t>
            </a:r>
            <a:r>
              <a:rPr lang="tr-TR" dirty="0" smtClean="0">
                <a:solidFill>
                  <a:schemeClr val="bg1"/>
                </a:solidFill>
                <a:latin typeface="Times New Roman" pitchFamily="18" charset="0"/>
                <a:cs typeface="Times New Roman" pitchFamily="18" charset="0"/>
              </a:rPr>
              <a:t>, verenler tarafından geri istenebilir. </a:t>
            </a:r>
          </a:p>
          <a:p>
            <a:pPr algn="just"/>
            <a:r>
              <a:rPr lang="tr-TR" b="1" dirty="0" smtClean="0">
                <a:solidFill>
                  <a:schemeClr val="bg1"/>
                </a:solidFill>
                <a:latin typeface="Times New Roman" pitchFamily="18" charset="0"/>
                <a:cs typeface="Times New Roman" pitchFamily="18" charset="0"/>
              </a:rPr>
              <a:t>Hediyelerin talep edilmesinde </a:t>
            </a:r>
            <a:r>
              <a:rPr lang="tr-TR" b="1" i="1" dirty="0" smtClean="0">
                <a:solidFill>
                  <a:schemeClr val="bg1"/>
                </a:solidFill>
                <a:latin typeface="Times New Roman" pitchFamily="18" charset="0"/>
                <a:cs typeface="Times New Roman" pitchFamily="18" charset="0"/>
              </a:rPr>
              <a:t>kusurun rolü yok</a:t>
            </a:r>
            <a:r>
              <a:rPr lang="tr-TR" b="1" dirty="0" smtClean="0">
                <a:solidFill>
                  <a:schemeClr val="bg1"/>
                </a:solidFill>
                <a:latin typeface="Times New Roman" pitchFamily="18" charset="0"/>
                <a:cs typeface="Times New Roman" pitchFamily="18" charset="0"/>
              </a:rPr>
              <a:t>tur.</a:t>
            </a:r>
            <a:r>
              <a:rPr lang="tr-TR" dirty="0" smtClean="0">
                <a:solidFill>
                  <a:schemeClr val="bg1"/>
                </a:solidFill>
                <a:latin typeface="Times New Roman" pitchFamily="18" charset="0"/>
                <a:cs typeface="Times New Roman" pitchFamily="18" charset="0"/>
              </a:rPr>
              <a:t> (</a:t>
            </a:r>
            <a:r>
              <a:rPr lang="tr-TR" dirty="0" smtClean="0">
                <a:solidFill>
                  <a:schemeClr val="bg1"/>
                </a:solidFill>
                <a:latin typeface="Times New Roman" pitchFamily="18" charset="0"/>
                <a:cs typeface="Times New Roman" pitchFamily="18" charset="0"/>
              </a:rPr>
              <a:t>önemli</a:t>
            </a:r>
            <a:endParaRPr lang="tr-TR"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177</TotalTime>
  <Words>992</Words>
  <Application>Microsoft Office PowerPoint</Application>
  <PresentationFormat>Ekran Gösterisi (4:3)</PresentationFormat>
  <Paragraphs>81</Paragraphs>
  <Slides>23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Arial</vt:lpstr>
      <vt:lpstr>Arial Black</vt:lpstr>
      <vt:lpstr>Century Gothic</vt:lpstr>
      <vt:lpstr>Times New Roman</vt:lpstr>
      <vt:lpstr>Wingdings 3</vt:lpstr>
      <vt:lpstr>İyon</vt:lpstr>
      <vt:lpstr>AİLE HUKUKU   Medeni Kanun’un 2. kİtabInda düzenlenmiştir. </vt:lpstr>
      <vt:lpstr>AİLE KAVRAMI </vt:lpstr>
      <vt:lpstr>II. MEDENİ KANUNUN AİLE HUKUKUNU DÜZENLEME BİÇİMİ</vt:lpstr>
      <vt:lpstr>III. AİLE HUKUKUNUN ÖZELLİKLERİ  </vt:lpstr>
      <vt:lpstr>IV. NİŞANLANMA:  </vt:lpstr>
      <vt:lpstr>NİŞANLILIĞIN HÜKÜMLERİ 1. NİŞANLANMADAN DOĞAN YÜKÜMLER </vt:lpstr>
      <vt:lpstr> 2. NİŞANLANMADAN DOĞAN HAKLAR </vt:lpstr>
      <vt:lpstr>NİŞANLILIĞIN SONA ERMESİ 1. SONA ERME SEBEPLERİ </vt:lpstr>
      <vt:lpstr>2. SONA ERMENİN HUKUKİ SONUÇLARI </vt:lpstr>
      <vt:lpstr>PowerPoint Sunusu</vt:lpstr>
      <vt:lpstr>PowerPoint Sunusu</vt:lpstr>
      <vt:lpstr>V. EVLENME </vt:lpstr>
      <vt:lpstr>2. EVLENMENİN ŞARTLARI </vt:lpstr>
      <vt:lpstr>PowerPoint Sunusu</vt:lpstr>
      <vt:lpstr>PowerPoint Sunusu</vt:lpstr>
      <vt:lpstr>PowerPoint Sunusu</vt:lpstr>
      <vt:lpstr>PowerPoint Sunusu</vt:lpstr>
      <vt:lpstr>3) EVLENME ENGELLERİ </vt:lpstr>
      <vt:lpstr>PowerPoint Sunusu</vt:lpstr>
      <vt:lpstr>PowerPoint Sunusu</vt:lpstr>
      <vt:lpstr>4) EVLİLİĞİN GENEL HÜKÜMLERİ A) ORTAK HAKLAR </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 HUKUKU   Medeni Kanun’un 2. kİtabInda düzenlenmiştir.</dc:title>
  <dc:creator>user</dc:creator>
  <cp:lastModifiedBy>Pelin Atila Yoruk</cp:lastModifiedBy>
  <cp:revision>12</cp:revision>
  <dcterms:created xsi:type="dcterms:W3CDTF">2016-11-30T08:46:13Z</dcterms:created>
  <dcterms:modified xsi:type="dcterms:W3CDTF">2018-01-20T00:17:54Z</dcterms:modified>
</cp:coreProperties>
</file>