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68" r:id="rId4"/>
    <p:sldId id="269" r:id="rId5"/>
    <p:sldId id="270" r:id="rId6"/>
    <p:sldId id="27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72" d="100"/>
          <a:sy n="72" d="100"/>
        </p:scale>
        <p:origin x="9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4E462A-0E68-264C-B2F6-F3878D302076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E7A55-F66F-7740-88F3-1B7680ACC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7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28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4685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35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29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0E7A55-F66F-7740-88F3-1B7680ACC3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47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6894" y="1122363"/>
            <a:ext cx="8161105" cy="2387600"/>
          </a:xfrm>
        </p:spPr>
        <p:txBody>
          <a:bodyPr/>
          <a:lstStyle/>
          <a:p>
            <a:r>
              <a:rPr lang="en-US" dirty="0"/>
              <a:t>801300725880 </a:t>
            </a:r>
            <a:r>
              <a:rPr lang="en-US" dirty="0" err="1"/>
              <a:t>İleri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Kimya</a:t>
            </a:r>
            <a:r>
              <a:rPr lang="en-US"/>
              <a:t>_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06894" y="3602038"/>
            <a:ext cx="8161105" cy="1655762"/>
          </a:xfrm>
        </p:spPr>
        <p:txBody>
          <a:bodyPr>
            <a:normAutofit/>
          </a:bodyPr>
          <a:lstStyle/>
          <a:p>
            <a:r>
              <a:rPr lang="en-US" sz="2800"/>
              <a:t>KONU 2 </a:t>
            </a:r>
            <a:r>
              <a:rPr lang="en-US" sz="2800" dirty="0"/>
              <a:t>(3. </a:t>
            </a:r>
            <a:r>
              <a:rPr lang="en-US" sz="2800" dirty="0" err="1"/>
              <a:t>Hafta</a:t>
            </a:r>
            <a:r>
              <a:rPr lang="en-US" sz="2800" dirty="0"/>
              <a:t>)</a:t>
            </a:r>
          </a:p>
          <a:p>
            <a:r>
              <a:rPr lang="en-US" sz="2800" dirty="0"/>
              <a:t>ORGANİK </a:t>
            </a:r>
            <a:r>
              <a:rPr lang="en-US" sz="2800" dirty="0" err="1"/>
              <a:t>elektroKİMYA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34914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962363"/>
            <a:ext cx="9905999" cy="4756935"/>
          </a:xfrm>
        </p:spPr>
        <p:txBody>
          <a:bodyPr>
            <a:normAutofit/>
          </a:bodyPr>
          <a:lstStyle/>
          <a:p>
            <a:r>
              <a:rPr lang="en-US" sz="2600" dirty="0"/>
              <a:t>Bu </a:t>
            </a:r>
            <a:r>
              <a:rPr lang="en-US" sz="2600" dirty="0" err="1"/>
              <a:t>ders</a:t>
            </a:r>
            <a:r>
              <a:rPr lang="en-US" sz="2600" dirty="0"/>
              <a:t> </a:t>
            </a:r>
            <a:r>
              <a:rPr lang="en-US" sz="2600" dirty="0" err="1"/>
              <a:t>içerisinde</a:t>
            </a:r>
            <a:r>
              <a:rPr lang="en-US" sz="2600" dirty="0"/>
              <a:t> 3 </a:t>
            </a:r>
            <a:r>
              <a:rPr lang="en-US" sz="2600" dirty="0" err="1"/>
              <a:t>haftalık</a:t>
            </a:r>
            <a:r>
              <a:rPr lang="en-US" sz="2600" dirty="0"/>
              <a:t> </a:t>
            </a:r>
            <a:r>
              <a:rPr lang="en-US" sz="2600" dirty="0" err="1"/>
              <a:t>bir</a:t>
            </a:r>
            <a:r>
              <a:rPr lang="en-US" sz="2600" dirty="0"/>
              <a:t> </a:t>
            </a:r>
            <a:r>
              <a:rPr lang="en-US" sz="2600" dirty="0" err="1"/>
              <a:t>süre</a:t>
            </a:r>
            <a:r>
              <a:rPr lang="en-US" sz="2600" dirty="0"/>
              <a:t> </a:t>
            </a:r>
            <a:r>
              <a:rPr lang="en-US" sz="2600" dirty="0" err="1"/>
              <a:t>içerisinde</a:t>
            </a:r>
            <a:r>
              <a:rPr lang="en-US" sz="2600" dirty="0"/>
              <a:t> </a:t>
            </a:r>
            <a:r>
              <a:rPr lang="en-US" sz="2600" dirty="0" err="1"/>
              <a:t>organik</a:t>
            </a:r>
            <a:r>
              <a:rPr lang="en-US" sz="2600" dirty="0"/>
              <a:t> </a:t>
            </a:r>
            <a:r>
              <a:rPr lang="en-US" sz="2600" dirty="0" err="1"/>
              <a:t>kimyada</a:t>
            </a:r>
            <a:r>
              <a:rPr lang="en-US" sz="2600" dirty="0"/>
              <a:t> </a:t>
            </a:r>
            <a:r>
              <a:rPr lang="en-US" sz="2600" dirty="0" err="1"/>
              <a:t>bir</a:t>
            </a:r>
            <a:r>
              <a:rPr lang="en-US" sz="2600" dirty="0"/>
              <a:t> alt </a:t>
            </a:r>
            <a:r>
              <a:rPr lang="en-US" sz="2600" dirty="0" err="1"/>
              <a:t>alan</a:t>
            </a:r>
            <a:r>
              <a:rPr lang="en-US" sz="2600" dirty="0"/>
              <a:t> </a:t>
            </a:r>
            <a:r>
              <a:rPr lang="en-US" sz="2600" dirty="0" err="1"/>
              <a:t>olan</a:t>
            </a:r>
            <a:r>
              <a:rPr lang="en-US" sz="2600" dirty="0"/>
              <a:t> </a:t>
            </a:r>
            <a:r>
              <a:rPr lang="en-US" sz="2600" dirty="0" err="1"/>
              <a:t>organik</a:t>
            </a:r>
            <a:r>
              <a:rPr lang="en-US" sz="2600" dirty="0"/>
              <a:t> </a:t>
            </a:r>
            <a:r>
              <a:rPr lang="en-US" sz="2600" dirty="0" err="1"/>
              <a:t>elektrokimya</a:t>
            </a:r>
            <a:r>
              <a:rPr lang="en-US" sz="2600" dirty="0"/>
              <a:t> </a:t>
            </a:r>
            <a:r>
              <a:rPr lang="en-US" sz="2600" dirty="0" err="1"/>
              <a:t>özet</a:t>
            </a:r>
            <a:r>
              <a:rPr lang="en-US" sz="2600" dirty="0"/>
              <a:t> </a:t>
            </a:r>
            <a:r>
              <a:rPr lang="en-US" sz="2600" dirty="0" err="1"/>
              <a:t>olarak</a:t>
            </a:r>
            <a:r>
              <a:rPr lang="en-US" sz="2600" dirty="0"/>
              <a:t> </a:t>
            </a:r>
            <a:r>
              <a:rPr lang="en-US" sz="2600" dirty="0" err="1"/>
              <a:t>verilecektir</a:t>
            </a:r>
            <a:r>
              <a:rPr lang="en-US" sz="2600" dirty="0"/>
              <a:t>. Bu </a:t>
            </a:r>
            <a:r>
              <a:rPr lang="en-US" sz="2600" dirty="0" err="1"/>
              <a:t>sunumlarda</a:t>
            </a:r>
            <a:r>
              <a:rPr lang="en-US" sz="2600" dirty="0"/>
              <a:t> </a:t>
            </a:r>
            <a:r>
              <a:rPr lang="en-US" sz="2600" dirty="0" err="1"/>
              <a:t>çok</a:t>
            </a:r>
            <a:r>
              <a:rPr lang="en-US" sz="2600" dirty="0"/>
              <a:t> </a:t>
            </a:r>
            <a:r>
              <a:rPr lang="en-US" sz="2600" dirty="0" err="1"/>
              <a:t>fazla</a:t>
            </a:r>
            <a:r>
              <a:rPr lang="en-US" sz="2600" dirty="0"/>
              <a:t> </a:t>
            </a:r>
            <a:r>
              <a:rPr lang="en-US" sz="2600" dirty="0" err="1"/>
              <a:t>ayrıntı</a:t>
            </a:r>
            <a:r>
              <a:rPr lang="en-US" sz="2600" dirty="0"/>
              <a:t> </a:t>
            </a:r>
            <a:r>
              <a:rPr lang="en-US" sz="2600" dirty="0" err="1"/>
              <a:t>yer</a:t>
            </a:r>
            <a:r>
              <a:rPr lang="en-US" sz="2600" dirty="0"/>
              <a:t> </a:t>
            </a:r>
            <a:r>
              <a:rPr lang="en-US" sz="2600" dirty="0" err="1"/>
              <a:t>almamakta</a:t>
            </a:r>
            <a:r>
              <a:rPr lang="en-US" sz="2600" dirty="0"/>
              <a:t> </a:t>
            </a:r>
            <a:r>
              <a:rPr lang="en-US" sz="2600" dirty="0" err="1"/>
              <a:t>olup</a:t>
            </a:r>
            <a:r>
              <a:rPr lang="en-US" sz="2600" dirty="0"/>
              <a:t>, </a:t>
            </a:r>
            <a:r>
              <a:rPr lang="en-US" sz="2600" dirty="0" err="1"/>
              <a:t>kapsamlı</a:t>
            </a:r>
            <a:r>
              <a:rPr lang="en-US" sz="2600" dirty="0"/>
              <a:t> </a:t>
            </a:r>
            <a:r>
              <a:rPr lang="en-US" sz="2600" dirty="0" err="1"/>
              <a:t>bilgi</a:t>
            </a:r>
            <a:r>
              <a:rPr lang="en-US" sz="2600" dirty="0"/>
              <a:t> </a:t>
            </a:r>
            <a:r>
              <a:rPr lang="en-US" sz="2600" dirty="0" err="1"/>
              <a:t>isteyen</a:t>
            </a:r>
            <a:r>
              <a:rPr lang="en-US" sz="2600" dirty="0"/>
              <a:t> </a:t>
            </a:r>
            <a:r>
              <a:rPr lang="en-US" sz="2600" dirty="0" err="1"/>
              <a:t>öğrencilerin</a:t>
            </a:r>
            <a:r>
              <a:rPr lang="en-US" sz="2600" dirty="0"/>
              <a:t> </a:t>
            </a:r>
            <a:r>
              <a:rPr lang="en-US" sz="2600" dirty="0" err="1"/>
              <a:t>altta</a:t>
            </a:r>
            <a:r>
              <a:rPr lang="en-US" sz="2600" dirty="0"/>
              <a:t> </a:t>
            </a:r>
            <a:r>
              <a:rPr lang="en-US" sz="2600" dirty="0" err="1"/>
              <a:t>verilen</a:t>
            </a:r>
            <a:r>
              <a:rPr lang="en-US" sz="2600" dirty="0"/>
              <a:t> </a:t>
            </a:r>
            <a:r>
              <a:rPr lang="en-US" sz="2600" dirty="0" err="1"/>
              <a:t>kaynaklardan</a:t>
            </a:r>
            <a:r>
              <a:rPr lang="en-US" sz="2600" dirty="0"/>
              <a:t> </a:t>
            </a:r>
            <a:r>
              <a:rPr lang="en-US" sz="2600" dirty="0" err="1"/>
              <a:t>yararlanmaları</a:t>
            </a:r>
            <a:r>
              <a:rPr lang="en-US" sz="2600" dirty="0"/>
              <a:t> </a:t>
            </a:r>
            <a:r>
              <a:rPr lang="en-US" sz="2600" dirty="0" err="1"/>
              <a:t>tavsiye</a:t>
            </a:r>
            <a:r>
              <a:rPr lang="en-US" sz="2600" dirty="0"/>
              <a:t> </a:t>
            </a:r>
            <a:r>
              <a:rPr lang="en-US" sz="2600" dirty="0" err="1"/>
              <a:t>edilir</a:t>
            </a:r>
            <a:r>
              <a:rPr lang="en-US" sz="2600" dirty="0"/>
              <a:t>.</a:t>
            </a:r>
          </a:p>
          <a:p>
            <a:r>
              <a:rPr lang="en-US" dirty="0" err="1"/>
              <a:t>Kaynaklar</a:t>
            </a:r>
            <a:r>
              <a:rPr lang="en-US" dirty="0"/>
              <a:t>:</a:t>
            </a:r>
          </a:p>
          <a:p>
            <a:pPr lvl="0"/>
            <a:r>
              <a:rPr lang="en-US" dirty="0"/>
              <a:t>A. J. Fry; Synthetic </a:t>
            </a:r>
            <a:r>
              <a:rPr lang="en-US" dirty="0" err="1"/>
              <a:t>Organik</a:t>
            </a:r>
            <a:r>
              <a:rPr lang="en-US" dirty="0"/>
              <a:t> Electrochemistry, Wiley-</a:t>
            </a:r>
            <a:r>
              <a:rPr lang="en-US" dirty="0" err="1"/>
              <a:t>Interscience</a:t>
            </a:r>
            <a:r>
              <a:rPr lang="en-US" dirty="0"/>
              <a:t>, 1988.</a:t>
            </a:r>
          </a:p>
          <a:p>
            <a:pPr lvl="0"/>
            <a:r>
              <a:rPr lang="en-US" dirty="0"/>
              <a:t>M.M. </a:t>
            </a:r>
            <a:r>
              <a:rPr lang="en-US" dirty="0" err="1"/>
              <a:t>Baizer</a:t>
            </a:r>
            <a:r>
              <a:rPr lang="en-US" dirty="0"/>
              <a:t> and H. Lund, </a:t>
            </a:r>
            <a:r>
              <a:rPr lang="en-US" dirty="0" err="1"/>
              <a:t>Organik</a:t>
            </a:r>
            <a:r>
              <a:rPr lang="en-US" dirty="0"/>
              <a:t> Electrochemistry, Marcel-Dekker, 1991.</a:t>
            </a:r>
          </a:p>
          <a:p>
            <a:pPr lvl="0"/>
            <a:r>
              <a:rPr lang="en-US" dirty="0"/>
              <a:t>J. </a:t>
            </a:r>
            <a:r>
              <a:rPr lang="en-US" dirty="0" err="1"/>
              <a:t>Volke</a:t>
            </a:r>
            <a:r>
              <a:rPr lang="en-US" dirty="0"/>
              <a:t> and F. </a:t>
            </a:r>
            <a:r>
              <a:rPr lang="en-US" dirty="0" err="1"/>
              <a:t>Liska</a:t>
            </a:r>
            <a:r>
              <a:rPr lang="en-US" dirty="0"/>
              <a:t>, Electrochemistry in </a:t>
            </a:r>
            <a:r>
              <a:rPr lang="en-US" dirty="0" err="1"/>
              <a:t>Organik</a:t>
            </a:r>
            <a:r>
              <a:rPr lang="en-US" dirty="0"/>
              <a:t> Synthesis, Springer, 1994.</a:t>
            </a:r>
          </a:p>
          <a:p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842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1" y="1860782"/>
            <a:ext cx="9905999" cy="4786598"/>
          </a:xfrm>
        </p:spPr>
        <p:txBody>
          <a:bodyPr>
            <a:normAutofit/>
          </a:bodyPr>
          <a:lstStyle/>
          <a:p>
            <a:r>
              <a:rPr lang="en-US" b="1" dirty="0" err="1"/>
              <a:t>Katodik</a:t>
            </a:r>
            <a:r>
              <a:rPr lang="en-US" b="1" dirty="0"/>
              <a:t> </a:t>
            </a:r>
            <a:r>
              <a:rPr lang="en-US" b="1" dirty="0" err="1"/>
              <a:t>organik</a:t>
            </a:r>
            <a:r>
              <a:rPr lang="en-US" b="1" dirty="0"/>
              <a:t> </a:t>
            </a:r>
            <a:r>
              <a:rPr lang="en-US" b="1" dirty="0" err="1"/>
              <a:t>tepkimeler</a:t>
            </a:r>
            <a:r>
              <a:rPr lang="en-US" b="1" dirty="0"/>
              <a:t>: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elektrokimyada</a:t>
            </a:r>
            <a:r>
              <a:rPr lang="en-US" dirty="0"/>
              <a:t>, </a:t>
            </a:r>
            <a:r>
              <a:rPr lang="en-US" dirty="0" err="1"/>
              <a:t>katodik</a:t>
            </a:r>
            <a:r>
              <a:rPr lang="en-US" dirty="0"/>
              <a:t> </a:t>
            </a:r>
            <a:r>
              <a:rPr lang="en-US" dirty="0" err="1"/>
              <a:t>bölgede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moleküle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elektron</a:t>
            </a:r>
            <a:r>
              <a:rPr lang="en-US" dirty="0"/>
              <a:t> </a:t>
            </a:r>
            <a:r>
              <a:rPr lang="en-US" dirty="0" err="1"/>
              <a:t>transferi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radikal</a:t>
            </a:r>
            <a:r>
              <a:rPr lang="en-US" dirty="0"/>
              <a:t>, </a:t>
            </a:r>
            <a:r>
              <a:rPr lang="en-US" dirty="0" err="1"/>
              <a:t>radikal</a:t>
            </a:r>
            <a:r>
              <a:rPr lang="en-US" dirty="0"/>
              <a:t> </a:t>
            </a:r>
            <a:r>
              <a:rPr lang="en-US" dirty="0" err="1"/>
              <a:t>anyon</a:t>
            </a:r>
            <a:r>
              <a:rPr lang="en-US" dirty="0"/>
              <a:t>, </a:t>
            </a:r>
            <a:r>
              <a:rPr lang="en-US" dirty="0" err="1"/>
              <a:t>anyon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dianyon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ara</a:t>
            </a:r>
            <a:r>
              <a:rPr lang="en-US" dirty="0"/>
              <a:t> </a:t>
            </a:r>
            <a:r>
              <a:rPr lang="en-US" dirty="0" err="1"/>
              <a:t>ürünler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. Bu </a:t>
            </a:r>
            <a:r>
              <a:rPr lang="en-US" dirty="0" err="1"/>
              <a:t>ara</a:t>
            </a:r>
            <a:r>
              <a:rPr lang="en-US" dirty="0"/>
              <a:t> </a:t>
            </a:r>
            <a:r>
              <a:rPr lang="en-US" dirty="0" err="1"/>
              <a:t>ürünler</a:t>
            </a:r>
            <a:r>
              <a:rPr lang="en-US" dirty="0"/>
              <a:t> </a:t>
            </a:r>
            <a:r>
              <a:rPr lang="en-US" dirty="0" err="1"/>
              <a:t>oldukça</a:t>
            </a:r>
            <a:r>
              <a:rPr lang="en-US" dirty="0"/>
              <a:t> </a:t>
            </a:r>
            <a:r>
              <a:rPr lang="en-US" dirty="0" err="1"/>
              <a:t>reaktif</a:t>
            </a:r>
            <a:r>
              <a:rPr lang="en-US" dirty="0"/>
              <a:t> </a:t>
            </a:r>
            <a:r>
              <a:rPr lang="en-US" dirty="0" err="1"/>
              <a:t>türler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aralarında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ortamdaki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bileşiklerle</a:t>
            </a:r>
            <a:r>
              <a:rPr lang="en-US" dirty="0"/>
              <a:t> </a:t>
            </a:r>
            <a:r>
              <a:rPr lang="en-US" dirty="0" err="1"/>
              <a:t>etkileşerek</a:t>
            </a:r>
            <a:r>
              <a:rPr lang="en-US" dirty="0"/>
              <a:t> </a:t>
            </a:r>
            <a:r>
              <a:rPr lang="en-US" dirty="0" err="1"/>
              <a:t>eşleşme</a:t>
            </a:r>
            <a:r>
              <a:rPr lang="en-US" dirty="0"/>
              <a:t>, </a:t>
            </a:r>
            <a:r>
              <a:rPr lang="en-US" dirty="0" err="1"/>
              <a:t>dimerleşme</a:t>
            </a:r>
            <a:r>
              <a:rPr lang="en-US" dirty="0"/>
              <a:t>, </a:t>
            </a:r>
            <a:r>
              <a:rPr lang="en-US" dirty="0" err="1"/>
              <a:t>polimerleşme</a:t>
            </a:r>
            <a:r>
              <a:rPr lang="en-US" dirty="0"/>
              <a:t>, </a:t>
            </a:r>
            <a:r>
              <a:rPr lang="en-US" dirty="0" err="1"/>
              <a:t>halkalaşma</a:t>
            </a:r>
            <a:r>
              <a:rPr lang="en-US" dirty="0"/>
              <a:t>, </a:t>
            </a:r>
            <a:r>
              <a:rPr lang="en-US" dirty="0" err="1"/>
              <a:t>sübstitüsyon</a:t>
            </a:r>
            <a:r>
              <a:rPr lang="en-US" dirty="0"/>
              <a:t>, </a:t>
            </a:r>
            <a:r>
              <a:rPr lang="en-US" dirty="0" err="1"/>
              <a:t>ayrılma</a:t>
            </a:r>
            <a:r>
              <a:rPr lang="en-US" dirty="0"/>
              <a:t>, </a:t>
            </a:r>
            <a:r>
              <a:rPr lang="en-US" dirty="0" err="1"/>
              <a:t>katılma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çevrilme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birçok</a:t>
            </a:r>
            <a:r>
              <a:rPr lang="en-US" dirty="0"/>
              <a:t> </a:t>
            </a:r>
            <a:r>
              <a:rPr lang="en-US" dirty="0" err="1"/>
              <a:t>tepkimeye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açarlar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054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1" y="1860782"/>
            <a:ext cx="9905999" cy="4786598"/>
          </a:xfrm>
        </p:spPr>
        <p:txBody>
          <a:bodyPr>
            <a:normAutofit/>
          </a:bodyPr>
          <a:lstStyle/>
          <a:p>
            <a:r>
              <a:rPr lang="en-US" b="1" dirty="0" err="1"/>
              <a:t>Katodik</a:t>
            </a:r>
            <a:r>
              <a:rPr lang="en-US" b="1" dirty="0"/>
              <a:t> </a:t>
            </a:r>
            <a:r>
              <a:rPr lang="en-US" b="1" dirty="0" err="1"/>
              <a:t>organik</a:t>
            </a:r>
            <a:r>
              <a:rPr lang="en-US" b="1" dirty="0"/>
              <a:t> </a:t>
            </a:r>
            <a:r>
              <a:rPr lang="en-US" b="1" dirty="0" err="1"/>
              <a:t>tepkimeler</a:t>
            </a:r>
            <a:r>
              <a:rPr lang="en-US" b="1" dirty="0"/>
              <a:t>: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Katodik</a:t>
            </a:r>
            <a:r>
              <a:rPr lang="en-US" dirty="0"/>
              <a:t> </a:t>
            </a:r>
            <a:r>
              <a:rPr lang="en-US" dirty="0" err="1"/>
              <a:t>tepkimeler</a:t>
            </a:r>
            <a:r>
              <a:rPr lang="en-US" dirty="0"/>
              <a:t>, </a:t>
            </a:r>
            <a:r>
              <a:rPr lang="en-US" dirty="0" err="1"/>
              <a:t>elektron</a:t>
            </a:r>
            <a:r>
              <a:rPr lang="en-US" dirty="0"/>
              <a:t> </a:t>
            </a:r>
            <a:r>
              <a:rPr lang="en-US" dirty="0" err="1"/>
              <a:t>almaya</a:t>
            </a:r>
            <a:r>
              <a:rPr lang="en-US" dirty="0"/>
              <a:t> </a:t>
            </a:r>
            <a:r>
              <a:rPr lang="en-US" dirty="0" err="1"/>
              <a:t>yatkın</a:t>
            </a:r>
            <a:r>
              <a:rPr lang="en-US" dirty="0"/>
              <a:t> </a:t>
            </a:r>
            <a:r>
              <a:rPr lang="en-US" dirty="0" err="1"/>
              <a:t>fonksiyonlu</a:t>
            </a:r>
            <a:r>
              <a:rPr lang="en-US" dirty="0"/>
              <a:t> </a:t>
            </a:r>
            <a:r>
              <a:rPr lang="en-US" dirty="0" err="1"/>
              <a:t>gruplarda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kolay</a:t>
            </a:r>
            <a:r>
              <a:rPr lang="en-US" dirty="0"/>
              <a:t> </a:t>
            </a:r>
            <a:r>
              <a:rPr lang="en-US" dirty="0" err="1"/>
              <a:t>gerçekleşir</a:t>
            </a:r>
            <a:r>
              <a:rPr lang="en-US" dirty="0"/>
              <a:t>.</a:t>
            </a:r>
          </a:p>
          <a:p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fonksiyonlu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en-US" dirty="0" err="1"/>
              <a:t>türlerine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, </a:t>
            </a:r>
            <a:r>
              <a:rPr lang="en-US" dirty="0" err="1"/>
              <a:t>katodik</a:t>
            </a:r>
            <a:r>
              <a:rPr lang="en-US" dirty="0"/>
              <a:t> </a:t>
            </a:r>
            <a:r>
              <a:rPr lang="en-US" dirty="0" err="1"/>
              <a:t>tepkimeler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alt </a:t>
            </a:r>
            <a:r>
              <a:rPr lang="en-US" dirty="0" err="1"/>
              <a:t>kategorilerde</a:t>
            </a:r>
            <a:r>
              <a:rPr lang="en-US" dirty="0"/>
              <a:t> </a:t>
            </a:r>
            <a:r>
              <a:rPr lang="en-US" dirty="0" err="1"/>
              <a:t>değerlendirilir</a:t>
            </a:r>
            <a:r>
              <a:rPr lang="en-US" dirty="0"/>
              <a:t>, </a:t>
            </a:r>
          </a:p>
          <a:p>
            <a:r>
              <a:rPr lang="en-US" dirty="0" err="1"/>
              <a:t>Öne</a:t>
            </a:r>
            <a:r>
              <a:rPr lang="en-US" dirty="0"/>
              <a:t> </a:t>
            </a:r>
            <a:r>
              <a:rPr lang="en-US" dirty="0" err="1"/>
              <a:t>çıkan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sentetik</a:t>
            </a:r>
            <a:r>
              <a:rPr lang="en-US" dirty="0"/>
              <a:t> </a:t>
            </a:r>
            <a:r>
              <a:rPr lang="en-US" dirty="0" err="1"/>
              <a:t>tepkimelere</a:t>
            </a:r>
            <a:r>
              <a:rPr lang="en-US" dirty="0"/>
              <a:t> </a:t>
            </a:r>
            <a:r>
              <a:rPr lang="en-US" dirty="0" err="1"/>
              <a:t>aşağıdaki</a:t>
            </a:r>
            <a:r>
              <a:rPr lang="en-US" dirty="0"/>
              <a:t> </a:t>
            </a:r>
            <a:r>
              <a:rPr lang="en-US" dirty="0" err="1"/>
              <a:t>gruplar</a:t>
            </a:r>
            <a:r>
              <a:rPr lang="en-US" dirty="0"/>
              <a:t> </a:t>
            </a:r>
            <a:r>
              <a:rPr lang="en-US" dirty="0" err="1"/>
              <a:t>altında</a:t>
            </a:r>
            <a:r>
              <a:rPr lang="en-US" dirty="0"/>
              <a:t> </a:t>
            </a:r>
            <a:r>
              <a:rPr lang="en-US" dirty="0" err="1"/>
              <a:t>örnek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verilmiştir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755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1" y="1860782"/>
            <a:ext cx="9905999" cy="4786598"/>
          </a:xfrm>
        </p:spPr>
        <p:txBody>
          <a:bodyPr>
            <a:normAutofit/>
          </a:bodyPr>
          <a:lstStyle/>
          <a:p>
            <a:r>
              <a:rPr lang="en-US" b="1" dirty="0" err="1"/>
              <a:t>Katodik</a:t>
            </a:r>
            <a:r>
              <a:rPr lang="en-US" b="1" dirty="0"/>
              <a:t> </a:t>
            </a:r>
            <a:r>
              <a:rPr lang="en-US" b="1" dirty="0" err="1"/>
              <a:t>organik</a:t>
            </a:r>
            <a:r>
              <a:rPr lang="en-US" b="1" dirty="0"/>
              <a:t> </a:t>
            </a:r>
            <a:r>
              <a:rPr lang="en-US" b="1" dirty="0" err="1"/>
              <a:t>tepkimeler</a:t>
            </a:r>
            <a:r>
              <a:rPr lang="en-US" b="1" dirty="0"/>
              <a:t>:</a:t>
            </a:r>
            <a:endParaRPr lang="en-US" dirty="0"/>
          </a:p>
          <a:p>
            <a:endParaRPr lang="en-US" dirty="0"/>
          </a:p>
          <a:p>
            <a:pPr lvl="0"/>
            <a:r>
              <a:rPr lang="en-US" dirty="0" err="1"/>
              <a:t>Hidrokarbonların</a:t>
            </a:r>
            <a:r>
              <a:rPr lang="en-US" dirty="0"/>
              <a:t> </a:t>
            </a:r>
            <a:r>
              <a:rPr lang="en-US" dirty="0" err="1"/>
              <a:t>katodik</a:t>
            </a:r>
            <a:r>
              <a:rPr lang="en-US" dirty="0"/>
              <a:t> </a:t>
            </a:r>
            <a:r>
              <a:rPr lang="en-US" dirty="0" err="1"/>
              <a:t>tepkimeleri</a:t>
            </a:r>
            <a:endParaRPr lang="en-US" dirty="0"/>
          </a:p>
          <a:p>
            <a:pPr lvl="1"/>
            <a:r>
              <a:rPr lang="en-US" dirty="0" err="1"/>
              <a:t>Alkenlerin</a:t>
            </a:r>
            <a:r>
              <a:rPr lang="en-US" dirty="0"/>
              <a:t> </a:t>
            </a:r>
            <a:r>
              <a:rPr lang="en-US" dirty="0" err="1"/>
              <a:t>eşleşmeleri</a:t>
            </a:r>
            <a:r>
              <a:rPr lang="en-US" dirty="0"/>
              <a:t>, </a:t>
            </a:r>
            <a:r>
              <a:rPr lang="en-US" dirty="0" err="1"/>
              <a:t>dimerleşmeleri</a:t>
            </a:r>
            <a:r>
              <a:rPr lang="en-US" dirty="0"/>
              <a:t>, </a:t>
            </a:r>
            <a:r>
              <a:rPr lang="en-US" dirty="0" err="1"/>
              <a:t>halkalaşmaları</a:t>
            </a:r>
            <a:r>
              <a:rPr lang="en-US" dirty="0"/>
              <a:t>, </a:t>
            </a:r>
            <a:r>
              <a:rPr lang="en-US" dirty="0" err="1"/>
              <a:t>polimerleşmeleri</a:t>
            </a:r>
            <a:endParaRPr lang="en-US" dirty="0"/>
          </a:p>
          <a:p>
            <a:pPr lvl="0"/>
            <a:r>
              <a:rPr lang="en-US" dirty="0" err="1"/>
              <a:t>Halojenli</a:t>
            </a:r>
            <a:r>
              <a:rPr lang="en-US" dirty="0"/>
              <a:t> </a:t>
            </a:r>
            <a:r>
              <a:rPr lang="en-US" dirty="0" err="1"/>
              <a:t>hidrokarbonların</a:t>
            </a:r>
            <a:r>
              <a:rPr lang="en-US" dirty="0"/>
              <a:t> </a:t>
            </a:r>
            <a:r>
              <a:rPr lang="en-US" dirty="0" err="1"/>
              <a:t>eşleşme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dehalojenasyon</a:t>
            </a:r>
            <a:r>
              <a:rPr lang="en-US" dirty="0"/>
              <a:t> </a:t>
            </a:r>
            <a:r>
              <a:rPr lang="en-US" dirty="0" err="1"/>
              <a:t>tepkimeleri</a:t>
            </a:r>
            <a:r>
              <a:rPr lang="en-US" dirty="0"/>
              <a:t>, </a:t>
            </a:r>
            <a:r>
              <a:rPr lang="en-US" dirty="0" err="1"/>
              <a:t>karben</a:t>
            </a:r>
            <a:r>
              <a:rPr lang="en-US" dirty="0"/>
              <a:t> </a:t>
            </a:r>
            <a:r>
              <a:rPr lang="en-US" dirty="0" err="1"/>
              <a:t>oluşumu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tepkimeleri</a:t>
            </a:r>
            <a:endParaRPr lang="en-US" dirty="0"/>
          </a:p>
          <a:p>
            <a:pPr lvl="0"/>
            <a:r>
              <a:rPr lang="en-US" dirty="0" err="1"/>
              <a:t>Alkoller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tiyollerin</a:t>
            </a:r>
            <a:r>
              <a:rPr lang="en-US" dirty="0"/>
              <a:t> </a:t>
            </a:r>
            <a:r>
              <a:rPr lang="en-US" dirty="0" err="1"/>
              <a:t>katodik</a:t>
            </a:r>
            <a:r>
              <a:rPr lang="en-US" dirty="0"/>
              <a:t> </a:t>
            </a:r>
            <a:r>
              <a:rPr lang="en-US" dirty="0" err="1"/>
              <a:t>tepkimeleri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023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2212"/>
            <a:ext cx="9905998" cy="1478570"/>
          </a:xfrm>
        </p:spPr>
        <p:txBody>
          <a:bodyPr/>
          <a:lstStyle/>
          <a:p>
            <a:r>
              <a:rPr lang="en-US" b="1" dirty="0" err="1"/>
              <a:t>Konu</a:t>
            </a:r>
            <a:r>
              <a:rPr lang="en-US" b="1" dirty="0"/>
              <a:t>: </a:t>
            </a:r>
            <a:r>
              <a:rPr lang="en-US" b="1" dirty="0" err="1"/>
              <a:t>Organİk</a:t>
            </a:r>
            <a:r>
              <a:rPr lang="en-US" b="1" dirty="0"/>
              <a:t> </a:t>
            </a:r>
            <a:r>
              <a:rPr lang="en-US" b="1" dirty="0" err="1"/>
              <a:t>ELEKTROKİmya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1" y="1860782"/>
            <a:ext cx="9905999" cy="4786598"/>
          </a:xfrm>
        </p:spPr>
        <p:txBody>
          <a:bodyPr>
            <a:normAutofit/>
          </a:bodyPr>
          <a:lstStyle/>
          <a:p>
            <a:r>
              <a:rPr lang="en-US" b="1" dirty="0" err="1"/>
              <a:t>Katodik</a:t>
            </a:r>
            <a:r>
              <a:rPr lang="en-US" b="1" dirty="0"/>
              <a:t> </a:t>
            </a:r>
            <a:r>
              <a:rPr lang="en-US" b="1" dirty="0" err="1"/>
              <a:t>organik</a:t>
            </a:r>
            <a:r>
              <a:rPr lang="en-US" b="1" dirty="0"/>
              <a:t> </a:t>
            </a:r>
            <a:r>
              <a:rPr lang="en-US" b="1" dirty="0" err="1"/>
              <a:t>tepkimeler</a:t>
            </a:r>
            <a:r>
              <a:rPr lang="en-US" b="1" dirty="0"/>
              <a:t>:</a:t>
            </a:r>
            <a:endParaRPr lang="en-US" dirty="0"/>
          </a:p>
          <a:p>
            <a:endParaRPr lang="en-US" dirty="0"/>
          </a:p>
          <a:p>
            <a:pPr lvl="0"/>
            <a:r>
              <a:rPr lang="en-US" dirty="0" err="1"/>
              <a:t>Karbonil</a:t>
            </a:r>
            <a:r>
              <a:rPr lang="en-US" dirty="0"/>
              <a:t> </a:t>
            </a:r>
            <a:r>
              <a:rPr lang="en-US" dirty="0" err="1"/>
              <a:t>bileşikleri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türevlerinin</a:t>
            </a:r>
            <a:r>
              <a:rPr lang="en-US" dirty="0"/>
              <a:t> </a:t>
            </a:r>
            <a:r>
              <a:rPr lang="en-US" dirty="0" err="1"/>
              <a:t>katodik</a:t>
            </a:r>
            <a:r>
              <a:rPr lang="en-US" dirty="0"/>
              <a:t> </a:t>
            </a:r>
            <a:r>
              <a:rPr lang="en-US" dirty="0" err="1"/>
              <a:t>indirgenmeleri</a:t>
            </a:r>
            <a:r>
              <a:rPr lang="en-US" dirty="0"/>
              <a:t>, </a:t>
            </a:r>
            <a:r>
              <a:rPr lang="en-US" dirty="0" err="1"/>
              <a:t>eşleşme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pinakol</a:t>
            </a:r>
            <a:r>
              <a:rPr lang="en-US" dirty="0"/>
              <a:t> </a:t>
            </a:r>
            <a:r>
              <a:rPr lang="en-US" dirty="0" err="1"/>
              <a:t>oluşumu</a:t>
            </a:r>
            <a:endParaRPr lang="en-US" dirty="0"/>
          </a:p>
          <a:p>
            <a:pPr lvl="0"/>
            <a:r>
              <a:rPr lang="en-US" dirty="0" err="1"/>
              <a:t>Aromatik</a:t>
            </a:r>
            <a:r>
              <a:rPr lang="en-US" dirty="0"/>
              <a:t> nitro </a:t>
            </a:r>
            <a:r>
              <a:rPr lang="en-US" dirty="0" err="1"/>
              <a:t>bileşiklerinin</a:t>
            </a:r>
            <a:r>
              <a:rPr lang="en-US" dirty="0"/>
              <a:t> </a:t>
            </a:r>
            <a:r>
              <a:rPr lang="en-US" dirty="0" err="1"/>
              <a:t>indirgenmesi</a:t>
            </a:r>
            <a:endParaRPr lang="en-US" dirty="0"/>
          </a:p>
          <a:p>
            <a:pPr lvl="0"/>
            <a:r>
              <a:rPr lang="en-US" dirty="0" err="1"/>
              <a:t>Karboksilik</a:t>
            </a:r>
            <a:r>
              <a:rPr lang="en-US" dirty="0"/>
              <a:t> </a:t>
            </a:r>
            <a:r>
              <a:rPr lang="en-US" dirty="0" err="1"/>
              <a:t>asitler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türevlerinin</a:t>
            </a:r>
            <a:r>
              <a:rPr lang="en-US" dirty="0"/>
              <a:t> </a:t>
            </a:r>
            <a:r>
              <a:rPr lang="en-US" dirty="0" err="1"/>
              <a:t>katodik</a:t>
            </a:r>
            <a:r>
              <a:rPr lang="en-US" dirty="0"/>
              <a:t> </a:t>
            </a:r>
            <a:r>
              <a:rPr lang="en-US" dirty="0" err="1"/>
              <a:t>tepkimeleri</a:t>
            </a:r>
            <a:endParaRPr lang="en-US" dirty="0"/>
          </a:p>
          <a:p>
            <a:pPr lvl="0"/>
            <a:r>
              <a:rPr lang="en-US" dirty="0" err="1"/>
              <a:t>Katodik</a:t>
            </a:r>
            <a:r>
              <a:rPr lang="en-US" dirty="0"/>
              <a:t> </a:t>
            </a:r>
            <a:r>
              <a:rPr lang="en-US" dirty="0" err="1"/>
              <a:t>eşleşme</a:t>
            </a:r>
            <a:r>
              <a:rPr lang="en-US" dirty="0"/>
              <a:t> </a:t>
            </a:r>
            <a:r>
              <a:rPr lang="en-US" dirty="0" err="1"/>
              <a:t>tepkimeleri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4496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133</TotalTime>
  <Words>297</Words>
  <Application>Microsoft Office PowerPoint</Application>
  <PresentationFormat>Geniş ekran</PresentationFormat>
  <Paragraphs>39</Paragraphs>
  <Slides>6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Tw Cen MT</vt:lpstr>
      <vt:lpstr>Circuit</vt:lpstr>
      <vt:lpstr>801300725880 İleri Organik Kimya_</vt:lpstr>
      <vt:lpstr>Konu: Organİk ELEKTROKİmya</vt:lpstr>
      <vt:lpstr>Konu: Organİk ELEKTROKİmya</vt:lpstr>
      <vt:lpstr>Konu: Organİk ELEKTROKİmya</vt:lpstr>
      <vt:lpstr>Konu: Organİk ELEKTROKİmya</vt:lpstr>
      <vt:lpstr>Konu: Organİk ELEKTROKİmya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KİM 479 ORGANİK KİMYA III</dc:title>
  <dc:creator>Microsoft Office User</dc:creator>
  <cp:lastModifiedBy>duygu bayramoglu</cp:lastModifiedBy>
  <cp:revision>45</cp:revision>
  <dcterms:created xsi:type="dcterms:W3CDTF">2017-02-13T11:58:42Z</dcterms:created>
  <dcterms:modified xsi:type="dcterms:W3CDTF">2025-08-04T08:56:09Z</dcterms:modified>
</cp:coreProperties>
</file>