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9" r:id="rId2"/>
    <p:sldId id="275" r:id="rId3"/>
    <p:sldId id="276" r:id="rId4"/>
    <p:sldId id="278" r:id="rId5"/>
    <p:sldId id="290" r:id="rId6"/>
    <p:sldId id="277" r:id="rId7"/>
    <p:sldId id="261" r:id="rId8"/>
    <p:sldId id="279" r:id="rId9"/>
    <p:sldId id="280" r:id="rId10"/>
    <p:sldId id="281" r:id="rId11"/>
    <p:sldId id="282" r:id="rId12"/>
    <p:sldId id="287" r:id="rId13"/>
    <p:sldId id="288" r:id="rId14"/>
    <p:sldId id="296" r:id="rId15"/>
    <p:sldId id="292" r:id="rId16"/>
    <p:sldId id="297" r:id="rId17"/>
    <p:sldId id="298" r:id="rId18"/>
    <p:sldId id="301" r:id="rId19"/>
    <p:sldId id="293" r:id="rId20"/>
    <p:sldId id="299" r:id="rId21"/>
    <p:sldId id="300" r:id="rId22"/>
    <p:sldId id="302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F99C3-5740-4CE6-99E8-C4E31A4C2B6B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D8D2-FA5D-1245-9389-CDBD995C2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86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F99C3-5740-4CE6-99E8-C4E31A4C2B6B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D4A2C-5EB9-4972-8A9A-AA0311A0C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526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F99C3-5740-4CE6-99E8-C4E31A4C2B6B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D4A2C-5EB9-4972-8A9A-AA0311A0C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42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F99C3-5740-4CE6-99E8-C4E31A4C2B6B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D4A2C-5EB9-4972-8A9A-AA0311A0C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602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F99C3-5740-4CE6-99E8-C4E31A4C2B6B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D4A2C-5EB9-4972-8A9A-AA0311A0C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6557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F99C3-5740-4CE6-99E8-C4E31A4C2B6B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D4A2C-5EB9-4972-8A9A-AA0311A0C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1429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F99C3-5740-4CE6-99E8-C4E31A4C2B6B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D4A2C-5EB9-4972-8A9A-AA0311A0C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28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F99C3-5740-4CE6-99E8-C4E31A4C2B6B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D4A2C-5EB9-4972-8A9A-AA0311A0C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3753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F99C3-5740-4CE6-99E8-C4E31A4C2B6B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D4A2C-5EB9-4972-8A9A-AA0311A0C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9309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F99C3-5740-4CE6-99E8-C4E31A4C2B6B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D4A2C-5EB9-4972-8A9A-AA0311A0C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85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F99C3-5740-4CE6-99E8-C4E31A4C2B6B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D4A2C-5EB9-4972-8A9A-AA0311A0C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3520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F99C3-5740-4CE6-99E8-C4E31A4C2B6B}" type="datetimeFigureOut">
              <a:rPr lang="tr-TR" smtClean="0"/>
              <a:t>16.04.2018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D4A2C-5EB9-4972-8A9A-AA0311A0C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9556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Sindirim sistemi işlevlerinin temel mekanizmaları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Sindirim kanalının işlevsel organizasyonu</a:t>
            </a:r>
          </a:p>
        </p:txBody>
      </p:sp>
    </p:spTree>
    <p:extLst>
      <p:ext uri="{BB962C8B-B14F-4D97-AF65-F5344CB8AC3E}">
        <p14:creationId xmlns:p14="http://schemas.microsoft.com/office/powerpoint/2010/main" val="62766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GİS </a:t>
            </a:r>
            <a:r>
              <a:rPr lang="en-US" dirty="0" err="1" smtClean="0"/>
              <a:t>kaslarında</a:t>
            </a:r>
            <a:r>
              <a:rPr lang="en-US" dirty="0" smtClean="0"/>
              <a:t> </a:t>
            </a:r>
            <a:r>
              <a:rPr lang="en-US" dirty="0" err="1" smtClean="0"/>
              <a:t>kasılmanın</a:t>
            </a:r>
            <a:r>
              <a:rPr lang="en-US" dirty="0" smtClean="0"/>
              <a:t> </a:t>
            </a:r>
            <a:r>
              <a:rPr lang="en-US" dirty="0" err="1" smtClean="0"/>
              <a:t>başlaması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membranının</a:t>
            </a:r>
            <a:r>
              <a:rPr lang="en-US" dirty="0" smtClean="0"/>
              <a:t> depolarize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sonrasında</a:t>
            </a:r>
            <a:r>
              <a:rPr lang="en-US" dirty="0" smtClean="0"/>
              <a:t> </a:t>
            </a:r>
            <a:r>
              <a:rPr lang="en-US" dirty="0" err="1"/>
              <a:t>v</a:t>
            </a:r>
            <a:r>
              <a:rPr lang="en-US" dirty="0" err="1" smtClean="0"/>
              <a:t>oltaja</a:t>
            </a:r>
            <a:r>
              <a:rPr lang="en-US" dirty="0" smtClean="0"/>
              <a:t> </a:t>
            </a:r>
            <a:r>
              <a:rPr lang="en-US" dirty="0" err="1" smtClean="0"/>
              <a:t>duyarlı</a:t>
            </a:r>
            <a:r>
              <a:rPr lang="en-US" dirty="0" smtClean="0"/>
              <a:t> </a:t>
            </a:r>
            <a:r>
              <a:rPr lang="en-US" dirty="0" err="1" smtClean="0"/>
              <a:t>kalsiyum</a:t>
            </a:r>
            <a:r>
              <a:rPr lang="en-US" dirty="0" smtClean="0"/>
              <a:t> </a:t>
            </a:r>
            <a:r>
              <a:rPr lang="en-US" dirty="0" err="1" smtClean="0"/>
              <a:t>kanalları</a:t>
            </a:r>
            <a:r>
              <a:rPr lang="en-US" dirty="0" smtClean="0"/>
              <a:t> </a:t>
            </a:r>
            <a:r>
              <a:rPr lang="en-US" dirty="0" err="1" smtClean="0"/>
              <a:t>açılarak</a:t>
            </a:r>
            <a:r>
              <a:rPr lang="en-US" dirty="0" smtClean="0"/>
              <a:t> (</a:t>
            </a:r>
            <a:r>
              <a:rPr lang="en-US" dirty="0" err="1" smtClean="0"/>
              <a:t>elektromekanik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Ligantların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membranındaki</a:t>
            </a:r>
            <a:r>
              <a:rPr lang="en-US" dirty="0" smtClean="0"/>
              <a:t> G </a:t>
            </a:r>
            <a:r>
              <a:rPr lang="en-US" dirty="0" err="1" smtClean="0"/>
              <a:t>proteini</a:t>
            </a:r>
            <a:r>
              <a:rPr lang="en-US" dirty="0" smtClean="0"/>
              <a:t> </a:t>
            </a:r>
            <a:r>
              <a:rPr lang="en-US" dirty="0" err="1" smtClean="0"/>
              <a:t>ilişkili</a:t>
            </a:r>
            <a:r>
              <a:rPr lang="en-US" dirty="0" smtClean="0"/>
              <a:t> </a:t>
            </a:r>
            <a:r>
              <a:rPr lang="en-US" dirty="0" err="1" smtClean="0"/>
              <a:t>resptörlere</a:t>
            </a:r>
            <a:r>
              <a:rPr lang="en-US" dirty="0" smtClean="0"/>
              <a:t> </a:t>
            </a:r>
            <a:r>
              <a:rPr lang="en-US" dirty="0" err="1" smtClean="0"/>
              <a:t>bağlanması</a:t>
            </a:r>
            <a:r>
              <a:rPr lang="en-US" dirty="0" smtClean="0"/>
              <a:t> </a:t>
            </a:r>
            <a:r>
              <a:rPr lang="en-US" dirty="0" err="1" smtClean="0"/>
              <a:t>sonucunda</a:t>
            </a:r>
            <a:r>
              <a:rPr lang="en-US" dirty="0" smtClean="0"/>
              <a:t> </a:t>
            </a:r>
            <a:r>
              <a:rPr lang="en-US" dirty="0" err="1" smtClean="0"/>
              <a:t>kalsiyum</a:t>
            </a:r>
            <a:r>
              <a:rPr lang="en-US" dirty="0" smtClean="0"/>
              <a:t> </a:t>
            </a:r>
            <a:r>
              <a:rPr lang="en-US" dirty="0" err="1" smtClean="0"/>
              <a:t>kanalları</a:t>
            </a:r>
            <a:r>
              <a:rPr lang="en-US" dirty="0" smtClean="0"/>
              <a:t> </a:t>
            </a:r>
            <a:r>
              <a:rPr lang="en-US" dirty="0" err="1" smtClean="0"/>
              <a:t>açılarak</a:t>
            </a:r>
            <a:r>
              <a:rPr lang="en-US" dirty="0" smtClean="0"/>
              <a:t> </a:t>
            </a:r>
            <a:r>
              <a:rPr lang="en-US" dirty="0" err="1" smtClean="0"/>
              <a:t>sitozolik</a:t>
            </a:r>
            <a:r>
              <a:rPr lang="en-US" dirty="0" smtClean="0"/>
              <a:t> Ca+2’un </a:t>
            </a:r>
            <a:r>
              <a:rPr lang="en-US" dirty="0" err="1" smtClean="0"/>
              <a:t>artması</a:t>
            </a:r>
            <a:r>
              <a:rPr lang="en-US" dirty="0" smtClean="0"/>
              <a:t>- </a:t>
            </a:r>
            <a:r>
              <a:rPr lang="en-US" dirty="0" err="1" smtClean="0"/>
              <a:t>membran</a:t>
            </a:r>
            <a:r>
              <a:rPr lang="en-US" dirty="0" smtClean="0"/>
              <a:t> </a:t>
            </a:r>
            <a:r>
              <a:rPr lang="en-US" dirty="0" err="1" smtClean="0"/>
              <a:t>elektriksel</a:t>
            </a:r>
            <a:r>
              <a:rPr lang="en-US" dirty="0" smtClean="0"/>
              <a:t> </a:t>
            </a:r>
            <a:r>
              <a:rPr lang="en-US" dirty="0" err="1" smtClean="0"/>
              <a:t>potansiyeli</a:t>
            </a:r>
            <a:r>
              <a:rPr lang="en-US" dirty="0" smtClean="0"/>
              <a:t> </a:t>
            </a:r>
            <a:r>
              <a:rPr lang="en-US" dirty="0" err="1" smtClean="0"/>
              <a:t>değişmez</a:t>
            </a:r>
            <a:r>
              <a:rPr lang="en-US" dirty="0" smtClean="0"/>
              <a:t> (</a:t>
            </a:r>
            <a:r>
              <a:rPr lang="en-US" dirty="0" err="1" smtClean="0"/>
              <a:t>farmakokinetik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Ligantlar</a:t>
            </a:r>
            <a:r>
              <a:rPr lang="en-US" dirty="0" smtClean="0"/>
              <a:t>, </a:t>
            </a:r>
            <a:r>
              <a:rPr lang="en-US" dirty="0" err="1" smtClean="0"/>
              <a:t>sinirlerden</a:t>
            </a:r>
            <a:r>
              <a:rPr lang="en-US" dirty="0" smtClean="0"/>
              <a:t> </a:t>
            </a:r>
            <a:r>
              <a:rPr lang="en-US" dirty="0" err="1" smtClean="0"/>
              <a:t>nöroendokrin</a:t>
            </a:r>
            <a:r>
              <a:rPr lang="en-US" dirty="0" smtClean="0"/>
              <a:t> </a:t>
            </a:r>
            <a:r>
              <a:rPr lang="en-US" dirty="0" err="1" smtClean="0"/>
              <a:t>yolla</a:t>
            </a:r>
            <a:r>
              <a:rPr lang="en-US" dirty="0" smtClean="0"/>
              <a:t>, </a:t>
            </a:r>
            <a:r>
              <a:rPr lang="en-US" dirty="0" err="1" smtClean="0"/>
              <a:t>kasa</a:t>
            </a:r>
            <a:r>
              <a:rPr lang="en-US" dirty="0" smtClean="0"/>
              <a:t> </a:t>
            </a:r>
            <a:r>
              <a:rPr lang="en-US" dirty="0" err="1" smtClean="0"/>
              <a:t>yakın</a:t>
            </a:r>
            <a:r>
              <a:rPr lang="en-US" dirty="0" smtClean="0"/>
              <a:t> </a:t>
            </a:r>
            <a:r>
              <a:rPr lang="en-US" dirty="0" err="1" smtClean="0"/>
              <a:t>nöral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hücrelerden</a:t>
            </a:r>
            <a:r>
              <a:rPr lang="en-US" dirty="0" smtClean="0"/>
              <a:t> </a:t>
            </a:r>
            <a:r>
              <a:rPr lang="en-US" dirty="0" err="1" smtClean="0"/>
              <a:t>parakrin</a:t>
            </a:r>
            <a:r>
              <a:rPr lang="en-US" dirty="0" smtClean="0"/>
              <a:t> </a:t>
            </a:r>
            <a:r>
              <a:rPr lang="en-US" dirty="0" err="1" smtClean="0"/>
              <a:t>yolla</a:t>
            </a:r>
            <a:r>
              <a:rPr lang="en-US" dirty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hormon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kanla</a:t>
            </a:r>
            <a:r>
              <a:rPr lang="en-US" dirty="0" smtClean="0"/>
              <a:t> </a:t>
            </a:r>
            <a:r>
              <a:rPr lang="en-US" dirty="0" err="1" smtClean="0"/>
              <a:t>ulaşan</a:t>
            </a:r>
            <a:r>
              <a:rPr lang="en-US" dirty="0" smtClean="0"/>
              <a:t> </a:t>
            </a:r>
            <a:r>
              <a:rPr lang="en-US" dirty="0" err="1" smtClean="0"/>
              <a:t>kimyasal</a:t>
            </a:r>
            <a:r>
              <a:rPr lang="en-US" dirty="0" smtClean="0"/>
              <a:t> </a:t>
            </a:r>
            <a:r>
              <a:rPr lang="en-US" dirty="0" err="1" smtClean="0"/>
              <a:t>moleküller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37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Gİ </a:t>
            </a:r>
            <a:r>
              <a:rPr lang="en-US" dirty="0" err="1" smtClean="0"/>
              <a:t>kasların</a:t>
            </a:r>
            <a:r>
              <a:rPr lang="en-US" dirty="0" smtClean="0"/>
              <a:t> </a:t>
            </a:r>
            <a:r>
              <a:rPr lang="en-US" dirty="0" err="1" smtClean="0"/>
              <a:t>elektriksel</a:t>
            </a:r>
            <a:r>
              <a:rPr lang="en-US" dirty="0" smtClean="0"/>
              <a:t> </a:t>
            </a:r>
            <a:r>
              <a:rPr lang="en-US" dirty="0" err="1" smtClean="0"/>
              <a:t>aktivitesi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395536" y="1412776"/>
            <a:ext cx="7920880" cy="1656184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err="1" smtClean="0"/>
              <a:t>Yavaş</a:t>
            </a:r>
            <a:r>
              <a:rPr lang="en-US" b="1" dirty="0" smtClean="0"/>
              <a:t> </a:t>
            </a:r>
            <a:r>
              <a:rPr lang="en-US" b="1" dirty="0" err="1" smtClean="0"/>
              <a:t>dalgalar</a:t>
            </a:r>
            <a:r>
              <a:rPr lang="tr-TR" dirty="0" smtClean="0"/>
              <a:t>: </a:t>
            </a:r>
            <a:r>
              <a:rPr lang="tr-TR" dirty="0" err="1" smtClean="0"/>
              <a:t>pacemaker</a:t>
            </a:r>
            <a:r>
              <a:rPr lang="tr-TR" dirty="0" smtClean="0"/>
              <a:t> (</a:t>
            </a:r>
            <a:r>
              <a:rPr lang="tr-TR" dirty="0" err="1" smtClean="0"/>
              <a:t>Cajal’ın</a:t>
            </a:r>
            <a:r>
              <a:rPr lang="tr-TR" dirty="0" smtClean="0"/>
              <a:t> </a:t>
            </a:r>
            <a:r>
              <a:rPr lang="tr-TR" dirty="0" err="1" smtClean="0"/>
              <a:t>interstisyel</a:t>
            </a:r>
            <a:r>
              <a:rPr lang="tr-TR" dirty="0" smtClean="0"/>
              <a:t> h.) hücrelerin aktivitesi ile oluşur.</a:t>
            </a:r>
          </a:p>
          <a:p>
            <a:pPr lvl="1"/>
            <a:r>
              <a:rPr lang="tr-TR" altLang="tr-TR" dirty="0"/>
              <a:t>S</a:t>
            </a:r>
            <a:r>
              <a:rPr lang="tr-TR" altLang="tr-TR" dirty="0" smtClean="0"/>
              <a:t>indirim </a:t>
            </a:r>
            <a:r>
              <a:rPr lang="tr-TR" altLang="tr-TR" dirty="0"/>
              <a:t>kanalı düz kası </a:t>
            </a:r>
            <a:r>
              <a:rPr lang="tr-TR" altLang="tr-TR" dirty="0" err="1"/>
              <a:t>dinlenim</a:t>
            </a:r>
            <a:r>
              <a:rPr lang="tr-TR" altLang="tr-TR" dirty="0"/>
              <a:t> </a:t>
            </a:r>
            <a:r>
              <a:rPr lang="tr-TR" altLang="tr-TR" dirty="0" err="1"/>
              <a:t>membran</a:t>
            </a:r>
            <a:r>
              <a:rPr lang="tr-TR" altLang="tr-TR" dirty="0"/>
              <a:t> </a:t>
            </a:r>
            <a:r>
              <a:rPr lang="tr-TR" altLang="tr-TR" dirty="0" smtClean="0"/>
              <a:t>potansiyelinde meydana gelen  </a:t>
            </a:r>
            <a:r>
              <a:rPr lang="tr-TR" altLang="tr-TR" dirty="0" err="1"/>
              <a:t>spontan</a:t>
            </a:r>
            <a:r>
              <a:rPr lang="tr-TR" altLang="tr-TR" dirty="0"/>
              <a:t> ritmik </a:t>
            </a:r>
            <a:r>
              <a:rPr lang="tr-TR" altLang="tr-TR" dirty="0" smtClean="0"/>
              <a:t>dalgalanmalardır.</a:t>
            </a:r>
            <a:endParaRPr lang="tr-TR" dirty="0" smtClean="0"/>
          </a:p>
          <a:p>
            <a:pPr lvl="1"/>
            <a:r>
              <a:rPr lang="tr-TR" dirty="0" err="1" smtClean="0"/>
              <a:t>Kontraksiyon</a:t>
            </a:r>
            <a:r>
              <a:rPr lang="tr-TR" smtClean="0"/>
              <a:t> oluşturmaz.</a:t>
            </a:r>
            <a:endParaRPr lang="tr-TR" dirty="0" smtClean="0"/>
          </a:p>
          <a:p>
            <a:pPr lvl="1"/>
            <a:r>
              <a:rPr lang="tr-TR" dirty="0" smtClean="0"/>
              <a:t>Bazı bölgelerde plato fazında aksiyon potansiyelini başlatır. 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1475656" y="3284984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altLang="tr-TR" dirty="0" smtClean="0"/>
              <a:t>Mide:  3-4 /</a:t>
            </a:r>
            <a:r>
              <a:rPr lang="tr-TR" altLang="tr-TR" dirty="0" err="1" smtClean="0"/>
              <a:t>dak</a:t>
            </a:r>
            <a:endParaRPr lang="tr-TR" altLang="tr-TR" dirty="0"/>
          </a:p>
          <a:p>
            <a:r>
              <a:rPr lang="tr-TR" altLang="tr-TR" dirty="0" err="1" smtClean="0"/>
              <a:t>Duodenum</a:t>
            </a:r>
            <a:r>
              <a:rPr lang="tr-TR" altLang="tr-TR" dirty="0" smtClean="0"/>
              <a:t>:  11-12/</a:t>
            </a:r>
            <a:r>
              <a:rPr lang="tr-TR" altLang="tr-TR" dirty="0" err="1" smtClean="0"/>
              <a:t>dak</a:t>
            </a:r>
            <a:r>
              <a:rPr lang="tr-TR" altLang="tr-TR" dirty="0"/>
              <a:t>.</a:t>
            </a:r>
          </a:p>
          <a:p>
            <a:r>
              <a:rPr lang="tr-TR" altLang="tr-TR" dirty="0" smtClean="0"/>
              <a:t>Kolon: 12-13/</a:t>
            </a:r>
            <a:r>
              <a:rPr lang="tr-TR" altLang="tr-TR" dirty="0" err="1" smtClean="0"/>
              <a:t>dak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50068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Dikensi</a:t>
            </a:r>
            <a:r>
              <a:rPr lang="en-US" dirty="0" smtClean="0"/>
              <a:t> </a:t>
            </a:r>
            <a:r>
              <a:rPr lang="en-US" dirty="0" err="1" smtClean="0"/>
              <a:t>potansiyeller</a:t>
            </a:r>
            <a:endParaRPr lang="en-US" dirty="0"/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000" dirty="0"/>
              <a:t>Gerçek aksiyon </a:t>
            </a:r>
            <a:r>
              <a:rPr lang="tr-TR" altLang="tr-TR" sz="2000" dirty="0" smtClean="0"/>
              <a:t>potansiyelleridir. </a:t>
            </a:r>
            <a:r>
              <a:rPr lang="tr-TR" altLang="tr-TR" sz="2000" dirty="0" err="1" smtClean="0"/>
              <a:t>Kontraksiyon</a:t>
            </a:r>
            <a:r>
              <a:rPr lang="tr-TR" altLang="tr-TR" sz="2000" dirty="0" smtClean="0"/>
              <a:t> oluşturur.</a:t>
            </a:r>
            <a:endParaRPr lang="tr-TR" altLang="tr-TR" sz="2000" dirty="0"/>
          </a:p>
          <a:p>
            <a:pPr>
              <a:buFontTx/>
              <a:buNone/>
            </a:pPr>
            <a:endParaRPr lang="tr-TR" altLang="tr-TR" sz="2000" dirty="0"/>
          </a:p>
          <a:p>
            <a:r>
              <a:rPr lang="tr-TR" altLang="tr-TR" sz="2000" dirty="0" err="1"/>
              <a:t>Membran</a:t>
            </a:r>
            <a:r>
              <a:rPr lang="tr-TR" altLang="tr-TR" sz="2000" dirty="0"/>
              <a:t> potansiyeli </a:t>
            </a:r>
            <a:r>
              <a:rPr lang="tr-TR" altLang="tr-TR" sz="2000" dirty="0" smtClean="0"/>
              <a:t>eşik değere yükseldiğinde </a:t>
            </a:r>
            <a:r>
              <a:rPr lang="tr-TR" altLang="tr-TR" sz="2000" dirty="0"/>
              <a:t>yavaş dalgaların üzerinde </a:t>
            </a:r>
            <a:r>
              <a:rPr lang="tr-TR" altLang="tr-TR" sz="2000" dirty="0" smtClean="0"/>
              <a:t>1-10/</a:t>
            </a:r>
            <a:r>
              <a:rPr lang="tr-TR" altLang="tr-TR" sz="2000" dirty="0" err="1" smtClean="0"/>
              <a:t>sn</a:t>
            </a:r>
            <a:r>
              <a:rPr lang="tr-TR" altLang="tr-TR" sz="2000" dirty="0" smtClean="0"/>
              <a:t> frekansında oluşur.</a:t>
            </a:r>
          </a:p>
          <a:p>
            <a:pPr lvl="1"/>
            <a:r>
              <a:rPr lang="tr-TR" altLang="tr-TR" sz="1600" dirty="0" smtClean="0"/>
              <a:t>Yavaş dalganın eşik değeri aşma potansiyeli ne kadar fazla ise oluşan dikensi potansiyel sıklığı o kadar fazla olur</a:t>
            </a:r>
          </a:p>
          <a:p>
            <a:r>
              <a:rPr lang="tr-TR" altLang="tr-TR" sz="2000" dirty="0" smtClean="0"/>
              <a:t>Büyük sinir liflerindeki aksiyon potansiyeline göre süresi 10-40 kat daha uzundur (10-20 </a:t>
            </a:r>
            <a:r>
              <a:rPr lang="tr-TR" altLang="tr-TR" sz="2000" dirty="0" err="1" smtClean="0"/>
              <a:t>ms</a:t>
            </a:r>
            <a:r>
              <a:rPr lang="tr-TR" altLang="tr-TR" sz="2000" dirty="0" smtClean="0"/>
              <a:t>).</a:t>
            </a:r>
            <a:endParaRPr lang="tr-TR" altLang="tr-TR" sz="2000" dirty="0"/>
          </a:p>
          <a:p>
            <a:endParaRPr lang="tr-TR" altLang="tr-TR" b="1" dirty="0">
              <a:solidFill>
                <a:srgbClr val="FFCC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811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Enterik</a:t>
            </a:r>
            <a:r>
              <a:rPr lang="tr-TR" dirty="0" smtClean="0"/>
              <a:t> sinir sistemi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4294967295"/>
          </p:nvPr>
        </p:nvSpPr>
        <p:spPr>
          <a:xfrm>
            <a:off x="101352" y="1600200"/>
            <a:ext cx="4974704" cy="492514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tr-TR" altLang="tr-TR" sz="2600" dirty="0"/>
              <a:t>Gİ kanal iki büyük sinir ağına sahiptir</a:t>
            </a:r>
            <a:r>
              <a:rPr lang="tr-TR" altLang="tr-TR" sz="2600" dirty="0" smtClean="0"/>
              <a:t>:</a:t>
            </a:r>
            <a:endParaRPr lang="tr-TR" altLang="tr-TR" sz="2600" dirty="0"/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600" dirty="0"/>
              <a:t>1-</a:t>
            </a:r>
            <a:r>
              <a:rPr lang="tr-TR" altLang="tr-TR" sz="2600" b="1" dirty="0"/>
              <a:t>Myenterik </a:t>
            </a:r>
            <a:r>
              <a:rPr lang="tr-TR" altLang="tr-TR" sz="2600" b="1" dirty="0" err="1"/>
              <a:t>pleksus</a:t>
            </a:r>
            <a:r>
              <a:rPr lang="tr-TR" altLang="tr-TR" sz="2600" b="1" dirty="0"/>
              <a:t> </a:t>
            </a:r>
            <a:r>
              <a:rPr lang="tr-TR" altLang="tr-TR" sz="2600" dirty="0"/>
              <a:t>(</a:t>
            </a:r>
            <a:r>
              <a:rPr lang="tr-TR" altLang="tr-TR" sz="2600" dirty="0" err="1"/>
              <a:t>Auerbah’s</a:t>
            </a:r>
            <a:r>
              <a:rPr lang="tr-TR" altLang="tr-TR" sz="2600" dirty="0"/>
              <a:t> </a:t>
            </a:r>
            <a:r>
              <a:rPr lang="tr-TR" altLang="tr-TR" sz="2600" dirty="0" err="1"/>
              <a:t>Pleksus</a:t>
            </a:r>
            <a:r>
              <a:rPr lang="tr-TR" altLang="tr-TR" sz="2600" dirty="0" smtClean="0"/>
              <a:t>) </a:t>
            </a:r>
            <a:r>
              <a:rPr lang="tr-TR" altLang="tr-TR" sz="2600" dirty="0" err="1" smtClean="0"/>
              <a:t>Longitudinal</a:t>
            </a:r>
            <a:r>
              <a:rPr lang="tr-TR" altLang="tr-TR" sz="2600" dirty="0" smtClean="0"/>
              <a:t> </a:t>
            </a:r>
            <a:r>
              <a:rPr lang="tr-TR" altLang="tr-TR" sz="2600" dirty="0"/>
              <a:t>ve sirküler kas tabakaları arasında yerleşiktir</a:t>
            </a:r>
            <a:r>
              <a:rPr lang="tr-TR" altLang="tr-TR" sz="2600" dirty="0" smtClean="0"/>
              <a:t>. </a:t>
            </a:r>
            <a:r>
              <a:rPr lang="en-US" sz="2600" dirty="0"/>
              <a:t>barsak </a:t>
            </a:r>
            <a:r>
              <a:rPr lang="en-US" sz="2600" dirty="0" err="1"/>
              <a:t>boyunca</a:t>
            </a:r>
            <a:r>
              <a:rPr lang="en-US" sz="2600" dirty="0"/>
              <a:t> </a:t>
            </a:r>
            <a:r>
              <a:rPr lang="en-US" sz="2600" dirty="0" err="1"/>
              <a:t>oluşan</a:t>
            </a:r>
            <a:r>
              <a:rPr lang="en-US" sz="2600" dirty="0"/>
              <a:t> motor </a:t>
            </a:r>
            <a:r>
              <a:rPr lang="en-US" sz="2600" dirty="0" err="1"/>
              <a:t>aktivitenin</a:t>
            </a:r>
            <a:r>
              <a:rPr lang="en-US" sz="2600" dirty="0"/>
              <a:t> </a:t>
            </a:r>
            <a:r>
              <a:rPr lang="en-US" sz="2600" dirty="0" err="1"/>
              <a:t>kontrolü</a:t>
            </a:r>
            <a:r>
              <a:rPr lang="en-US" sz="2600" dirty="0"/>
              <a:t> </a:t>
            </a:r>
            <a:r>
              <a:rPr lang="en-US" sz="2600" dirty="0" err="1"/>
              <a:t>ile</a:t>
            </a:r>
            <a:r>
              <a:rPr lang="en-US" sz="2600" dirty="0"/>
              <a:t> </a:t>
            </a:r>
            <a:r>
              <a:rPr lang="en-US" sz="2600" dirty="0" err="1"/>
              <a:t>ilgilidir</a:t>
            </a:r>
            <a:r>
              <a:rPr lang="en-US" sz="2600" dirty="0" smtClean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600" dirty="0" smtClean="0"/>
              <a:t>2</a:t>
            </a:r>
            <a:r>
              <a:rPr lang="tr-TR" altLang="tr-TR" sz="2600" dirty="0"/>
              <a:t>-</a:t>
            </a:r>
            <a:r>
              <a:rPr lang="tr-TR" altLang="tr-TR" sz="2600" b="1" dirty="0"/>
              <a:t>Submukozal </a:t>
            </a:r>
            <a:r>
              <a:rPr lang="tr-TR" altLang="tr-TR" sz="2600" b="1" dirty="0" err="1"/>
              <a:t>pleksus</a:t>
            </a:r>
            <a:r>
              <a:rPr lang="tr-TR" altLang="tr-TR" sz="2600" b="1" dirty="0"/>
              <a:t> </a:t>
            </a:r>
            <a:r>
              <a:rPr lang="tr-TR" altLang="tr-TR" sz="2600" dirty="0"/>
              <a:t>(</a:t>
            </a:r>
            <a:r>
              <a:rPr lang="tr-TR" altLang="tr-TR" sz="2600" dirty="0" err="1"/>
              <a:t>Meissner’s</a:t>
            </a:r>
            <a:r>
              <a:rPr lang="tr-TR" altLang="tr-TR" sz="2600" dirty="0"/>
              <a:t> </a:t>
            </a:r>
            <a:r>
              <a:rPr lang="tr-TR" altLang="tr-TR" sz="2600" dirty="0" err="1"/>
              <a:t>pleksusu</a:t>
            </a:r>
            <a:r>
              <a:rPr lang="tr-TR" altLang="tr-TR" sz="2600" dirty="0"/>
              <a:t>) </a:t>
            </a:r>
            <a:r>
              <a:rPr lang="tr-TR" altLang="tr-TR" sz="2600" dirty="0" err="1"/>
              <a:t>submukoza</a:t>
            </a:r>
            <a:r>
              <a:rPr lang="tr-TR" altLang="tr-TR" sz="2600" dirty="0"/>
              <a:t> tabakasında yerleşiktir</a:t>
            </a:r>
            <a:r>
              <a:rPr lang="tr-TR" altLang="tr-TR" sz="2600" dirty="0" smtClean="0"/>
              <a:t>. </a:t>
            </a:r>
            <a:r>
              <a:rPr lang="tr-TR" altLang="tr-TR" sz="2600" dirty="0" err="1" smtClean="0"/>
              <a:t>Ekzokrin</a:t>
            </a:r>
            <a:r>
              <a:rPr lang="tr-TR" altLang="tr-TR" sz="2600" dirty="0" smtClean="0"/>
              <a:t> </a:t>
            </a:r>
            <a:r>
              <a:rPr lang="tr-TR" altLang="tr-TR" sz="2600" dirty="0"/>
              <a:t>ve endokrin salgılamayı kontrol eder</a:t>
            </a:r>
            <a:r>
              <a:rPr lang="tr-TR" altLang="tr-TR" sz="2600" dirty="0" smtClean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altLang="tr-TR" sz="1500" dirty="0"/>
          </a:p>
          <a:p>
            <a:r>
              <a:rPr lang="tr-TR" altLang="tr-TR" sz="2600" dirty="0" smtClean="0"/>
              <a:t>Parasempatik </a:t>
            </a:r>
            <a:r>
              <a:rPr lang="tr-TR" altLang="tr-TR" sz="2600" dirty="0"/>
              <a:t>ve Sempatik </a:t>
            </a:r>
            <a:r>
              <a:rPr lang="tr-TR" altLang="tr-TR" sz="2600" dirty="0" smtClean="0"/>
              <a:t>sistem </a:t>
            </a:r>
            <a:r>
              <a:rPr lang="tr-TR" altLang="tr-TR" sz="2600" dirty="0" err="1"/>
              <a:t>enterik</a:t>
            </a:r>
            <a:r>
              <a:rPr lang="tr-TR" altLang="tr-TR" sz="2600" dirty="0"/>
              <a:t> sinir sistemi işleyişini düzenler. </a:t>
            </a:r>
            <a:endParaRPr lang="tr-TR" altLang="tr-TR" sz="26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316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Enterik</a:t>
            </a:r>
            <a:r>
              <a:rPr lang="en-US" dirty="0" smtClean="0"/>
              <a:t> </a:t>
            </a:r>
            <a:r>
              <a:rPr lang="en-US" dirty="0" err="1" smtClean="0"/>
              <a:t>nöronların</a:t>
            </a:r>
            <a:r>
              <a:rPr lang="en-US" dirty="0" smtClean="0"/>
              <a:t> </a:t>
            </a:r>
            <a:r>
              <a:rPr lang="en-US" dirty="0" err="1" smtClean="0"/>
              <a:t>nörotransmitterleri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Asetilkolin</a:t>
            </a:r>
            <a:endParaRPr lang="en-US" dirty="0" smtClean="0"/>
          </a:p>
          <a:p>
            <a:r>
              <a:rPr lang="en-US" dirty="0" smtClean="0"/>
              <a:t>Noradrenalin</a:t>
            </a:r>
          </a:p>
          <a:p>
            <a:r>
              <a:rPr lang="en-US" dirty="0" err="1" smtClean="0"/>
              <a:t>Adenozin</a:t>
            </a:r>
            <a:r>
              <a:rPr lang="en-US" dirty="0" smtClean="0"/>
              <a:t> </a:t>
            </a:r>
            <a:r>
              <a:rPr lang="en-US" dirty="0" err="1" smtClean="0"/>
              <a:t>trifosfat</a:t>
            </a:r>
            <a:endParaRPr lang="en-US" dirty="0" smtClean="0"/>
          </a:p>
          <a:p>
            <a:r>
              <a:rPr lang="en-US" dirty="0" smtClean="0"/>
              <a:t>Serotonin</a:t>
            </a:r>
          </a:p>
          <a:p>
            <a:r>
              <a:rPr lang="en-US" dirty="0" err="1" smtClean="0"/>
              <a:t>Dopamin</a:t>
            </a:r>
            <a:endParaRPr lang="en-US" dirty="0" smtClean="0"/>
          </a:p>
          <a:p>
            <a:r>
              <a:rPr lang="en-US" dirty="0" err="1" smtClean="0"/>
              <a:t>Kolesistokinin</a:t>
            </a:r>
            <a:endParaRPr lang="en-US" dirty="0" smtClean="0"/>
          </a:p>
          <a:p>
            <a:r>
              <a:rPr lang="en-US" dirty="0" smtClean="0"/>
              <a:t>P </a:t>
            </a:r>
            <a:r>
              <a:rPr lang="en-US" dirty="0" err="1" smtClean="0"/>
              <a:t>maddesi</a:t>
            </a:r>
            <a:endParaRPr lang="en-US" dirty="0" smtClean="0"/>
          </a:p>
          <a:p>
            <a:r>
              <a:rPr lang="en-US" dirty="0" smtClean="0"/>
              <a:t>VIP</a:t>
            </a:r>
          </a:p>
          <a:p>
            <a:r>
              <a:rPr lang="en-US" dirty="0" err="1" smtClean="0"/>
              <a:t>Somatostatin</a:t>
            </a:r>
            <a:r>
              <a:rPr lang="is-IS" dirty="0" smtClean="0"/>
              <a:t>…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06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Parasempatik</a:t>
            </a:r>
            <a:r>
              <a:rPr lang="en-US" dirty="0" smtClean="0"/>
              <a:t> </a:t>
            </a:r>
            <a:r>
              <a:rPr lang="en-US" dirty="0" err="1" smtClean="0"/>
              <a:t>innervasyon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PS </a:t>
            </a:r>
            <a:r>
              <a:rPr lang="en-US" dirty="0" err="1" smtClean="0"/>
              <a:t>nöronların</a:t>
            </a:r>
            <a:r>
              <a:rPr lang="en-US" dirty="0" smtClean="0"/>
              <a:t> </a:t>
            </a:r>
            <a:r>
              <a:rPr lang="en-US" dirty="0" err="1" smtClean="0"/>
              <a:t>hücre</a:t>
            </a:r>
            <a:r>
              <a:rPr lang="en-US" dirty="0" smtClean="0"/>
              <a:t> </a:t>
            </a:r>
            <a:r>
              <a:rPr lang="en-US" dirty="0" err="1" smtClean="0"/>
              <a:t>gövdeleri</a:t>
            </a:r>
            <a:r>
              <a:rPr lang="en-US" dirty="0" smtClean="0"/>
              <a:t> </a:t>
            </a:r>
            <a:r>
              <a:rPr lang="en-US" dirty="0" err="1" smtClean="0"/>
              <a:t>beyin</a:t>
            </a:r>
            <a:r>
              <a:rPr lang="en-US" dirty="0" smtClean="0"/>
              <a:t> </a:t>
            </a:r>
            <a:r>
              <a:rPr lang="en-US" dirty="0" err="1" smtClean="0"/>
              <a:t>sapı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sakral</a:t>
            </a:r>
            <a:r>
              <a:rPr lang="en-US" dirty="0" smtClean="0"/>
              <a:t> </a:t>
            </a:r>
            <a:r>
              <a:rPr lang="tr-TR" dirty="0" err="1" smtClean="0"/>
              <a:t>MS’tedir</a:t>
            </a:r>
            <a:r>
              <a:rPr lang="tr-TR" dirty="0" smtClean="0"/>
              <a:t>. </a:t>
            </a:r>
          </a:p>
          <a:p>
            <a:r>
              <a:rPr lang="en-US" dirty="0" err="1" smtClean="0"/>
              <a:t>Beyin</a:t>
            </a:r>
            <a:r>
              <a:rPr lang="en-US" dirty="0" smtClean="0"/>
              <a:t> </a:t>
            </a:r>
            <a:r>
              <a:rPr lang="en-US" dirty="0" err="1" smtClean="0"/>
              <a:t>sapından</a:t>
            </a:r>
            <a:r>
              <a:rPr lang="en-US" dirty="0" smtClean="0"/>
              <a:t> </a:t>
            </a:r>
            <a:r>
              <a:rPr lang="en-US" b="1" dirty="0" err="1" smtClean="0"/>
              <a:t>Vagus</a:t>
            </a:r>
            <a:r>
              <a:rPr lang="en-US" dirty="0" smtClean="0"/>
              <a:t> </a:t>
            </a:r>
            <a:r>
              <a:rPr lang="en-US" dirty="0" err="1" smtClean="0"/>
              <a:t>siniri</a:t>
            </a:r>
            <a:r>
              <a:rPr lang="en-US" dirty="0" smtClean="0"/>
              <a:t> </a:t>
            </a:r>
            <a:r>
              <a:rPr lang="en-US" dirty="0" err="1" smtClean="0"/>
              <a:t>aracılığıyla</a:t>
            </a:r>
            <a:r>
              <a:rPr lang="en-US" dirty="0" smtClean="0"/>
              <a:t> efferent motor </a:t>
            </a:r>
            <a:r>
              <a:rPr lang="en-US" dirty="0" err="1" smtClean="0"/>
              <a:t>lifler</a:t>
            </a:r>
            <a:r>
              <a:rPr lang="en-US" dirty="0" smtClean="0"/>
              <a:t> </a:t>
            </a:r>
            <a:r>
              <a:rPr lang="en-US" dirty="0" err="1" smtClean="0"/>
              <a:t>özofagus</a:t>
            </a:r>
            <a:r>
              <a:rPr lang="en-US" dirty="0" smtClean="0"/>
              <a:t>, </a:t>
            </a:r>
            <a:r>
              <a:rPr lang="en-US" dirty="0" err="1" smtClean="0"/>
              <a:t>mide</a:t>
            </a:r>
            <a:r>
              <a:rPr lang="en-US" dirty="0" smtClean="0"/>
              <a:t>, </a:t>
            </a:r>
            <a:r>
              <a:rPr lang="en-US" dirty="0" err="1" smtClean="0"/>
              <a:t>ince</a:t>
            </a:r>
            <a:r>
              <a:rPr lang="en-US" dirty="0" smtClean="0"/>
              <a:t> barsak, </a:t>
            </a:r>
            <a:r>
              <a:rPr lang="en-US" dirty="0" err="1" smtClean="0"/>
              <a:t>pankreas</a:t>
            </a:r>
            <a:r>
              <a:rPr lang="en-US" dirty="0" smtClean="0"/>
              <a:t>, </a:t>
            </a:r>
            <a:r>
              <a:rPr lang="en-US" dirty="0" err="1" smtClean="0"/>
              <a:t>safra</a:t>
            </a:r>
            <a:r>
              <a:rPr lang="en-US" dirty="0" smtClean="0"/>
              <a:t> </a:t>
            </a:r>
            <a:r>
              <a:rPr lang="en-US" dirty="0" err="1" smtClean="0"/>
              <a:t>kesesi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proksimal</a:t>
            </a:r>
            <a:r>
              <a:rPr lang="en-US" dirty="0" smtClean="0"/>
              <a:t> </a:t>
            </a:r>
            <a:r>
              <a:rPr lang="en-US" dirty="0" err="1" smtClean="0"/>
              <a:t>kolonu</a:t>
            </a:r>
            <a:r>
              <a:rPr lang="en-US" dirty="0" smtClean="0"/>
              <a:t> innerve </a:t>
            </a:r>
            <a:r>
              <a:rPr lang="en-US" dirty="0" err="1" smtClean="0"/>
              <a:t>eder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Sakral</a:t>
            </a:r>
            <a:r>
              <a:rPr lang="en-US" dirty="0" smtClean="0"/>
              <a:t> </a:t>
            </a:r>
            <a:r>
              <a:rPr lang="tr-TR" dirty="0" err="1" smtClean="0"/>
              <a:t>MS’ten</a:t>
            </a:r>
            <a:r>
              <a:rPr lang="en-US" dirty="0"/>
              <a:t> efferent motor </a:t>
            </a:r>
            <a:r>
              <a:rPr lang="en-US" dirty="0" err="1"/>
              <a:t>uyarı</a:t>
            </a:r>
            <a:r>
              <a:rPr lang="en-US" dirty="0"/>
              <a:t> </a:t>
            </a:r>
            <a:r>
              <a:rPr lang="en-US" b="1" dirty="0" err="1"/>
              <a:t>pelvik</a:t>
            </a:r>
            <a:r>
              <a:rPr lang="en-US" b="1" dirty="0"/>
              <a:t> </a:t>
            </a:r>
            <a:r>
              <a:rPr lang="en-US" b="1" dirty="0" err="1"/>
              <a:t>sinirler</a:t>
            </a:r>
            <a:r>
              <a:rPr lang="en-US" dirty="0" err="1"/>
              <a:t>le</a:t>
            </a:r>
            <a:r>
              <a:rPr lang="en-US" dirty="0"/>
              <a:t> </a:t>
            </a:r>
            <a:r>
              <a:rPr lang="en-US" dirty="0" smtClean="0"/>
              <a:t>distal </a:t>
            </a:r>
            <a:r>
              <a:rPr lang="en-US" dirty="0" err="1" smtClean="0"/>
              <a:t>kolon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anüse</a:t>
            </a:r>
            <a:r>
              <a:rPr lang="en-US" dirty="0" smtClean="0"/>
              <a:t> </a:t>
            </a:r>
            <a:r>
              <a:rPr lang="en-US" dirty="0" err="1" smtClean="0"/>
              <a:t>iletilir</a:t>
            </a:r>
            <a:r>
              <a:rPr lang="en-US" dirty="0" smtClean="0"/>
              <a:t>. </a:t>
            </a:r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 smtClean="0"/>
              <a:t>dışkalama</a:t>
            </a:r>
            <a:r>
              <a:rPr lang="en-US" dirty="0" smtClean="0"/>
              <a:t> </a:t>
            </a:r>
            <a:r>
              <a:rPr lang="en-US" dirty="0" err="1" smtClean="0"/>
              <a:t>reflekslerinde</a:t>
            </a:r>
            <a:r>
              <a:rPr lang="en-US" dirty="0" smtClean="0"/>
              <a:t> </a:t>
            </a:r>
            <a:r>
              <a:rPr lang="en-US" dirty="0" err="1" smtClean="0"/>
              <a:t>rol</a:t>
            </a:r>
            <a:r>
              <a:rPr lang="en-US" dirty="0" smtClean="0"/>
              <a:t> </a:t>
            </a:r>
            <a:r>
              <a:rPr lang="en-US" dirty="0" err="1" smtClean="0"/>
              <a:t>alır</a:t>
            </a:r>
            <a:r>
              <a:rPr lang="en-US" dirty="0" smtClean="0"/>
              <a:t>.</a:t>
            </a:r>
          </a:p>
          <a:p>
            <a:r>
              <a:rPr lang="en-US" dirty="0" err="1"/>
              <a:t>Enterik</a:t>
            </a:r>
            <a:r>
              <a:rPr lang="en-US" dirty="0"/>
              <a:t> </a:t>
            </a:r>
            <a:r>
              <a:rPr lang="en-US" dirty="0" err="1"/>
              <a:t>sinir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b="1" dirty="0" err="1"/>
              <a:t>pre</a:t>
            </a:r>
            <a:r>
              <a:rPr lang="en-US" dirty="0" err="1"/>
              <a:t>gangliyonik</a:t>
            </a:r>
            <a:r>
              <a:rPr lang="en-US" dirty="0"/>
              <a:t> PS </a:t>
            </a:r>
            <a:r>
              <a:rPr lang="en-US" dirty="0" err="1"/>
              <a:t>nöronlar</a:t>
            </a:r>
            <a:r>
              <a:rPr lang="en-US" dirty="0"/>
              <a:t> </a:t>
            </a:r>
            <a:r>
              <a:rPr lang="en-US" dirty="0" err="1"/>
              <a:t>sinaps</a:t>
            </a:r>
            <a:r>
              <a:rPr lang="en-US" dirty="0"/>
              <a:t> </a:t>
            </a:r>
            <a:r>
              <a:rPr lang="en-US" dirty="0" err="1"/>
              <a:t>yapar</a:t>
            </a:r>
            <a:r>
              <a:rPr lang="en-US" dirty="0"/>
              <a:t>.</a:t>
            </a:r>
          </a:p>
          <a:p>
            <a:r>
              <a:rPr lang="tr-TR" dirty="0" smtClean="0"/>
              <a:t>PS a</a:t>
            </a:r>
            <a:r>
              <a:rPr lang="en-US" dirty="0" err="1" smtClean="0"/>
              <a:t>ktivasyon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enterik</a:t>
            </a:r>
            <a:r>
              <a:rPr lang="en-US" dirty="0" smtClean="0"/>
              <a:t> </a:t>
            </a:r>
            <a:r>
              <a:rPr lang="en-US" dirty="0" err="1" smtClean="0"/>
              <a:t>sinir</a:t>
            </a:r>
            <a:r>
              <a:rPr lang="en-US" dirty="0" smtClean="0"/>
              <a:t> </a:t>
            </a:r>
            <a:r>
              <a:rPr lang="en-US" dirty="0" err="1" smtClean="0"/>
              <a:t>siteminin</a:t>
            </a:r>
            <a:r>
              <a:rPr lang="en-US" dirty="0" smtClean="0"/>
              <a:t> </a:t>
            </a:r>
            <a:r>
              <a:rPr lang="en-US" dirty="0" err="1" smtClean="0"/>
              <a:t>tamamında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aktivite</a:t>
            </a:r>
            <a:r>
              <a:rPr lang="en-US" dirty="0" smtClean="0"/>
              <a:t> </a:t>
            </a:r>
            <a:r>
              <a:rPr lang="en-US" dirty="0" err="1" smtClean="0"/>
              <a:t>artışına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644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Sempatik</a:t>
            </a:r>
            <a:r>
              <a:rPr lang="en-US" dirty="0" smtClean="0"/>
              <a:t> </a:t>
            </a:r>
            <a:r>
              <a:rPr lang="en-US" dirty="0" err="1" smtClean="0"/>
              <a:t>innervasyon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MS’in</a:t>
            </a:r>
            <a:r>
              <a:rPr lang="en-US" dirty="0" smtClean="0"/>
              <a:t> </a:t>
            </a:r>
            <a:r>
              <a:rPr lang="en-US" dirty="0" err="1" smtClean="0"/>
              <a:t>torakolumbar</a:t>
            </a:r>
            <a:r>
              <a:rPr lang="en-US" dirty="0" smtClean="0"/>
              <a:t> (T5-L2) </a:t>
            </a:r>
            <a:r>
              <a:rPr lang="en-US" dirty="0" err="1" smtClean="0"/>
              <a:t>bölgesi</a:t>
            </a:r>
            <a:r>
              <a:rPr lang="en-US" dirty="0" smtClean="0"/>
              <a:t> </a:t>
            </a:r>
            <a:r>
              <a:rPr lang="en-US" dirty="0" err="1" smtClean="0"/>
              <a:t>kaynaklı</a:t>
            </a:r>
            <a:r>
              <a:rPr lang="en-US" dirty="0" smtClean="0"/>
              <a:t> </a:t>
            </a:r>
            <a:r>
              <a:rPr lang="en-US" dirty="0" err="1" smtClean="0"/>
              <a:t>sempatik</a:t>
            </a:r>
            <a:r>
              <a:rPr lang="en-US" dirty="0" smtClean="0"/>
              <a:t> </a:t>
            </a:r>
            <a:r>
              <a:rPr lang="en-US" dirty="0" err="1" smtClean="0"/>
              <a:t>lifler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Pregangliyonik</a:t>
            </a:r>
            <a:r>
              <a:rPr lang="en-US" dirty="0" smtClean="0"/>
              <a:t> </a:t>
            </a:r>
            <a:r>
              <a:rPr lang="en-US" dirty="0" err="1" smtClean="0"/>
              <a:t>lifler</a:t>
            </a:r>
            <a:r>
              <a:rPr lang="en-US" dirty="0" smtClean="0"/>
              <a:t> </a:t>
            </a:r>
            <a:r>
              <a:rPr lang="en-US" dirty="0" err="1" smtClean="0"/>
              <a:t>sempatik</a:t>
            </a:r>
            <a:r>
              <a:rPr lang="en-US" dirty="0" smtClean="0"/>
              <a:t> paravertebral </a:t>
            </a:r>
            <a:r>
              <a:rPr lang="en-US" dirty="0" err="1" smtClean="0"/>
              <a:t>gangliyonlarda</a:t>
            </a:r>
            <a:r>
              <a:rPr lang="en-US" dirty="0" smtClean="0"/>
              <a:t> </a:t>
            </a:r>
            <a:r>
              <a:rPr lang="en-US" dirty="0" err="1" smtClean="0"/>
              <a:t>sinaps</a:t>
            </a:r>
            <a:r>
              <a:rPr lang="en-US" dirty="0" smtClean="0"/>
              <a:t> </a:t>
            </a:r>
            <a:r>
              <a:rPr lang="en-US" dirty="0" err="1" smtClean="0"/>
              <a:t>yapar</a:t>
            </a:r>
            <a:endParaRPr lang="en-US" dirty="0" smtClean="0"/>
          </a:p>
          <a:p>
            <a:pPr lvl="1"/>
            <a:r>
              <a:rPr lang="en-US" dirty="0" err="1" smtClean="0"/>
              <a:t>Çölyak</a:t>
            </a:r>
            <a:r>
              <a:rPr lang="en-US" dirty="0" smtClean="0"/>
              <a:t> </a:t>
            </a:r>
            <a:r>
              <a:rPr lang="en-US" dirty="0" err="1" smtClean="0"/>
              <a:t>ggl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Sup. </a:t>
            </a:r>
            <a:r>
              <a:rPr lang="en-US" dirty="0" err="1" smtClean="0"/>
              <a:t>Ve</a:t>
            </a:r>
            <a:r>
              <a:rPr lang="en-US" dirty="0" smtClean="0"/>
              <a:t> inf. </a:t>
            </a:r>
            <a:r>
              <a:rPr lang="en-US" dirty="0" err="1" smtClean="0"/>
              <a:t>Mezenterik</a:t>
            </a:r>
            <a:r>
              <a:rPr lang="en-US" dirty="0" smtClean="0"/>
              <a:t> </a:t>
            </a:r>
            <a:r>
              <a:rPr lang="en-US" dirty="0" err="1" smtClean="0"/>
              <a:t>ggl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Post</a:t>
            </a:r>
            <a:r>
              <a:rPr lang="en-US" dirty="0" err="1" smtClean="0"/>
              <a:t>gangliyonik</a:t>
            </a:r>
            <a:r>
              <a:rPr lang="en-US" dirty="0" smtClean="0"/>
              <a:t> </a:t>
            </a:r>
            <a:r>
              <a:rPr lang="en-US" dirty="0" err="1" smtClean="0"/>
              <a:t>sempatik</a:t>
            </a:r>
            <a:r>
              <a:rPr lang="en-US" dirty="0" smtClean="0"/>
              <a:t> </a:t>
            </a:r>
            <a:r>
              <a:rPr lang="en-US" dirty="0" err="1" smtClean="0"/>
              <a:t>lifler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GİS </a:t>
            </a:r>
            <a:r>
              <a:rPr lang="en-US" dirty="0" err="1" smtClean="0"/>
              <a:t>bölümlerini</a:t>
            </a:r>
            <a:r>
              <a:rPr lang="en-US" dirty="0" smtClean="0"/>
              <a:t> innerve </a:t>
            </a:r>
            <a:r>
              <a:rPr lang="en-US" dirty="0" err="1" smtClean="0"/>
              <a:t>eder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Noradrenerjiktir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35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Sempatik</a:t>
            </a:r>
            <a:r>
              <a:rPr lang="en-US" dirty="0" smtClean="0"/>
              <a:t> </a:t>
            </a:r>
            <a:r>
              <a:rPr lang="en-US" dirty="0" err="1" smtClean="0"/>
              <a:t>innervasyon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PS </a:t>
            </a:r>
            <a:r>
              <a:rPr lang="en-US" dirty="0" err="1" smtClean="0"/>
              <a:t>uyarımın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etkilerin</a:t>
            </a:r>
            <a:r>
              <a:rPr lang="en-US" dirty="0" smtClean="0"/>
              <a:t> </a:t>
            </a:r>
            <a:r>
              <a:rPr lang="en-US" dirty="0" err="1" smtClean="0"/>
              <a:t>tersine</a:t>
            </a:r>
            <a:r>
              <a:rPr lang="en-US" dirty="0" smtClean="0"/>
              <a:t> Gİ </a:t>
            </a:r>
            <a:r>
              <a:rPr lang="en-US" dirty="0" err="1" smtClean="0"/>
              <a:t>kanalın</a:t>
            </a:r>
            <a:r>
              <a:rPr lang="en-US" dirty="0" smtClean="0"/>
              <a:t> </a:t>
            </a:r>
            <a:r>
              <a:rPr lang="en-US" dirty="0" err="1" smtClean="0"/>
              <a:t>aktivitesini</a:t>
            </a:r>
            <a:r>
              <a:rPr lang="en-US" dirty="0" smtClean="0"/>
              <a:t> </a:t>
            </a:r>
            <a:r>
              <a:rPr lang="en-US" dirty="0" err="1" smtClean="0"/>
              <a:t>baskılar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Postgangliyonik</a:t>
            </a:r>
            <a:r>
              <a:rPr lang="en-US" dirty="0" smtClean="0"/>
              <a:t> </a:t>
            </a:r>
            <a:r>
              <a:rPr lang="en-US" dirty="0" err="1"/>
              <a:t>n</a:t>
            </a:r>
            <a:r>
              <a:rPr lang="en-US" dirty="0" err="1" smtClean="0"/>
              <a:t>örotransmitter</a:t>
            </a:r>
            <a:r>
              <a:rPr lang="en-US" dirty="0" smtClean="0"/>
              <a:t> NA (NE).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Düz</a:t>
            </a:r>
            <a:r>
              <a:rPr lang="en-US" dirty="0" smtClean="0"/>
              <a:t> </a:t>
            </a:r>
            <a:r>
              <a:rPr lang="en-US" dirty="0" err="1" smtClean="0"/>
              <a:t>kaslar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NA </a:t>
            </a:r>
            <a:r>
              <a:rPr lang="en-US" dirty="0" err="1" smtClean="0"/>
              <a:t>etki</a:t>
            </a:r>
            <a:r>
              <a:rPr lang="en-US" dirty="0" smtClean="0"/>
              <a:t> </a:t>
            </a:r>
            <a:r>
              <a:rPr lang="en-US" dirty="0" err="1" smtClean="0"/>
              <a:t>ederek</a:t>
            </a:r>
            <a:r>
              <a:rPr lang="en-US" dirty="0" smtClean="0"/>
              <a:t>. </a:t>
            </a:r>
            <a:r>
              <a:rPr lang="en-US" dirty="0" err="1" smtClean="0"/>
              <a:t>Sfinkterlerin</a:t>
            </a:r>
            <a:r>
              <a:rPr lang="en-US" dirty="0" smtClean="0"/>
              <a:t> </a:t>
            </a:r>
            <a:r>
              <a:rPr lang="en-US" dirty="0" err="1" smtClean="0"/>
              <a:t>tonusu</a:t>
            </a:r>
            <a:r>
              <a:rPr lang="en-US" dirty="0" smtClean="0"/>
              <a:t> </a:t>
            </a:r>
            <a:r>
              <a:rPr lang="en-US" dirty="0" err="1" smtClean="0"/>
              <a:t>artar</a:t>
            </a:r>
            <a:r>
              <a:rPr lang="en-US" dirty="0" smtClean="0"/>
              <a:t>, </a:t>
            </a:r>
            <a:r>
              <a:rPr lang="en-US" dirty="0" err="1" smtClean="0"/>
              <a:t>kapalı</a:t>
            </a:r>
            <a:r>
              <a:rPr lang="en-US" dirty="0" smtClean="0"/>
              <a:t> </a:t>
            </a:r>
            <a:r>
              <a:rPr lang="en-US" dirty="0" err="1" smtClean="0"/>
              <a:t>konumu</a:t>
            </a:r>
            <a:r>
              <a:rPr lang="en-US" dirty="0" smtClean="0"/>
              <a:t> </a:t>
            </a:r>
            <a:r>
              <a:rPr lang="en-US" dirty="0" err="1" smtClean="0"/>
              <a:t>destekler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Enterik</a:t>
            </a:r>
            <a:r>
              <a:rPr lang="en-US" dirty="0" smtClean="0"/>
              <a:t> </a:t>
            </a:r>
            <a:r>
              <a:rPr lang="en-US" dirty="0" err="1" smtClean="0"/>
              <a:t>nöronlar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güçlü</a:t>
            </a:r>
            <a:r>
              <a:rPr lang="en-US" dirty="0" smtClean="0"/>
              <a:t> </a:t>
            </a:r>
            <a:r>
              <a:rPr lang="en-US" dirty="0" err="1" smtClean="0"/>
              <a:t>baskılayıcı</a:t>
            </a:r>
            <a:r>
              <a:rPr lang="en-US" dirty="0" smtClean="0"/>
              <a:t> </a:t>
            </a:r>
            <a:r>
              <a:rPr lang="en-US" dirty="0" err="1" smtClean="0"/>
              <a:t>etki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298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Barsakların</a:t>
            </a:r>
            <a:r>
              <a:rPr lang="tr-TR" dirty="0" smtClean="0"/>
              <a:t> </a:t>
            </a:r>
            <a:r>
              <a:rPr lang="tr-TR" dirty="0" err="1" smtClean="0"/>
              <a:t>Afferent</a:t>
            </a:r>
            <a:r>
              <a:rPr lang="tr-TR" dirty="0" smtClean="0"/>
              <a:t> duysal lifleri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b="1" u="sng" dirty="0" err="1" smtClean="0"/>
              <a:t>Vagal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afferent</a:t>
            </a:r>
            <a:r>
              <a:rPr lang="tr-TR" b="1" u="sng" dirty="0" smtClean="0"/>
              <a:t> nöronlar</a:t>
            </a:r>
          </a:p>
          <a:p>
            <a:r>
              <a:rPr lang="tr-TR" dirty="0" smtClean="0"/>
              <a:t>Uyaranlar:</a:t>
            </a:r>
          </a:p>
          <a:p>
            <a:pPr lvl="1"/>
            <a:r>
              <a:rPr lang="tr-TR" dirty="0" smtClean="0"/>
              <a:t>Kas gerimi ve </a:t>
            </a:r>
            <a:r>
              <a:rPr lang="tr-TR" dirty="0" err="1" smtClean="0"/>
              <a:t>mukozal</a:t>
            </a:r>
            <a:r>
              <a:rPr lang="tr-TR" dirty="0" smtClean="0"/>
              <a:t> temas gibi mekanik olanlar (</a:t>
            </a:r>
            <a:r>
              <a:rPr lang="tr-TR" dirty="0" err="1" smtClean="0"/>
              <a:t>mekanorsp</a:t>
            </a:r>
            <a:r>
              <a:rPr lang="tr-TR" dirty="0" smtClean="0"/>
              <a:t>.)</a:t>
            </a:r>
            <a:endParaRPr lang="tr-TR" dirty="0"/>
          </a:p>
          <a:p>
            <a:pPr lvl="1"/>
            <a:r>
              <a:rPr lang="tr-TR" dirty="0" err="1" smtClean="0"/>
              <a:t>pH</a:t>
            </a:r>
            <a:r>
              <a:rPr lang="tr-TR" dirty="0" smtClean="0"/>
              <a:t>, </a:t>
            </a:r>
            <a:r>
              <a:rPr lang="tr-TR" dirty="0" err="1" smtClean="0"/>
              <a:t>osmolarite</a:t>
            </a:r>
            <a:r>
              <a:rPr lang="tr-TR" dirty="0" smtClean="0"/>
              <a:t>, </a:t>
            </a:r>
            <a:r>
              <a:rPr lang="tr-TR" dirty="0" err="1" smtClean="0"/>
              <a:t>glukoz</a:t>
            </a:r>
            <a:r>
              <a:rPr lang="tr-TR" dirty="0" smtClean="0"/>
              <a:t> konsantrasyonu gibi </a:t>
            </a:r>
            <a:r>
              <a:rPr lang="tr-TR" dirty="0" err="1" smtClean="0"/>
              <a:t>luminal</a:t>
            </a:r>
            <a:r>
              <a:rPr lang="tr-TR" dirty="0" smtClean="0"/>
              <a:t> kimyasal uyaranlar (</a:t>
            </a:r>
            <a:r>
              <a:rPr lang="tr-TR" dirty="0" err="1" smtClean="0"/>
              <a:t>kemorsp</a:t>
            </a:r>
            <a:r>
              <a:rPr lang="tr-TR" dirty="0" smtClean="0"/>
              <a:t>.)</a:t>
            </a:r>
          </a:p>
          <a:p>
            <a:r>
              <a:rPr lang="tr-TR" dirty="0" err="1" smtClean="0"/>
              <a:t>Vagal</a:t>
            </a:r>
            <a:r>
              <a:rPr lang="tr-TR" dirty="0" smtClean="0"/>
              <a:t> entegrasyon merkezi-</a:t>
            </a:r>
            <a:r>
              <a:rPr lang="tr-TR" dirty="0" err="1" smtClean="0"/>
              <a:t>dorsal</a:t>
            </a:r>
            <a:r>
              <a:rPr lang="tr-TR" dirty="0" smtClean="0"/>
              <a:t> </a:t>
            </a:r>
            <a:r>
              <a:rPr lang="tr-TR" dirty="0" err="1" smtClean="0"/>
              <a:t>vagal</a:t>
            </a:r>
            <a:r>
              <a:rPr lang="tr-TR" dirty="0" smtClean="0"/>
              <a:t> kompleks</a:t>
            </a:r>
          </a:p>
          <a:p>
            <a:pPr lvl="1"/>
            <a:r>
              <a:rPr lang="tr-TR" dirty="0" err="1" smtClean="0"/>
              <a:t>Vagusun</a:t>
            </a:r>
            <a:r>
              <a:rPr lang="tr-TR" dirty="0" smtClean="0"/>
              <a:t> </a:t>
            </a:r>
            <a:r>
              <a:rPr lang="tr-TR" dirty="0" err="1" smtClean="0"/>
              <a:t>dorsal</a:t>
            </a:r>
            <a:r>
              <a:rPr lang="tr-TR" dirty="0" smtClean="0"/>
              <a:t> motor çekirdeği, </a:t>
            </a:r>
            <a:r>
              <a:rPr lang="tr-TR" dirty="0" err="1" smtClean="0"/>
              <a:t>nuc.tr.solitarius</a:t>
            </a:r>
            <a:r>
              <a:rPr lang="tr-TR" dirty="0" smtClean="0"/>
              <a:t>, </a:t>
            </a:r>
            <a:r>
              <a:rPr lang="tr-TR" dirty="0" err="1" smtClean="0"/>
              <a:t>area</a:t>
            </a:r>
            <a:r>
              <a:rPr lang="tr-TR" dirty="0" smtClean="0"/>
              <a:t> </a:t>
            </a:r>
            <a:r>
              <a:rPr lang="tr-TR" dirty="0" err="1" smtClean="0"/>
              <a:t>postrema</a:t>
            </a:r>
            <a:r>
              <a:rPr lang="tr-TR" dirty="0" smtClean="0"/>
              <a:t> ve </a:t>
            </a:r>
            <a:r>
              <a:rPr lang="tr-TR" dirty="0" err="1" smtClean="0"/>
              <a:t>nuc.ambigus’tan</a:t>
            </a:r>
            <a:r>
              <a:rPr lang="tr-TR" dirty="0" smtClean="0"/>
              <a:t> oluşur</a:t>
            </a:r>
            <a:endParaRPr lang="tr-TR" dirty="0"/>
          </a:p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sz="2400" b="1" i="1" dirty="0" err="1" smtClean="0"/>
              <a:t>Dorsal</a:t>
            </a:r>
            <a:r>
              <a:rPr lang="tr-TR" sz="2400" b="1" i="1" dirty="0" smtClean="0"/>
              <a:t> </a:t>
            </a:r>
            <a:r>
              <a:rPr lang="tr-TR" sz="2400" b="1" i="1" dirty="0" err="1" smtClean="0"/>
              <a:t>vagal</a:t>
            </a:r>
            <a:r>
              <a:rPr lang="tr-TR" sz="2400" b="1" i="1" dirty="0" smtClean="0"/>
              <a:t> kompleksteki </a:t>
            </a:r>
            <a:r>
              <a:rPr lang="tr-TR" sz="2400" b="1" i="1" dirty="0" err="1" smtClean="0"/>
              <a:t>nöral</a:t>
            </a:r>
            <a:r>
              <a:rPr lang="tr-TR" sz="2400" b="1" i="1" dirty="0" smtClean="0"/>
              <a:t> ağlar ve üst merkezlerle etkileşimi, yemek yenmesinden hemen önce, yeme esnasında ve sindirim sırasındaki üst sindirim kanalında hızla değişen durumlara karşı hızlı kontrol sağlar</a:t>
            </a:r>
            <a:endParaRPr lang="tr-TR" sz="2400" b="1" i="1" dirty="0"/>
          </a:p>
        </p:txBody>
      </p:sp>
    </p:spTree>
    <p:extLst>
      <p:ext uri="{BB962C8B-B14F-4D97-AF65-F5344CB8AC3E}">
        <p14:creationId xmlns:p14="http://schemas.microsoft.com/office/powerpoint/2010/main" val="76147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Motilitenin</a:t>
            </a:r>
            <a:r>
              <a:rPr lang="en-US" dirty="0" smtClean="0"/>
              <a:t> </a:t>
            </a:r>
            <a:r>
              <a:rPr lang="en-US" dirty="0" err="1" smtClean="0"/>
              <a:t>sinirsel</a:t>
            </a:r>
            <a:r>
              <a:rPr lang="en-US" dirty="0" smtClean="0"/>
              <a:t> </a:t>
            </a:r>
            <a:r>
              <a:rPr lang="en-US" dirty="0" err="1" smtClean="0"/>
              <a:t>kontrolü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Miyenterik</a:t>
            </a:r>
            <a:r>
              <a:rPr lang="en-US" dirty="0" smtClean="0"/>
              <a:t> </a:t>
            </a:r>
            <a:r>
              <a:rPr lang="en-US" dirty="0" err="1" smtClean="0"/>
              <a:t>plx</a:t>
            </a:r>
            <a:r>
              <a:rPr lang="en-US" dirty="0" smtClean="0"/>
              <a:t>.: </a:t>
            </a:r>
            <a:r>
              <a:rPr lang="en-US" dirty="0" err="1" smtClean="0"/>
              <a:t>Uyarıldığında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Artmış</a:t>
            </a:r>
            <a:r>
              <a:rPr lang="en-US" dirty="0" smtClean="0"/>
              <a:t> </a:t>
            </a:r>
            <a:r>
              <a:rPr lang="en-US" dirty="0" err="1" smtClean="0"/>
              <a:t>tonik</a:t>
            </a:r>
            <a:r>
              <a:rPr lang="en-US" dirty="0" smtClean="0"/>
              <a:t> </a:t>
            </a:r>
            <a:r>
              <a:rPr lang="en-US" dirty="0" err="1" smtClean="0"/>
              <a:t>kasılma</a:t>
            </a:r>
            <a:r>
              <a:rPr lang="en-US" dirty="0" smtClean="0"/>
              <a:t>-barsak </a:t>
            </a:r>
            <a:r>
              <a:rPr lang="en-US" dirty="0" err="1" smtClean="0"/>
              <a:t>duvarı</a:t>
            </a:r>
            <a:r>
              <a:rPr lang="en-US" dirty="0" smtClean="0"/>
              <a:t> </a:t>
            </a:r>
            <a:r>
              <a:rPr lang="en-US" dirty="0" err="1" smtClean="0"/>
              <a:t>tonusunda</a:t>
            </a:r>
            <a:r>
              <a:rPr lang="en-US" dirty="0" smtClean="0"/>
              <a:t> </a:t>
            </a:r>
            <a:r>
              <a:rPr lang="en-US" dirty="0" err="1" smtClean="0"/>
              <a:t>artış</a:t>
            </a:r>
            <a:endParaRPr lang="en-US" dirty="0" smtClean="0"/>
          </a:p>
          <a:p>
            <a:pPr lvl="1"/>
            <a:r>
              <a:rPr lang="en-US" dirty="0" err="1" smtClean="0"/>
              <a:t>Ritmik</a:t>
            </a:r>
            <a:r>
              <a:rPr lang="en-US" dirty="0" smtClean="0"/>
              <a:t> </a:t>
            </a:r>
            <a:r>
              <a:rPr lang="en-US" dirty="0" err="1" smtClean="0"/>
              <a:t>kasılmaların</a:t>
            </a:r>
            <a:r>
              <a:rPr lang="en-US" dirty="0" smtClean="0"/>
              <a:t> </a:t>
            </a:r>
            <a:r>
              <a:rPr lang="en-US" dirty="0" err="1" smtClean="0"/>
              <a:t>yoğunluğunda</a:t>
            </a:r>
            <a:r>
              <a:rPr lang="en-US" dirty="0" smtClean="0"/>
              <a:t> </a:t>
            </a:r>
            <a:r>
              <a:rPr lang="en-US" dirty="0" err="1" smtClean="0"/>
              <a:t>artış</a:t>
            </a:r>
            <a:endParaRPr lang="en-US" dirty="0" smtClean="0"/>
          </a:p>
          <a:p>
            <a:pPr lvl="1"/>
            <a:r>
              <a:rPr lang="en-US" dirty="0" err="1" smtClean="0"/>
              <a:t>Kasılma</a:t>
            </a:r>
            <a:r>
              <a:rPr lang="en-US" dirty="0" smtClean="0"/>
              <a:t> </a:t>
            </a:r>
            <a:r>
              <a:rPr lang="en-US" dirty="0" err="1" smtClean="0"/>
              <a:t>ritmi</a:t>
            </a:r>
            <a:r>
              <a:rPr lang="en-US" dirty="0" smtClean="0"/>
              <a:t> </a:t>
            </a:r>
            <a:r>
              <a:rPr lang="en-US" dirty="0" err="1" smtClean="0"/>
              <a:t>hızında</a:t>
            </a:r>
            <a:r>
              <a:rPr lang="en-US" dirty="0" smtClean="0"/>
              <a:t> </a:t>
            </a:r>
            <a:r>
              <a:rPr lang="en-US" dirty="0" err="1" smtClean="0"/>
              <a:t>artış</a:t>
            </a:r>
            <a:endParaRPr lang="en-US" dirty="0" smtClean="0"/>
          </a:p>
          <a:p>
            <a:pPr lvl="1"/>
            <a:r>
              <a:rPr lang="en-US" dirty="0" err="1" smtClean="0"/>
              <a:t>Peristaltik</a:t>
            </a:r>
            <a:r>
              <a:rPr lang="en-US" dirty="0" smtClean="0"/>
              <a:t> </a:t>
            </a:r>
            <a:r>
              <a:rPr lang="en-US" dirty="0" err="1" smtClean="0"/>
              <a:t>dalgaların</a:t>
            </a:r>
            <a:r>
              <a:rPr lang="en-US" dirty="0" smtClean="0"/>
              <a:t> </a:t>
            </a:r>
            <a:r>
              <a:rPr lang="en-US" dirty="0" err="1" smtClean="0"/>
              <a:t>hızında</a:t>
            </a:r>
            <a:r>
              <a:rPr lang="en-US" dirty="0" smtClean="0"/>
              <a:t> </a:t>
            </a:r>
            <a:r>
              <a:rPr lang="en-US" dirty="0" err="1" smtClean="0"/>
              <a:t>artış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81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Sindirim </a:t>
            </a:r>
            <a:r>
              <a:rPr lang="en-US" dirty="0" err="1" smtClean="0"/>
              <a:t>sistemi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Besinler</a:t>
            </a:r>
            <a:r>
              <a:rPr lang="en-US" dirty="0" smtClean="0"/>
              <a:t>, </a:t>
            </a:r>
            <a:r>
              <a:rPr lang="en-US" dirty="0" err="1" smtClean="0"/>
              <a:t>organizmanın</a:t>
            </a:r>
            <a:r>
              <a:rPr lang="en-US" dirty="0" smtClean="0"/>
              <a:t> </a:t>
            </a:r>
            <a:r>
              <a:rPr lang="en-US" dirty="0" err="1" smtClean="0"/>
              <a:t>ihtiyacı</a:t>
            </a:r>
            <a:r>
              <a:rPr lang="en-US" dirty="0" smtClean="0"/>
              <a:t> </a:t>
            </a:r>
            <a:r>
              <a:rPr lang="en-US" dirty="0" err="1" smtClean="0"/>
              <a:t>doğrultusunda</a:t>
            </a:r>
            <a:r>
              <a:rPr lang="en-US" dirty="0" smtClean="0"/>
              <a:t> </a:t>
            </a:r>
            <a:r>
              <a:rPr lang="en-US" dirty="0" err="1" smtClean="0"/>
              <a:t>değişim</a:t>
            </a:r>
            <a:r>
              <a:rPr lang="en-US" dirty="0" smtClean="0"/>
              <a:t> </a:t>
            </a:r>
            <a:r>
              <a:rPr lang="en-US" dirty="0" err="1" smtClean="0"/>
              <a:t>geçirir</a:t>
            </a:r>
            <a:r>
              <a:rPr lang="en-US" dirty="0" smtClean="0"/>
              <a:t>.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moleküllerden</a:t>
            </a:r>
            <a:r>
              <a:rPr lang="en-US" dirty="0" smtClean="0"/>
              <a:t> </a:t>
            </a:r>
            <a:r>
              <a:rPr lang="en-US" dirty="0" err="1" smtClean="0"/>
              <a:t>ince</a:t>
            </a:r>
            <a:r>
              <a:rPr lang="en-US" dirty="0" smtClean="0"/>
              <a:t> </a:t>
            </a:r>
            <a:r>
              <a:rPr lang="en-US" dirty="0" err="1" smtClean="0"/>
              <a:t>barsaktan</a:t>
            </a:r>
            <a:r>
              <a:rPr lang="en-US" dirty="0" smtClean="0"/>
              <a:t> </a:t>
            </a:r>
            <a:r>
              <a:rPr lang="en-US" dirty="0" err="1" smtClean="0"/>
              <a:t>emilebilen</a:t>
            </a:r>
            <a:r>
              <a:rPr lang="en-US" dirty="0" smtClean="0"/>
              <a:t> </a:t>
            </a:r>
            <a:r>
              <a:rPr lang="en-US" dirty="0" err="1" smtClean="0"/>
              <a:t>basit</a:t>
            </a:r>
            <a:r>
              <a:rPr lang="en-US" dirty="0" smtClean="0"/>
              <a:t> </a:t>
            </a:r>
            <a:r>
              <a:rPr lang="en-US" dirty="0" err="1" smtClean="0"/>
              <a:t>moleküller</a:t>
            </a:r>
            <a:r>
              <a:rPr lang="en-US" dirty="0" smtClean="0"/>
              <a:t> </a:t>
            </a:r>
            <a:r>
              <a:rPr lang="en-US" dirty="0" err="1" smtClean="0"/>
              <a:t>oluşur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Okside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enerji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endParaRPr lang="en-US" dirty="0" smtClean="0"/>
          </a:p>
          <a:p>
            <a:r>
              <a:rPr lang="en-US" dirty="0" err="1" smtClean="0"/>
              <a:t>Organizmanın</a:t>
            </a:r>
            <a:r>
              <a:rPr lang="en-US" dirty="0" smtClean="0"/>
              <a:t> </a:t>
            </a:r>
            <a:r>
              <a:rPr lang="en-US" dirty="0" err="1" smtClean="0"/>
              <a:t>kendini</a:t>
            </a:r>
            <a:r>
              <a:rPr lang="en-US" dirty="0" smtClean="0"/>
              <a:t> </a:t>
            </a:r>
            <a:r>
              <a:rPr lang="en-US" dirty="0" err="1" smtClean="0"/>
              <a:t>yenilemesi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moleküllerin</a:t>
            </a:r>
            <a:r>
              <a:rPr lang="en-US" dirty="0" smtClean="0"/>
              <a:t> </a:t>
            </a:r>
            <a:r>
              <a:rPr lang="en-US" dirty="0" err="1" smtClean="0"/>
              <a:t>üretimi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substratlar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Metabolik</a:t>
            </a:r>
            <a:r>
              <a:rPr lang="en-US" dirty="0" smtClean="0"/>
              <a:t> </a:t>
            </a:r>
            <a:r>
              <a:rPr lang="en-US" dirty="0" err="1" smtClean="0"/>
              <a:t>olayların</a:t>
            </a:r>
            <a:r>
              <a:rPr lang="en-US" dirty="0" smtClean="0"/>
              <a:t> </a:t>
            </a:r>
            <a:r>
              <a:rPr lang="en-US" dirty="0" err="1" smtClean="0"/>
              <a:t>düzenlenmesinde</a:t>
            </a:r>
            <a:r>
              <a:rPr lang="en-US" dirty="0" smtClean="0"/>
              <a:t> </a:t>
            </a:r>
            <a:r>
              <a:rPr lang="en-US" dirty="0" err="1" smtClean="0"/>
              <a:t>rol</a:t>
            </a:r>
            <a:r>
              <a:rPr lang="en-US" dirty="0" smtClean="0"/>
              <a:t> </a:t>
            </a:r>
            <a:r>
              <a:rPr lang="en-US" dirty="0" err="1" smtClean="0"/>
              <a:t>alır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49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dirty="0"/>
              <a:t>Sindirim kanalında hareketler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12875"/>
            <a:ext cx="8077200" cy="511175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tr-TR" sz="2800" b="1" dirty="0" smtClean="0">
                <a:solidFill>
                  <a:srgbClr val="000000"/>
                </a:solidFill>
              </a:rPr>
              <a:t>Karıştırıcı hareketler (</a:t>
            </a:r>
            <a:r>
              <a:rPr lang="tr-TR" sz="2800" b="1" dirty="0" err="1" smtClean="0">
                <a:solidFill>
                  <a:srgbClr val="000000"/>
                </a:solidFill>
              </a:rPr>
              <a:t>segmentasyon</a:t>
            </a:r>
            <a:r>
              <a:rPr lang="tr-TR" sz="2800" b="1" dirty="0" smtClean="0">
                <a:solidFill>
                  <a:srgbClr val="000000"/>
                </a:solidFill>
              </a:rPr>
              <a:t>): </a:t>
            </a:r>
          </a:p>
          <a:p>
            <a:r>
              <a:rPr lang="tr-TR" sz="2800" b="1" dirty="0" smtClean="0">
                <a:solidFill>
                  <a:srgbClr val="000000"/>
                </a:solidFill>
              </a:rPr>
              <a:t>Kanal </a:t>
            </a:r>
            <a:r>
              <a:rPr lang="tr-TR" sz="2800" b="1" dirty="0">
                <a:solidFill>
                  <a:srgbClr val="000000"/>
                </a:solidFill>
              </a:rPr>
              <a:t>duvarının küçük bölümlerinin lokal </a:t>
            </a:r>
          </a:p>
          <a:p>
            <a:pPr>
              <a:buFontTx/>
              <a:buNone/>
            </a:pPr>
            <a:r>
              <a:rPr lang="tr-TR" sz="2800" b="1" dirty="0">
                <a:solidFill>
                  <a:srgbClr val="000000"/>
                </a:solidFill>
              </a:rPr>
              <a:t>   </a:t>
            </a:r>
            <a:r>
              <a:rPr lang="tr-TR" sz="2800" b="1" dirty="0" smtClean="0">
                <a:solidFill>
                  <a:srgbClr val="000000"/>
                </a:solidFill>
              </a:rPr>
              <a:t> kasılması </a:t>
            </a:r>
            <a:r>
              <a:rPr lang="tr-TR" sz="2800" b="1" dirty="0">
                <a:solidFill>
                  <a:srgbClr val="000000"/>
                </a:solidFill>
              </a:rPr>
              <a:t>(</a:t>
            </a:r>
            <a:r>
              <a:rPr lang="tr-TR" sz="2800" b="1" dirty="0" err="1">
                <a:solidFill>
                  <a:srgbClr val="000000"/>
                </a:solidFill>
              </a:rPr>
              <a:t>segmental</a:t>
            </a:r>
            <a:r>
              <a:rPr lang="tr-TR" sz="2800" b="1" dirty="0">
                <a:solidFill>
                  <a:srgbClr val="000000"/>
                </a:solidFill>
              </a:rPr>
              <a:t> hareket) sonucu oluşur.</a:t>
            </a:r>
          </a:p>
          <a:p>
            <a:pPr>
              <a:buFontTx/>
              <a:buNone/>
            </a:pPr>
            <a:r>
              <a:rPr lang="tr-TR" sz="2800" b="1" dirty="0" smtClean="0">
                <a:solidFill>
                  <a:srgbClr val="000000"/>
                </a:solidFill>
              </a:rPr>
              <a:t>2. İlerletici </a:t>
            </a:r>
            <a:r>
              <a:rPr lang="tr-TR" sz="2800" b="1" dirty="0">
                <a:solidFill>
                  <a:srgbClr val="000000"/>
                </a:solidFill>
              </a:rPr>
              <a:t>hareketler (</a:t>
            </a:r>
            <a:r>
              <a:rPr lang="tr-TR" sz="2800" b="1" dirty="0" err="1">
                <a:solidFill>
                  <a:srgbClr val="000000"/>
                </a:solidFill>
              </a:rPr>
              <a:t>peristaltizm</a:t>
            </a:r>
            <a:r>
              <a:rPr lang="tr-TR" sz="2800" b="1" dirty="0" smtClean="0">
                <a:solidFill>
                  <a:srgbClr val="000000"/>
                </a:solidFill>
              </a:rPr>
              <a:t>)</a:t>
            </a:r>
          </a:p>
          <a:p>
            <a:r>
              <a:rPr lang="tr-TR" sz="2800" b="1" dirty="0" smtClean="0">
                <a:solidFill>
                  <a:srgbClr val="000000"/>
                </a:solidFill>
              </a:rPr>
              <a:t>Barsak etrafında kasılan halkalar meydana gelir ve ileri doğru hareket eder</a:t>
            </a:r>
            <a:endParaRPr lang="tr-TR" sz="2800" b="1" dirty="0">
              <a:solidFill>
                <a:srgbClr val="000000"/>
              </a:solidFill>
            </a:endParaRPr>
          </a:p>
        </p:txBody>
      </p:sp>
      <p:pic>
        <p:nvPicPr>
          <p:cNvPr id="4" name="Picture 2" descr="show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5085184"/>
            <a:ext cx="3078846" cy="1146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433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>
                <a:solidFill>
                  <a:srgbClr val="000000"/>
                </a:solidFill>
              </a:rPr>
              <a:t>PERİSTALTİZM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sz="3300" dirty="0" err="1">
                <a:solidFill>
                  <a:srgbClr val="000000"/>
                </a:solidFill>
              </a:rPr>
              <a:t>Özofagustan</a:t>
            </a:r>
            <a:r>
              <a:rPr lang="tr-TR" sz="3300" dirty="0">
                <a:solidFill>
                  <a:srgbClr val="000000"/>
                </a:solidFill>
              </a:rPr>
              <a:t> rektuma kadar lümendeki içeriğin barsak duvarını germesi ile  başlayan reflekstir</a:t>
            </a:r>
            <a:r>
              <a:rPr lang="tr-TR" sz="3300" dirty="0" smtClean="0">
                <a:solidFill>
                  <a:srgbClr val="000000"/>
                </a:solidFill>
              </a:rPr>
              <a:t>. </a:t>
            </a:r>
          </a:p>
          <a:p>
            <a:pPr lvl="1"/>
            <a:r>
              <a:rPr lang="tr-TR" sz="3300" dirty="0" smtClean="0">
                <a:solidFill>
                  <a:srgbClr val="000000"/>
                </a:solidFill>
              </a:rPr>
              <a:t>Kimyasal veya fiziksel </a:t>
            </a:r>
            <a:r>
              <a:rPr lang="tr-TR" sz="3300" dirty="0" err="1" smtClean="0">
                <a:solidFill>
                  <a:srgbClr val="000000"/>
                </a:solidFill>
              </a:rPr>
              <a:t>iritasyon</a:t>
            </a:r>
            <a:endParaRPr lang="tr-TR" sz="3300" dirty="0" smtClean="0">
              <a:solidFill>
                <a:srgbClr val="000000"/>
              </a:solidFill>
            </a:endParaRPr>
          </a:p>
          <a:p>
            <a:pPr lvl="1"/>
            <a:r>
              <a:rPr lang="tr-TR" sz="3300" dirty="0" smtClean="0">
                <a:solidFill>
                  <a:srgbClr val="000000"/>
                </a:solidFill>
              </a:rPr>
              <a:t>PS uyarılar</a:t>
            </a:r>
            <a:endParaRPr lang="tr-TR" sz="3300" dirty="0">
              <a:solidFill>
                <a:srgbClr val="000000"/>
              </a:solidFill>
            </a:endParaRPr>
          </a:p>
          <a:p>
            <a:endParaRPr lang="tr-TR" sz="3300" dirty="0">
              <a:solidFill>
                <a:srgbClr val="000000"/>
              </a:solidFill>
            </a:endParaRPr>
          </a:p>
          <a:p>
            <a:r>
              <a:rPr lang="tr-TR" sz="3300" dirty="0" err="1">
                <a:solidFill>
                  <a:srgbClr val="000000"/>
                </a:solidFill>
              </a:rPr>
              <a:t>Enterik</a:t>
            </a:r>
            <a:r>
              <a:rPr lang="tr-TR" sz="3300" dirty="0">
                <a:solidFill>
                  <a:srgbClr val="000000"/>
                </a:solidFill>
              </a:rPr>
              <a:t> sinir </a:t>
            </a:r>
            <a:r>
              <a:rPr lang="tr-TR" sz="3300" dirty="0" smtClean="0">
                <a:solidFill>
                  <a:srgbClr val="000000"/>
                </a:solidFill>
              </a:rPr>
              <a:t>sisteminde entegre </a:t>
            </a:r>
            <a:r>
              <a:rPr lang="tr-TR" sz="3300" dirty="0">
                <a:solidFill>
                  <a:srgbClr val="000000"/>
                </a:solidFill>
              </a:rPr>
              <a:t>aktivitesidir</a:t>
            </a:r>
            <a:r>
              <a:rPr lang="tr-TR" sz="3300" dirty="0" smtClean="0">
                <a:solidFill>
                  <a:srgbClr val="000000"/>
                </a:solidFill>
              </a:rPr>
              <a:t>. </a:t>
            </a:r>
            <a:r>
              <a:rPr lang="tr-TR" sz="3300" dirty="0" err="1" smtClean="0">
                <a:solidFill>
                  <a:srgbClr val="000000"/>
                </a:solidFill>
              </a:rPr>
              <a:t>Myenterik</a:t>
            </a:r>
            <a:r>
              <a:rPr lang="tr-TR" sz="3300" dirty="0" smtClean="0">
                <a:solidFill>
                  <a:srgbClr val="000000"/>
                </a:solidFill>
              </a:rPr>
              <a:t> </a:t>
            </a:r>
            <a:r>
              <a:rPr lang="tr-TR" sz="3300" dirty="0" err="1" smtClean="0">
                <a:solidFill>
                  <a:srgbClr val="000000"/>
                </a:solidFill>
              </a:rPr>
              <a:t>pleksusun</a:t>
            </a:r>
            <a:r>
              <a:rPr lang="tr-TR" sz="3300" dirty="0" smtClean="0">
                <a:solidFill>
                  <a:srgbClr val="000000"/>
                </a:solidFill>
              </a:rPr>
              <a:t> işlevidir.</a:t>
            </a:r>
            <a:endParaRPr lang="tr-TR" sz="3300" dirty="0">
              <a:solidFill>
                <a:srgbClr val="000000"/>
              </a:solidFill>
            </a:endParaRPr>
          </a:p>
          <a:p>
            <a:pPr lvl="1"/>
            <a:r>
              <a:rPr lang="tr-TR" sz="3300" dirty="0">
                <a:solidFill>
                  <a:srgbClr val="000000"/>
                </a:solidFill>
              </a:rPr>
              <a:t>Gerim, uyaranın arkasında sirküler kasta </a:t>
            </a:r>
            <a:r>
              <a:rPr lang="tr-TR" sz="3300" dirty="0" err="1">
                <a:solidFill>
                  <a:srgbClr val="000000"/>
                </a:solidFill>
              </a:rPr>
              <a:t>kontraksiyon</a:t>
            </a:r>
            <a:r>
              <a:rPr lang="tr-TR" sz="3300" dirty="0">
                <a:solidFill>
                  <a:srgbClr val="000000"/>
                </a:solidFill>
              </a:rPr>
              <a:t>, uyaranın önünde ise gevşemeye neden  olan </a:t>
            </a:r>
            <a:r>
              <a:rPr lang="tr-TR" sz="3300" dirty="0" err="1">
                <a:solidFill>
                  <a:srgbClr val="000000"/>
                </a:solidFill>
              </a:rPr>
              <a:t>refkeks</a:t>
            </a:r>
            <a:r>
              <a:rPr lang="tr-TR" sz="3300" dirty="0">
                <a:solidFill>
                  <a:srgbClr val="000000"/>
                </a:solidFill>
              </a:rPr>
              <a:t> aktiviteyi </a:t>
            </a:r>
            <a:r>
              <a:rPr lang="tr-TR" sz="3300" dirty="0" smtClean="0">
                <a:solidFill>
                  <a:srgbClr val="000000"/>
                </a:solidFill>
              </a:rPr>
              <a:t>başlatır.</a:t>
            </a:r>
          </a:p>
          <a:p>
            <a:pPr lvl="1"/>
            <a:r>
              <a:rPr lang="tr-TR" altLang="tr-TR" sz="3300" dirty="0"/>
              <a:t>Kasılma halkası </a:t>
            </a:r>
            <a:r>
              <a:rPr lang="tr-TR" altLang="tr-TR" sz="3300" dirty="0" err="1"/>
              <a:t>oral</a:t>
            </a:r>
            <a:r>
              <a:rPr lang="tr-TR" altLang="tr-TR" sz="3300" dirty="0" err="1">
                <a:sym typeface="Wingdings" pitchFamily="2" charset="2"/>
              </a:rPr>
              <a:t></a:t>
            </a:r>
            <a:r>
              <a:rPr lang="tr-TR" altLang="tr-TR" sz="3300" dirty="0" err="1"/>
              <a:t>anal</a:t>
            </a:r>
            <a:r>
              <a:rPr lang="tr-TR" altLang="tr-TR" sz="3300" dirty="0"/>
              <a:t> </a:t>
            </a:r>
            <a:r>
              <a:rPr lang="tr-TR" altLang="tr-TR" sz="3300" dirty="0" smtClean="0"/>
              <a:t>yönde 0.5-2.0cm/</a:t>
            </a:r>
            <a:r>
              <a:rPr lang="tr-TR" altLang="tr-TR" sz="3300" dirty="0" err="1" smtClean="0"/>
              <a:t>sn</a:t>
            </a:r>
            <a:r>
              <a:rPr lang="tr-TR" altLang="tr-TR" sz="3300" dirty="0" smtClean="0"/>
              <a:t> </a:t>
            </a:r>
            <a:r>
              <a:rPr lang="tr-TR" altLang="tr-TR" sz="3300" dirty="0" err="1"/>
              <a:t>lik</a:t>
            </a:r>
            <a:r>
              <a:rPr lang="tr-TR" altLang="tr-TR" sz="3300" dirty="0"/>
              <a:t> hızla </a:t>
            </a:r>
            <a:r>
              <a:rPr lang="tr-TR" altLang="tr-TR" sz="3300" dirty="0" smtClean="0"/>
              <a:t> ilerler. </a:t>
            </a:r>
            <a:r>
              <a:rPr lang="tr-TR" altLang="tr-TR" sz="3300" dirty="0" err="1" smtClean="0"/>
              <a:t>Kimusun</a:t>
            </a:r>
            <a:r>
              <a:rPr lang="tr-TR" altLang="tr-TR" sz="3300" dirty="0" smtClean="0"/>
              <a:t> </a:t>
            </a:r>
            <a:r>
              <a:rPr lang="tr-TR" altLang="tr-TR" sz="3300" dirty="0"/>
              <a:t>hareketi </a:t>
            </a:r>
            <a:r>
              <a:rPr lang="tr-TR" altLang="tr-TR" sz="3300" dirty="0" smtClean="0"/>
              <a:t>yavaştır</a:t>
            </a:r>
            <a:r>
              <a:rPr lang="tr-TR" altLang="tr-TR" sz="3300" dirty="0"/>
              <a:t>,</a:t>
            </a:r>
            <a:r>
              <a:rPr lang="tr-TR" altLang="tr-TR" sz="3300" dirty="0" smtClean="0"/>
              <a:t> sindirim </a:t>
            </a:r>
            <a:r>
              <a:rPr lang="tr-TR" altLang="tr-TR" sz="3300" dirty="0"/>
              <a:t>ve </a:t>
            </a:r>
            <a:r>
              <a:rPr lang="tr-TR" altLang="tr-TR" sz="3300" dirty="0" smtClean="0"/>
              <a:t>emilimin gerçekleşmesini sağlar.</a:t>
            </a:r>
            <a:endParaRPr lang="tr-TR" altLang="tr-TR" sz="3300" dirty="0"/>
          </a:p>
        </p:txBody>
      </p:sp>
    </p:spTree>
    <p:extLst>
      <p:ext uri="{BB962C8B-B14F-4D97-AF65-F5344CB8AC3E}">
        <p14:creationId xmlns:p14="http://schemas.microsoft.com/office/powerpoint/2010/main" val="123410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Segmentasyon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Sindirim kanalının farklı bölgelerinde farklıdır.</a:t>
            </a:r>
          </a:p>
          <a:p>
            <a:r>
              <a:rPr lang="tr-TR" dirty="0" smtClean="0"/>
              <a:t>İleri doğru hareketin </a:t>
            </a:r>
            <a:r>
              <a:rPr lang="tr-TR" dirty="0" err="1" smtClean="0"/>
              <a:t>sfinkter</a:t>
            </a:r>
            <a:r>
              <a:rPr lang="tr-TR" dirty="0" smtClean="0"/>
              <a:t> ile engellendiği bölgelerde karıştırma/çalkalama biçimindedir.</a:t>
            </a:r>
          </a:p>
          <a:p>
            <a:r>
              <a:rPr lang="tr-TR" dirty="0" smtClean="0"/>
              <a:t>Barsak duvarında birkaç santimetrede bir 5-30 </a:t>
            </a:r>
            <a:r>
              <a:rPr lang="tr-TR" dirty="0" err="1" smtClean="0"/>
              <a:t>sn</a:t>
            </a:r>
            <a:r>
              <a:rPr lang="tr-TR" dirty="0" smtClean="0"/>
              <a:t> süren  </a:t>
            </a:r>
            <a:r>
              <a:rPr lang="tr-TR" b="1" i="1" dirty="0" smtClean="0"/>
              <a:t>bölgesel aralıklı daraltıcı kasılmalar </a:t>
            </a:r>
            <a:r>
              <a:rPr lang="tr-TR" dirty="0" smtClean="0"/>
              <a:t>oluşur; daha sonra </a:t>
            </a:r>
            <a:r>
              <a:rPr lang="tr-TR" dirty="0" err="1" smtClean="0"/>
              <a:t>barsağın</a:t>
            </a:r>
            <a:r>
              <a:rPr lang="tr-TR" dirty="0" smtClean="0"/>
              <a:t> başka bir noktasında yeni kasılma oluşur (parçalayıp bölme).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017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Sinidirim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Besin</a:t>
            </a:r>
            <a:r>
              <a:rPr lang="en-US" dirty="0" smtClean="0"/>
              <a:t> </a:t>
            </a:r>
            <a:r>
              <a:rPr lang="en-US" dirty="0" err="1" smtClean="0"/>
              <a:t>maddelerinin</a:t>
            </a:r>
            <a:r>
              <a:rPr lang="en-US" dirty="0" smtClean="0"/>
              <a:t> </a:t>
            </a:r>
            <a:r>
              <a:rPr lang="en-US" dirty="0" err="1" smtClean="0"/>
              <a:t>alınması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Mekanik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parçalanması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kimyasal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basit</a:t>
            </a:r>
            <a:r>
              <a:rPr lang="en-US" dirty="0" smtClean="0"/>
              <a:t> </a:t>
            </a:r>
            <a:r>
              <a:rPr lang="en-US" dirty="0" err="1" smtClean="0"/>
              <a:t>moleküllere</a:t>
            </a:r>
            <a:r>
              <a:rPr lang="en-US" dirty="0" smtClean="0"/>
              <a:t> </a:t>
            </a:r>
            <a:r>
              <a:rPr lang="en-US" dirty="0" err="1" smtClean="0"/>
              <a:t>ayrıştırılması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Yararlı</a:t>
            </a:r>
            <a:r>
              <a:rPr lang="en-US" dirty="0" smtClean="0"/>
              <a:t> </a:t>
            </a:r>
            <a:r>
              <a:rPr lang="en-US" dirty="0" err="1" smtClean="0"/>
              <a:t>olanların</a:t>
            </a:r>
            <a:r>
              <a:rPr lang="en-US" dirty="0" smtClean="0"/>
              <a:t> </a:t>
            </a:r>
            <a:r>
              <a:rPr lang="en-US" dirty="0" err="1" smtClean="0"/>
              <a:t>emilmesi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Artıkların</a:t>
            </a:r>
            <a:r>
              <a:rPr lang="en-US" dirty="0" smtClean="0"/>
              <a:t> </a:t>
            </a:r>
            <a:r>
              <a:rPr lang="en-US" dirty="0" err="1" smtClean="0"/>
              <a:t>atılması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şlemlerini</a:t>
            </a:r>
            <a:r>
              <a:rPr lang="en-US" dirty="0" smtClean="0"/>
              <a:t> </a:t>
            </a:r>
            <a:r>
              <a:rPr lang="en-US" dirty="0" err="1" smtClean="0"/>
              <a:t>gerçekleştirir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14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23728" y="692696"/>
            <a:ext cx="4471164" cy="557713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tr-TR" altLang="tr-TR" sz="2400" dirty="0"/>
              <a:t>Sindirim kanalında işlevine uygun olarak geçişi yavaşlatan veya duraklatan darlıklar </a:t>
            </a:r>
            <a:r>
              <a:rPr lang="tr-TR" altLang="tr-TR" sz="2400" dirty="0" smtClean="0"/>
              <a:t>- </a:t>
            </a:r>
            <a:r>
              <a:rPr lang="tr-TR" altLang="tr-TR" sz="2400" b="1" dirty="0" err="1" smtClean="0"/>
              <a:t>sfinkterler</a:t>
            </a:r>
            <a:r>
              <a:rPr lang="tr-TR" altLang="tr-TR" sz="2400" dirty="0" smtClean="0"/>
              <a:t> bulunur</a:t>
            </a:r>
            <a:r>
              <a:rPr lang="tr-TR" altLang="tr-TR" sz="2400" dirty="0"/>
              <a:t>.</a:t>
            </a:r>
          </a:p>
          <a:p>
            <a:pPr lvl="1">
              <a:lnSpc>
                <a:spcPct val="90000"/>
              </a:lnSpc>
            </a:pPr>
            <a:r>
              <a:rPr lang="tr-TR" altLang="tr-TR" sz="2000" dirty="0" err="1" smtClean="0"/>
              <a:t>Dinlenimde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sfinkterlerin</a:t>
            </a:r>
            <a:r>
              <a:rPr lang="tr-TR" altLang="tr-TR" sz="2000" dirty="0" smtClean="0"/>
              <a:t> </a:t>
            </a:r>
            <a:r>
              <a:rPr lang="tr-TR" altLang="tr-TR" sz="2000" dirty="0" err="1"/>
              <a:t>tonusu</a:t>
            </a:r>
            <a:r>
              <a:rPr lang="tr-TR" altLang="tr-TR" sz="2000" dirty="0"/>
              <a:t> komşu </a:t>
            </a:r>
            <a:r>
              <a:rPr lang="tr-TR" altLang="tr-TR" sz="2000" dirty="0" err="1"/>
              <a:t>segmentlerden</a:t>
            </a:r>
            <a:r>
              <a:rPr lang="tr-TR" altLang="tr-TR" sz="2000" dirty="0"/>
              <a:t> daha fazladır, lümen ikiye ayrılmış gibidir</a:t>
            </a:r>
            <a:r>
              <a:rPr lang="tr-TR" altLang="tr-TR" sz="2000" dirty="0" smtClean="0"/>
              <a:t>. Uygun uyaranlarla </a:t>
            </a:r>
            <a:r>
              <a:rPr lang="tr-TR" altLang="tr-TR" sz="2000" dirty="0" err="1"/>
              <a:t>sfinkterler</a:t>
            </a:r>
            <a:r>
              <a:rPr lang="tr-TR" altLang="tr-TR" sz="2000" dirty="0"/>
              <a:t> gevşeyerek bir bölümden diğerine geçişe izin verir</a:t>
            </a:r>
            <a:r>
              <a:rPr lang="tr-TR" altLang="tr-TR" sz="20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tr-TR" altLang="tr-TR" b="1" dirty="0" smtClean="0"/>
              <a:t>Üst </a:t>
            </a:r>
            <a:r>
              <a:rPr lang="tr-TR" altLang="tr-TR" b="1" dirty="0" err="1" smtClean="0"/>
              <a:t>özofageal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sfinkter</a:t>
            </a:r>
            <a:r>
              <a:rPr lang="tr-TR" altLang="tr-TR" b="1" dirty="0" smtClean="0"/>
              <a:t> (UES)</a:t>
            </a:r>
          </a:p>
          <a:p>
            <a:pPr lvl="1" indent="-342900"/>
            <a:r>
              <a:rPr lang="tr-TR" altLang="tr-TR" dirty="0" err="1"/>
              <a:t>Farinks</a:t>
            </a:r>
            <a:r>
              <a:rPr lang="tr-TR" altLang="tr-TR" dirty="0"/>
              <a:t> ve </a:t>
            </a:r>
            <a:r>
              <a:rPr lang="tr-TR" altLang="tr-TR" dirty="0" err="1"/>
              <a:t>özofagusun</a:t>
            </a:r>
            <a:r>
              <a:rPr lang="tr-TR" altLang="tr-TR" dirty="0"/>
              <a:t> (çizgili kas </a:t>
            </a:r>
            <a:r>
              <a:rPr lang="tr-TR" altLang="tr-TR" dirty="0" smtClean="0"/>
              <a:t>yapısındaki) üst </a:t>
            </a:r>
            <a:r>
              <a:rPr lang="tr-TR" altLang="tr-TR" dirty="0"/>
              <a:t>kısmını ayırır .</a:t>
            </a:r>
          </a:p>
          <a:p>
            <a:pPr lvl="1" indent="-342900"/>
            <a:r>
              <a:rPr lang="tr-TR" altLang="tr-TR" dirty="0" err="1"/>
              <a:t>Dinlenim</a:t>
            </a:r>
            <a:r>
              <a:rPr lang="tr-TR" altLang="tr-TR" dirty="0"/>
              <a:t> basıncı en yüksektir.</a:t>
            </a:r>
          </a:p>
          <a:p>
            <a:pPr lvl="1" indent="-342900"/>
            <a:r>
              <a:rPr lang="tr-TR" altLang="tr-TR" dirty="0" smtClean="0"/>
              <a:t>Yutmayı kontrol eder: 5, 7, 10, 12. </a:t>
            </a:r>
            <a:r>
              <a:rPr lang="tr-TR" altLang="tr-TR" dirty="0" err="1" smtClean="0"/>
              <a:t>kranial</a:t>
            </a:r>
            <a:r>
              <a:rPr lang="tr-TR" altLang="tr-TR" dirty="0" smtClean="0"/>
              <a:t> sinirler)</a:t>
            </a:r>
          </a:p>
          <a:p>
            <a:pPr lvl="1" indent="-342900"/>
            <a:r>
              <a:rPr lang="tr-TR" altLang="tr-TR" dirty="0" err="1"/>
              <a:t>İ</a:t>
            </a:r>
            <a:r>
              <a:rPr lang="tr-TR" altLang="tr-TR" dirty="0" err="1" smtClean="0"/>
              <a:t>nspirasyon</a:t>
            </a:r>
            <a:r>
              <a:rPr lang="tr-TR" altLang="tr-TR" dirty="0" smtClean="0"/>
              <a:t> sırasında kapalıdır. </a:t>
            </a:r>
          </a:p>
          <a:p>
            <a:pPr lvl="1" indent="-342900"/>
            <a:r>
              <a:rPr lang="tr-TR" altLang="tr-TR" dirty="0"/>
              <a:t>Yutma sırasında ise </a:t>
            </a:r>
            <a:r>
              <a:rPr lang="tr-TR" altLang="tr-TR" dirty="0" err="1"/>
              <a:t>glottis</a:t>
            </a:r>
            <a:r>
              <a:rPr lang="tr-TR" altLang="tr-TR" dirty="0"/>
              <a:t> </a:t>
            </a:r>
            <a:r>
              <a:rPr lang="tr-TR" altLang="tr-TR" dirty="0" smtClean="0"/>
              <a:t>kapanır, UES gevşer. Besinin </a:t>
            </a:r>
            <a:r>
              <a:rPr lang="tr-TR" altLang="tr-TR" dirty="0"/>
              <a:t>hava yollarına </a:t>
            </a:r>
            <a:r>
              <a:rPr lang="tr-TR" altLang="tr-TR" dirty="0" smtClean="0"/>
              <a:t>kaçmadan </a:t>
            </a:r>
            <a:r>
              <a:rPr lang="tr-TR" altLang="tr-TR" dirty="0" err="1" smtClean="0"/>
              <a:t>özofagusa</a:t>
            </a:r>
            <a:r>
              <a:rPr lang="tr-TR" altLang="tr-TR" dirty="0" smtClean="0"/>
              <a:t> geçişi gerçekleşir.</a:t>
            </a:r>
            <a:endParaRPr lang="tr-TR" alt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91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altLang="tr-TR" b="1" dirty="0" smtClean="0"/>
              <a:t>Alt </a:t>
            </a:r>
            <a:r>
              <a:rPr lang="tr-TR" altLang="tr-TR" b="1" dirty="0" err="1" smtClean="0"/>
              <a:t>Özofagus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sfinkteri</a:t>
            </a:r>
            <a:endParaRPr lang="tr-TR" altLang="tr-TR" b="1" dirty="0" smtClean="0"/>
          </a:p>
          <a:p>
            <a:pPr marL="0" indent="0">
              <a:buNone/>
            </a:pPr>
            <a:endParaRPr lang="tr-TR" altLang="tr-TR" b="1" dirty="0" smtClean="0"/>
          </a:p>
          <a:p>
            <a:pPr marL="0" indent="0">
              <a:buNone/>
            </a:pPr>
            <a:r>
              <a:rPr lang="tr-TR" altLang="tr-TR" b="1" dirty="0" err="1" smtClean="0"/>
              <a:t>Pilor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sfinkteri</a:t>
            </a:r>
            <a:endParaRPr lang="tr-TR" altLang="tr-TR" b="1" dirty="0" smtClean="0"/>
          </a:p>
          <a:p>
            <a:r>
              <a:rPr lang="tr-TR" altLang="tr-TR" dirty="0" err="1" smtClean="0"/>
              <a:t>Sfinkter</a:t>
            </a:r>
            <a:r>
              <a:rPr lang="tr-TR" altLang="tr-TR" dirty="0" smtClean="0"/>
              <a:t> </a:t>
            </a:r>
            <a:r>
              <a:rPr lang="tr-TR" altLang="tr-TR" dirty="0"/>
              <a:t>basıncı ,mide boşalmasını düzenler. Bu bölgedeki düzenlemede </a:t>
            </a:r>
            <a:r>
              <a:rPr lang="tr-TR" altLang="tr-TR" dirty="0" err="1"/>
              <a:t>antrum,pilor</a:t>
            </a:r>
            <a:r>
              <a:rPr lang="tr-TR" altLang="tr-TR" dirty="0"/>
              <a:t> ve </a:t>
            </a:r>
            <a:r>
              <a:rPr lang="tr-TR" altLang="tr-TR" dirty="0" err="1"/>
              <a:t>duodenumun</a:t>
            </a:r>
            <a:r>
              <a:rPr lang="tr-TR" altLang="tr-TR" dirty="0"/>
              <a:t>  koordine kasılıp gevşemesi daha önemlidir. </a:t>
            </a:r>
          </a:p>
          <a:p>
            <a:pPr>
              <a:buFontTx/>
              <a:buNone/>
            </a:pPr>
            <a:endParaRPr lang="tr-TR" altLang="tr-TR" dirty="0"/>
          </a:p>
          <a:p>
            <a:r>
              <a:rPr lang="tr-TR" altLang="tr-TR" dirty="0" err="1"/>
              <a:t>Duodenumdan</a:t>
            </a:r>
            <a:r>
              <a:rPr lang="tr-TR" altLang="tr-TR" dirty="0"/>
              <a:t>-mideye  </a:t>
            </a:r>
            <a:r>
              <a:rPr lang="tr-TR" altLang="tr-TR" dirty="0" err="1"/>
              <a:t>reflüyü</a:t>
            </a:r>
            <a:r>
              <a:rPr lang="tr-TR" altLang="tr-TR" dirty="0"/>
              <a:t> önler</a:t>
            </a:r>
          </a:p>
          <a:p>
            <a:r>
              <a:rPr lang="tr-TR" altLang="tr-TR" dirty="0"/>
              <a:t>Çok kısadır ve zayıf bir </a:t>
            </a:r>
            <a:r>
              <a:rPr lang="tr-TR" altLang="tr-TR" dirty="0" smtClean="0"/>
              <a:t>bariyerdir, </a:t>
            </a:r>
            <a:r>
              <a:rPr lang="tr-TR" altLang="tr-TR" dirty="0"/>
              <a:t>basıncı düşüktür. </a:t>
            </a:r>
          </a:p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altLang="tr-TR" b="1" dirty="0" err="1" smtClean="0"/>
              <a:t>İleoçekal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sfinkter</a:t>
            </a:r>
            <a:endParaRPr lang="tr-TR" altLang="tr-TR" b="1" dirty="0" smtClean="0"/>
          </a:p>
          <a:p>
            <a:r>
              <a:rPr lang="tr-TR" altLang="tr-TR" dirty="0" err="1" smtClean="0"/>
              <a:t>İleum</a:t>
            </a:r>
            <a:r>
              <a:rPr lang="tr-TR" altLang="tr-TR" dirty="0" smtClean="0"/>
              <a:t> </a:t>
            </a:r>
            <a:r>
              <a:rPr lang="tr-TR" altLang="tr-TR" dirty="0"/>
              <a:t>ve </a:t>
            </a:r>
            <a:r>
              <a:rPr lang="tr-TR" altLang="tr-TR" dirty="0" err="1"/>
              <a:t>çekumu</a:t>
            </a:r>
            <a:r>
              <a:rPr lang="tr-TR" altLang="tr-TR" dirty="0"/>
              <a:t> ayırır.</a:t>
            </a:r>
          </a:p>
          <a:p>
            <a:r>
              <a:rPr lang="tr-TR" altLang="tr-TR" dirty="0" err="1"/>
              <a:t>Vagus,Sempatikler</a:t>
            </a:r>
            <a:r>
              <a:rPr lang="tr-TR" altLang="tr-TR" dirty="0"/>
              <a:t> ve ENS kontrolünde </a:t>
            </a:r>
            <a:r>
              <a:rPr lang="tr-TR" altLang="tr-TR" dirty="0" err="1"/>
              <a:t>dinlenim</a:t>
            </a:r>
            <a:r>
              <a:rPr lang="tr-TR" altLang="tr-TR" dirty="0"/>
              <a:t> basıncı pozitiftir.</a:t>
            </a:r>
          </a:p>
          <a:p>
            <a:r>
              <a:rPr lang="tr-TR" altLang="tr-TR" dirty="0" err="1"/>
              <a:t>İleumun</a:t>
            </a:r>
            <a:r>
              <a:rPr lang="tr-TR" altLang="tr-TR" dirty="0"/>
              <a:t> (</a:t>
            </a:r>
            <a:r>
              <a:rPr lang="tr-TR" altLang="tr-TR" dirty="0" err="1"/>
              <a:t>kimusla</a:t>
            </a:r>
            <a:r>
              <a:rPr lang="tr-TR" altLang="tr-TR" dirty="0"/>
              <a:t>)gerilmesi (</a:t>
            </a:r>
            <a:r>
              <a:rPr lang="tr-TR" altLang="tr-TR" dirty="0" err="1"/>
              <a:t>peristaltizm</a:t>
            </a:r>
            <a:r>
              <a:rPr lang="tr-TR" altLang="tr-TR" dirty="0"/>
              <a:t>) </a:t>
            </a:r>
            <a:r>
              <a:rPr lang="tr-TR" altLang="tr-TR" dirty="0" err="1"/>
              <a:t>sfinkterde</a:t>
            </a:r>
            <a:r>
              <a:rPr lang="tr-TR" altLang="tr-TR" dirty="0"/>
              <a:t> gevşemeye neden olur.</a:t>
            </a:r>
          </a:p>
          <a:p>
            <a:r>
              <a:rPr lang="tr-TR" altLang="tr-TR" dirty="0" err="1"/>
              <a:t>Proksimal</a:t>
            </a:r>
            <a:r>
              <a:rPr lang="tr-TR" altLang="tr-TR" dirty="0"/>
              <a:t> kolonun genişlemesi </a:t>
            </a:r>
            <a:r>
              <a:rPr lang="tr-TR" altLang="tr-TR" dirty="0" err="1"/>
              <a:t>sfinkterde</a:t>
            </a:r>
            <a:r>
              <a:rPr lang="tr-TR" altLang="tr-TR" dirty="0"/>
              <a:t> </a:t>
            </a:r>
            <a:r>
              <a:rPr lang="tr-TR" altLang="tr-TR" dirty="0" err="1"/>
              <a:t>kontraksiyona</a:t>
            </a:r>
            <a:r>
              <a:rPr lang="tr-TR" altLang="tr-TR" dirty="0"/>
              <a:t> neden olur</a:t>
            </a:r>
            <a:r>
              <a:rPr lang="tr-TR" altLang="tr-TR" dirty="0" smtClean="0"/>
              <a:t>.</a:t>
            </a:r>
          </a:p>
          <a:p>
            <a:pPr marL="0" indent="0">
              <a:buNone/>
            </a:pPr>
            <a:r>
              <a:rPr lang="tr-TR" altLang="tr-TR" b="1" dirty="0" smtClean="0"/>
              <a:t>Anal </a:t>
            </a:r>
            <a:r>
              <a:rPr lang="tr-TR" altLang="tr-TR" b="1" dirty="0" err="1" smtClean="0"/>
              <a:t>sfinkter</a:t>
            </a:r>
            <a:endParaRPr lang="tr-TR" altLang="tr-TR" b="1" dirty="0" smtClean="0"/>
          </a:p>
          <a:p>
            <a:r>
              <a:rPr lang="tr-TR" altLang="tr-TR" dirty="0" err="1"/>
              <a:t>İnternal</a:t>
            </a:r>
            <a:r>
              <a:rPr lang="tr-TR" altLang="tr-TR" dirty="0"/>
              <a:t> s. Düz kas yapısında istem dışı kontrol altındadır.</a:t>
            </a:r>
          </a:p>
          <a:p>
            <a:r>
              <a:rPr lang="tr-TR" altLang="tr-TR" dirty="0" err="1"/>
              <a:t>Eksternal</a:t>
            </a:r>
            <a:r>
              <a:rPr lang="tr-TR" altLang="tr-TR" dirty="0"/>
              <a:t> s. Tümüyle çizgili kas yapısında ve motor sinir kontrolündedir.</a:t>
            </a:r>
          </a:p>
          <a:p>
            <a:pPr>
              <a:buFontTx/>
              <a:buNone/>
            </a:pPr>
            <a:r>
              <a:rPr lang="tr-TR" altLang="tr-TR" dirty="0"/>
              <a:t>    Her iki </a:t>
            </a:r>
            <a:r>
              <a:rPr lang="tr-TR" altLang="tr-TR" dirty="0" err="1"/>
              <a:t>sfinkter</a:t>
            </a:r>
            <a:r>
              <a:rPr lang="tr-TR" altLang="tr-TR" dirty="0"/>
              <a:t> </a:t>
            </a:r>
            <a:r>
              <a:rPr lang="tr-TR" altLang="tr-TR" dirty="0" err="1"/>
              <a:t>defekasyonu</a:t>
            </a:r>
            <a:r>
              <a:rPr lang="tr-TR" altLang="tr-TR" dirty="0"/>
              <a:t> düzenler</a:t>
            </a:r>
          </a:p>
          <a:p>
            <a:pPr marL="0" indent="0">
              <a:buNone/>
            </a:pPr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094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Sindirim </a:t>
            </a:r>
            <a:r>
              <a:rPr lang="en-US" dirty="0" err="1" smtClean="0"/>
              <a:t>sisteminin</a:t>
            </a:r>
            <a:r>
              <a:rPr lang="en-US" dirty="0" smtClean="0"/>
              <a:t> </a:t>
            </a:r>
            <a:r>
              <a:rPr lang="en-US" dirty="0" err="1" smtClean="0"/>
              <a:t>işlevleri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Motilite-hareket</a:t>
            </a:r>
            <a:endParaRPr lang="en-US" dirty="0" smtClean="0"/>
          </a:p>
          <a:p>
            <a:pPr lvl="1"/>
            <a:r>
              <a:rPr lang="en-US" dirty="0" err="1" smtClean="0"/>
              <a:t>Besinlerin</a:t>
            </a:r>
            <a:r>
              <a:rPr lang="en-US" dirty="0" smtClean="0"/>
              <a:t> </a:t>
            </a:r>
            <a:r>
              <a:rPr lang="en-US" dirty="0" err="1" smtClean="0"/>
              <a:t>ilerletilmesi</a:t>
            </a:r>
            <a:r>
              <a:rPr lang="en-US" dirty="0" smtClean="0"/>
              <a:t>,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parçalara</a:t>
            </a:r>
            <a:r>
              <a:rPr lang="en-US" dirty="0" smtClean="0"/>
              <a:t> </a:t>
            </a:r>
            <a:r>
              <a:rPr lang="en-US" dirty="0" err="1" smtClean="0"/>
              <a:t>bölünmesi</a:t>
            </a:r>
            <a:r>
              <a:rPr lang="en-US" dirty="0" smtClean="0"/>
              <a:t>, </a:t>
            </a:r>
            <a:r>
              <a:rPr lang="en-US" dirty="0" err="1" smtClean="0"/>
              <a:t>karıştırılması</a:t>
            </a:r>
            <a:endParaRPr lang="en-US" dirty="0" smtClean="0"/>
          </a:p>
          <a:p>
            <a:r>
              <a:rPr lang="en-US" dirty="0" err="1" smtClean="0"/>
              <a:t>Salgılama</a:t>
            </a:r>
            <a:endParaRPr lang="en-US" dirty="0" smtClean="0"/>
          </a:p>
          <a:p>
            <a:pPr lvl="1"/>
            <a:r>
              <a:rPr lang="en-US" dirty="0" err="1" smtClean="0"/>
              <a:t>Ekzokrin</a:t>
            </a:r>
            <a:r>
              <a:rPr lang="en-US" dirty="0" smtClean="0"/>
              <a:t> </a:t>
            </a:r>
            <a:r>
              <a:rPr lang="en-US" dirty="0" err="1" smtClean="0"/>
              <a:t>salgı</a:t>
            </a:r>
            <a:r>
              <a:rPr lang="en-US" dirty="0" smtClean="0"/>
              <a:t>: </a:t>
            </a:r>
            <a:r>
              <a:rPr lang="en-US" dirty="0" err="1" smtClean="0"/>
              <a:t>sindirim</a:t>
            </a:r>
            <a:r>
              <a:rPr lang="en-US" dirty="0" smtClean="0"/>
              <a:t> </a:t>
            </a:r>
            <a:r>
              <a:rPr lang="en-US" dirty="0" err="1" smtClean="0"/>
              <a:t>enzimleri</a:t>
            </a:r>
            <a:r>
              <a:rPr lang="en-US" dirty="0" smtClean="0"/>
              <a:t>, </a:t>
            </a:r>
            <a:r>
              <a:rPr lang="en-US" dirty="0" err="1" smtClean="0"/>
              <a:t>su</a:t>
            </a:r>
            <a:r>
              <a:rPr lang="en-US" dirty="0" smtClean="0"/>
              <a:t>, </a:t>
            </a:r>
            <a:r>
              <a:rPr lang="en-US" dirty="0" err="1" smtClean="0"/>
              <a:t>HCl</a:t>
            </a:r>
            <a:r>
              <a:rPr lang="en-US" dirty="0" smtClean="0"/>
              <a:t>, </a:t>
            </a:r>
            <a:r>
              <a:rPr lang="en-US" dirty="0" err="1" smtClean="0"/>
              <a:t>bikarbonat</a:t>
            </a:r>
            <a:r>
              <a:rPr lang="en-US" dirty="0" smtClean="0"/>
              <a:t> </a:t>
            </a:r>
            <a:r>
              <a:rPr lang="en-US" dirty="0" err="1" smtClean="0"/>
              <a:t>iyonu</a:t>
            </a:r>
            <a:endParaRPr lang="en-US" dirty="0" smtClean="0"/>
          </a:p>
          <a:p>
            <a:pPr lvl="1"/>
            <a:r>
              <a:rPr lang="en-US" dirty="0" err="1" smtClean="0"/>
              <a:t>Endokrin</a:t>
            </a:r>
            <a:r>
              <a:rPr lang="en-US" dirty="0" smtClean="0"/>
              <a:t> </a:t>
            </a:r>
            <a:r>
              <a:rPr lang="en-US" dirty="0" err="1" smtClean="0"/>
              <a:t>salgı</a:t>
            </a:r>
            <a:r>
              <a:rPr lang="en-US" dirty="0" smtClean="0"/>
              <a:t>: </a:t>
            </a:r>
            <a:r>
              <a:rPr lang="en-US" dirty="0" err="1" smtClean="0"/>
              <a:t>mide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barsaklardan</a:t>
            </a:r>
            <a:r>
              <a:rPr lang="en-US" dirty="0" smtClean="0"/>
              <a:t> </a:t>
            </a:r>
            <a:r>
              <a:rPr lang="en-US" dirty="0" err="1" smtClean="0"/>
              <a:t>salgılanan</a:t>
            </a:r>
            <a:r>
              <a:rPr lang="en-US" dirty="0" smtClean="0"/>
              <a:t> </a:t>
            </a:r>
            <a:r>
              <a:rPr lang="en-US" dirty="0" err="1" smtClean="0"/>
              <a:t>hormonlar</a:t>
            </a:r>
            <a:endParaRPr lang="en-US" dirty="0" smtClean="0"/>
          </a:p>
          <a:p>
            <a:r>
              <a:rPr lang="en-US" dirty="0" smtClean="0"/>
              <a:t>Sindirim</a:t>
            </a:r>
          </a:p>
          <a:p>
            <a:pPr lvl="1"/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besin</a:t>
            </a:r>
            <a:r>
              <a:rPr lang="en-US" dirty="0" smtClean="0"/>
              <a:t> </a:t>
            </a:r>
            <a:r>
              <a:rPr lang="en-US" dirty="0" err="1" smtClean="0"/>
              <a:t>moleküllerinin</a:t>
            </a:r>
            <a:r>
              <a:rPr lang="en-US" dirty="0" smtClean="0"/>
              <a:t> </a:t>
            </a:r>
            <a:r>
              <a:rPr lang="en-US" dirty="0" err="1" smtClean="0"/>
              <a:t>mekanik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kimyasal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basit</a:t>
            </a:r>
            <a:r>
              <a:rPr lang="en-US" dirty="0" smtClean="0"/>
              <a:t> </a:t>
            </a:r>
            <a:r>
              <a:rPr lang="en-US" dirty="0" err="1" smtClean="0"/>
              <a:t>moleküllere</a:t>
            </a:r>
            <a:r>
              <a:rPr lang="en-US" dirty="0" smtClean="0"/>
              <a:t> </a:t>
            </a:r>
            <a:r>
              <a:rPr lang="en-US" dirty="0" err="1" smtClean="0"/>
              <a:t>parçalanması</a:t>
            </a:r>
            <a:endParaRPr lang="en-US" dirty="0" smtClean="0"/>
          </a:p>
          <a:p>
            <a:r>
              <a:rPr lang="en-US" dirty="0" err="1" smtClean="0"/>
              <a:t>Emilim</a:t>
            </a:r>
            <a:endParaRPr lang="en-US" dirty="0" smtClean="0"/>
          </a:p>
          <a:p>
            <a:pPr lvl="1"/>
            <a:r>
              <a:rPr lang="en-US" dirty="0" err="1" smtClean="0"/>
              <a:t>Basit</a:t>
            </a:r>
            <a:r>
              <a:rPr lang="en-US" dirty="0" smtClean="0"/>
              <a:t> </a:t>
            </a:r>
            <a:r>
              <a:rPr lang="en-US" dirty="0" err="1" smtClean="0"/>
              <a:t>moleküllerin</a:t>
            </a:r>
            <a:r>
              <a:rPr lang="en-US" dirty="0" smtClean="0"/>
              <a:t> </a:t>
            </a:r>
            <a:r>
              <a:rPr lang="en-US" dirty="0" err="1" smtClean="0"/>
              <a:t>ince</a:t>
            </a:r>
            <a:r>
              <a:rPr lang="en-US" dirty="0" smtClean="0"/>
              <a:t> </a:t>
            </a:r>
            <a:r>
              <a:rPr lang="en-US" dirty="0" err="1" smtClean="0"/>
              <a:t>barsaktan</a:t>
            </a:r>
            <a:r>
              <a:rPr lang="en-US" dirty="0" smtClean="0"/>
              <a:t> kana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lenfe</a:t>
            </a:r>
            <a:r>
              <a:rPr lang="en-US" dirty="0" smtClean="0"/>
              <a:t> </a:t>
            </a:r>
            <a:r>
              <a:rPr lang="en-US" dirty="0" err="1" smtClean="0"/>
              <a:t>geçişi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67" y="3290501"/>
            <a:ext cx="1846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77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Sindirim </a:t>
            </a:r>
            <a:r>
              <a:rPr lang="en-US" dirty="0" err="1" smtClean="0"/>
              <a:t>sisteminin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Ağız</a:t>
            </a:r>
            <a:r>
              <a:rPr lang="en-US" dirty="0" smtClean="0"/>
              <a:t>, </a:t>
            </a:r>
            <a:r>
              <a:rPr lang="en-US" dirty="0" err="1" smtClean="0"/>
              <a:t>farenks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özofagus</a:t>
            </a:r>
            <a:r>
              <a:rPr lang="en-US" dirty="0" smtClean="0"/>
              <a:t> </a:t>
            </a:r>
            <a:r>
              <a:rPr lang="en-US" dirty="0" err="1" smtClean="0"/>
              <a:t>bölümleri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anal </a:t>
            </a:r>
            <a:r>
              <a:rPr lang="en-US" dirty="0" err="1" smtClean="0"/>
              <a:t>sfinkter</a:t>
            </a:r>
            <a:r>
              <a:rPr lang="en-US" dirty="0" smtClean="0"/>
              <a:t> </a:t>
            </a:r>
            <a:r>
              <a:rPr lang="en-US" dirty="0" err="1" smtClean="0"/>
              <a:t>iskelet</a:t>
            </a:r>
            <a:r>
              <a:rPr lang="en-US" dirty="0" smtClean="0"/>
              <a:t> </a:t>
            </a:r>
            <a:r>
              <a:rPr lang="en-US" dirty="0" err="1" smtClean="0"/>
              <a:t>kası</a:t>
            </a:r>
            <a:r>
              <a:rPr lang="en-US" dirty="0" smtClean="0"/>
              <a:t> </a:t>
            </a:r>
            <a:r>
              <a:rPr lang="en-US" dirty="0" err="1" smtClean="0"/>
              <a:t>içerir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Düz</a:t>
            </a:r>
            <a:r>
              <a:rPr lang="en-US" dirty="0" smtClean="0"/>
              <a:t> </a:t>
            </a:r>
            <a:r>
              <a:rPr lang="en-US" dirty="0" err="1" smtClean="0"/>
              <a:t>kaslar</a:t>
            </a:r>
            <a:r>
              <a:rPr lang="en-US" dirty="0" smtClean="0"/>
              <a:t>- </a:t>
            </a:r>
            <a:r>
              <a:rPr lang="en-US" dirty="0" err="1" smtClean="0"/>
              <a:t>elektriksel</a:t>
            </a:r>
            <a:r>
              <a:rPr lang="en-US" dirty="0" smtClean="0"/>
              <a:t> </a:t>
            </a:r>
            <a:r>
              <a:rPr lang="en-US" dirty="0" err="1" smtClean="0"/>
              <a:t>uyaran</a:t>
            </a:r>
            <a:r>
              <a:rPr lang="en-US" dirty="0" smtClean="0"/>
              <a:t> </a:t>
            </a:r>
            <a:r>
              <a:rPr lang="en-US" dirty="0" err="1" smtClean="0"/>
              <a:t>oluşturan</a:t>
            </a:r>
            <a:r>
              <a:rPr lang="en-US" dirty="0" smtClean="0"/>
              <a:t> (</a:t>
            </a:r>
            <a:r>
              <a:rPr lang="en-US" b="1" dirty="0" smtClean="0"/>
              <a:t>pacemaker</a:t>
            </a:r>
            <a:r>
              <a:rPr lang="en-US" dirty="0" smtClean="0"/>
              <a:t>) </a:t>
            </a:r>
            <a:r>
              <a:rPr lang="en-US" dirty="0" err="1" smtClean="0"/>
              <a:t>hücreler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ilişki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endParaRPr lang="en-US" dirty="0" smtClean="0"/>
          </a:p>
          <a:p>
            <a:r>
              <a:rPr lang="en-US" dirty="0" err="1" smtClean="0"/>
              <a:t>Midede</a:t>
            </a:r>
            <a:r>
              <a:rPr lang="en-US" dirty="0" smtClean="0"/>
              <a:t> </a:t>
            </a:r>
            <a:r>
              <a:rPr lang="en-US" dirty="0" err="1" smtClean="0"/>
              <a:t>muskularis</a:t>
            </a:r>
            <a:r>
              <a:rPr lang="en-US" dirty="0" smtClean="0"/>
              <a:t> </a:t>
            </a:r>
            <a:r>
              <a:rPr lang="en-US" dirty="0" err="1" smtClean="0"/>
              <a:t>eksterna</a:t>
            </a:r>
            <a:r>
              <a:rPr lang="en-US" dirty="0" smtClean="0"/>
              <a:t> 3 </a:t>
            </a:r>
            <a:r>
              <a:rPr lang="en-US" dirty="0" err="1" smtClean="0"/>
              <a:t>tabakalı</a:t>
            </a:r>
            <a:r>
              <a:rPr lang="en-US" dirty="0" smtClean="0"/>
              <a:t>!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tabakası</a:t>
            </a:r>
            <a:endParaRPr lang="en-US" dirty="0" smtClean="0"/>
          </a:p>
          <a:p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tabakası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Miyanterik</a:t>
            </a:r>
            <a:r>
              <a:rPr lang="en-US" dirty="0" smtClean="0"/>
              <a:t> </a:t>
            </a:r>
            <a:r>
              <a:rPr lang="en-US" dirty="0" err="1" smtClean="0"/>
              <a:t>pleksus</a:t>
            </a:r>
            <a:r>
              <a:rPr lang="en-US" dirty="0" smtClean="0"/>
              <a:t> </a:t>
            </a:r>
            <a:r>
              <a:rPr lang="en-US" dirty="0" err="1" smtClean="0"/>
              <a:t>aracılığıyla</a:t>
            </a:r>
            <a:r>
              <a:rPr lang="en-US" dirty="0" smtClean="0"/>
              <a:t> </a:t>
            </a:r>
            <a:r>
              <a:rPr lang="en-US" dirty="0" err="1" smtClean="0"/>
              <a:t>motilite</a:t>
            </a:r>
            <a:r>
              <a:rPr lang="en-US" dirty="0" smtClean="0"/>
              <a:t> </a:t>
            </a:r>
            <a:r>
              <a:rPr lang="en-US" dirty="0" err="1" smtClean="0"/>
              <a:t>düzenlenir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Elektriksel</a:t>
            </a:r>
            <a:r>
              <a:rPr lang="en-US" dirty="0" smtClean="0"/>
              <a:t> </a:t>
            </a:r>
            <a:r>
              <a:rPr lang="en-US" dirty="0" err="1" smtClean="0"/>
              <a:t>sinsityum</a:t>
            </a:r>
            <a:r>
              <a:rPr lang="en-US" dirty="0" smtClean="0"/>
              <a:t> </a:t>
            </a:r>
            <a:r>
              <a:rPr lang="en-US" dirty="0" err="1" smtClean="0"/>
              <a:t>özelliği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1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Sindirim </a:t>
            </a:r>
            <a:r>
              <a:rPr lang="en-US" dirty="0" err="1" smtClean="0"/>
              <a:t>kanalının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Sirküler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tabakası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kalın</a:t>
            </a:r>
            <a:endParaRPr lang="en-US" dirty="0" smtClean="0"/>
          </a:p>
          <a:p>
            <a:r>
              <a:rPr lang="en-US" dirty="0" err="1" smtClean="0"/>
              <a:t>Lümen</a:t>
            </a:r>
            <a:r>
              <a:rPr lang="en-US" dirty="0" smtClean="0"/>
              <a:t> </a:t>
            </a:r>
            <a:r>
              <a:rPr lang="en-US" dirty="0" err="1" smtClean="0"/>
              <a:t>içeriğine</a:t>
            </a:r>
            <a:r>
              <a:rPr lang="en-US" dirty="0" smtClean="0"/>
              <a:t> </a:t>
            </a:r>
            <a:r>
              <a:rPr lang="en-US" dirty="0" err="1" smtClean="0"/>
              <a:t>kontraksiyon</a:t>
            </a:r>
            <a:r>
              <a:rPr lang="en-US" dirty="0" smtClean="0"/>
              <a:t> </a:t>
            </a:r>
            <a:r>
              <a:rPr lang="en-US" dirty="0" err="1" smtClean="0"/>
              <a:t>kuvveti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belirgin</a:t>
            </a:r>
            <a:endParaRPr lang="en-US" dirty="0" smtClean="0"/>
          </a:p>
          <a:p>
            <a:r>
              <a:rPr lang="en-US" dirty="0" err="1" smtClean="0"/>
              <a:t>Kasılması</a:t>
            </a:r>
            <a:r>
              <a:rPr lang="en-US" dirty="0" smtClean="0"/>
              <a:t> </a:t>
            </a:r>
            <a:r>
              <a:rPr lang="en-US" dirty="0" err="1" smtClean="0"/>
              <a:t>lümen</a:t>
            </a:r>
            <a:r>
              <a:rPr lang="en-US" dirty="0" smtClean="0"/>
              <a:t> </a:t>
            </a:r>
            <a:r>
              <a:rPr lang="en-US" dirty="0" err="1" smtClean="0"/>
              <a:t>çapını</a:t>
            </a:r>
            <a:r>
              <a:rPr lang="en-US" dirty="0" smtClean="0"/>
              <a:t> </a:t>
            </a:r>
            <a:r>
              <a:rPr lang="en-US" dirty="0" err="1" smtClean="0"/>
              <a:t>azaltır</a:t>
            </a:r>
            <a:endParaRPr lang="en-US" dirty="0" smtClean="0"/>
          </a:p>
          <a:p>
            <a:r>
              <a:rPr lang="en-US" dirty="0" smtClean="0"/>
              <a:t>Hem </a:t>
            </a:r>
            <a:r>
              <a:rPr lang="en-US" dirty="0" err="1" smtClean="0"/>
              <a:t>eksitatör</a:t>
            </a:r>
            <a:r>
              <a:rPr lang="en-US" dirty="0" smtClean="0"/>
              <a:t> hem de </a:t>
            </a:r>
            <a:r>
              <a:rPr lang="en-US" dirty="0" err="1" smtClean="0"/>
              <a:t>inhibitör</a:t>
            </a:r>
            <a:r>
              <a:rPr lang="en-US" dirty="0" smtClean="0"/>
              <a:t> </a:t>
            </a:r>
            <a:r>
              <a:rPr lang="en-US" dirty="0" err="1" smtClean="0"/>
              <a:t>enterik</a:t>
            </a:r>
            <a:r>
              <a:rPr lang="en-US" dirty="0" smtClean="0"/>
              <a:t> motor </a:t>
            </a:r>
            <a:r>
              <a:rPr lang="en-US" dirty="0" err="1" smtClean="0"/>
              <a:t>nöronlar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uyarılır</a:t>
            </a:r>
            <a:endParaRPr lang="en-US" dirty="0" smtClean="0"/>
          </a:p>
          <a:p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gap junction</a:t>
            </a:r>
          </a:p>
          <a:p>
            <a:r>
              <a:rPr lang="en-US" dirty="0" err="1" smtClean="0"/>
              <a:t>Hücre</a:t>
            </a:r>
            <a:r>
              <a:rPr lang="en-US" dirty="0" smtClean="0"/>
              <a:t> </a:t>
            </a:r>
            <a:r>
              <a:rPr lang="en-US" dirty="0" err="1" smtClean="0"/>
              <a:t>içi</a:t>
            </a:r>
            <a:r>
              <a:rPr lang="en-US" dirty="0" smtClean="0"/>
              <a:t> </a:t>
            </a:r>
            <a:r>
              <a:rPr lang="en-US" dirty="0" err="1" smtClean="0"/>
              <a:t>depolardan</a:t>
            </a:r>
            <a:r>
              <a:rPr lang="en-US" dirty="0" smtClean="0"/>
              <a:t> </a:t>
            </a:r>
            <a:r>
              <a:rPr lang="en-US" dirty="0" err="1" smtClean="0"/>
              <a:t>kalsiyum</a:t>
            </a:r>
            <a:r>
              <a:rPr lang="en-US" dirty="0" smtClean="0"/>
              <a:t> </a:t>
            </a:r>
            <a:r>
              <a:rPr lang="en-US" dirty="0" err="1" smtClean="0"/>
              <a:t>salıverilmesi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önemlidir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Longitudinal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tabakası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 smtClean="0"/>
              <a:t>Kasılması</a:t>
            </a:r>
            <a:r>
              <a:rPr lang="en-US" dirty="0" smtClean="0"/>
              <a:t> </a:t>
            </a:r>
            <a:r>
              <a:rPr lang="en-US" dirty="0" err="1" smtClean="0"/>
              <a:t>durumunda</a:t>
            </a:r>
            <a:r>
              <a:rPr lang="en-US" dirty="0" smtClean="0"/>
              <a:t> o </a:t>
            </a:r>
            <a:r>
              <a:rPr lang="en-US" dirty="0" err="1" smtClean="0"/>
              <a:t>segmentin</a:t>
            </a:r>
            <a:r>
              <a:rPr lang="en-US" dirty="0" smtClean="0"/>
              <a:t> </a:t>
            </a:r>
            <a:r>
              <a:rPr lang="en-US" dirty="0" err="1" smtClean="0"/>
              <a:t>boyu</a:t>
            </a:r>
            <a:r>
              <a:rPr lang="en-US" dirty="0" smtClean="0"/>
              <a:t> </a:t>
            </a:r>
            <a:r>
              <a:rPr lang="en-US" dirty="0" err="1" smtClean="0"/>
              <a:t>kısalır</a:t>
            </a:r>
            <a:r>
              <a:rPr lang="en-US" dirty="0" smtClean="0"/>
              <a:t>, </a:t>
            </a:r>
            <a:r>
              <a:rPr lang="en-US" dirty="0" err="1" smtClean="0"/>
              <a:t>lümen</a:t>
            </a:r>
            <a:r>
              <a:rPr lang="en-US" dirty="0" smtClean="0"/>
              <a:t> </a:t>
            </a:r>
            <a:r>
              <a:rPr lang="en-US" dirty="0" err="1" smtClean="0"/>
              <a:t>çapı</a:t>
            </a:r>
            <a:r>
              <a:rPr lang="en-US" dirty="0" smtClean="0"/>
              <a:t> </a:t>
            </a:r>
            <a:r>
              <a:rPr lang="en-US" dirty="0" err="1" smtClean="0"/>
              <a:t>genişler</a:t>
            </a:r>
            <a:endParaRPr lang="en-US" dirty="0" smtClean="0"/>
          </a:p>
          <a:p>
            <a:r>
              <a:rPr lang="en-US" dirty="0" err="1" smtClean="0"/>
              <a:t>Esas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eksitatör</a:t>
            </a:r>
            <a:r>
              <a:rPr lang="en-US" dirty="0" smtClean="0"/>
              <a:t> </a:t>
            </a:r>
            <a:r>
              <a:rPr lang="en-US" dirty="0" err="1" smtClean="0"/>
              <a:t>nöronlar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uyarılır</a:t>
            </a:r>
            <a:endParaRPr lang="en-US" dirty="0" smtClean="0"/>
          </a:p>
          <a:p>
            <a:r>
              <a:rPr lang="en-US" dirty="0" err="1" smtClean="0"/>
              <a:t>Uyarılma-kasılma</a:t>
            </a:r>
            <a:r>
              <a:rPr lang="en-US" dirty="0" smtClean="0"/>
              <a:t> </a:t>
            </a:r>
            <a:r>
              <a:rPr lang="en-US" dirty="0" err="1" smtClean="0"/>
              <a:t>eşleşmesi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liflerine</a:t>
            </a:r>
            <a:r>
              <a:rPr lang="en-US" dirty="0" smtClean="0"/>
              <a:t> </a:t>
            </a:r>
            <a:r>
              <a:rPr lang="en-US" dirty="0" err="1" smtClean="0"/>
              <a:t>hücre</a:t>
            </a:r>
            <a:r>
              <a:rPr lang="en-US" dirty="0" smtClean="0"/>
              <a:t> </a:t>
            </a:r>
            <a:r>
              <a:rPr lang="en-US" dirty="0" err="1" smtClean="0"/>
              <a:t>dışından</a:t>
            </a:r>
            <a:r>
              <a:rPr lang="en-US" dirty="0" smtClean="0"/>
              <a:t> </a:t>
            </a:r>
            <a:r>
              <a:rPr lang="en-US" dirty="0" err="1" smtClean="0"/>
              <a:t>kalsiyum</a:t>
            </a:r>
            <a:r>
              <a:rPr lang="en-US" dirty="0" smtClean="0"/>
              <a:t> </a:t>
            </a:r>
            <a:r>
              <a:rPr lang="en-US" dirty="0" err="1" smtClean="0"/>
              <a:t>girişi</a:t>
            </a:r>
            <a:r>
              <a:rPr lang="en-US" dirty="0" smtClean="0"/>
              <a:t> </a:t>
            </a:r>
            <a:r>
              <a:rPr lang="en-US" dirty="0" err="1" smtClean="0"/>
              <a:t>önemlidir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06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Sindirim </a:t>
            </a:r>
            <a:r>
              <a:rPr lang="en-US" dirty="0" err="1" smtClean="0"/>
              <a:t>sisteminin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üniteli</a:t>
            </a:r>
            <a:r>
              <a:rPr lang="en-US" dirty="0" smtClean="0"/>
              <a:t> </a:t>
            </a:r>
            <a:r>
              <a:rPr lang="en-US" dirty="0" err="1" smtClean="0"/>
              <a:t>düz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: </a:t>
            </a:r>
            <a:r>
              <a:rPr lang="en-US" dirty="0" err="1" smtClean="0"/>
              <a:t>Mide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barsak</a:t>
            </a:r>
          </a:p>
          <a:p>
            <a:pPr lvl="1"/>
            <a:r>
              <a:rPr lang="en-US" dirty="0" err="1" smtClean="0"/>
              <a:t>Gerime</a:t>
            </a:r>
            <a:r>
              <a:rPr lang="en-US" dirty="0" smtClean="0"/>
              <a:t> </a:t>
            </a:r>
            <a:r>
              <a:rPr lang="en-US" dirty="0" err="1" smtClean="0"/>
              <a:t>yanıt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, </a:t>
            </a:r>
            <a:r>
              <a:rPr lang="en-US" dirty="0" err="1" smtClean="0"/>
              <a:t>nöral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endokrin</a:t>
            </a:r>
            <a:r>
              <a:rPr lang="en-US" dirty="0" smtClean="0"/>
              <a:t> </a:t>
            </a:r>
            <a:r>
              <a:rPr lang="en-US" dirty="0" err="1" smtClean="0"/>
              <a:t>etki</a:t>
            </a:r>
            <a:r>
              <a:rPr lang="en-US" dirty="0" smtClean="0"/>
              <a:t> </a:t>
            </a:r>
            <a:r>
              <a:rPr lang="en-US" dirty="0" err="1" smtClean="0"/>
              <a:t>olmadan</a:t>
            </a:r>
            <a:r>
              <a:rPr lang="en-US" dirty="0" smtClean="0"/>
              <a:t> </a:t>
            </a:r>
            <a:r>
              <a:rPr lang="en-US" dirty="0" err="1" smtClean="0"/>
              <a:t>spontan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kasılır</a:t>
            </a:r>
            <a:r>
              <a:rPr lang="en-US" dirty="0" smtClean="0"/>
              <a:t>. </a:t>
            </a:r>
            <a:r>
              <a:rPr lang="en-US" dirty="0" err="1" smtClean="0"/>
              <a:t>Yapılandırılmış</a:t>
            </a:r>
            <a:r>
              <a:rPr lang="en-US" dirty="0" smtClean="0"/>
              <a:t> </a:t>
            </a:r>
            <a:r>
              <a:rPr lang="en-US" dirty="0" err="1" smtClean="0"/>
              <a:t>sinir-kas</a:t>
            </a:r>
            <a:r>
              <a:rPr lang="en-US" dirty="0" smtClean="0"/>
              <a:t> </a:t>
            </a:r>
            <a:r>
              <a:rPr lang="en-US" dirty="0" err="1" smtClean="0"/>
              <a:t>kavşakları</a:t>
            </a:r>
            <a:r>
              <a:rPr lang="en-US" dirty="0" smtClean="0"/>
              <a:t> </a:t>
            </a:r>
            <a:r>
              <a:rPr lang="en-US" dirty="0" err="1" smtClean="0"/>
              <a:t>bulunmaz</a:t>
            </a:r>
            <a:r>
              <a:rPr lang="en-US" dirty="0" smtClean="0"/>
              <a:t>, </a:t>
            </a:r>
            <a:r>
              <a:rPr lang="en-US" dirty="0" err="1" smtClean="0"/>
              <a:t>nörotransmitterler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sayıda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lifini</a:t>
            </a:r>
            <a:r>
              <a:rPr lang="en-US" dirty="0" smtClean="0"/>
              <a:t> </a:t>
            </a:r>
            <a:r>
              <a:rPr lang="en-US" dirty="0" err="1" smtClean="0"/>
              <a:t>etkiler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üniteli</a:t>
            </a:r>
            <a:r>
              <a:rPr lang="en-US" dirty="0" smtClean="0"/>
              <a:t> </a:t>
            </a:r>
            <a:r>
              <a:rPr lang="en-US" dirty="0" err="1" smtClean="0"/>
              <a:t>düz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: </a:t>
            </a:r>
            <a:r>
              <a:rPr lang="en-US" dirty="0" err="1" smtClean="0"/>
              <a:t>Özofagus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safra</a:t>
            </a:r>
            <a:r>
              <a:rPr lang="en-US" dirty="0" smtClean="0"/>
              <a:t> </a:t>
            </a:r>
            <a:r>
              <a:rPr lang="en-US" dirty="0" err="1" smtClean="0"/>
              <a:t>kesesi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Nöral</a:t>
            </a:r>
            <a:r>
              <a:rPr lang="en-US" dirty="0" smtClean="0"/>
              <a:t> </a:t>
            </a:r>
            <a:r>
              <a:rPr lang="en-US" dirty="0" err="1" smtClean="0"/>
              <a:t>uyarı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lifi</a:t>
            </a:r>
            <a:r>
              <a:rPr lang="en-US" dirty="0" smtClean="0"/>
              <a:t> </a:t>
            </a:r>
            <a:r>
              <a:rPr lang="en-US" dirty="0" err="1" smtClean="0"/>
              <a:t>grupları</a:t>
            </a:r>
            <a:r>
              <a:rPr lang="en-US" dirty="0" smtClean="0"/>
              <a:t> </a:t>
            </a:r>
            <a:r>
              <a:rPr lang="en-US" dirty="0" err="1" smtClean="0"/>
              <a:t>kasılır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527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2736</TotalTime>
  <Words>1172</Words>
  <Application>Microsoft Office PowerPoint</Application>
  <PresentationFormat>Ekran Gösterisi (4:3)</PresentationFormat>
  <Paragraphs>157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Office Theme</vt:lpstr>
      <vt:lpstr>Sindirim sistemi işlevlerinin temel mekanizmaları</vt:lpstr>
      <vt:lpstr>Sindirim sistemi</vt:lpstr>
      <vt:lpstr>Sinidirim sistemi</vt:lpstr>
      <vt:lpstr>PowerPoint Sunusu</vt:lpstr>
      <vt:lpstr>PowerPoint Sunusu</vt:lpstr>
      <vt:lpstr>Sindirim sisteminin işlevleri</vt:lpstr>
      <vt:lpstr>Sindirim sisteminin kas yapısı</vt:lpstr>
      <vt:lpstr>Sindirim kanalının kas yapısı</vt:lpstr>
      <vt:lpstr>Sindirim sisteminin kas yapısı</vt:lpstr>
      <vt:lpstr>GİS kaslarında kasılmanın başlaması</vt:lpstr>
      <vt:lpstr>Gİ kasların elektriksel aktivitesi</vt:lpstr>
      <vt:lpstr>Dikensi potansiyeller</vt:lpstr>
      <vt:lpstr>Enterik sinir sistemi</vt:lpstr>
      <vt:lpstr>Enterik nöronların nörotransmitterleri</vt:lpstr>
      <vt:lpstr>Parasempatik innervasyon</vt:lpstr>
      <vt:lpstr>Sempatik innervasyon</vt:lpstr>
      <vt:lpstr>Sempatik innervasyon</vt:lpstr>
      <vt:lpstr>Barsakların Afferent duysal lifleri</vt:lpstr>
      <vt:lpstr>Motilitenin sinirsel kontrolü</vt:lpstr>
      <vt:lpstr>Sindirim kanalında hareketler</vt:lpstr>
      <vt:lpstr>PERİSTALTİZM</vt:lpstr>
      <vt:lpstr>Segmentasyon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Sindirim Sistemi Fizyolojisi</dc:title>
  <dc:creator>user</dc:creator>
  <cp:lastModifiedBy>user</cp:lastModifiedBy>
  <cp:revision>78</cp:revision>
  <dcterms:created xsi:type="dcterms:W3CDTF">2017-11-28T10:38:10Z</dcterms:created>
  <dcterms:modified xsi:type="dcterms:W3CDTF">2018-04-16T11:35:06Z</dcterms:modified>
</cp:coreProperties>
</file>