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theme/theme2.xml" ContentType="application/vnd.openxmlformats-officedocument.theme+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6">
  <p:sldMasterIdLst>
    <p:sldMasterId id="2147483660" r:id="rId1"/>
    <p:sldMasterId id="2147483673" r:id="rId2"/>
    <p:sldMasterId id="2147483690" r:id="rId3"/>
  </p:sldMasterIdLst>
  <p:notesMasterIdLst>
    <p:notesMasterId r:id="rId22"/>
  </p:notesMasterIdLst>
  <p:sldIdLst>
    <p:sldId id="1082" r:id="rId4"/>
    <p:sldId id="1154" r:id="rId5"/>
    <p:sldId id="1155" r:id="rId6"/>
    <p:sldId id="1156" r:id="rId7"/>
    <p:sldId id="1157" r:id="rId8"/>
    <p:sldId id="1158" r:id="rId9"/>
    <p:sldId id="1159" r:id="rId10"/>
    <p:sldId id="1160" r:id="rId11"/>
    <p:sldId id="1161" r:id="rId12"/>
    <p:sldId id="1162" r:id="rId13"/>
    <p:sldId id="1163" r:id="rId14"/>
    <p:sldId id="1164" r:id="rId15"/>
    <p:sldId id="1166" r:id="rId16"/>
    <p:sldId id="1165" r:id="rId17"/>
    <p:sldId id="1167" r:id="rId18"/>
    <p:sldId id="1168" r:id="rId19"/>
    <p:sldId id="1169" r:id="rId20"/>
    <p:sldId id="1170" r:id="rId21"/>
  </p:sldIdLst>
  <p:sldSz cx="9144000" cy="6858000" type="screen4x3"/>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7176C"/>
    <a:srgbClr val="46166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Orta Stil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Orta Stil 2 - Vurgu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Orta Stil 2 - Vurgu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D5ABB26-0587-4C30-8999-92F81FD0307C}" styleName="Stil Yok, Kılavuz Yok">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0E3FDE45-AF77-4B5C-9715-49D594BDF05E}" styleName="Açık Stil 1 - Vurgu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5940675A-B579-460E-94D1-54222C63F5DA}" styleName="Stil Yok, Tablo Kılavuzu">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7164" autoAdjust="0"/>
    <p:restoredTop sz="91471" autoAdjust="0"/>
  </p:normalViewPr>
  <p:slideViewPr>
    <p:cSldViewPr snapToGrid="0">
      <p:cViewPr varScale="1">
        <p:scale>
          <a:sx n="63" d="100"/>
          <a:sy n="63" d="100"/>
        </p:scale>
        <p:origin x="1044" y="60"/>
      </p:cViewPr>
      <p:guideLst>
        <p:guide orient="horz" pos="2160"/>
        <p:guide pos="2880"/>
      </p:guideLst>
    </p:cSldViewPr>
  </p:slideViewPr>
  <p:notesTextViewPr>
    <p:cViewPr>
      <p:scale>
        <a:sx n="66" d="100"/>
        <a:sy n="66" d="100"/>
      </p:scale>
      <p:origin x="0" y="0"/>
    </p:cViewPr>
  </p:notesTextViewPr>
  <p:sorterViewPr>
    <p:cViewPr>
      <p:scale>
        <a:sx n="100" d="100"/>
        <a:sy n="100" d="100"/>
      </p:scale>
      <p:origin x="0" y="0"/>
    </p:cViewPr>
  </p:sorterViewPr>
  <p:notesViewPr>
    <p:cSldViewPr snapToGrid="0" showGuides="1">
      <p:cViewPr varScale="1">
        <p:scale>
          <a:sx n="61" d="100"/>
          <a:sy n="61" d="100"/>
        </p:scale>
        <p:origin x="3378" y="9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tableStyles" Target="tableStyles.xml"/><Relationship Id="rId3" Type="http://schemas.openxmlformats.org/officeDocument/2006/relationships/slideMaster" Target="slideMasters/slideMaster3.xml"/><Relationship Id="rId21" Type="http://schemas.openxmlformats.org/officeDocument/2006/relationships/slide" Target="slides/slide18.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viewProps" Target="viewProps.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presProps" Target="presProps.xml"/><Relationship Id="rId10" Type="http://schemas.openxmlformats.org/officeDocument/2006/relationships/slide" Target="slides/slide7.xml"/><Relationship Id="rId19" Type="http://schemas.openxmlformats.org/officeDocument/2006/relationships/slide" Target="slides/slide16.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en-US"/>
          </a:p>
        </p:txBody>
      </p:sp>
      <p:sp>
        <p:nvSpPr>
          <p:cNvPr id="3" name="Veri Yer Tutucusu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C3F88CA5-4B52-431F-9D0B-7834703D4155}" type="datetimeFigureOut">
              <a:rPr lang="en-US" smtClean="0"/>
              <a:t>2/25/2020</a:t>
            </a:fld>
            <a:endParaRPr lang="en-US"/>
          </a:p>
        </p:txBody>
      </p:sp>
      <p:sp>
        <p:nvSpPr>
          <p:cNvPr id="4" name="Slayt Görüntüsü Yer Tutucusu 3"/>
          <p:cNvSpPr>
            <a:spLocks noGrp="1" noRot="1" noChangeAspect="1"/>
          </p:cNvSpPr>
          <p:nvPr>
            <p:ph type="sldImg" idx="2"/>
          </p:nvPr>
        </p:nvSpPr>
        <p:spPr>
          <a:xfrm>
            <a:off x="1165225" y="1241425"/>
            <a:ext cx="4467225" cy="3349625"/>
          </a:xfrm>
          <a:prstGeom prst="rect">
            <a:avLst/>
          </a:prstGeom>
          <a:noFill/>
          <a:ln w="12700">
            <a:solidFill>
              <a:prstClr val="black"/>
            </a:solidFill>
          </a:ln>
        </p:spPr>
        <p:txBody>
          <a:bodyPr vert="horz" lIns="91440" tIns="45720" rIns="91440" bIns="45720" rtlCol="0" anchor="ctr"/>
          <a:lstStyle/>
          <a:p>
            <a:endParaRPr lang="en-US"/>
          </a:p>
        </p:txBody>
      </p:sp>
      <p:sp>
        <p:nvSpPr>
          <p:cNvPr id="5" name="Not Yer Tutucusu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6" name="Altbilgi Yer Tutucusu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en-US"/>
          </a:p>
        </p:txBody>
      </p:sp>
      <p:sp>
        <p:nvSpPr>
          <p:cNvPr id="7" name="Slayt Numarası Yer Tutucusu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5185FB67-13BD-4A07-A42B-F2DDB568A1B4}" type="slidenum">
              <a:rPr lang="en-US" smtClean="0"/>
              <a:t>‹#›</a:t>
            </a:fld>
            <a:endParaRPr lang="en-US"/>
          </a:p>
        </p:txBody>
      </p:sp>
    </p:spTree>
    <p:extLst>
      <p:ext uri="{BB962C8B-B14F-4D97-AF65-F5344CB8AC3E}">
        <p14:creationId xmlns:p14="http://schemas.microsoft.com/office/powerpoint/2010/main" val="91252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ctrTitle"/>
          </p:nvPr>
        </p:nvSpPr>
        <p:spPr>
          <a:xfrm>
            <a:off x="762000" y="3200400"/>
            <a:ext cx="7543800" cy="1524000"/>
          </a:xfrm>
        </p:spPr>
        <p:txBody>
          <a:bodyPr>
            <a:noAutofit/>
          </a:bodyPr>
          <a:lstStyle>
            <a:lvl1pPr>
              <a:defRPr sz="8000"/>
            </a:lvl1pPr>
          </a:lstStyle>
          <a:p>
            <a:r>
              <a:rPr lang="tr-TR"/>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8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BFAC2E16-D5DA-4D9C-92CB-3D0DDCA7AE5C}" type="datetime1">
              <a:rPr lang="en-US" smtClean="0"/>
              <a:t>2/25/2020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37714002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3DC021E8-F963-4E7B-98CE-B76E5E287BD9}" type="datetime1">
              <a:rPr lang="en-US" smtClean="0"/>
              <a:t>2/25/2020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6073875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3"/>
            <a:ext cx="1828800" cy="5410199"/>
          </a:xfrm>
        </p:spPr>
        <p:txBody>
          <a:bodyPr vert="eaVert"/>
          <a:lstStyle/>
          <a:p>
            <a:r>
              <a:rPr lang="tr-TR"/>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9F771BD1-7858-4A7D-AB54-A4451F562A85}" type="datetime1">
              <a:rPr lang="en-US" smtClean="0"/>
              <a:t>2/25/2020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39668786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cSld name="İçerik">
    <p:spTree>
      <p:nvGrpSpPr>
        <p:cNvPr id="1" name=""/>
        <p:cNvGrpSpPr/>
        <p:nvPr/>
      </p:nvGrpSpPr>
      <p:grpSpPr>
        <a:xfrm>
          <a:off x="0" y="0"/>
          <a:ext cx="0" cy="0"/>
          <a:chOff x="0" y="0"/>
          <a:chExt cx="0" cy="0"/>
        </a:xfrm>
      </p:grpSpPr>
      <p:sp>
        <p:nvSpPr>
          <p:cNvPr id="2" name="İçerik Yer Tutucusu 1"/>
          <p:cNvSpPr>
            <a:spLocks noGrp="1"/>
          </p:cNvSpPr>
          <p:nvPr>
            <p:ph/>
          </p:nvPr>
        </p:nvSpPr>
        <p:spPr>
          <a:xfrm>
            <a:off x="1066800" y="304800"/>
            <a:ext cx="7543800" cy="5791200"/>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3" name="Rectangle 17"/>
          <p:cNvSpPr>
            <a:spLocks noGrp="1" noChangeArrowheads="1"/>
          </p:cNvSpPr>
          <p:nvPr>
            <p:ph type="dt" sz="half" idx="10"/>
          </p:nvPr>
        </p:nvSpPr>
        <p:spPr>
          <a:ln/>
        </p:spPr>
        <p:txBody>
          <a:bodyPr/>
          <a:lstStyle>
            <a:lvl1pPr>
              <a:defRPr/>
            </a:lvl1pPr>
          </a:lstStyle>
          <a:p>
            <a:pPr>
              <a:defRPr/>
            </a:pPr>
            <a:endParaRPr lang="tr-TR"/>
          </a:p>
        </p:txBody>
      </p:sp>
      <p:sp>
        <p:nvSpPr>
          <p:cNvPr id="4" name="Rectangle 18"/>
          <p:cNvSpPr>
            <a:spLocks noGrp="1" noChangeArrowheads="1"/>
          </p:cNvSpPr>
          <p:nvPr>
            <p:ph type="ftr" sz="quarter" idx="11"/>
          </p:nvPr>
        </p:nvSpPr>
        <p:spPr>
          <a:ln/>
        </p:spPr>
        <p:txBody>
          <a:bodyPr/>
          <a:lstStyle>
            <a:lvl1pPr>
              <a:defRPr/>
            </a:lvl1pPr>
          </a:lstStyle>
          <a:p>
            <a:pPr>
              <a:defRPr/>
            </a:pPr>
            <a:endParaRPr lang="tr-TR"/>
          </a:p>
        </p:txBody>
      </p:sp>
      <p:sp>
        <p:nvSpPr>
          <p:cNvPr id="5" name="Rectangle 19"/>
          <p:cNvSpPr>
            <a:spLocks noGrp="1" noChangeArrowheads="1"/>
          </p:cNvSpPr>
          <p:nvPr>
            <p:ph type="sldNum" sz="quarter" idx="12"/>
          </p:nvPr>
        </p:nvSpPr>
        <p:spPr>
          <a:ln/>
        </p:spPr>
        <p:txBody>
          <a:bodyPr/>
          <a:lstStyle>
            <a:lvl1pPr>
              <a:defRPr/>
            </a:lvl1pPr>
          </a:lstStyle>
          <a:p>
            <a:fld id="{E24DB031-92E8-45A5-8D15-81850C813C05}" type="slidenum">
              <a:rPr lang="tr-TR" altLang="tr-TR"/>
              <a:pPr/>
              <a:t>‹#›</a:t>
            </a:fld>
            <a:endParaRPr lang="tr-TR" altLang="tr-TR"/>
          </a:p>
        </p:txBody>
      </p:sp>
    </p:spTree>
    <p:extLst>
      <p:ext uri="{BB962C8B-B14F-4D97-AF65-F5344CB8AC3E}">
        <p14:creationId xmlns:p14="http://schemas.microsoft.com/office/powerpoint/2010/main" val="50717126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ctrTitle"/>
          </p:nvPr>
        </p:nvSpPr>
        <p:spPr>
          <a:xfrm>
            <a:off x="762000" y="3200400"/>
            <a:ext cx="7543800" cy="1524000"/>
          </a:xfrm>
        </p:spPr>
        <p:txBody>
          <a:bodyPr>
            <a:noAutofit/>
          </a:bodyPr>
          <a:lstStyle>
            <a:lvl1pPr>
              <a:defRPr sz="8000"/>
            </a:lvl1pPr>
          </a:lstStyle>
          <a:p>
            <a:r>
              <a:rPr lang="tr-TR"/>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8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A73093B4-1CC8-466C-AC69-8C4EAAC07B96}" type="datetime1">
              <a:rPr lang="en-US" smtClean="0"/>
              <a:t>2/25/2020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83248083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D590254B-BB82-4C80-A262-98BD5C0B4A90}" type="datetime1">
              <a:rPr lang="en-US" smtClean="0"/>
              <a:t>2/25/2020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388757136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title"/>
          </p:nvPr>
        </p:nvSpPr>
        <p:spPr>
          <a:xfrm>
            <a:off x="762000" y="3276600"/>
            <a:ext cx="7543800" cy="1676400"/>
          </a:xfrm>
        </p:spPr>
        <p:txBody>
          <a:bodyPr anchor="b" anchorCtr="0"/>
          <a:lstStyle>
            <a:lvl1pPr algn="l">
              <a:defRPr sz="5400" b="0" cap="all"/>
            </a:lvl1pPr>
          </a:lstStyle>
          <a:p>
            <a:r>
              <a:rPr lang="tr-TR"/>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8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E3955901-25EF-4B6B-8217-40AE73B567A5}" type="datetime1">
              <a:rPr lang="en-US" smtClean="0"/>
              <a:t>2/25/2020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261986849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5" name="Date Placeholder 4"/>
          <p:cNvSpPr>
            <a:spLocks noGrp="1"/>
          </p:cNvSpPr>
          <p:nvPr>
            <p:ph type="dt" sz="half" idx="10"/>
          </p:nvPr>
        </p:nvSpPr>
        <p:spPr/>
        <p:txBody>
          <a:bodyPr/>
          <a:lstStyle/>
          <a:p>
            <a:fld id="{FA38C9F5-99EE-46C1-925D-08171F3997F5}" type="datetime1">
              <a:rPr lang="en-US" smtClean="0"/>
              <a:t>2/25/2020</a:t>
            </a:fld>
            <a:endParaRPr lang="tr-TR"/>
          </a:p>
        </p:txBody>
      </p:sp>
      <p:sp>
        <p:nvSpPr>
          <p:cNvPr id="6" name="Footer Placeholder 5"/>
          <p:cNvSpPr>
            <a:spLocks noGrp="1"/>
          </p:cNvSpPr>
          <p:nvPr>
            <p:ph type="ftr" sz="quarter" idx="11"/>
          </p:nvPr>
        </p:nvSpPr>
        <p:spPr/>
        <p:txBody>
          <a:bodyPr/>
          <a:lstStyle/>
          <a:p>
            <a:r>
              <a:rPr lang="tr-TR"/>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28348045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7589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46451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7" name="Date Placeholder 6"/>
          <p:cNvSpPr>
            <a:spLocks noGrp="1"/>
          </p:cNvSpPr>
          <p:nvPr>
            <p:ph type="dt" sz="half" idx="10"/>
          </p:nvPr>
        </p:nvSpPr>
        <p:spPr/>
        <p:txBody>
          <a:bodyPr/>
          <a:lstStyle/>
          <a:p>
            <a:fld id="{B5ECB38C-929A-4885-8B3A-FB2E643FA28D}" type="datetime1">
              <a:rPr lang="en-US" smtClean="0"/>
              <a:t>2/25/2020</a:t>
            </a:fld>
            <a:endParaRPr lang="tr-TR"/>
          </a:p>
        </p:txBody>
      </p:sp>
      <p:sp>
        <p:nvSpPr>
          <p:cNvPr id="8" name="Footer Placeholder 7"/>
          <p:cNvSpPr>
            <a:spLocks noGrp="1"/>
          </p:cNvSpPr>
          <p:nvPr>
            <p:ph type="ftr" sz="quarter" idx="11"/>
          </p:nvPr>
        </p:nvSpPr>
        <p:spPr/>
        <p:txBody>
          <a:bodyPr/>
          <a:lstStyle/>
          <a:p>
            <a:r>
              <a:rPr lang="tr-TR"/>
              <a:t>Prof. Dr. Harun TANRIVERMİŞ, Yrd. Doç. Dr. Yeşim ALİEFENDİOĞLU Ekonomi I 2016-2017 Güz Dönemi</a:t>
            </a:r>
          </a:p>
        </p:txBody>
      </p:sp>
      <p:sp>
        <p:nvSpPr>
          <p:cNvPr id="9" name="Slide Number Placeholder 8"/>
          <p:cNvSpPr>
            <a:spLocks noGrp="1"/>
          </p:cNvSpPr>
          <p:nvPr>
            <p:ph type="sldNum" sz="quarter" idx="12"/>
          </p:nvPr>
        </p:nvSpPr>
        <p:spPr/>
        <p:txBody>
          <a:bodyPr/>
          <a:lstStyle/>
          <a:p>
            <a:fld id="{B1DEFA8C-F947-479F-BE07-76B6B3F80BF1}" type="slidenum">
              <a:rPr lang="tr-TR" smtClean="0"/>
              <a:pPr/>
              <a:t>‹#›</a:t>
            </a:fld>
            <a:endParaRPr lang="tr-TR"/>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1492942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AEB3DAA0-B6AA-4ACD-9FB1-17185E43A90D}" type="datetime1">
              <a:rPr lang="en-US" smtClean="0"/>
              <a:t>2/25/2020</a:t>
            </a:fld>
            <a:endParaRPr lang="tr-TR"/>
          </a:p>
        </p:txBody>
      </p:sp>
      <p:sp>
        <p:nvSpPr>
          <p:cNvPr id="4" name="Footer Placeholder 3"/>
          <p:cNvSpPr>
            <a:spLocks noGrp="1"/>
          </p:cNvSpPr>
          <p:nvPr>
            <p:ph type="ftr" sz="quarter" idx="11"/>
          </p:nvPr>
        </p:nvSpPr>
        <p:spPr/>
        <p:txBody>
          <a:bodyPr/>
          <a:lstStyle/>
          <a:p>
            <a:r>
              <a:rPr lang="tr-TR"/>
              <a:t>Prof. Dr. Harun TANRIVERMİŞ, Yrd. Doç. Dr. Yeşim ALİEFENDİOĞLU Ekonomi I 2016-2017 Güz Dönemi</a:t>
            </a:r>
          </a:p>
        </p:txBody>
      </p:sp>
      <p:sp>
        <p:nvSpPr>
          <p:cNvPr id="5" name="Slide Number Placeholder 4"/>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27469024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1D7F1EA-F52B-42F5-8478-0AF9BFD7E958}" type="datetime1">
              <a:rPr lang="en-US" smtClean="0"/>
              <a:t>2/25/2020</a:t>
            </a:fld>
            <a:endParaRPr lang="tr-TR"/>
          </a:p>
        </p:txBody>
      </p:sp>
      <p:sp>
        <p:nvSpPr>
          <p:cNvPr id="3" name="Footer Placeholder 2"/>
          <p:cNvSpPr>
            <a:spLocks noGrp="1"/>
          </p:cNvSpPr>
          <p:nvPr>
            <p:ph type="ftr" sz="quarter" idx="11"/>
          </p:nvPr>
        </p:nvSpPr>
        <p:spPr/>
        <p:txBody>
          <a:bodyPr/>
          <a:lstStyle/>
          <a:p>
            <a:r>
              <a:rPr lang="tr-TR"/>
              <a:t>Prof. Dr. Harun TANRIVERMİŞ, Yrd. Doç. Dr. Yeşim ALİEFENDİOĞLU Ekonomi I 2016-2017 Güz Dönemi</a:t>
            </a:r>
          </a:p>
        </p:txBody>
      </p:sp>
      <p:sp>
        <p:nvSpPr>
          <p:cNvPr id="4" name="Slide Number Placeholder 3"/>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3747553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a:t>Asıl başlık stili için tıklatın</a:t>
            </a:r>
            <a:endParaRPr lang="en-US" dirty="0"/>
          </a:p>
        </p:txBody>
      </p:sp>
      <p:sp>
        <p:nvSpPr>
          <p:cNvPr id="3" name="Content Placeholder 2"/>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Tree>
    <p:extLst>
      <p:ext uri="{BB962C8B-B14F-4D97-AF65-F5344CB8AC3E}">
        <p14:creationId xmlns:p14="http://schemas.microsoft.com/office/powerpoint/2010/main" val="183211488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5400" b="0"/>
            </a:lvl1pPr>
          </a:lstStyle>
          <a:p>
            <a:r>
              <a:rPr lang="tr-TR"/>
              <a:t>Asıl başlık stili için tıklatın</a:t>
            </a:r>
            <a:endParaRPr lang="en-US"/>
          </a:p>
        </p:txBody>
      </p:sp>
      <p:sp>
        <p:nvSpPr>
          <p:cNvPr id="3" name="Content Placeholder 2"/>
          <p:cNvSpPr>
            <a:spLocks noGrp="1"/>
          </p:cNvSpPr>
          <p:nvPr>
            <p:ph idx="1"/>
          </p:nvPr>
        </p:nvSpPr>
        <p:spPr>
          <a:xfrm>
            <a:off x="3710866" y="457202"/>
            <a:ext cx="4594934" cy="4114799"/>
          </a:xfrm>
        </p:spPr>
        <p:txBody>
          <a:bodyPr/>
          <a:lstStyle>
            <a:lvl1pPr>
              <a:defRPr sz="2400"/>
            </a:lvl1pPr>
            <a:lvl2pPr>
              <a:defRPr sz="2200"/>
            </a:lvl2pPr>
            <a:lvl3pPr>
              <a:defRPr sz="2000"/>
            </a:lvl3pPr>
            <a:lvl4pPr>
              <a:defRPr sz="1800"/>
            </a:lvl4pPr>
            <a:lvl5pPr>
              <a:defRPr sz="1800"/>
            </a:lvl5pPr>
            <a:lvl6pPr>
              <a:defRPr sz="2000"/>
            </a:lvl6pPr>
            <a:lvl7pPr>
              <a:defRPr sz="2000"/>
            </a:lvl7pPr>
            <a:lvl8pPr>
              <a:defRPr sz="2000"/>
            </a:lvl8pPr>
            <a:lvl9pPr>
              <a:defRPr sz="20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762002" y="457200"/>
            <a:ext cx="2673657" cy="4114800"/>
          </a:xfrm>
        </p:spPr>
        <p:txBody>
          <a:bodyPr>
            <a:normAutofit/>
          </a:bodyPr>
          <a:lstStyle>
            <a:lvl1pPr marL="0" indent="0">
              <a:buNone/>
              <a:defRPr sz="21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989E4876-F515-4632-ACBF-711C6699D7F1}" type="datetime1">
              <a:rPr lang="en-US" smtClean="0"/>
              <a:t>2/25/2020</a:t>
            </a:fld>
            <a:endParaRPr lang="tr-TR"/>
          </a:p>
        </p:txBody>
      </p:sp>
      <p:sp>
        <p:nvSpPr>
          <p:cNvPr id="6" name="Footer Placeholder 5"/>
          <p:cNvSpPr>
            <a:spLocks noGrp="1"/>
          </p:cNvSpPr>
          <p:nvPr>
            <p:ph type="ftr" sz="quarter" idx="11"/>
          </p:nvPr>
        </p:nvSpPr>
        <p:spPr/>
        <p:txBody>
          <a:bodyPr/>
          <a:lstStyle/>
          <a:p>
            <a:r>
              <a:rPr lang="tr-TR"/>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cxnSp>
        <p:nvCxnSpPr>
          <p:cNvPr id="10" name="Straight Connector 9"/>
          <p:cNvCxnSpPr/>
          <p:nvPr/>
        </p:nvCxnSpPr>
        <p:spPr>
          <a:xfrm rot="5400000">
            <a:off x="1677194" y="2514601"/>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4544585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5400" b="0"/>
            </a:lvl1pPr>
          </a:lstStyle>
          <a:p>
            <a:r>
              <a:rPr lang="tr-TR"/>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6EC930EE-5137-4864-99E0-78D0AA38347E}" type="datetime1">
              <a:rPr lang="en-US" smtClean="0"/>
              <a:t>2/25/2020</a:t>
            </a:fld>
            <a:endParaRPr lang="tr-TR"/>
          </a:p>
        </p:txBody>
      </p:sp>
      <p:sp>
        <p:nvSpPr>
          <p:cNvPr id="6" name="Footer Placeholder 5"/>
          <p:cNvSpPr>
            <a:spLocks noGrp="1"/>
          </p:cNvSpPr>
          <p:nvPr>
            <p:ph type="ftr" sz="quarter" idx="11"/>
          </p:nvPr>
        </p:nvSpPr>
        <p:spPr/>
        <p:txBody>
          <a:bodyPr/>
          <a:lstStyle/>
          <a:p>
            <a:r>
              <a:rPr lang="tr-TR"/>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28547969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DDDF37A8-D33E-4B0E-8235-475DB97D5147}" type="datetime1">
              <a:rPr lang="en-US" smtClean="0"/>
              <a:t>2/25/2020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103643762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3"/>
            <a:ext cx="1828800" cy="5410199"/>
          </a:xfrm>
        </p:spPr>
        <p:txBody>
          <a:bodyPr vert="eaVert"/>
          <a:lstStyle/>
          <a:p>
            <a:r>
              <a:rPr lang="tr-TR"/>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F4E96E1F-70EC-4C9F-84B9-309ABB33F145}" type="datetime1">
              <a:rPr lang="en-US" smtClean="0"/>
              <a:t>2/25/2020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7974391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Only" preserve="1">
  <p:cSld name="İçerik">
    <p:spTree>
      <p:nvGrpSpPr>
        <p:cNvPr id="1" name=""/>
        <p:cNvGrpSpPr/>
        <p:nvPr/>
      </p:nvGrpSpPr>
      <p:grpSpPr>
        <a:xfrm>
          <a:off x="0" y="0"/>
          <a:ext cx="0" cy="0"/>
          <a:chOff x="0" y="0"/>
          <a:chExt cx="0" cy="0"/>
        </a:xfrm>
      </p:grpSpPr>
      <p:sp>
        <p:nvSpPr>
          <p:cNvPr id="2" name="İçerik Yer Tutucusu 1"/>
          <p:cNvSpPr>
            <a:spLocks noGrp="1"/>
          </p:cNvSpPr>
          <p:nvPr>
            <p:ph/>
          </p:nvPr>
        </p:nvSpPr>
        <p:spPr>
          <a:xfrm>
            <a:off x="457200" y="277813"/>
            <a:ext cx="8229600" cy="585311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3" name="Rectangle 44"/>
          <p:cNvSpPr>
            <a:spLocks noGrp="1" noChangeArrowheads="1"/>
          </p:cNvSpPr>
          <p:nvPr>
            <p:ph type="dt" sz="half" idx="10"/>
          </p:nvPr>
        </p:nvSpPr>
        <p:spPr>
          <a:ln/>
        </p:spPr>
        <p:txBody>
          <a:bodyPr/>
          <a:lstStyle>
            <a:lvl1pPr>
              <a:defRPr/>
            </a:lvl1pPr>
          </a:lstStyle>
          <a:p>
            <a:pPr>
              <a:defRPr/>
            </a:pPr>
            <a:fld id="{852F65B9-AF3F-4168-8F3A-EA905B549768}" type="datetime1">
              <a:rPr lang="en-US" smtClean="0"/>
              <a:t>2/25/2020</a:t>
            </a:fld>
            <a:endParaRPr lang="tr-TR"/>
          </a:p>
        </p:txBody>
      </p:sp>
      <p:sp>
        <p:nvSpPr>
          <p:cNvPr id="4"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5" name="Rectangle 46"/>
          <p:cNvSpPr>
            <a:spLocks noGrp="1" noChangeArrowheads="1"/>
          </p:cNvSpPr>
          <p:nvPr>
            <p:ph type="sldNum" sz="quarter" idx="12"/>
          </p:nvPr>
        </p:nvSpPr>
        <p:spPr>
          <a:ln/>
        </p:spPr>
        <p:txBody>
          <a:bodyPr/>
          <a:lstStyle>
            <a:lvl1pPr>
              <a:defRPr/>
            </a:lvl1pPr>
          </a:lstStyle>
          <a:p>
            <a:pPr>
              <a:defRPr/>
            </a:pPr>
            <a:fld id="{4ACC9CEF-1B2B-47A9-B112-A53E035B6F79}" type="slidenum">
              <a:rPr lang="tr-TR" smtClean="0"/>
              <a:pPr>
                <a:defRPr/>
              </a:pPr>
              <a:t>‹#›</a:t>
            </a:fld>
            <a:endParaRPr lang="tr-TR"/>
          </a:p>
        </p:txBody>
      </p:sp>
    </p:spTree>
    <p:extLst>
      <p:ext uri="{BB962C8B-B14F-4D97-AF65-F5344CB8AC3E}">
        <p14:creationId xmlns:p14="http://schemas.microsoft.com/office/powerpoint/2010/main" val="4112069330"/>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xAndObj" preserve="1">
  <p:cSld name="Başlık, Metin ve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7813"/>
            <a:ext cx="8229600" cy="1143000"/>
          </a:xfrm>
        </p:spPr>
        <p:txBody>
          <a:bodyPr/>
          <a:lstStyle/>
          <a:p>
            <a:r>
              <a:rPr lang="tr-TR"/>
              <a:t>Asıl başlık stili için tıklatın</a:t>
            </a:r>
          </a:p>
        </p:txBody>
      </p:sp>
      <p:sp>
        <p:nvSpPr>
          <p:cNvPr id="3" name="Metin Yer Tutucusu 2"/>
          <p:cNvSpPr>
            <a:spLocks noGrp="1"/>
          </p:cNvSpPr>
          <p:nvPr>
            <p:ph type="body" sz="half" idx="1"/>
          </p:nvPr>
        </p:nvSpPr>
        <p:spPr>
          <a:xfrm>
            <a:off x="457200" y="1600202"/>
            <a:ext cx="4038600" cy="4530725"/>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p:cNvSpPr>
            <a:spLocks noGrp="1"/>
          </p:cNvSpPr>
          <p:nvPr>
            <p:ph sz="half" idx="2"/>
          </p:nvPr>
        </p:nvSpPr>
        <p:spPr>
          <a:xfrm>
            <a:off x="4648200" y="1600202"/>
            <a:ext cx="4038600" cy="4530725"/>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Rectangle 44"/>
          <p:cNvSpPr>
            <a:spLocks noGrp="1" noChangeArrowheads="1"/>
          </p:cNvSpPr>
          <p:nvPr>
            <p:ph type="dt" sz="half" idx="10"/>
          </p:nvPr>
        </p:nvSpPr>
        <p:spPr>
          <a:ln/>
        </p:spPr>
        <p:txBody>
          <a:bodyPr/>
          <a:lstStyle>
            <a:lvl1pPr>
              <a:defRPr/>
            </a:lvl1pPr>
          </a:lstStyle>
          <a:p>
            <a:pPr>
              <a:defRPr/>
            </a:pPr>
            <a:fld id="{06D7AFE2-252A-473E-B74B-445E14A41A1C}" type="datetime1">
              <a:rPr lang="en-US" smtClean="0"/>
              <a:t>2/25/2020</a:t>
            </a:fld>
            <a:endParaRPr lang="tr-TR"/>
          </a:p>
        </p:txBody>
      </p:sp>
      <p:sp>
        <p:nvSpPr>
          <p:cNvPr id="6"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7" name="Rectangle 46"/>
          <p:cNvSpPr>
            <a:spLocks noGrp="1" noChangeArrowheads="1"/>
          </p:cNvSpPr>
          <p:nvPr>
            <p:ph type="sldNum" sz="quarter" idx="12"/>
          </p:nvPr>
        </p:nvSpPr>
        <p:spPr>
          <a:ln/>
        </p:spPr>
        <p:txBody>
          <a:bodyPr/>
          <a:lstStyle>
            <a:lvl1pPr>
              <a:defRPr/>
            </a:lvl1pPr>
          </a:lstStyle>
          <a:p>
            <a:pPr>
              <a:defRPr/>
            </a:pPr>
            <a:fld id="{5F9C2CDE-511F-4CCA-A6CE-70569E99ECA7}" type="slidenum">
              <a:rPr lang="tr-TR" smtClean="0"/>
              <a:pPr>
                <a:defRPr/>
              </a:pPr>
              <a:t>‹#›</a:t>
            </a:fld>
            <a:endParaRPr lang="tr-TR"/>
          </a:p>
        </p:txBody>
      </p:sp>
    </p:spTree>
    <p:extLst>
      <p:ext uri="{BB962C8B-B14F-4D97-AF65-F5344CB8AC3E}">
        <p14:creationId xmlns:p14="http://schemas.microsoft.com/office/powerpoint/2010/main" val="2453890974"/>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bl" preserve="1">
  <p:cSld name="Başlık ve Tablo">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7813"/>
            <a:ext cx="8229600" cy="1143000"/>
          </a:xfrm>
        </p:spPr>
        <p:txBody>
          <a:bodyPr/>
          <a:lstStyle/>
          <a:p>
            <a:r>
              <a:rPr lang="tr-TR"/>
              <a:t>Asıl başlık stili için tıklatın</a:t>
            </a:r>
          </a:p>
        </p:txBody>
      </p:sp>
      <p:sp>
        <p:nvSpPr>
          <p:cNvPr id="3" name="Tablo Yer Tutucusu 2"/>
          <p:cNvSpPr>
            <a:spLocks noGrp="1"/>
          </p:cNvSpPr>
          <p:nvPr>
            <p:ph type="tbl" idx="1"/>
          </p:nvPr>
        </p:nvSpPr>
        <p:spPr>
          <a:xfrm>
            <a:off x="457200" y="1600202"/>
            <a:ext cx="8229600" cy="4530725"/>
          </a:xfrm>
        </p:spPr>
        <p:txBody>
          <a:bodyPr/>
          <a:lstStyle/>
          <a:p>
            <a:pPr lvl="0"/>
            <a:r>
              <a:rPr lang="tr-TR" noProof="0"/>
              <a:t>Tablo eklemek için simgeyi tıklatın</a:t>
            </a:r>
          </a:p>
        </p:txBody>
      </p:sp>
      <p:sp>
        <p:nvSpPr>
          <p:cNvPr id="4" name="Rectangle 44"/>
          <p:cNvSpPr>
            <a:spLocks noGrp="1" noChangeArrowheads="1"/>
          </p:cNvSpPr>
          <p:nvPr>
            <p:ph type="dt" sz="half" idx="10"/>
          </p:nvPr>
        </p:nvSpPr>
        <p:spPr>
          <a:ln/>
        </p:spPr>
        <p:txBody>
          <a:bodyPr/>
          <a:lstStyle>
            <a:lvl1pPr>
              <a:defRPr/>
            </a:lvl1pPr>
          </a:lstStyle>
          <a:p>
            <a:pPr>
              <a:defRPr/>
            </a:pPr>
            <a:fld id="{6A24C5B5-B0BC-4A99-9668-7AA50979CB18}" type="datetime1">
              <a:rPr lang="en-US" smtClean="0"/>
              <a:t>2/25/2020</a:t>
            </a:fld>
            <a:endParaRPr lang="tr-TR"/>
          </a:p>
        </p:txBody>
      </p:sp>
      <p:sp>
        <p:nvSpPr>
          <p:cNvPr id="5"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6" name="Rectangle 46"/>
          <p:cNvSpPr>
            <a:spLocks noGrp="1" noChangeArrowheads="1"/>
          </p:cNvSpPr>
          <p:nvPr>
            <p:ph type="sldNum" sz="quarter" idx="12"/>
          </p:nvPr>
        </p:nvSpPr>
        <p:spPr>
          <a:ln/>
        </p:spPr>
        <p:txBody>
          <a:bodyPr/>
          <a:lstStyle>
            <a:lvl1pPr>
              <a:defRPr/>
            </a:lvl1pPr>
          </a:lstStyle>
          <a:p>
            <a:pPr>
              <a:defRPr/>
            </a:pPr>
            <a:fld id="{B5694B09-DDCA-463B-A0FD-225071502900}" type="slidenum">
              <a:rPr lang="tr-TR" smtClean="0"/>
              <a:pPr>
                <a:defRPr/>
              </a:pPr>
              <a:t>‹#›</a:t>
            </a:fld>
            <a:endParaRPr lang="tr-TR"/>
          </a:p>
        </p:txBody>
      </p:sp>
    </p:spTree>
    <p:extLst>
      <p:ext uri="{BB962C8B-B14F-4D97-AF65-F5344CB8AC3E}">
        <p14:creationId xmlns:p14="http://schemas.microsoft.com/office/powerpoint/2010/main" val="2474524899"/>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fourObj" preserve="1">
  <p:cSld name="Başlık, 4 İçerik">
    <p:spTree>
      <p:nvGrpSpPr>
        <p:cNvPr id="1" name=""/>
        <p:cNvGrpSpPr/>
        <p:nvPr/>
      </p:nvGrpSpPr>
      <p:grpSpPr>
        <a:xfrm>
          <a:off x="0" y="0"/>
          <a:ext cx="0" cy="0"/>
          <a:chOff x="0" y="0"/>
          <a:chExt cx="0" cy="0"/>
        </a:xfrm>
      </p:grpSpPr>
      <p:sp>
        <p:nvSpPr>
          <p:cNvPr id="2" name="Başlık 1"/>
          <p:cNvSpPr>
            <a:spLocks noGrp="1"/>
          </p:cNvSpPr>
          <p:nvPr>
            <p:ph type="title" sz="quarter"/>
          </p:nvPr>
        </p:nvSpPr>
        <p:spPr>
          <a:xfrm>
            <a:off x="457200" y="277813"/>
            <a:ext cx="8229600" cy="1143000"/>
          </a:xfrm>
        </p:spPr>
        <p:txBody>
          <a:bodyPr/>
          <a:lstStyle/>
          <a:p>
            <a:r>
              <a:rPr lang="tr-TR"/>
              <a:t>Asıl başlık stili için tıklatın</a:t>
            </a:r>
          </a:p>
        </p:txBody>
      </p:sp>
      <p:sp>
        <p:nvSpPr>
          <p:cNvPr id="3" name="İçerik Yer Tutucusu 2"/>
          <p:cNvSpPr>
            <a:spLocks noGrp="1"/>
          </p:cNvSpPr>
          <p:nvPr>
            <p:ph sz="quarter" idx="1"/>
          </p:nvPr>
        </p:nvSpPr>
        <p:spPr>
          <a:xfrm>
            <a:off x="457200" y="1600202"/>
            <a:ext cx="4038600" cy="2189163"/>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p:cNvSpPr>
            <a:spLocks noGrp="1"/>
          </p:cNvSpPr>
          <p:nvPr>
            <p:ph sz="quarter" idx="2"/>
          </p:nvPr>
        </p:nvSpPr>
        <p:spPr>
          <a:xfrm>
            <a:off x="4648200" y="1600202"/>
            <a:ext cx="4038600" cy="2189163"/>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İçerik Yer Tutucusu 4"/>
          <p:cNvSpPr>
            <a:spLocks noGrp="1"/>
          </p:cNvSpPr>
          <p:nvPr>
            <p:ph sz="quarter" idx="3"/>
          </p:nvPr>
        </p:nvSpPr>
        <p:spPr>
          <a:xfrm>
            <a:off x="457200" y="3941763"/>
            <a:ext cx="4038600" cy="218916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6" name="İçerik Yer Tutucusu 5"/>
          <p:cNvSpPr>
            <a:spLocks noGrp="1"/>
          </p:cNvSpPr>
          <p:nvPr>
            <p:ph sz="quarter" idx="4"/>
          </p:nvPr>
        </p:nvSpPr>
        <p:spPr>
          <a:xfrm>
            <a:off x="4648200" y="3941763"/>
            <a:ext cx="4038600" cy="218916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7" name="Rectangle 44"/>
          <p:cNvSpPr>
            <a:spLocks noGrp="1" noChangeArrowheads="1"/>
          </p:cNvSpPr>
          <p:nvPr>
            <p:ph type="dt" sz="half" idx="10"/>
          </p:nvPr>
        </p:nvSpPr>
        <p:spPr>
          <a:ln/>
        </p:spPr>
        <p:txBody>
          <a:bodyPr/>
          <a:lstStyle>
            <a:lvl1pPr>
              <a:defRPr/>
            </a:lvl1pPr>
          </a:lstStyle>
          <a:p>
            <a:pPr>
              <a:defRPr/>
            </a:pPr>
            <a:fld id="{37B4A527-8F12-4586-8896-F9A7002F02D4}" type="datetime1">
              <a:rPr lang="en-US" smtClean="0"/>
              <a:t>2/25/2020</a:t>
            </a:fld>
            <a:endParaRPr lang="tr-TR"/>
          </a:p>
        </p:txBody>
      </p:sp>
      <p:sp>
        <p:nvSpPr>
          <p:cNvPr id="8"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9" name="Rectangle 46"/>
          <p:cNvSpPr>
            <a:spLocks noGrp="1" noChangeArrowheads="1"/>
          </p:cNvSpPr>
          <p:nvPr>
            <p:ph type="sldNum" sz="quarter" idx="12"/>
          </p:nvPr>
        </p:nvSpPr>
        <p:spPr>
          <a:ln/>
        </p:spPr>
        <p:txBody>
          <a:bodyPr/>
          <a:lstStyle>
            <a:lvl1pPr>
              <a:defRPr/>
            </a:lvl1pPr>
          </a:lstStyle>
          <a:p>
            <a:pPr>
              <a:defRPr/>
            </a:pPr>
            <a:fld id="{1DFE3CA1-1F67-46BC-B6F2-EBF60CBDD860}" type="slidenum">
              <a:rPr lang="tr-TR" smtClean="0"/>
              <a:pPr>
                <a:defRPr/>
              </a:pPr>
              <a:t>‹#›</a:t>
            </a:fld>
            <a:endParaRPr lang="tr-TR"/>
          </a:p>
        </p:txBody>
      </p:sp>
    </p:spTree>
    <p:extLst>
      <p:ext uri="{BB962C8B-B14F-4D97-AF65-F5344CB8AC3E}">
        <p14:creationId xmlns:p14="http://schemas.microsoft.com/office/powerpoint/2010/main" val="2175634341"/>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p:cSld name="Başlık Slaydı">
    <p:spTree>
      <p:nvGrpSpPr>
        <p:cNvPr id="1" name=""/>
        <p:cNvGrpSpPr/>
        <p:nvPr/>
      </p:nvGrpSpPr>
      <p:grpSpPr>
        <a:xfrm>
          <a:off x="0" y="0"/>
          <a:ext cx="0" cy="0"/>
          <a:chOff x="0" y="0"/>
          <a:chExt cx="0" cy="0"/>
        </a:xfrm>
      </p:grpSpPr>
      <p:sp>
        <p:nvSpPr>
          <p:cNvPr id="7" name="Metin Yer Tutucusu 11"/>
          <p:cNvSpPr>
            <a:spLocks noGrp="1"/>
          </p:cNvSpPr>
          <p:nvPr>
            <p:ph idx="1"/>
          </p:nvPr>
        </p:nvSpPr>
        <p:spPr>
          <a:xfrm>
            <a:off x="410935" y="1299507"/>
            <a:ext cx="7886700" cy="1179054"/>
          </a:xfrm>
          <a:prstGeom prst="rect">
            <a:avLst/>
          </a:prstGeom>
        </p:spPr>
        <p:txBody>
          <a:bodyPr rIns="0" anchor="b" anchorCtr="0">
            <a:noAutofit/>
          </a:bodyPr>
          <a:lstStyle>
            <a:lvl1pPr marL="0" indent="0" algn="l">
              <a:buNone/>
              <a:defRPr sz="2000" b="0" i="0" baseline="0">
                <a:latin typeface="Arial" panose="020B0604020202020204" pitchFamily="34" charset="0"/>
                <a:cs typeface="Arial" panose="020B0604020202020204" pitchFamily="34" charset="0"/>
              </a:defRPr>
            </a:lvl1pPr>
          </a:lstStyle>
          <a:p>
            <a:pPr lvl="0"/>
            <a:r>
              <a:rPr lang="tr-TR" noProof="0"/>
              <a:t>Asıl metin stillerini düzenle</a:t>
            </a:r>
          </a:p>
        </p:txBody>
      </p:sp>
      <p:sp>
        <p:nvSpPr>
          <p:cNvPr id="9" name="Başlık Yer Tutucusu 10"/>
          <p:cNvSpPr>
            <a:spLocks noGrp="1"/>
          </p:cNvSpPr>
          <p:nvPr>
            <p:ph type="title"/>
          </p:nvPr>
        </p:nvSpPr>
        <p:spPr>
          <a:xfrm>
            <a:off x="410935" y="370117"/>
            <a:ext cx="7886700" cy="673965"/>
          </a:xfrm>
          <a:prstGeom prst="rect">
            <a:avLst/>
          </a:prstGeom>
        </p:spPr>
        <p:txBody>
          <a:bodyPr rIns="0" anchor="b" anchorCtr="0">
            <a:normAutofit/>
          </a:bodyPr>
          <a:lstStyle>
            <a:lvl1pPr>
              <a:defRPr sz="2400"/>
            </a:lvl1pPr>
          </a:lstStyle>
          <a:p>
            <a:pPr lvl="0"/>
            <a:r>
              <a:rPr lang="tr-TR"/>
              <a:t>Asıl başlık stili için tıklatın</a:t>
            </a:r>
            <a:endParaRPr lang="tr-TR" dirty="0"/>
          </a:p>
        </p:txBody>
      </p:sp>
    </p:spTree>
    <p:extLst>
      <p:ext uri="{BB962C8B-B14F-4D97-AF65-F5344CB8AC3E}">
        <p14:creationId xmlns:p14="http://schemas.microsoft.com/office/powerpoint/2010/main" val="2336273859"/>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cSld name="Özel Düze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t>Asıl başlık stili için tıklatın</a:t>
            </a:r>
            <a:endParaRPr lang="tr-TR" dirty="0"/>
          </a:p>
        </p:txBody>
      </p:sp>
    </p:spTree>
    <p:extLst>
      <p:ext uri="{BB962C8B-B14F-4D97-AF65-F5344CB8AC3E}">
        <p14:creationId xmlns:p14="http://schemas.microsoft.com/office/powerpoint/2010/main" val="1954219885"/>
      </p:ext>
    </p:extLst>
  </p:cSld>
  <p:clrMapOvr>
    <a:masterClrMapping/>
  </p:clrMapOvr>
  <p:hf sldNum="0" hdr="0" dt="0"/>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title"/>
          </p:nvPr>
        </p:nvSpPr>
        <p:spPr>
          <a:xfrm>
            <a:off x="762000" y="3276600"/>
            <a:ext cx="7543800" cy="1676400"/>
          </a:xfrm>
        </p:spPr>
        <p:txBody>
          <a:bodyPr anchor="b" anchorCtr="0"/>
          <a:lstStyle>
            <a:lvl1pPr algn="l">
              <a:defRPr sz="5400" b="0" cap="all"/>
            </a:lvl1pPr>
          </a:lstStyle>
          <a:p>
            <a:r>
              <a:rPr lang="tr-TR"/>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8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13212512-3B4A-4C0D-950D-6FFEACF07EB0}" type="datetime1">
              <a:rPr lang="en-US" smtClean="0"/>
              <a:t>2/25/2020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801106256"/>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lvl1pPr>
              <a:defRPr sz="2400"/>
            </a:lvl1pPr>
          </a:lstStyle>
          <a:p>
            <a:r>
              <a:rPr lang="tr-TR" dirty="0"/>
              <a:t>Asıl başlık stili için tıklatın</a:t>
            </a:r>
          </a:p>
        </p:txBody>
      </p:sp>
      <p:sp>
        <p:nvSpPr>
          <p:cNvPr id="3" name="İçerik Yer Tutucusu 2"/>
          <p:cNvSpPr>
            <a:spLocks noGrp="1"/>
          </p:cNvSpPr>
          <p:nvPr>
            <p:ph idx="1"/>
          </p:nvPr>
        </p:nvSpPr>
        <p:spPr>
          <a:xfrm>
            <a:off x="1066800" y="1981200"/>
            <a:ext cx="7543800" cy="4114800"/>
          </a:xfrm>
          <a:prstGeom prst="rect">
            <a:avLst/>
          </a:prstGeom>
        </p:spPr>
        <p:txBody>
          <a:bodyPr/>
          <a:lstStyle>
            <a:lvl1pPr marL="228600" indent="-22860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1pPr>
            <a:lvl2pPr marL="685800" indent="-22860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2pPr>
            <a:lvl3pPr marL="1143000" indent="-22860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3pPr>
            <a:lvl4pPr marL="1600200" indent="-22860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4pPr>
            <a:lvl5pPr marL="2057400" indent="-22860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5pPr>
          </a:lstStyle>
          <a:p>
            <a:pPr lvl="0"/>
            <a:r>
              <a:rPr lang="tr-TR" dirty="0"/>
              <a:t>Asıl metin stillerini düzenle</a:t>
            </a:r>
          </a:p>
          <a:p>
            <a:pPr lvl="1"/>
            <a:r>
              <a:rPr lang="tr-TR" dirty="0"/>
              <a:t>İkinci düzey</a:t>
            </a:r>
          </a:p>
          <a:p>
            <a:pPr lvl="2"/>
            <a:r>
              <a:rPr lang="tr-TR" dirty="0"/>
              <a:t>Üçüncü düzey</a:t>
            </a:r>
          </a:p>
          <a:p>
            <a:pPr lvl="3"/>
            <a:r>
              <a:rPr lang="tr-TR" dirty="0"/>
              <a:t>Dördüncü düzey</a:t>
            </a:r>
          </a:p>
          <a:p>
            <a:pPr lvl="4"/>
            <a:r>
              <a:rPr lang="tr-TR" dirty="0"/>
              <a:t>Beşinci düzey</a:t>
            </a:r>
          </a:p>
        </p:txBody>
      </p:sp>
      <p:sp>
        <p:nvSpPr>
          <p:cNvPr id="4" name="Rectangle 17"/>
          <p:cNvSpPr>
            <a:spLocks noGrp="1" noChangeArrowheads="1"/>
          </p:cNvSpPr>
          <p:nvPr>
            <p:ph type="dt" sz="half" idx="10"/>
          </p:nvPr>
        </p:nvSpPr>
        <p:spPr>
          <a:xfrm>
            <a:off x="1066800" y="6248400"/>
            <a:ext cx="1905000" cy="457200"/>
          </a:xfrm>
          <a:prstGeom prst="rect">
            <a:avLst/>
          </a:prstGeom>
          <a:ln/>
        </p:spPr>
        <p:txBody>
          <a:bodyPr/>
          <a:lstStyle>
            <a:lvl1pPr>
              <a:defRPr/>
            </a:lvl1pPr>
          </a:lstStyle>
          <a:p>
            <a:pPr>
              <a:defRPr/>
            </a:pPr>
            <a:endParaRPr lang="tr-TR"/>
          </a:p>
        </p:txBody>
      </p:sp>
      <p:sp>
        <p:nvSpPr>
          <p:cNvPr id="5" name="Rectangle 18"/>
          <p:cNvSpPr>
            <a:spLocks noGrp="1" noChangeArrowheads="1"/>
          </p:cNvSpPr>
          <p:nvPr>
            <p:ph type="ftr" sz="quarter" idx="11"/>
          </p:nvPr>
        </p:nvSpPr>
        <p:spPr>
          <a:xfrm>
            <a:off x="3429000" y="6248400"/>
            <a:ext cx="2895600" cy="457200"/>
          </a:xfrm>
          <a:prstGeom prst="rect">
            <a:avLst/>
          </a:prstGeom>
          <a:ln/>
        </p:spPr>
        <p:txBody>
          <a:bodyPr/>
          <a:lstStyle>
            <a:lvl1pPr>
              <a:defRPr/>
            </a:lvl1pPr>
          </a:lstStyle>
          <a:p>
            <a:pPr>
              <a:defRPr/>
            </a:pPr>
            <a:endParaRPr lang="tr-TR"/>
          </a:p>
        </p:txBody>
      </p:sp>
      <p:sp>
        <p:nvSpPr>
          <p:cNvPr id="6" name="Rectangle 19"/>
          <p:cNvSpPr>
            <a:spLocks noGrp="1" noChangeArrowheads="1"/>
          </p:cNvSpPr>
          <p:nvPr>
            <p:ph type="sldNum" sz="quarter" idx="12"/>
          </p:nvPr>
        </p:nvSpPr>
        <p:spPr>
          <a:xfrm>
            <a:off x="6705600" y="6248400"/>
            <a:ext cx="1905000" cy="457200"/>
          </a:xfrm>
          <a:prstGeom prst="rect">
            <a:avLst/>
          </a:prstGeom>
          <a:ln/>
        </p:spPr>
        <p:txBody>
          <a:bodyPr/>
          <a:lstStyle>
            <a:lvl1pPr>
              <a:defRPr/>
            </a:lvl1pPr>
          </a:lstStyle>
          <a:p>
            <a:pPr>
              <a:defRPr/>
            </a:pPr>
            <a:fld id="{67F7C0EF-15DE-425E-A602-6416008CF6C9}" type="slidenum">
              <a:rPr lang="tr-TR" altLang="tr-TR"/>
              <a:pPr>
                <a:defRPr/>
              </a:pPr>
              <a:t>‹#›</a:t>
            </a:fld>
            <a:endParaRPr lang="tr-TR" altLang="tr-TR"/>
          </a:p>
        </p:txBody>
      </p:sp>
    </p:spTree>
    <p:extLst>
      <p:ext uri="{BB962C8B-B14F-4D97-AF65-F5344CB8AC3E}">
        <p14:creationId xmlns:p14="http://schemas.microsoft.com/office/powerpoint/2010/main" val="4045714770"/>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userDrawn="1">
  <p:cSld name="1_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a:t>Asıl başlık stili için tıklatın</a:t>
            </a:r>
            <a:endParaRPr lang="en-US" dirty="0"/>
          </a:p>
        </p:txBody>
      </p:sp>
      <p:sp>
        <p:nvSpPr>
          <p:cNvPr id="4" name="Date Placeholder 3"/>
          <p:cNvSpPr>
            <a:spLocks noGrp="1"/>
          </p:cNvSpPr>
          <p:nvPr>
            <p:ph type="dt" sz="half" idx="10"/>
          </p:nvPr>
        </p:nvSpPr>
        <p:spPr/>
        <p:txBody>
          <a:bodyPr/>
          <a:lstStyle/>
          <a:p>
            <a:fld id="{419913B4-353A-43F0-919E-C9E766A5124A}" type="datetime1">
              <a:rPr lang="en-US" smtClean="0"/>
              <a:t>2/25/2020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9074708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5" name="Date Placeholder 4"/>
          <p:cNvSpPr>
            <a:spLocks noGrp="1"/>
          </p:cNvSpPr>
          <p:nvPr>
            <p:ph type="dt" sz="half" idx="10"/>
          </p:nvPr>
        </p:nvSpPr>
        <p:spPr/>
        <p:txBody>
          <a:bodyPr/>
          <a:lstStyle/>
          <a:p>
            <a:fld id="{FEB19078-E88E-432E-B463-E382E09B18DC}" type="datetime1">
              <a:rPr lang="en-US" smtClean="0"/>
              <a:t>2/25/2020</a:t>
            </a:fld>
            <a:endParaRPr lang="en-US"/>
          </a:p>
        </p:txBody>
      </p:sp>
      <p:sp>
        <p:nvSpPr>
          <p:cNvPr id="6" name="Footer Placeholder 5"/>
          <p:cNvSpPr>
            <a:spLocks noGrp="1"/>
          </p:cNvSpPr>
          <p:nvPr>
            <p:ph type="ftr" sz="quarter" idx="11"/>
          </p:nvPr>
        </p:nvSpPr>
        <p:spPr/>
        <p:txBody>
          <a:bodyPr/>
          <a:lstStyle/>
          <a:p>
            <a:r>
              <a:rPr lang="en-US"/>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9026643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7589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46451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7" name="Date Placeholder 6"/>
          <p:cNvSpPr>
            <a:spLocks noGrp="1"/>
          </p:cNvSpPr>
          <p:nvPr>
            <p:ph type="dt" sz="half" idx="10"/>
          </p:nvPr>
        </p:nvSpPr>
        <p:spPr/>
        <p:txBody>
          <a:bodyPr/>
          <a:lstStyle/>
          <a:p>
            <a:fld id="{32BF88A8-F742-4F69-A35B-1B28FBF07202}" type="datetime1">
              <a:rPr lang="en-US" smtClean="0"/>
              <a:t>2/25/2020</a:t>
            </a:fld>
            <a:endParaRPr lang="en-US"/>
          </a:p>
        </p:txBody>
      </p:sp>
      <p:sp>
        <p:nvSpPr>
          <p:cNvPr id="8" name="Footer Placeholder 7"/>
          <p:cNvSpPr>
            <a:spLocks noGrp="1"/>
          </p:cNvSpPr>
          <p:nvPr>
            <p:ph type="ftr" sz="quarter" idx="11"/>
          </p:nvPr>
        </p:nvSpPr>
        <p:spPr/>
        <p:txBody>
          <a:bodyPr/>
          <a:lstStyle/>
          <a:p>
            <a:r>
              <a:rPr lang="en-US"/>
              <a:t>Prof. Dr. Harun TANRIVERMİŞ, Yrd. Doç. Dr. Yeşim ALİEFENDİOĞLU Ekonomi I 2016-2017 Güz Dönemi</a:t>
            </a:r>
          </a:p>
        </p:txBody>
      </p:sp>
      <p:sp>
        <p:nvSpPr>
          <p:cNvPr id="9" name="Slide Number Placeholder 8"/>
          <p:cNvSpPr>
            <a:spLocks noGrp="1"/>
          </p:cNvSpPr>
          <p:nvPr>
            <p:ph type="sldNum" sz="quarter" idx="12"/>
          </p:nvPr>
        </p:nvSpPr>
        <p:spPr/>
        <p:txBody>
          <a:bodyPr/>
          <a:lstStyle/>
          <a:p>
            <a:fld id="{450E119D-8EDB-4D0A-AB54-479909DD9FBC}" type="slidenum">
              <a:rPr lang="en-US" smtClean="0"/>
              <a:t>‹#›</a:t>
            </a:fld>
            <a:endParaRPr lang="en-US"/>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43776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246C0540-C812-4A10-A4A2-8F2918206376}" type="datetime1">
              <a:rPr lang="en-US" smtClean="0"/>
              <a:t>2/25/2020</a:t>
            </a:fld>
            <a:endParaRPr lang="en-US"/>
          </a:p>
        </p:txBody>
      </p:sp>
      <p:sp>
        <p:nvSpPr>
          <p:cNvPr id="4" name="Footer Placeholder 3"/>
          <p:cNvSpPr>
            <a:spLocks noGrp="1"/>
          </p:cNvSpPr>
          <p:nvPr>
            <p:ph type="ftr" sz="quarter" idx="11"/>
          </p:nvPr>
        </p:nvSpPr>
        <p:spPr/>
        <p:txBody>
          <a:bodyPr/>
          <a:lstStyle/>
          <a:p>
            <a:r>
              <a:rPr lang="en-US"/>
              <a:t>Prof. Dr. Harun TANRIVERMİŞ, Yrd. Doç. Dr. Yeşim ALİEFENDİOĞLU Ekonomi I 2016-2017 Güz Dönemi</a:t>
            </a:r>
          </a:p>
        </p:txBody>
      </p:sp>
      <p:sp>
        <p:nvSpPr>
          <p:cNvPr id="5" name="Slide Number Placeholder 4"/>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0046229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180DDDF-7A43-4041-A150-A5265DD17B5B}" type="datetime1">
              <a:rPr lang="en-US" smtClean="0"/>
              <a:t>2/25/2020</a:t>
            </a:fld>
            <a:endParaRPr lang="en-US"/>
          </a:p>
        </p:txBody>
      </p:sp>
      <p:sp>
        <p:nvSpPr>
          <p:cNvPr id="3" name="Footer Placeholder 2"/>
          <p:cNvSpPr>
            <a:spLocks noGrp="1"/>
          </p:cNvSpPr>
          <p:nvPr>
            <p:ph type="ftr" sz="quarter" idx="11"/>
          </p:nvPr>
        </p:nvSpPr>
        <p:spPr/>
        <p:txBody>
          <a:bodyPr/>
          <a:lstStyle/>
          <a:p>
            <a:r>
              <a:rPr lang="en-US"/>
              <a:t>Prof. Dr. Harun TANRIVERMİŞ, Yrd. Doç. Dr. Yeşim ALİEFENDİOĞLU Ekonomi I 2016-2017 Güz Dönemi</a:t>
            </a:r>
          </a:p>
        </p:txBody>
      </p:sp>
      <p:sp>
        <p:nvSpPr>
          <p:cNvPr id="4" name="Slide Number Placeholder 3"/>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4838819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5400" b="0"/>
            </a:lvl1pPr>
          </a:lstStyle>
          <a:p>
            <a:r>
              <a:rPr lang="tr-TR"/>
              <a:t>Asıl başlık stili için tıklatın</a:t>
            </a:r>
            <a:endParaRPr lang="en-US"/>
          </a:p>
        </p:txBody>
      </p:sp>
      <p:sp>
        <p:nvSpPr>
          <p:cNvPr id="3" name="Content Placeholder 2"/>
          <p:cNvSpPr>
            <a:spLocks noGrp="1"/>
          </p:cNvSpPr>
          <p:nvPr>
            <p:ph idx="1"/>
          </p:nvPr>
        </p:nvSpPr>
        <p:spPr>
          <a:xfrm>
            <a:off x="3710866" y="457202"/>
            <a:ext cx="4594934" cy="4114799"/>
          </a:xfrm>
        </p:spPr>
        <p:txBody>
          <a:bodyPr/>
          <a:lstStyle>
            <a:lvl1pPr>
              <a:defRPr sz="2400"/>
            </a:lvl1pPr>
            <a:lvl2pPr>
              <a:defRPr sz="2200"/>
            </a:lvl2pPr>
            <a:lvl3pPr>
              <a:defRPr sz="2000"/>
            </a:lvl3pPr>
            <a:lvl4pPr>
              <a:defRPr sz="1800"/>
            </a:lvl4pPr>
            <a:lvl5pPr>
              <a:defRPr sz="1800"/>
            </a:lvl5pPr>
            <a:lvl6pPr>
              <a:defRPr sz="2000"/>
            </a:lvl6pPr>
            <a:lvl7pPr>
              <a:defRPr sz="2000"/>
            </a:lvl7pPr>
            <a:lvl8pPr>
              <a:defRPr sz="2000"/>
            </a:lvl8pPr>
            <a:lvl9pPr>
              <a:defRPr sz="20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762002" y="457200"/>
            <a:ext cx="2673657" cy="4114800"/>
          </a:xfrm>
        </p:spPr>
        <p:txBody>
          <a:bodyPr>
            <a:normAutofit/>
          </a:bodyPr>
          <a:lstStyle>
            <a:lvl1pPr marL="0" indent="0">
              <a:buNone/>
              <a:defRPr sz="21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737B923B-C384-40AA-8590-01472514B94D}" type="datetime1">
              <a:rPr lang="en-US" smtClean="0"/>
              <a:t>2/25/2020</a:t>
            </a:fld>
            <a:endParaRPr lang="en-US"/>
          </a:p>
        </p:txBody>
      </p:sp>
      <p:sp>
        <p:nvSpPr>
          <p:cNvPr id="6" name="Footer Placeholder 5"/>
          <p:cNvSpPr>
            <a:spLocks noGrp="1"/>
          </p:cNvSpPr>
          <p:nvPr>
            <p:ph type="ftr" sz="quarter" idx="11"/>
          </p:nvPr>
        </p:nvSpPr>
        <p:spPr/>
        <p:txBody>
          <a:bodyPr/>
          <a:lstStyle/>
          <a:p>
            <a:r>
              <a:rPr lang="en-US"/>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cxnSp>
        <p:nvCxnSpPr>
          <p:cNvPr id="10" name="Straight Connector 9"/>
          <p:cNvCxnSpPr/>
          <p:nvPr/>
        </p:nvCxnSpPr>
        <p:spPr>
          <a:xfrm rot="5400000">
            <a:off x="1677194" y="2514601"/>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943253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5400" b="0"/>
            </a:lvl1pPr>
          </a:lstStyle>
          <a:p>
            <a:r>
              <a:rPr lang="tr-TR"/>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E3210B27-1C63-4458-A0DE-D05A3D5ED342}" type="datetime1">
              <a:rPr lang="en-US" smtClean="0"/>
              <a:t>2/25/2020</a:t>
            </a:fld>
            <a:endParaRPr lang="en-US"/>
          </a:p>
        </p:txBody>
      </p:sp>
      <p:sp>
        <p:nvSpPr>
          <p:cNvPr id="6" name="Footer Placeholder 5"/>
          <p:cNvSpPr>
            <a:spLocks noGrp="1"/>
          </p:cNvSpPr>
          <p:nvPr>
            <p:ph type="ftr" sz="quarter" idx="11"/>
          </p:nvPr>
        </p:nvSpPr>
        <p:spPr/>
        <p:txBody>
          <a:bodyPr/>
          <a:lstStyle/>
          <a:p>
            <a:r>
              <a:rPr lang="en-US"/>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7582204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slideLayout" Target="../slideLayouts/slideLayout25.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6" Type="http://schemas.openxmlformats.org/officeDocument/2006/relationships/theme" Target="../theme/theme2.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5" Type="http://schemas.openxmlformats.org/officeDocument/2006/relationships/slideLayout" Target="../slideLayouts/slideLayout2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 Id="rId14" Type="http://schemas.openxmlformats.org/officeDocument/2006/relationships/slideLayout" Target="../slideLayouts/slideLayout26.xml"/></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30.xml"/><Relationship Id="rId2" Type="http://schemas.openxmlformats.org/officeDocument/2006/relationships/slideLayout" Target="../slideLayouts/slideLayout29.xml"/><Relationship Id="rId1" Type="http://schemas.openxmlformats.org/officeDocument/2006/relationships/slideLayout" Target="../slideLayouts/slideLayout28.xml"/><Relationship Id="rId6" Type="http://schemas.openxmlformats.org/officeDocument/2006/relationships/image" Target="../media/image2.jpeg"/><Relationship Id="rId5" Type="http://schemas.openxmlformats.org/officeDocument/2006/relationships/theme" Target="../theme/theme3.xml"/><Relationship Id="rId4"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6248400" y="6208778"/>
            <a:ext cx="2133600" cy="365125"/>
          </a:xfrm>
          <a:prstGeom prst="rect">
            <a:avLst/>
          </a:prstGeom>
        </p:spPr>
        <p:txBody>
          <a:bodyPr vert="horz" lIns="91440" tIns="45720" rIns="91440" bIns="45720" rtlCol="0" anchor="ctr"/>
          <a:lstStyle>
            <a:lvl1pPr algn="r">
              <a:defRPr sz="1200" b="1">
                <a:solidFill>
                  <a:schemeClr val="tx2">
                    <a:lumMod val="90000"/>
                    <a:lumOff val="10000"/>
                  </a:schemeClr>
                </a:solidFill>
                <a:latin typeface="+mn-lt"/>
              </a:defRPr>
            </a:lvl1pPr>
          </a:lstStyle>
          <a:p>
            <a:fld id="{D5BA3AE7-9ECF-44E5-AA35-A658ADA8F751}" type="datetime1">
              <a:rPr lang="en-US" smtClean="0"/>
              <a:t>2/25/2020</a:t>
            </a:fld>
            <a:endParaRPr lang="en-US"/>
          </a:p>
        </p:txBody>
      </p:sp>
      <p:sp>
        <p:nvSpPr>
          <p:cNvPr id="5" name="Footer Placeholder 4"/>
          <p:cNvSpPr>
            <a:spLocks noGrp="1"/>
          </p:cNvSpPr>
          <p:nvPr>
            <p:ph type="ftr" sz="quarter" idx="3"/>
          </p:nvPr>
        </p:nvSpPr>
        <p:spPr>
          <a:xfrm>
            <a:off x="761999" y="6208778"/>
            <a:ext cx="4873869" cy="365125"/>
          </a:xfrm>
          <a:prstGeom prst="rect">
            <a:avLst/>
          </a:prstGeom>
        </p:spPr>
        <p:txBody>
          <a:bodyPr vert="horz" lIns="91440" tIns="45720" rIns="91440" bIns="45720" rtlCol="0" anchor="ctr"/>
          <a:lstStyle>
            <a:lvl1pPr algn="l">
              <a:defRPr sz="1200" b="1">
                <a:solidFill>
                  <a:schemeClr val="tx2">
                    <a:lumMod val="90000"/>
                    <a:lumOff val="10000"/>
                  </a:schemeClr>
                </a:solidFill>
              </a:defRPr>
            </a:lvl1pPr>
          </a:lstStyle>
          <a:p>
            <a:r>
              <a:rPr lang="en-US"/>
              <a:t>Prof. Dr. Harun TANRIVERMİŞ, Yrd. Doç. Dr. Yeşim ALİEFENDİOĞLU Ekonomi I 2016-2017 Güz Dönemi</a:t>
            </a:r>
          </a:p>
        </p:txBody>
      </p:sp>
      <p:sp>
        <p:nvSpPr>
          <p:cNvPr id="6" name="Slide Number Placeholder 5"/>
          <p:cNvSpPr>
            <a:spLocks noGrp="1"/>
          </p:cNvSpPr>
          <p:nvPr>
            <p:ph type="sldNum" sz="quarter" idx="4"/>
          </p:nvPr>
        </p:nvSpPr>
        <p:spPr>
          <a:xfrm>
            <a:off x="7620000" y="5687570"/>
            <a:ext cx="762000" cy="365125"/>
          </a:xfrm>
          <a:prstGeom prst="rect">
            <a:avLst/>
          </a:prstGeom>
        </p:spPr>
        <p:txBody>
          <a:bodyPr vert="horz" lIns="91440" tIns="45720" rIns="91440" bIns="45720" rtlCol="0" anchor="ctr"/>
          <a:lstStyle>
            <a:lvl1pPr algn="r">
              <a:defRPr sz="2400">
                <a:solidFill>
                  <a:schemeClr val="tx1">
                    <a:lumMod val="85000"/>
                    <a:lumOff val="15000"/>
                  </a:schemeClr>
                </a:solidFill>
                <a:latin typeface="+mj-lt"/>
              </a:defRPr>
            </a:lvl1pPr>
          </a:lstStyle>
          <a:p>
            <a:fld id="{450E119D-8EDB-4D0A-AB54-479909DD9FBC}" type="slidenum">
              <a:rPr lang="en-US" smtClean="0"/>
              <a:t>‹#›</a:t>
            </a:fld>
            <a:endParaRPr lang="en-US"/>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63282708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89" r:id="rId12"/>
  </p:sldLayoutIdLst>
  <p:hf sldNum="0" hdr="0" dt="0"/>
  <p:txStyles>
    <p:titleStyle>
      <a:lvl1pPr algn="l" defTabSz="9144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594360" indent="-274320" algn="l" defTabSz="914400" rtl="0" eaLnBrk="1" latinLnBrk="0" hangingPunct="1">
        <a:spcBef>
          <a:spcPct val="20000"/>
        </a:spcBef>
        <a:buClr>
          <a:schemeClr val="accent1"/>
        </a:buClr>
        <a:buFont typeface="Arial" pitchFamily="34" charset="0"/>
        <a:buChar char="•"/>
        <a:defRPr sz="2200" kern="1200">
          <a:solidFill>
            <a:schemeClr val="tx2"/>
          </a:solidFill>
          <a:latin typeface="+mn-lt"/>
          <a:ea typeface="+mn-ea"/>
          <a:cs typeface="+mn-cs"/>
        </a:defRPr>
      </a:lvl2pPr>
      <a:lvl3pPr marL="868680" indent="-228600" algn="l" defTabSz="914400" rtl="0" eaLnBrk="1" latinLnBrk="0" hangingPunct="1">
        <a:spcBef>
          <a:spcPct val="20000"/>
        </a:spcBef>
        <a:buClr>
          <a:schemeClr val="accent1"/>
        </a:buClr>
        <a:buFont typeface="Arial" pitchFamily="34" charset="0"/>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4pPr>
      <a:lvl5pPr marL="1371600" indent="-228600" algn="l" defTabSz="914400" rtl="0" eaLnBrk="1" latinLnBrk="0" hangingPunct="1">
        <a:spcBef>
          <a:spcPct val="20000"/>
        </a:spcBef>
        <a:buClr>
          <a:schemeClr val="accent1"/>
        </a:buClr>
        <a:buFont typeface="Arial" pitchFamily="34" charset="0"/>
        <a:buChar char="•"/>
        <a:defRPr sz="1800" kern="1200" baseline="0">
          <a:solidFill>
            <a:schemeClr val="tx2"/>
          </a:solidFill>
          <a:latin typeface="+mn-lt"/>
          <a:ea typeface="+mn-ea"/>
          <a:cs typeface="+mn-cs"/>
        </a:defRPr>
      </a:lvl5pPr>
      <a:lvl6pPr marL="164592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6pPr>
      <a:lvl7pPr marL="1901952"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7pPr>
      <a:lvl8pPr marL="219456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8pPr>
      <a:lvl9pPr marL="246888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6248400" y="6208778"/>
            <a:ext cx="2133600" cy="365125"/>
          </a:xfrm>
          <a:prstGeom prst="rect">
            <a:avLst/>
          </a:prstGeom>
        </p:spPr>
        <p:txBody>
          <a:bodyPr vert="horz" lIns="91440" tIns="45720" rIns="91440" bIns="45720" rtlCol="0" anchor="ctr"/>
          <a:lstStyle>
            <a:lvl1pPr algn="r">
              <a:defRPr sz="1200" b="1">
                <a:solidFill>
                  <a:schemeClr val="tx2">
                    <a:lumMod val="90000"/>
                    <a:lumOff val="10000"/>
                  </a:schemeClr>
                </a:solidFill>
                <a:latin typeface="+mn-lt"/>
              </a:defRPr>
            </a:lvl1pPr>
          </a:lstStyle>
          <a:p>
            <a:fld id="{39369955-C8A4-4023-9F6B-3A82C0FA9480}" type="datetime1">
              <a:rPr lang="en-US" smtClean="0"/>
              <a:t>2/25/2020</a:t>
            </a:fld>
            <a:endParaRPr lang="tr-TR"/>
          </a:p>
        </p:txBody>
      </p:sp>
      <p:sp>
        <p:nvSpPr>
          <p:cNvPr id="5" name="Footer Placeholder 4"/>
          <p:cNvSpPr>
            <a:spLocks noGrp="1"/>
          </p:cNvSpPr>
          <p:nvPr>
            <p:ph type="ftr" sz="quarter" idx="3"/>
          </p:nvPr>
        </p:nvSpPr>
        <p:spPr>
          <a:xfrm>
            <a:off x="761999" y="6208778"/>
            <a:ext cx="4873869" cy="365125"/>
          </a:xfrm>
          <a:prstGeom prst="rect">
            <a:avLst/>
          </a:prstGeom>
        </p:spPr>
        <p:txBody>
          <a:bodyPr vert="horz" lIns="91440" tIns="45720" rIns="91440" bIns="45720" rtlCol="0" anchor="ctr"/>
          <a:lstStyle>
            <a:lvl1pPr algn="l">
              <a:defRPr sz="1200" b="1">
                <a:solidFill>
                  <a:schemeClr val="tx2">
                    <a:lumMod val="90000"/>
                    <a:lumOff val="10000"/>
                  </a:schemeClr>
                </a:solidFill>
              </a:defRPr>
            </a:lvl1pPr>
          </a:lstStyle>
          <a:p>
            <a:r>
              <a:rPr lang="tr-TR"/>
              <a:t>Prof. Dr. Harun TANRIVERMİŞ, Yrd. Doç. Dr. Yeşim ALİEFENDİOĞLU Ekonomi I 2016-2017 Güz Dönemi</a:t>
            </a:r>
          </a:p>
        </p:txBody>
      </p:sp>
      <p:sp>
        <p:nvSpPr>
          <p:cNvPr id="6" name="Slide Number Placeholder 5"/>
          <p:cNvSpPr>
            <a:spLocks noGrp="1"/>
          </p:cNvSpPr>
          <p:nvPr>
            <p:ph type="sldNum" sz="quarter" idx="4"/>
          </p:nvPr>
        </p:nvSpPr>
        <p:spPr>
          <a:xfrm>
            <a:off x="7620000" y="5687570"/>
            <a:ext cx="762000" cy="365125"/>
          </a:xfrm>
          <a:prstGeom prst="rect">
            <a:avLst/>
          </a:prstGeom>
        </p:spPr>
        <p:txBody>
          <a:bodyPr vert="horz" lIns="91440" tIns="45720" rIns="91440" bIns="45720" rtlCol="0" anchor="ctr"/>
          <a:lstStyle>
            <a:lvl1pPr algn="r">
              <a:defRPr sz="2400">
                <a:solidFill>
                  <a:schemeClr val="tx1">
                    <a:lumMod val="85000"/>
                    <a:lumOff val="15000"/>
                  </a:schemeClr>
                </a:solidFill>
                <a:latin typeface="+mj-lt"/>
              </a:defRPr>
            </a:lvl1pPr>
          </a:lstStyle>
          <a:p>
            <a:fld id="{B1DEFA8C-F947-479F-BE07-76B6B3F80BF1}" type="slidenum">
              <a:rPr lang="tr-TR" smtClean="0"/>
              <a:pPr/>
              <a:t>‹#›</a:t>
            </a:fld>
            <a:endParaRPr lang="tr-TR"/>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941729721"/>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 id="2147483685" r:id="rId12"/>
    <p:sldLayoutId id="2147483686" r:id="rId13"/>
    <p:sldLayoutId id="2147483687" r:id="rId14"/>
    <p:sldLayoutId id="2147483688" r:id="rId15"/>
  </p:sldLayoutIdLst>
  <p:hf sldNum="0" hdr="0" dt="0"/>
  <p:txStyles>
    <p:titleStyle>
      <a:lvl1pPr algn="l" defTabSz="9144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594360" indent="-274320" algn="l" defTabSz="914400" rtl="0" eaLnBrk="1" latinLnBrk="0" hangingPunct="1">
        <a:spcBef>
          <a:spcPct val="20000"/>
        </a:spcBef>
        <a:buClr>
          <a:schemeClr val="accent1"/>
        </a:buClr>
        <a:buFont typeface="Arial" pitchFamily="34" charset="0"/>
        <a:buChar char="•"/>
        <a:defRPr sz="2200" kern="1200">
          <a:solidFill>
            <a:schemeClr val="tx2"/>
          </a:solidFill>
          <a:latin typeface="+mn-lt"/>
          <a:ea typeface="+mn-ea"/>
          <a:cs typeface="+mn-cs"/>
        </a:defRPr>
      </a:lvl2pPr>
      <a:lvl3pPr marL="868680" indent="-228600" algn="l" defTabSz="914400" rtl="0" eaLnBrk="1" latinLnBrk="0" hangingPunct="1">
        <a:spcBef>
          <a:spcPct val="20000"/>
        </a:spcBef>
        <a:buClr>
          <a:schemeClr val="accent1"/>
        </a:buClr>
        <a:buFont typeface="Arial" pitchFamily="34" charset="0"/>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4pPr>
      <a:lvl5pPr marL="1371600" indent="-228600" algn="l" defTabSz="914400" rtl="0" eaLnBrk="1" latinLnBrk="0" hangingPunct="1">
        <a:spcBef>
          <a:spcPct val="20000"/>
        </a:spcBef>
        <a:buClr>
          <a:schemeClr val="accent1"/>
        </a:buClr>
        <a:buFont typeface="Arial" pitchFamily="34" charset="0"/>
        <a:buChar char="•"/>
        <a:defRPr sz="1800" kern="1200" baseline="0">
          <a:solidFill>
            <a:schemeClr val="tx2"/>
          </a:solidFill>
          <a:latin typeface="+mn-lt"/>
          <a:ea typeface="+mn-ea"/>
          <a:cs typeface="+mn-cs"/>
        </a:defRPr>
      </a:lvl5pPr>
      <a:lvl6pPr marL="164592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6pPr>
      <a:lvl7pPr marL="1901952"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7pPr>
      <a:lvl8pPr marL="219456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8pPr>
      <a:lvl9pPr marL="246888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Resim 6"/>
          <p:cNvPicPr>
            <a:picLocks noChangeAspect="1"/>
          </p:cNvPicPr>
          <p:nvPr/>
        </p:nvPicPr>
        <p:blipFill>
          <a:blip r:embed="rId6">
            <a:extLst>
              <a:ext uri="{28A0092B-C50C-407E-A947-70E740481C1C}">
                <a14:useLocalDpi xmlns:a14="http://schemas.microsoft.com/office/drawing/2010/main" val="0"/>
              </a:ext>
            </a:extLst>
          </a:blip>
          <a:srcRect/>
          <a:stretch>
            <a:fillRect/>
          </a:stretch>
        </p:blipFill>
        <p:spPr bwMode="auto">
          <a:xfrm>
            <a:off x="0" y="2"/>
            <a:ext cx="9144000" cy="6856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057028069"/>
      </p:ext>
    </p:extLst>
  </p:cSld>
  <p:clrMap bg1="lt1" tx1="dk1" bg2="lt2" tx2="dk2" accent1="accent1" accent2="accent2" accent3="accent3" accent4="accent4" accent5="accent5" accent6="accent6" hlink="hlink" folHlink="folHlink"/>
  <p:sldLayoutIdLst>
    <p:sldLayoutId id="2147483691" r:id="rId1"/>
    <p:sldLayoutId id="2147483692" r:id="rId2"/>
    <p:sldLayoutId id="2147483693" r:id="rId3"/>
    <p:sldLayoutId id="2147483696" r:id="rId4"/>
  </p:sldLayoutIdLst>
  <p:hf sldNum="0" hdr="0" dt="0"/>
  <p:txStyles>
    <p:titleStyle>
      <a:lvl1pPr algn="l" rtl="0" eaLnBrk="1" fontAlgn="base" hangingPunct="1">
        <a:lnSpc>
          <a:spcPct val="90000"/>
        </a:lnSpc>
        <a:spcBef>
          <a:spcPct val="0"/>
        </a:spcBef>
        <a:spcAft>
          <a:spcPct val="0"/>
        </a:spcAft>
        <a:defRPr lang="tr-TR" sz="2000" b="1" kern="1200" dirty="0">
          <a:solidFill>
            <a:srgbClr val="160093"/>
          </a:solidFill>
          <a:latin typeface="Arial"/>
          <a:ea typeface="ＭＳ Ｐゴシック" charset="0"/>
          <a:cs typeface="Arial"/>
        </a:defRPr>
      </a:lvl1pPr>
      <a:lvl2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2pPr>
      <a:lvl3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3pPr>
      <a:lvl4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4pPr>
      <a:lvl5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5pPr>
      <a:lvl6pPr marL="4572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6pPr>
      <a:lvl7pPr marL="9144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7pPr>
      <a:lvl8pPr marL="13716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8pPr>
      <a:lvl9pPr marL="18288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9pPr>
    </p:titleStyle>
    <p:bodyStyle>
      <a:lvl1pPr marL="228600" indent="-228600" algn="l" rtl="0" eaLnBrk="1" fontAlgn="base" hangingPunct="1">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1" fontAlgn="base" hangingPunct="1">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1" fontAlgn="base" hangingPunct="1">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Dikdörtgen 13"/>
          <p:cNvSpPr/>
          <p:nvPr/>
        </p:nvSpPr>
        <p:spPr>
          <a:xfrm>
            <a:off x="503198" y="1533155"/>
            <a:ext cx="8137603" cy="1766637"/>
          </a:xfrm>
          <a:prstGeom prst="rect">
            <a:avLst/>
          </a:prstGeom>
        </p:spPr>
        <p:txBody>
          <a:bodyPr wrap="square">
            <a:spAutoFit/>
          </a:bodyPr>
          <a:lstStyle/>
          <a:p>
            <a:pPr marL="0" lvl="1" algn="ctr">
              <a:spcBef>
                <a:spcPct val="20000"/>
              </a:spcBef>
              <a:buClr>
                <a:schemeClr val="accent1"/>
              </a:buClr>
            </a:pPr>
            <a:r>
              <a:rPr lang="tr-TR" sz="3200" b="1" dirty="0">
                <a:latin typeface="Arial" panose="020B0604020202020204" pitchFamily="34" charset="0"/>
                <a:cs typeface="Arial" panose="020B0604020202020204" pitchFamily="34" charset="0"/>
              </a:rPr>
              <a:t>GGY 442</a:t>
            </a:r>
          </a:p>
          <a:p>
            <a:pPr marL="0" lvl="1" algn="ctr">
              <a:spcBef>
                <a:spcPct val="20000"/>
              </a:spcBef>
              <a:buClr>
                <a:schemeClr val="accent1"/>
              </a:buClr>
            </a:pPr>
            <a:r>
              <a:rPr lang="tr-TR" sz="3200" b="1" dirty="0">
                <a:latin typeface="Arial" panose="020B0604020202020204" pitchFamily="34" charset="0"/>
                <a:cs typeface="Arial" panose="020B0604020202020204" pitchFamily="34" charset="0"/>
              </a:rPr>
              <a:t>Borçlar Hukuku (3-0)3</a:t>
            </a:r>
          </a:p>
          <a:p>
            <a:pPr marL="0" lvl="1" algn="ctr">
              <a:spcBef>
                <a:spcPct val="20000"/>
              </a:spcBef>
              <a:buClr>
                <a:schemeClr val="accent1"/>
              </a:buClr>
            </a:pPr>
            <a:endParaRPr lang="tr-TR" sz="3200" b="1" dirty="0">
              <a:solidFill>
                <a:schemeClr val="tx2"/>
              </a:solidFill>
              <a:latin typeface="Arial" panose="020B0604020202020204" pitchFamily="34" charset="0"/>
              <a:cs typeface="Arial" panose="020B0604020202020204" pitchFamily="34" charset="0"/>
            </a:endParaRPr>
          </a:p>
        </p:txBody>
      </p:sp>
      <p:sp>
        <p:nvSpPr>
          <p:cNvPr id="13" name="Dikdörtgen 12"/>
          <p:cNvSpPr/>
          <p:nvPr/>
        </p:nvSpPr>
        <p:spPr>
          <a:xfrm>
            <a:off x="440762" y="4393802"/>
            <a:ext cx="8479708" cy="584775"/>
          </a:xfrm>
          <a:prstGeom prst="rect">
            <a:avLst/>
          </a:prstGeom>
        </p:spPr>
        <p:txBody>
          <a:bodyPr wrap="square">
            <a:spAutoFit/>
          </a:bodyPr>
          <a:lstStyle/>
          <a:p>
            <a:pPr algn="ctr">
              <a:spcAft>
                <a:spcPts val="0"/>
              </a:spcAft>
            </a:pPr>
            <a:r>
              <a:rPr lang="tr-TR" sz="1600" b="1" dirty="0">
                <a:latin typeface="Arial" panose="020B0604020202020204" pitchFamily="34" charset="0"/>
                <a:ea typeface="Times New Roman" panose="02020603050405020304" pitchFamily="18" charset="0"/>
                <a:cs typeface="Arial" panose="020B0604020202020204" pitchFamily="34" charset="0"/>
              </a:rPr>
              <a:t>Doç. Dr. Yıldız ABİK</a:t>
            </a:r>
          </a:p>
          <a:p>
            <a:pPr algn="ctr">
              <a:spcAft>
                <a:spcPts val="0"/>
              </a:spcAft>
            </a:pPr>
            <a:r>
              <a:rPr lang="tr-TR" sz="1600" dirty="0">
                <a:latin typeface="Arial" panose="020B0604020202020204" pitchFamily="34" charset="0"/>
                <a:ea typeface="Times New Roman" panose="02020603050405020304" pitchFamily="18" charset="0"/>
                <a:cs typeface="Arial" panose="020B0604020202020204" pitchFamily="34" charset="0"/>
              </a:rPr>
              <a:t>Ankara Üniversitesi UBF Gayrimenkul Geliştirme ve Yönetimi Bölümü </a:t>
            </a:r>
            <a:endParaRPr lang="tr-TR" sz="1600" dirty="0">
              <a:effectLst/>
              <a:latin typeface="Arial" panose="020B0604020202020204" pitchFamily="34" charset="0"/>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197435160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42EE21F-CFE4-49F6-BF86-7098CAD30CA3}"/>
              </a:ext>
            </a:extLst>
          </p:cNvPr>
          <p:cNvSpPr>
            <a:spLocks noGrp="1"/>
          </p:cNvSpPr>
          <p:nvPr>
            <p:ph type="title"/>
          </p:nvPr>
        </p:nvSpPr>
        <p:spPr/>
        <p:txBody>
          <a:bodyPr/>
          <a:lstStyle/>
          <a:p>
            <a:pPr marL="0" lvl="1">
              <a:spcBef>
                <a:spcPct val="20000"/>
              </a:spcBef>
            </a:pPr>
            <a:br>
              <a:rPr lang="tr-TR" dirty="0">
                <a:solidFill>
                  <a:schemeClr val="accent5">
                    <a:lumMod val="75000"/>
                  </a:schemeClr>
                </a:solidFill>
              </a:rPr>
            </a:br>
            <a:r>
              <a:rPr lang="tr-TR" dirty="0">
                <a:solidFill>
                  <a:schemeClr val="accent5">
                    <a:lumMod val="75000"/>
                  </a:schemeClr>
                </a:solidFill>
              </a:rPr>
              <a:t>	I. SÖZLEŞMEDEN DOĞAN BORÇ İLİŞKİLERİ</a:t>
            </a:r>
            <a:br>
              <a:rPr lang="tr-TR" dirty="0">
                <a:solidFill>
                  <a:schemeClr val="accent5">
                    <a:lumMod val="75000"/>
                  </a:schemeClr>
                </a:solidFill>
              </a:rPr>
            </a:br>
            <a:r>
              <a:rPr lang="tr-TR" dirty="0">
                <a:solidFill>
                  <a:schemeClr val="accent5">
                    <a:lumMod val="75000"/>
                  </a:schemeClr>
                </a:solidFill>
              </a:rPr>
              <a:t>	C. SÖZLEŞMENİN GEÇERLİLİĞİ</a:t>
            </a:r>
            <a:br>
              <a:rPr lang="tr-TR" sz="2400" dirty="0">
                <a:solidFill>
                  <a:srgbClr val="C00000"/>
                </a:solidFill>
              </a:rPr>
            </a:br>
            <a:endParaRPr lang="tr-TR" dirty="0"/>
          </a:p>
        </p:txBody>
      </p:sp>
      <p:sp>
        <p:nvSpPr>
          <p:cNvPr id="4" name="Alt Bilgi Yer Tutucusu 3">
            <a:extLst>
              <a:ext uri="{FF2B5EF4-FFF2-40B4-BE49-F238E27FC236}">
                <a16:creationId xmlns:a16="http://schemas.microsoft.com/office/drawing/2014/main" id="{1D554CFC-CBEF-404E-A656-8BB006F7AF0D}"/>
              </a:ext>
            </a:extLst>
          </p:cNvPr>
          <p:cNvSpPr>
            <a:spLocks noGrp="1"/>
          </p:cNvSpPr>
          <p:nvPr>
            <p:ph type="ftr" sz="quarter" idx="11"/>
          </p:nvPr>
        </p:nvSpPr>
        <p:spPr/>
        <p:txBody>
          <a:bodyPr/>
          <a:lstStyle/>
          <a:p>
            <a:pPr>
              <a:defRPr/>
            </a:pPr>
            <a:endParaRPr lang="tr-TR"/>
          </a:p>
        </p:txBody>
      </p:sp>
      <p:sp>
        <p:nvSpPr>
          <p:cNvPr id="3" name="Dikdörtgen 2">
            <a:extLst>
              <a:ext uri="{FF2B5EF4-FFF2-40B4-BE49-F238E27FC236}">
                <a16:creationId xmlns:a16="http://schemas.microsoft.com/office/drawing/2014/main" id="{FB4A2338-0A67-437B-9989-CFB96EEFC901}"/>
              </a:ext>
            </a:extLst>
          </p:cNvPr>
          <p:cNvSpPr/>
          <p:nvPr/>
        </p:nvSpPr>
        <p:spPr>
          <a:xfrm>
            <a:off x="0" y="1278374"/>
            <a:ext cx="9144000" cy="4616648"/>
          </a:xfrm>
          <a:prstGeom prst="rect">
            <a:avLst/>
          </a:prstGeom>
        </p:spPr>
        <p:txBody>
          <a:bodyPr wrap="square">
            <a:spAutoFit/>
          </a:bodyPr>
          <a:lstStyle/>
          <a:p>
            <a:pPr marL="457200" indent="-457200">
              <a:buAutoNum type="alphaUcPeriod" startAt="3"/>
            </a:pPr>
            <a:r>
              <a:rPr lang="tr-TR" sz="2400" b="1" dirty="0">
                <a:solidFill>
                  <a:schemeClr val="accent5"/>
                </a:solidFill>
              </a:rPr>
              <a:t>SÖZLEŞMENİN GEÇERLİLİĞİ</a:t>
            </a:r>
          </a:p>
          <a:p>
            <a:pPr marL="457200" indent="-457200">
              <a:buAutoNum type="arabicPeriod"/>
            </a:pPr>
            <a:r>
              <a:rPr lang="tr-TR" sz="2400" b="1" dirty="0">
                <a:solidFill>
                  <a:schemeClr val="accent5"/>
                </a:solidFill>
              </a:rPr>
              <a:t>Sözleşmenin Geçerlilik Unsurları</a:t>
            </a:r>
          </a:p>
          <a:p>
            <a:pPr marL="457200" indent="-457200">
              <a:buAutoNum type="alphaLcPeriod"/>
            </a:pPr>
            <a:r>
              <a:rPr lang="tr-TR" sz="2400" dirty="0">
                <a:solidFill>
                  <a:schemeClr val="accent5"/>
                </a:solidFill>
              </a:rPr>
              <a:t>Kavram</a:t>
            </a:r>
          </a:p>
          <a:p>
            <a:pPr marL="342900" indent="-342900">
              <a:buFont typeface="Arial" panose="020B0604020202020204" pitchFamily="34" charset="0"/>
              <a:buChar char="•"/>
            </a:pPr>
            <a:r>
              <a:rPr lang="tr-TR" dirty="0"/>
              <a:t>Sözleşmeden dolayı geçerli bir borç kaynağının kurulabilmesi için sadece kuru unsurların varlığı yeterli değildir. Bazı geçerlilik koşullarını da taşıması gerekmektedir.</a:t>
            </a:r>
          </a:p>
          <a:p>
            <a:pPr marL="457200" indent="-457200">
              <a:buAutoNum type="alphaLcPeriod" startAt="2"/>
            </a:pPr>
            <a:r>
              <a:rPr lang="tr-TR" sz="2400" dirty="0">
                <a:solidFill>
                  <a:schemeClr val="accent5"/>
                </a:solidFill>
              </a:rPr>
              <a:t>Geçersizlik ve Yaptırımı</a:t>
            </a:r>
          </a:p>
          <a:p>
            <a:pPr marL="285750" indent="-285750">
              <a:buFont typeface="Arial" panose="020B0604020202020204" pitchFamily="34" charset="0"/>
              <a:buChar char="•"/>
            </a:pPr>
            <a:r>
              <a:rPr lang="tr-TR" dirty="0"/>
              <a:t>Sözleşme Ehliyeti</a:t>
            </a:r>
          </a:p>
          <a:p>
            <a:pPr marL="285750" indent="-285750">
              <a:buFont typeface="Arial" panose="020B0604020202020204" pitchFamily="34" charset="0"/>
              <a:buChar char="•"/>
            </a:pPr>
            <a:r>
              <a:rPr lang="tr-TR" dirty="0"/>
              <a:t>Hukuka, Ahlaka, Adaba Uygunluk, İfa İmkansızlığının Bulunmaması</a:t>
            </a:r>
          </a:p>
          <a:p>
            <a:pPr marL="285750" indent="-285750">
              <a:buFont typeface="Arial" panose="020B0604020202020204" pitchFamily="34" charset="0"/>
              <a:buChar char="•"/>
            </a:pPr>
            <a:r>
              <a:rPr lang="tr-TR" dirty="0"/>
              <a:t>İrade İle Beyan Arasındaki Uyum</a:t>
            </a:r>
          </a:p>
          <a:p>
            <a:pPr marL="285750" indent="-285750">
              <a:buFont typeface="Arial" panose="020B0604020202020204" pitchFamily="34" charset="0"/>
              <a:buChar char="•"/>
            </a:pPr>
            <a:r>
              <a:rPr lang="tr-TR" dirty="0"/>
              <a:t>Geçerlilik Şeklinin Arandığı Hallerde Bu Geçerlilik Şekline Uygunluk</a:t>
            </a:r>
          </a:p>
          <a:p>
            <a:r>
              <a:rPr lang="tr-TR" dirty="0"/>
              <a:t>Bu unsurlardan herhangi birinin eksikliği halinde ortada bir irade açıklaması olmasına rağmen, bu irade borç doğuramayacaktır.</a:t>
            </a:r>
          </a:p>
          <a:p>
            <a:pPr marL="285750" indent="-285750">
              <a:buFont typeface="Arial" panose="020B0604020202020204" pitchFamily="34" charset="0"/>
              <a:buChar char="•"/>
            </a:pPr>
            <a:r>
              <a:rPr lang="tr-TR" dirty="0"/>
              <a:t>Türk Borçlar Hukukunda Geçersizlik: bir sözleşmenin borç doğurabilmesi için </a:t>
            </a:r>
            <a:r>
              <a:rPr lang="tr-TR" dirty="0" err="1"/>
              <a:t>gerekn</a:t>
            </a:r>
            <a:r>
              <a:rPr lang="tr-TR" dirty="0"/>
              <a:t> unsurlardan bir veya bir kısmının eksikliğini ifade eder. Borçlar Hukukunda sözleşmenin geçersizlik halleri ikiye ayrılmaktadır.</a:t>
            </a:r>
          </a:p>
        </p:txBody>
      </p:sp>
    </p:spTree>
    <p:extLst>
      <p:ext uri="{BB962C8B-B14F-4D97-AF65-F5344CB8AC3E}">
        <p14:creationId xmlns:p14="http://schemas.microsoft.com/office/powerpoint/2010/main" val="120258640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42EE21F-CFE4-49F6-BF86-7098CAD30CA3}"/>
              </a:ext>
            </a:extLst>
          </p:cNvPr>
          <p:cNvSpPr>
            <a:spLocks noGrp="1"/>
          </p:cNvSpPr>
          <p:nvPr>
            <p:ph type="title"/>
          </p:nvPr>
        </p:nvSpPr>
        <p:spPr/>
        <p:txBody>
          <a:bodyPr/>
          <a:lstStyle/>
          <a:p>
            <a:pPr marL="0" lvl="1">
              <a:spcBef>
                <a:spcPct val="20000"/>
              </a:spcBef>
            </a:pPr>
            <a:br>
              <a:rPr lang="tr-TR" dirty="0">
                <a:solidFill>
                  <a:schemeClr val="accent5">
                    <a:lumMod val="75000"/>
                  </a:schemeClr>
                </a:solidFill>
              </a:rPr>
            </a:br>
            <a:r>
              <a:rPr lang="tr-TR" dirty="0">
                <a:solidFill>
                  <a:schemeClr val="accent5">
                    <a:lumMod val="75000"/>
                  </a:schemeClr>
                </a:solidFill>
              </a:rPr>
              <a:t>	I. SÖZLEŞMEDEN DOĞAN BORÇ İLİŞKİLERİ</a:t>
            </a:r>
            <a:br>
              <a:rPr lang="tr-TR" dirty="0">
                <a:solidFill>
                  <a:schemeClr val="accent5">
                    <a:lumMod val="75000"/>
                  </a:schemeClr>
                </a:solidFill>
              </a:rPr>
            </a:br>
            <a:r>
              <a:rPr lang="tr-TR" dirty="0">
                <a:solidFill>
                  <a:schemeClr val="accent5">
                    <a:lumMod val="75000"/>
                  </a:schemeClr>
                </a:solidFill>
              </a:rPr>
              <a:t>	C. SÖZLEŞMENİN GEÇERLİLİĞİ</a:t>
            </a:r>
            <a:br>
              <a:rPr lang="tr-TR" sz="2400" dirty="0">
                <a:solidFill>
                  <a:srgbClr val="C00000"/>
                </a:solidFill>
              </a:rPr>
            </a:br>
            <a:endParaRPr lang="tr-TR" dirty="0"/>
          </a:p>
        </p:txBody>
      </p:sp>
      <p:sp>
        <p:nvSpPr>
          <p:cNvPr id="4" name="Alt Bilgi Yer Tutucusu 3">
            <a:extLst>
              <a:ext uri="{FF2B5EF4-FFF2-40B4-BE49-F238E27FC236}">
                <a16:creationId xmlns:a16="http://schemas.microsoft.com/office/drawing/2014/main" id="{1D554CFC-CBEF-404E-A656-8BB006F7AF0D}"/>
              </a:ext>
            </a:extLst>
          </p:cNvPr>
          <p:cNvSpPr>
            <a:spLocks noGrp="1"/>
          </p:cNvSpPr>
          <p:nvPr>
            <p:ph type="ftr" sz="quarter" idx="11"/>
          </p:nvPr>
        </p:nvSpPr>
        <p:spPr/>
        <p:txBody>
          <a:bodyPr/>
          <a:lstStyle/>
          <a:p>
            <a:pPr>
              <a:defRPr/>
            </a:pPr>
            <a:endParaRPr lang="tr-TR"/>
          </a:p>
        </p:txBody>
      </p:sp>
      <p:sp>
        <p:nvSpPr>
          <p:cNvPr id="3" name="Dikdörtgen 2">
            <a:extLst>
              <a:ext uri="{FF2B5EF4-FFF2-40B4-BE49-F238E27FC236}">
                <a16:creationId xmlns:a16="http://schemas.microsoft.com/office/drawing/2014/main" id="{FB4A2338-0A67-437B-9989-CFB96EEFC901}"/>
              </a:ext>
            </a:extLst>
          </p:cNvPr>
          <p:cNvSpPr/>
          <p:nvPr/>
        </p:nvSpPr>
        <p:spPr>
          <a:xfrm>
            <a:off x="0" y="1278374"/>
            <a:ext cx="9144000" cy="4616648"/>
          </a:xfrm>
          <a:prstGeom prst="rect">
            <a:avLst/>
          </a:prstGeom>
        </p:spPr>
        <p:txBody>
          <a:bodyPr wrap="square">
            <a:spAutoFit/>
          </a:bodyPr>
          <a:lstStyle/>
          <a:p>
            <a:pPr marL="457200" indent="-457200">
              <a:buAutoNum type="alphaUcPeriod" startAt="3"/>
            </a:pPr>
            <a:r>
              <a:rPr lang="tr-TR" sz="2400" b="1" dirty="0">
                <a:solidFill>
                  <a:schemeClr val="accent5"/>
                </a:solidFill>
              </a:rPr>
              <a:t>SÖZLEŞMENİN GEÇERLİLİĞİ</a:t>
            </a:r>
          </a:p>
          <a:p>
            <a:pPr marL="457200" indent="-457200">
              <a:buAutoNum type="arabicPeriod"/>
            </a:pPr>
            <a:r>
              <a:rPr lang="tr-TR" sz="2400" b="1" dirty="0">
                <a:solidFill>
                  <a:schemeClr val="accent5"/>
                </a:solidFill>
              </a:rPr>
              <a:t>Sözleşmenin Geçerlilik Unsurları</a:t>
            </a:r>
          </a:p>
          <a:p>
            <a:pPr marL="457200" indent="-457200">
              <a:buAutoNum type="alphaLcPeriod" startAt="2"/>
            </a:pPr>
            <a:r>
              <a:rPr lang="tr-TR" sz="2400" dirty="0">
                <a:solidFill>
                  <a:schemeClr val="accent5"/>
                </a:solidFill>
              </a:rPr>
              <a:t>Geçersizlik ve Yaptırımı</a:t>
            </a:r>
          </a:p>
          <a:p>
            <a:r>
              <a:rPr lang="tr-TR" b="1" dirty="0" err="1">
                <a:solidFill>
                  <a:schemeClr val="accent5"/>
                </a:solidFill>
              </a:rPr>
              <a:t>aa</a:t>
            </a:r>
            <a:r>
              <a:rPr lang="tr-TR" b="1" dirty="0">
                <a:solidFill>
                  <a:schemeClr val="accent5"/>
                </a:solidFill>
              </a:rPr>
              <a:t>. Kesin Hükümsüzlük</a:t>
            </a:r>
          </a:p>
          <a:p>
            <a:pPr marL="285750" indent="-285750">
              <a:buFont typeface="Arial" panose="020B0604020202020204" pitchFamily="34" charset="0"/>
              <a:buChar char="•"/>
            </a:pPr>
            <a:r>
              <a:rPr lang="tr-TR" sz="1700" dirty="0"/>
              <a:t>Burada yasa koyucunun bir sözleşmede bulunmasını zorunlu gördüğü, sözleşmenin geçerliliğini önemli ölçüde etkileyen unsurlar söz konusudur. Bu unsurların eksikliği her zaman ve her ilgili kişi tarafından ileri sürülebilir. Bu geçersizlik hali kesin hükümsüzlük dediğimiz ağır bir yaptırıma neden olmaktadır.</a:t>
            </a:r>
          </a:p>
          <a:p>
            <a:pPr marL="285750" indent="-285750">
              <a:buFont typeface="Arial" panose="020B0604020202020204" pitchFamily="34" charset="0"/>
              <a:buChar char="•"/>
            </a:pPr>
            <a:r>
              <a:rPr lang="tr-TR" sz="1700" dirty="0" err="1"/>
              <a:t>Örn</a:t>
            </a:r>
            <a:r>
              <a:rPr lang="tr-TR" sz="1700" dirty="0"/>
              <a:t>: TBK 27/</a:t>
            </a:r>
            <a:r>
              <a:rPr lang="tr-TR" sz="1700" dirty="0" err="1"/>
              <a:t>I’e</a:t>
            </a:r>
            <a:r>
              <a:rPr lang="tr-TR" sz="1700" dirty="0"/>
              <a:t> göre </a:t>
            </a:r>
            <a:r>
              <a:rPr lang="tr-TR" sz="1700" i="1" dirty="0"/>
              <a:t>«Kanunun emredici hükümlerine, ahlaka, kamu düzenine, kişilik haklarına aykırı veya konusu imkansız sözleşmeler kesin olarak hükümsüzdür.»</a:t>
            </a:r>
          </a:p>
          <a:p>
            <a:pPr marL="285750" indent="-285750">
              <a:buFont typeface="Arial" panose="020B0604020202020204" pitchFamily="34" charset="0"/>
              <a:buChar char="•"/>
            </a:pPr>
            <a:r>
              <a:rPr lang="tr-TR" sz="1700" dirty="0"/>
              <a:t>Kesin hükümsüzlük yaptırımının söz konusu olduğu hallerde;</a:t>
            </a:r>
          </a:p>
          <a:p>
            <a:pPr marL="285750" indent="-285750">
              <a:buFont typeface="Arial" panose="020B0604020202020204" pitchFamily="34" charset="0"/>
              <a:buChar char="•"/>
            </a:pPr>
            <a:r>
              <a:rPr lang="tr-TR" sz="1700" dirty="0"/>
              <a:t>a. Sözleşmenin geçerliliği için aranan unsurlar kendilerinden vazgeçilemeyen önemli unsurlardır.</a:t>
            </a:r>
          </a:p>
          <a:p>
            <a:pPr marL="285750" indent="-285750">
              <a:buFont typeface="Arial" panose="020B0604020202020204" pitchFamily="34" charset="0"/>
              <a:buChar char="•"/>
            </a:pPr>
            <a:r>
              <a:rPr lang="tr-TR" sz="1700" dirty="0"/>
              <a:t>b. Kesin Hükümsüzlük her zaman ileri sürülebilir. </a:t>
            </a:r>
          </a:p>
          <a:p>
            <a:pPr marL="285750" indent="-285750">
              <a:buFont typeface="Arial" panose="020B0604020202020204" pitchFamily="34" charset="0"/>
              <a:buChar char="•"/>
            </a:pPr>
            <a:r>
              <a:rPr lang="tr-TR" sz="1700" dirty="0"/>
              <a:t>c. Kesin hükümsüzlüğü sözleşmelerin tarafları ileri sürebilir. Bunun yanında sözleşmenin kesin hükümsüz olmasında yararı olan diğer ilgililer de kesin hükümsüzlüğü ileri sürebilirler. </a:t>
            </a:r>
          </a:p>
          <a:p>
            <a:pPr marL="285750" indent="-285750">
              <a:buFont typeface="Arial" panose="020B0604020202020204" pitchFamily="34" charset="0"/>
              <a:buChar char="•"/>
            </a:pPr>
            <a:r>
              <a:rPr lang="tr-TR" sz="1700" dirty="0"/>
              <a:t>d. Taraflar ileri sürmese bile hakim tarafından resen dikkate alınabilir.  </a:t>
            </a:r>
          </a:p>
        </p:txBody>
      </p:sp>
    </p:spTree>
    <p:extLst>
      <p:ext uri="{BB962C8B-B14F-4D97-AF65-F5344CB8AC3E}">
        <p14:creationId xmlns:p14="http://schemas.microsoft.com/office/powerpoint/2010/main" val="314437169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42EE21F-CFE4-49F6-BF86-7098CAD30CA3}"/>
              </a:ext>
            </a:extLst>
          </p:cNvPr>
          <p:cNvSpPr>
            <a:spLocks noGrp="1"/>
          </p:cNvSpPr>
          <p:nvPr>
            <p:ph type="title"/>
          </p:nvPr>
        </p:nvSpPr>
        <p:spPr/>
        <p:txBody>
          <a:bodyPr/>
          <a:lstStyle/>
          <a:p>
            <a:pPr marL="0" lvl="1">
              <a:spcBef>
                <a:spcPct val="20000"/>
              </a:spcBef>
            </a:pPr>
            <a:br>
              <a:rPr lang="tr-TR" dirty="0">
                <a:solidFill>
                  <a:schemeClr val="accent5">
                    <a:lumMod val="75000"/>
                  </a:schemeClr>
                </a:solidFill>
              </a:rPr>
            </a:br>
            <a:r>
              <a:rPr lang="tr-TR" dirty="0">
                <a:solidFill>
                  <a:schemeClr val="accent5">
                    <a:lumMod val="75000"/>
                  </a:schemeClr>
                </a:solidFill>
              </a:rPr>
              <a:t>	I. SÖZLEŞMEDEN DOĞAN BORÇ İLİŞKİLERİ</a:t>
            </a:r>
            <a:br>
              <a:rPr lang="tr-TR" dirty="0">
                <a:solidFill>
                  <a:schemeClr val="accent5">
                    <a:lumMod val="75000"/>
                  </a:schemeClr>
                </a:solidFill>
              </a:rPr>
            </a:br>
            <a:r>
              <a:rPr lang="tr-TR" dirty="0">
                <a:solidFill>
                  <a:schemeClr val="accent5">
                    <a:lumMod val="75000"/>
                  </a:schemeClr>
                </a:solidFill>
              </a:rPr>
              <a:t>	C. SÖZLEŞMENİN GEÇERLİLİĞİ</a:t>
            </a:r>
            <a:br>
              <a:rPr lang="tr-TR" sz="2400" dirty="0">
                <a:solidFill>
                  <a:srgbClr val="C00000"/>
                </a:solidFill>
              </a:rPr>
            </a:br>
            <a:endParaRPr lang="tr-TR" dirty="0"/>
          </a:p>
        </p:txBody>
      </p:sp>
      <p:sp>
        <p:nvSpPr>
          <p:cNvPr id="4" name="Alt Bilgi Yer Tutucusu 3">
            <a:extLst>
              <a:ext uri="{FF2B5EF4-FFF2-40B4-BE49-F238E27FC236}">
                <a16:creationId xmlns:a16="http://schemas.microsoft.com/office/drawing/2014/main" id="{1D554CFC-CBEF-404E-A656-8BB006F7AF0D}"/>
              </a:ext>
            </a:extLst>
          </p:cNvPr>
          <p:cNvSpPr>
            <a:spLocks noGrp="1"/>
          </p:cNvSpPr>
          <p:nvPr>
            <p:ph type="ftr" sz="quarter" idx="11"/>
          </p:nvPr>
        </p:nvSpPr>
        <p:spPr/>
        <p:txBody>
          <a:bodyPr/>
          <a:lstStyle/>
          <a:p>
            <a:pPr>
              <a:defRPr/>
            </a:pPr>
            <a:endParaRPr lang="tr-TR"/>
          </a:p>
        </p:txBody>
      </p:sp>
      <p:sp>
        <p:nvSpPr>
          <p:cNvPr id="3" name="Dikdörtgen 2">
            <a:extLst>
              <a:ext uri="{FF2B5EF4-FFF2-40B4-BE49-F238E27FC236}">
                <a16:creationId xmlns:a16="http://schemas.microsoft.com/office/drawing/2014/main" id="{FB4A2338-0A67-437B-9989-CFB96EEFC901}"/>
              </a:ext>
            </a:extLst>
          </p:cNvPr>
          <p:cNvSpPr/>
          <p:nvPr/>
        </p:nvSpPr>
        <p:spPr>
          <a:xfrm>
            <a:off x="0" y="1278374"/>
            <a:ext cx="9144000" cy="3139321"/>
          </a:xfrm>
          <a:prstGeom prst="rect">
            <a:avLst/>
          </a:prstGeom>
        </p:spPr>
        <p:txBody>
          <a:bodyPr wrap="square">
            <a:spAutoFit/>
          </a:bodyPr>
          <a:lstStyle/>
          <a:p>
            <a:pPr marL="457200" indent="-457200">
              <a:buAutoNum type="alphaUcPeriod" startAt="3"/>
            </a:pPr>
            <a:r>
              <a:rPr lang="tr-TR" sz="2400" b="1" dirty="0">
                <a:solidFill>
                  <a:schemeClr val="accent5"/>
                </a:solidFill>
              </a:rPr>
              <a:t>SÖZLEŞMENİN GEÇERLİLİĞİ</a:t>
            </a:r>
          </a:p>
          <a:p>
            <a:pPr marL="457200" indent="-457200">
              <a:buAutoNum type="arabicPeriod"/>
            </a:pPr>
            <a:r>
              <a:rPr lang="tr-TR" sz="2400" b="1" dirty="0">
                <a:solidFill>
                  <a:schemeClr val="accent5"/>
                </a:solidFill>
              </a:rPr>
              <a:t>Sözleşmenin Geçerlilik Unsurları</a:t>
            </a:r>
          </a:p>
          <a:p>
            <a:pPr marL="457200" indent="-457200">
              <a:buAutoNum type="alphaLcPeriod" startAt="2"/>
            </a:pPr>
            <a:r>
              <a:rPr lang="tr-TR" sz="2400" dirty="0">
                <a:solidFill>
                  <a:schemeClr val="accent5"/>
                </a:solidFill>
              </a:rPr>
              <a:t>Geçersizlik ve Yaptırımı</a:t>
            </a:r>
          </a:p>
          <a:p>
            <a:r>
              <a:rPr lang="tr-TR" b="1" dirty="0" err="1">
                <a:solidFill>
                  <a:schemeClr val="accent5"/>
                </a:solidFill>
              </a:rPr>
              <a:t>bb</a:t>
            </a:r>
            <a:r>
              <a:rPr lang="tr-TR" b="1" dirty="0">
                <a:solidFill>
                  <a:schemeClr val="accent5"/>
                </a:solidFill>
              </a:rPr>
              <a:t>. İptal</a:t>
            </a:r>
          </a:p>
          <a:p>
            <a:pPr marL="285750" indent="-285750">
              <a:buFont typeface="Arial" panose="020B0604020202020204" pitchFamily="34" charset="0"/>
              <a:buChar char="•"/>
            </a:pPr>
            <a:r>
              <a:rPr lang="tr-TR" dirty="0"/>
              <a:t>İptal yaptırımı, sözleşmenin geçerlilik unsurunun daha çok tarafların yararına konulduğu hallerde söz konusu olur.</a:t>
            </a:r>
          </a:p>
          <a:p>
            <a:pPr marL="285750" indent="-285750">
              <a:buFont typeface="Arial" panose="020B0604020202020204" pitchFamily="34" charset="0"/>
              <a:buChar char="•"/>
            </a:pPr>
            <a:r>
              <a:rPr lang="tr-TR" dirty="0"/>
              <a:t>İptal iddiası ile geçersizlik her zaman ileri sürülemez. </a:t>
            </a:r>
            <a:r>
              <a:rPr lang="tr-TR" dirty="0" err="1"/>
              <a:t>Örn</a:t>
            </a:r>
            <a:r>
              <a:rPr lang="tr-TR" dirty="0"/>
              <a:t>: yanılma, aldatma, korkutma hallerinde iptalin ileri sürülebilmesi TBK 39’a göre bir yıllık hak düşürücü süreye bağlıdır.</a:t>
            </a:r>
          </a:p>
          <a:p>
            <a:pPr marL="285750" indent="-285750">
              <a:buFont typeface="Arial" panose="020B0604020202020204" pitchFamily="34" charset="0"/>
              <a:buChar char="•"/>
            </a:pPr>
            <a:r>
              <a:rPr lang="tr-TR" dirty="0"/>
              <a:t>İptali ancak sözleşmenin tarafları ileri sürebilirler.</a:t>
            </a:r>
          </a:p>
          <a:p>
            <a:endParaRPr lang="tr-TR" dirty="0"/>
          </a:p>
        </p:txBody>
      </p:sp>
    </p:spTree>
    <p:extLst>
      <p:ext uri="{BB962C8B-B14F-4D97-AF65-F5344CB8AC3E}">
        <p14:creationId xmlns:p14="http://schemas.microsoft.com/office/powerpoint/2010/main" val="294376765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42EE21F-CFE4-49F6-BF86-7098CAD30CA3}"/>
              </a:ext>
            </a:extLst>
          </p:cNvPr>
          <p:cNvSpPr>
            <a:spLocks noGrp="1"/>
          </p:cNvSpPr>
          <p:nvPr>
            <p:ph type="title"/>
          </p:nvPr>
        </p:nvSpPr>
        <p:spPr/>
        <p:txBody>
          <a:bodyPr/>
          <a:lstStyle/>
          <a:p>
            <a:pPr marL="0" lvl="1">
              <a:spcBef>
                <a:spcPct val="20000"/>
              </a:spcBef>
            </a:pPr>
            <a:br>
              <a:rPr lang="tr-TR" dirty="0">
                <a:solidFill>
                  <a:schemeClr val="accent5">
                    <a:lumMod val="75000"/>
                  </a:schemeClr>
                </a:solidFill>
              </a:rPr>
            </a:br>
            <a:r>
              <a:rPr lang="tr-TR" dirty="0">
                <a:solidFill>
                  <a:schemeClr val="accent5">
                    <a:lumMod val="75000"/>
                  </a:schemeClr>
                </a:solidFill>
              </a:rPr>
              <a:t>	I. SÖZLEŞMEDEN DOĞAN BORÇ İLİŞKİLERİ</a:t>
            </a:r>
            <a:br>
              <a:rPr lang="tr-TR" dirty="0">
                <a:solidFill>
                  <a:schemeClr val="accent5">
                    <a:lumMod val="75000"/>
                  </a:schemeClr>
                </a:solidFill>
              </a:rPr>
            </a:br>
            <a:r>
              <a:rPr lang="tr-TR" dirty="0">
                <a:solidFill>
                  <a:schemeClr val="accent5">
                    <a:lumMod val="75000"/>
                  </a:schemeClr>
                </a:solidFill>
              </a:rPr>
              <a:t>	C. SÖZLEŞMENİN GEÇERLİLİĞİ</a:t>
            </a:r>
            <a:br>
              <a:rPr lang="tr-TR" sz="2400" dirty="0">
                <a:solidFill>
                  <a:srgbClr val="C00000"/>
                </a:solidFill>
              </a:rPr>
            </a:br>
            <a:endParaRPr lang="tr-TR" dirty="0"/>
          </a:p>
        </p:txBody>
      </p:sp>
      <p:sp>
        <p:nvSpPr>
          <p:cNvPr id="4" name="Alt Bilgi Yer Tutucusu 3">
            <a:extLst>
              <a:ext uri="{FF2B5EF4-FFF2-40B4-BE49-F238E27FC236}">
                <a16:creationId xmlns:a16="http://schemas.microsoft.com/office/drawing/2014/main" id="{1D554CFC-CBEF-404E-A656-8BB006F7AF0D}"/>
              </a:ext>
            </a:extLst>
          </p:cNvPr>
          <p:cNvSpPr>
            <a:spLocks noGrp="1"/>
          </p:cNvSpPr>
          <p:nvPr>
            <p:ph type="ftr" sz="quarter" idx="11"/>
          </p:nvPr>
        </p:nvSpPr>
        <p:spPr/>
        <p:txBody>
          <a:bodyPr/>
          <a:lstStyle/>
          <a:p>
            <a:pPr>
              <a:defRPr/>
            </a:pPr>
            <a:endParaRPr lang="tr-TR"/>
          </a:p>
        </p:txBody>
      </p:sp>
      <p:sp>
        <p:nvSpPr>
          <p:cNvPr id="3" name="Dikdörtgen 2">
            <a:extLst>
              <a:ext uri="{FF2B5EF4-FFF2-40B4-BE49-F238E27FC236}">
                <a16:creationId xmlns:a16="http://schemas.microsoft.com/office/drawing/2014/main" id="{FB4A2338-0A67-437B-9989-CFB96EEFC901}"/>
              </a:ext>
            </a:extLst>
          </p:cNvPr>
          <p:cNvSpPr/>
          <p:nvPr/>
        </p:nvSpPr>
        <p:spPr>
          <a:xfrm>
            <a:off x="0" y="1278374"/>
            <a:ext cx="9144000" cy="4062651"/>
          </a:xfrm>
          <a:prstGeom prst="rect">
            <a:avLst/>
          </a:prstGeom>
        </p:spPr>
        <p:txBody>
          <a:bodyPr wrap="square">
            <a:spAutoFit/>
          </a:bodyPr>
          <a:lstStyle/>
          <a:p>
            <a:pPr marL="457200" indent="-457200">
              <a:buAutoNum type="alphaUcPeriod" startAt="3"/>
            </a:pPr>
            <a:r>
              <a:rPr lang="tr-TR" sz="2400" b="1" dirty="0">
                <a:solidFill>
                  <a:schemeClr val="accent5"/>
                </a:solidFill>
              </a:rPr>
              <a:t>SÖZLEŞMENİN GEÇERLİLİĞİ</a:t>
            </a:r>
          </a:p>
          <a:p>
            <a:pPr marL="457200" indent="-457200">
              <a:buAutoNum type="arabicPeriod" startAt="2"/>
            </a:pPr>
            <a:r>
              <a:rPr lang="tr-TR" sz="2400" b="1" dirty="0">
                <a:solidFill>
                  <a:schemeClr val="accent5"/>
                </a:solidFill>
              </a:rPr>
              <a:t>EHLİYET</a:t>
            </a:r>
          </a:p>
          <a:p>
            <a:pPr marL="457200" indent="-457200">
              <a:buAutoNum type="alphaLcPeriod"/>
            </a:pPr>
            <a:r>
              <a:rPr lang="tr-TR" sz="2400" dirty="0">
                <a:solidFill>
                  <a:schemeClr val="accent5"/>
                </a:solidFill>
              </a:rPr>
              <a:t>Kavram</a:t>
            </a:r>
          </a:p>
          <a:p>
            <a:pPr marL="285750" indent="-285750">
              <a:buFont typeface="Arial" panose="020B0604020202020204" pitchFamily="34" charset="0"/>
              <a:buChar char="•"/>
            </a:pPr>
            <a:r>
              <a:rPr lang="tr-TR" dirty="0"/>
              <a:t>İrade açıklaması bir zihin faaliyetidir. Böyle bir zihni olgunluğa erişmemiş kişinin yaptığı sözleşme geçerli değildir. Bu nedenle ehliyet sözleşmenin geçerlilik unsurlarından biridir.</a:t>
            </a:r>
          </a:p>
          <a:p>
            <a:pPr marL="457200" indent="-457200">
              <a:buAutoNum type="alphaLcPeriod" startAt="2"/>
            </a:pPr>
            <a:r>
              <a:rPr lang="tr-TR" sz="2400" dirty="0">
                <a:solidFill>
                  <a:schemeClr val="accent5"/>
                </a:solidFill>
              </a:rPr>
              <a:t>Unsurları</a:t>
            </a:r>
          </a:p>
          <a:p>
            <a:pPr marL="285750" indent="-285750">
              <a:buFont typeface="Arial" panose="020B0604020202020204" pitchFamily="34" charset="0"/>
              <a:buChar char="•"/>
            </a:pPr>
            <a:r>
              <a:rPr lang="tr-TR" dirty="0"/>
              <a:t>Sözleşmenin geçerlilik unsuru olarak aranan ehliyet hukuki işlem ehliyetidir. Bunun bir sonucu olarak tarafların tam ehliyetli olmaları gerekir. </a:t>
            </a:r>
          </a:p>
          <a:p>
            <a:pPr marL="285750" indent="-285750">
              <a:buFont typeface="Arial" panose="020B0604020202020204" pitchFamily="34" charset="0"/>
              <a:buChar char="•"/>
            </a:pPr>
            <a:r>
              <a:rPr lang="tr-TR" dirty="0"/>
              <a:t>Sınırlı ehliyetsizlerin tek başına akdedecekleri işlemleri yapmaları veya yasal temsilcilerinin izni ile akdettikleri sözleşmeler de geçerlidir.</a:t>
            </a:r>
          </a:p>
          <a:p>
            <a:pPr marL="285750" indent="-285750">
              <a:buFont typeface="Arial" panose="020B0604020202020204" pitchFamily="34" charset="0"/>
              <a:buChar char="•"/>
            </a:pPr>
            <a:r>
              <a:rPr lang="tr-TR" dirty="0"/>
              <a:t>Sözleşme ehliyeti tam ehliyetli olmayı gerektirir iken, haksız fiil ehliyeti sadece sezgin olmayı gerektirir.</a:t>
            </a:r>
          </a:p>
          <a:p>
            <a:pPr marL="285750" indent="-285750">
              <a:buFont typeface="Arial" panose="020B0604020202020204" pitchFamily="34" charset="0"/>
              <a:buChar char="•"/>
            </a:pPr>
            <a:r>
              <a:rPr lang="tr-TR" dirty="0"/>
              <a:t>Tarafların sahip olmaları gereken ehliyet sözleşmenin kurulduğu andaki ehliyettir.</a:t>
            </a:r>
          </a:p>
        </p:txBody>
      </p:sp>
    </p:spTree>
    <p:extLst>
      <p:ext uri="{BB962C8B-B14F-4D97-AF65-F5344CB8AC3E}">
        <p14:creationId xmlns:p14="http://schemas.microsoft.com/office/powerpoint/2010/main" val="401604990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42EE21F-CFE4-49F6-BF86-7098CAD30CA3}"/>
              </a:ext>
            </a:extLst>
          </p:cNvPr>
          <p:cNvSpPr>
            <a:spLocks noGrp="1"/>
          </p:cNvSpPr>
          <p:nvPr>
            <p:ph type="title"/>
          </p:nvPr>
        </p:nvSpPr>
        <p:spPr/>
        <p:txBody>
          <a:bodyPr/>
          <a:lstStyle/>
          <a:p>
            <a:pPr marL="0" lvl="1">
              <a:spcBef>
                <a:spcPct val="20000"/>
              </a:spcBef>
            </a:pPr>
            <a:br>
              <a:rPr lang="tr-TR" dirty="0">
                <a:solidFill>
                  <a:schemeClr val="accent5">
                    <a:lumMod val="75000"/>
                  </a:schemeClr>
                </a:solidFill>
              </a:rPr>
            </a:br>
            <a:r>
              <a:rPr lang="tr-TR" dirty="0">
                <a:solidFill>
                  <a:schemeClr val="accent5">
                    <a:lumMod val="75000"/>
                  </a:schemeClr>
                </a:solidFill>
              </a:rPr>
              <a:t>	I. SÖZLEŞMEDEN DOĞAN BORÇ İLİŞKİLERİ</a:t>
            </a:r>
            <a:br>
              <a:rPr lang="tr-TR" dirty="0">
                <a:solidFill>
                  <a:schemeClr val="accent5">
                    <a:lumMod val="75000"/>
                  </a:schemeClr>
                </a:solidFill>
              </a:rPr>
            </a:br>
            <a:r>
              <a:rPr lang="tr-TR" dirty="0">
                <a:solidFill>
                  <a:schemeClr val="accent5">
                    <a:lumMod val="75000"/>
                  </a:schemeClr>
                </a:solidFill>
              </a:rPr>
              <a:t>	C. SÖZLEŞMENİN GEÇERLİLİĞİ</a:t>
            </a:r>
            <a:br>
              <a:rPr lang="tr-TR" sz="2400" dirty="0">
                <a:solidFill>
                  <a:srgbClr val="C00000"/>
                </a:solidFill>
              </a:rPr>
            </a:br>
            <a:endParaRPr lang="tr-TR" dirty="0"/>
          </a:p>
        </p:txBody>
      </p:sp>
      <p:sp>
        <p:nvSpPr>
          <p:cNvPr id="4" name="Alt Bilgi Yer Tutucusu 3">
            <a:extLst>
              <a:ext uri="{FF2B5EF4-FFF2-40B4-BE49-F238E27FC236}">
                <a16:creationId xmlns:a16="http://schemas.microsoft.com/office/drawing/2014/main" id="{1D554CFC-CBEF-404E-A656-8BB006F7AF0D}"/>
              </a:ext>
            </a:extLst>
          </p:cNvPr>
          <p:cNvSpPr>
            <a:spLocks noGrp="1"/>
          </p:cNvSpPr>
          <p:nvPr>
            <p:ph type="ftr" sz="quarter" idx="11"/>
          </p:nvPr>
        </p:nvSpPr>
        <p:spPr/>
        <p:txBody>
          <a:bodyPr/>
          <a:lstStyle/>
          <a:p>
            <a:pPr>
              <a:defRPr/>
            </a:pPr>
            <a:endParaRPr lang="tr-TR"/>
          </a:p>
        </p:txBody>
      </p:sp>
      <p:sp>
        <p:nvSpPr>
          <p:cNvPr id="3" name="Dikdörtgen 2">
            <a:extLst>
              <a:ext uri="{FF2B5EF4-FFF2-40B4-BE49-F238E27FC236}">
                <a16:creationId xmlns:a16="http://schemas.microsoft.com/office/drawing/2014/main" id="{FB4A2338-0A67-437B-9989-CFB96EEFC901}"/>
              </a:ext>
            </a:extLst>
          </p:cNvPr>
          <p:cNvSpPr/>
          <p:nvPr/>
        </p:nvSpPr>
        <p:spPr>
          <a:xfrm>
            <a:off x="0" y="1278374"/>
            <a:ext cx="9144000" cy="2862322"/>
          </a:xfrm>
          <a:prstGeom prst="rect">
            <a:avLst/>
          </a:prstGeom>
        </p:spPr>
        <p:txBody>
          <a:bodyPr wrap="square">
            <a:spAutoFit/>
          </a:bodyPr>
          <a:lstStyle/>
          <a:p>
            <a:pPr marL="457200" indent="-457200">
              <a:buAutoNum type="alphaUcPeriod" startAt="3"/>
            </a:pPr>
            <a:r>
              <a:rPr lang="tr-TR" sz="2400" b="1" dirty="0">
                <a:solidFill>
                  <a:schemeClr val="accent5"/>
                </a:solidFill>
              </a:rPr>
              <a:t>SÖZLEŞMENİN GEÇERLİLİĞİ</a:t>
            </a:r>
          </a:p>
          <a:p>
            <a:pPr marL="457200" indent="-457200">
              <a:buAutoNum type="arabicPeriod" startAt="2"/>
            </a:pPr>
            <a:r>
              <a:rPr lang="tr-TR" sz="2400" b="1" dirty="0">
                <a:solidFill>
                  <a:schemeClr val="accent5"/>
                </a:solidFill>
              </a:rPr>
              <a:t>EHLİYET</a:t>
            </a:r>
          </a:p>
          <a:p>
            <a:pPr marL="457200" indent="-457200">
              <a:buAutoNum type="alphaLcPeriod" startAt="3"/>
            </a:pPr>
            <a:r>
              <a:rPr lang="tr-TR" sz="2400" dirty="0">
                <a:solidFill>
                  <a:schemeClr val="accent5"/>
                </a:solidFill>
              </a:rPr>
              <a:t>Etkisi</a:t>
            </a:r>
          </a:p>
          <a:p>
            <a:pPr marL="342900" indent="-342900">
              <a:buFont typeface="Arial" panose="020B0604020202020204" pitchFamily="34" charset="0"/>
              <a:buChar char="•"/>
            </a:pPr>
            <a:r>
              <a:rPr lang="tr-TR" dirty="0"/>
              <a:t>Sözleşmenin sağlıklı bir irade ve düşüncenin ürünü olmasında sadece tarafların değil, bunların dışındaki kişilerin de yararı vardır.</a:t>
            </a:r>
          </a:p>
          <a:p>
            <a:pPr marL="342900" indent="-342900">
              <a:buFont typeface="Arial" panose="020B0604020202020204" pitchFamily="34" charset="0"/>
              <a:buChar char="•"/>
            </a:pPr>
            <a:r>
              <a:rPr lang="tr-TR" dirty="0"/>
              <a:t>Bu nedenle ehliyetsizlik kesin hükümsüzlük yaptırımına tabidir. </a:t>
            </a:r>
          </a:p>
          <a:p>
            <a:pPr marL="342900" indent="-342900">
              <a:buFont typeface="Arial" panose="020B0604020202020204" pitchFamily="34" charset="0"/>
              <a:buChar char="•"/>
            </a:pPr>
            <a:r>
              <a:rPr lang="tr-TR" dirty="0"/>
              <a:t>Tarafların sözleşmenin kurulduğu anda ehliyetsiz olduklarını iddia eden iddiasını ispat etmekle yükümlüdür. </a:t>
            </a:r>
          </a:p>
          <a:p>
            <a:pPr marL="342900" indent="-342900">
              <a:buFont typeface="Arial" panose="020B0604020202020204" pitchFamily="34" charset="0"/>
              <a:buChar char="•"/>
            </a:pPr>
            <a:r>
              <a:rPr lang="tr-TR" dirty="0"/>
              <a:t>Ehliyetsizlik iddiası her türlü delille kanıtlanabilir.</a:t>
            </a:r>
          </a:p>
        </p:txBody>
      </p:sp>
    </p:spTree>
    <p:extLst>
      <p:ext uri="{BB962C8B-B14F-4D97-AF65-F5344CB8AC3E}">
        <p14:creationId xmlns:p14="http://schemas.microsoft.com/office/powerpoint/2010/main" val="115676676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42EE21F-CFE4-49F6-BF86-7098CAD30CA3}"/>
              </a:ext>
            </a:extLst>
          </p:cNvPr>
          <p:cNvSpPr>
            <a:spLocks noGrp="1"/>
          </p:cNvSpPr>
          <p:nvPr>
            <p:ph type="title"/>
          </p:nvPr>
        </p:nvSpPr>
        <p:spPr/>
        <p:txBody>
          <a:bodyPr/>
          <a:lstStyle/>
          <a:p>
            <a:pPr marL="0" lvl="1">
              <a:spcBef>
                <a:spcPct val="20000"/>
              </a:spcBef>
            </a:pPr>
            <a:br>
              <a:rPr lang="tr-TR" dirty="0">
                <a:solidFill>
                  <a:schemeClr val="accent5">
                    <a:lumMod val="75000"/>
                  </a:schemeClr>
                </a:solidFill>
              </a:rPr>
            </a:br>
            <a:r>
              <a:rPr lang="tr-TR" dirty="0">
                <a:solidFill>
                  <a:schemeClr val="accent5">
                    <a:lumMod val="75000"/>
                  </a:schemeClr>
                </a:solidFill>
              </a:rPr>
              <a:t>	I. SÖZLEŞMEDEN DOĞAN BORÇ İLİŞKİLERİ</a:t>
            </a:r>
            <a:br>
              <a:rPr lang="tr-TR" dirty="0">
                <a:solidFill>
                  <a:schemeClr val="accent5">
                    <a:lumMod val="75000"/>
                  </a:schemeClr>
                </a:solidFill>
              </a:rPr>
            </a:br>
            <a:r>
              <a:rPr lang="tr-TR" dirty="0">
                <a:solidFill>
                  <a:schemeClr val="accent5">
                    <a:lumMod val="75000"/>
                  </a:schemeClr>
                </a:solidFill>
              </a:rPr>
              <a:t>	C. SÖZLEŞMENİN GEÇERLİLİĞİ</a:t>
            </a:r>
            <a:br>
              <a:rPr lang="tr-TR" sz="2400" dirty="0">
                <a:solidFill>
                  <a:srgbClr val="C00000"/>
                </a:solidFill>
              </a:rPr>
            </a:br>
            <a:endParaRPr lang="tr-TR" dirty="0"/>
          </a:p>
        </p:txBody>
      </p:sp>
      <p:sp>
        <p:nvSpPr>
          <p:cNvPr id="4" name="Alt Bilgi Yer Tutucusu 3">
            <a:extLst>
              <a:ext uri="{FF2B5EF4-FFF2-40B4-BE49-F238E27FC236}">
                <a16:creationId xmlns:a16="http://schemas.microsoft.com/office/drawing/2014/main" id="{1D554CFC-CBEF-404E-A656-8BB006F7AF0D}"/>
              </a:ext>
            </a:extLst>
          </p:cNvPr>
          <p:cNvSpPr>
            <a:spLocks noGrp="1"/>
          </p:cNvSpPr>
          <p:nvPr>
            <p:ph type="ftr" sz="quarter" idx="11"/>
          </p:nvPr>
        </p:nvSpPr>
        <p:spPr/>
        <p:txBody>
          <a:bodyPr/>
          <a:lstStyle/>
          <a:p>
            <a:pPr>
              <a:defRPr/>
            </a:pPr>
            <a:endParaRPr lang="tr-TR"/>
          </a:p>
        </p:txBody>
      </p:sp>
      <p:sp>
        <p:nvSpPr>
          <p:cNvPr id="3" name="Dikdörtgen 2">
            <a:extLst>
              <a:ext uri="{FF2B5EF4-FFF2-40B4-BE49-F238E27FC236}">
                <a16:creationId xmlns:a16="http://schemas.microsoft.com/office/drawing/2014/main" id="{FB4A2338-0A67-437B-9989-CFB96EEFC901}"/>
              </a:ext>
            </a:extLst>
          </p:cNvPr>
          <p:cNvSpPr/>
          <p:nvPr/>
        </p:nvSpPr>
        <p:spPr>
          <a:xfrm>
            <a:off x="0" y="1278374"/>
            <a:ext cx="9144000" cy="3785652"/>
          </a:xfrm>
          <a:prstGeom prst="rect">
            <a:avLst/>
          </a:prstGeom>
        </p:spPr>
        <p:txBody>
          <a:bodyPr wrap="square">
            <a:spAutoFit/>
          </a:bodyPr>
          <a:lstStyle/>
          <a:p>
            <a:pPr marL="457200" indent="-457200">
              <a:buAutoNum type="alphaUcPeriod" startAt="3"/>
            </a:pPr>
            <a:r>
              <a:rPr lang="tr-TR" sz="2400" b="1" dirty="0">
                <a:solidFill>
                  <a:schemeClr val="accent5"/>
                </a:solidFill>
              </a:rPr>
              <a:t>SÖZLEŞMENİN GEÇERLİLİĞİ</a:t>
            </a:r>
          </a:p>
          <a:p>
            <a:pPr marL="457200" indent="-457200">
              <a:buAutoNum type="arabicPeriod" startAt="3"/>
            </a:pPr>
            <a:r>
              <a:rPr lang="tr-TR" sz="2400" b="1" dirty="0">
                <a:solidFill>
                  <a:schemeClr val="accent5"/>
                </a:solidFill>
              </a:rPr>
              <a:t>HUKUKA AHLAKA UYGUNLUK-İMKANSIZ OLMAMA</a:t>
            </a:r>
          </a:p>
          <a:p>
            <a:pPr marL="457200" indent="-457200">
              <a:buAutoNum type="alphaLcPeriod"/>
            </a:pPr>
            <a:r>
              <a:rPr lang="tr-TR" sz="2400" dirty="0">
                <a:solidFill>
                  <a:schemeClr val="accent5"/>
                </a:solidFill>
              </a:rPr>
              <a:t>Hukuka Uygunluk</a:t>
            </a:r>
          </a:p>
          <a:p>
            <a:pPr marL="342900" indent="-342900">
              <a:buFont typeface="Arial" panose="020B0604020202020204" pitchFamily="34" charset="0"/>
              <a:buChar char="•"/>
            </a:pPr>
            <a:r>
              <a:rPr lang="tr-TR" dirty="0"/>
              <a:t>TBK Hukuka uygun olma koşulunu TBK 27’de kanunun emredici hükümlerine aykırı olmama şeklinde ifade etmiştir. </a:t>
            </a:r>
          </a:p>
          <a:p>
            <a:pPr marL="457200" indent="-457200">
              <a:buAutoNum type="alphaLcPeriod" startAt="2"/>
            </a:pPr>
            <a:r>
              <a:rPr lang="tr-TR" sz="2400" dirty="0">
                <a:solidFill>
                  <a:schemeClr val="accent5"/>
                </a:solidFill>
              </a:rPr>
              <a:t>Kamu Düzenine Uygunluk</a:t>
            </a:r>
          </a:p>
          <a:p>
            <a:pPr marL="285750" indent="-285750">
              <a:buFont typeface="Arial" panose="020B0604020202020204" pitchFamily="34" charset="0"/>
              <a:buChar char="•"/>
            </a:pPr>
            <a:r>
              <a:rPr lang="tr-TR" dirty="0" err="1"/>
              <a:t>TBK’da</a:t>
            </a:r>
            <a:r>
              <a:rPr lang="tr-TR" dirty="0"/>
              <a:t> kamu düzenine aykırılık da kesin hükümsüzlük halleri arasında sayılmıştır.</a:t>
            </a:r>
          </a:p>
          <a:p>
            <a:pPr marL="285750" indent="-285750">
              <a:buFont typeface="Arial" panose="020B0604020202020204" pitchFamily="34" charset="0"/>
              <a:buChar char="•"/>
            </a:pPr>
            <a:r>
              <a:rPr lang="tr-TR" dirty="0"/>
              <a:t>Kamu düzeni toplumsal düzen ve huzurla ilgili bir kavramdır. </a:t>
            </a:r>
          </a:p>
          <a:p>
            <a:pPr marL="457200" indent="-457200">
              <a:buAutoNum type="alphaLcPeriod" startAt="3"/>
            </a:pPr>
            <a:r>
              <a:rPr lang="tr-TR" sz="2400" dirty="0">
                <a:solidFill>
                  <a:schemeClr val="accent5"/>
                </a:solidFill>
              </a:rPr>
              <a:t>Ahlaka Uygunluk</a:t>
            </a:r>
          </a:p>
          <a:p>
            <a:pPr marL="457200" indent="-457200">
              <a:buAutoNum type="alphaLcPeriod" startAt="3"/>
            </a:pPr>
            <a:r>
              <a:rPr lang="tr-TR" sz="2400" dirty="0">
                <a:solidFill>
                  <a:schemeClr val="accent5"/>
                </a:solidFill>
              </a:rPr>
              <a:t>İmkansız Olmama</a:t>
            </a:r>
          </a:p>
          <a:p>
            <a:endParaRPr lang="tr-TR" sz="2400" dirty="0">
              <a:solidFill>
                <a:schemeClr val="accent5"/>
              </a:solidFill>
            </a:endParaRPr>
          </a:p>
        </p:txBody>
      </p:sp>
    </p:spTree>
    <p:extLst>
      <p:ext uri="{BB962C8B-B14F-4D97-AF65-F5344CB8AC3E}">
        <p14:creationId xmlns:p14="http://schemas.microsoft.com/office/powerpoint/2010/main" val="90347158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42EE21F-CFE4-49F6-BF86-7098CAD30CA3}"/>
              </a:ext>
            </a:extLst>
          </p:cNvPr>
          <p:cNvSpPr>
            <a:spLocks noGrp="1"/>
          </p:cNvSpPr>
          <p:nvPr>
            <p:ph type="title"/>
          </p:nvPr>
        </p:nvSpPr>
        <p:spPr/>
        <p:txBody>
          <a:bodyPr/>
          <a:lstStyle/>
          <a:p>
            <a:pPr marL="0" lvl="1">
              <a:spcBef>
                <a:spcPct val="20000"/>
              </a:spcBef>
            </a:pPr>
            <a:br>
              <a:rPr lang="tr-TR" dirty="0">
                <a:solidFill>
                  <a:schemeClr val="accent5">
                    <a:lumMod val="75000"/>
                  </a:schemeClr>
                </a:solidFill>
              </a:rPr>
            </a:br>
            <a:r>
              <a:rPr lang="tr-TR" dirty="0">
                <a:solidFill>
                  <a:schemeClr val="accent5">
                    <a:lumMod val="75000"/>
                  </a:schemeClr>
                </a:solidFill>
              </a:rPr>
              <a:t>	I. SÖZLEŞMEDEN DOĞAN BORÇ İLİŞKİLERİ</a:t>
            </a:r>
            <a:br>
              <a:rPr lang="tr-TR" dirty="0">
                <a:solidFill>
                  <a:schemeClr val="accent5">
                    <a:lumMod val="75000"/>
                  </a:schemeClr>
                </a:solidFill>
              </a:rPr>
            </a:br>
            <a:r>
              <a:rPr lang="tr-TR" dirty="0">
                <a:solidFill>
                  <a:schemeClr val="accent5">
                    <a:lumMod val="75000"/>
                  </a:schemeClr>
                </a:solidFill>
              </a:rPr>
              <a:t>	C. SÖZLEŞMENİN GEÇERLİLİĞİ</a:t>
            </a:r>
            <a:br>
              <a:rPr lang="tr-TR" sz="2400" dirty="0">
                <a:solidFill>
                  <a:srgbClr val="C00000"/>
                </a:solidFill>
              </a:rPr>
            </a:br>
            <a:endParaRPr lang="tr-TR" dirty="0"/>
          </a:p>
        </p:txBody>
      </p:sp>
      <p:sp>
        <p:nvSpPr>
          <p:cNvPr id="4" name="Alt Bilgi Yer Tutucusu 3">
            <a:extLst>
              <a:ext uri="{FF2B5EF4-FFF2-40B4-BE49-F238E27FC236}">
                <a16:creationId xmlns:a16="http://schemas.microsoft.com/office/drawing/2014/main" id="{1D554CFC-CBEF-404E-A656-8BB006F7AF0D}"/>
              </a:ext>
            </a:extLst>
          </p:cNvPr>
          <p:cNvSpPr>
            <a:spLocks noGrp="1"/>
          </p:cNvSpPr>
          <p:nvPr>
            <p:ph type="ftr" sz="quarter" idx="11"/>
          </p:nvPr>
        </p:nvSpPr>
        <p:spPr/>
        <p:txBody>
          <a:bodyPr/>
          <a:lstStyle/>
          <a:p>
            <a:pPr>
              <a:defRPr/>
            </a:pPr>
            <a:endParaRPr lang="tr-TR"/>
          </a:p>
        </p:txBody>
      </p:sp>
      <p:sp>
        <p:nvSpPr>
          <p:cNvPr id="3" name="Dikdörtgen 2">
            <a:extLst>
              <a:ext uri="{FF2B5EF4-FFF2-40B4-BE49-F238E27FC236}">
                <a16:creationId xmlns:a16="http://schemas.microsoft.com/office/drawing/2014/main" id="{FB4A2338-0A67-437B-9989-CFB96EEFC901}"/>
              </a:ext>
            </a:extLst>
          </p:cNvPr>
          <p:cNvSpPr/>
          <p:nvPr/>
        </p:nvSpPr>
        <p:spPr>
          <a:xfrm>
            <a:off x="0" y="1278374"/>
            <a:ext cx="9144000" cy="3785652"/>
          </a:xfrm>
          <a:prstGeom prst="rect">
            <a:avLst/>
          </a:prstGeom>
        </p:spPr>
        <p:txBody>
          <a:bodyPr wrap="square">
            <a:spAutoFit/>
          </a:bodyPr>
          <a:lstStyle/>
          <a:p>
            <a:pPr marL="457200" indent="-457200">
              <a:buAutoNum type="alphaUcPeriod" startAt="3"/>
            </a:pPr>
            <a:r>
              <a:rPr lang="tr-TR" sz="2400" b="1" dirty="0">
                <a:solidFill>
                  <a:schemeClr val="accent5"/>
                </a:solidFill>
              </a:rPr>
              <a:t>SÖZLEŞMENİN GEÇERLİLİĞİ</a:t>
            </a:r>
          </a:p>
          <a:p>
            <a:r>
              <a:rPr lang="tr-TR" sz="2400" b="1" dirty="0">
                <a:solidFill>
                  <a:schemeClr val="accent5"/>
                </a:solidFill>
              </a:rPr>
              <a:t>4. ŞEKİL</a:t>
            </a:r>
          </a:p>
          <a:p>
            <a:pPr marL="342900" indent="-342900">
              <a:buFont typeface="Arial" panose="020B0604020202020204" pitchFamily="34" charset="0"/>
              <a:buChar char="•"/>
            </a:pPr>
            <a:r>
              <a:rPr lang="tr-TR" sz="2400" dirty="0"/>
              <a:t>Kural olarak irade beyanları için belirli bir şekle uyma zorunluluğu yoktur. Şekil serbestisi vardır. </a:t>
            </a:r>
          </a:p>
          <a:p>
            <a:pPr marL="342900" indent="-342900">
              <a:buFont typeface="Arial" panose="020B0604020202020204" pitchFamily="34" charset="0"/>
              <a:buChar char="•"/>
            </a:pPr>
            <a:r>
              <a:rPr lang="tr-TR" sz="2400" dirty="0"/>
              <a:t>Ancak kanun, bazı sözleşmelerin sağlığı için bir şekle uyulmasını zorunlu tutabilir. Eğer zorunlu tutulan şekil, ispat şartı ise uyulmadığı takdirde sözleşme geçerlidir ancak bu sözleşmenin varlığının ispatı her türlü delille veya özel tanıkla yapılamaz. </a:t>
            </a:r>
          </a:p>
          <a:p>
            <a:pPr marL="342900" indent="-342900">
              <a:buFont typeface="Arial" panose="020B0604020202020204" pitchFamily="34" charset="0"/>
              <a:buChar char="•"/>
            </a:pPr>
            <a:r>
              <a:rPr lang="tr-TR" sz="2400" dirty="0"/>
              <a:t>Buna karşın, şeklin geçerlilik şartı olduğu durumlarda bu şekle uyulmadıkça sözleşme geçerli olmaz.</a:t>
            </a:r>
          </a:p>
        </p:txBody>
      </p:sp>
    </p:spTree>
    <p:extLst>
      <p:ext uri="{BB962C8B-B14F-4D97-AF65-F5344CB8AC3E}">
        <p14:creationId xmlns:p14="http://schemas.microsoft.com/office/powerpoint/2010/main" val="360392544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42EE21F-CFE4-49F6-BF86-7098CAD30CA3}"/>
              </a:ext>
            </a:extLst>
          </p:cNvPr>
          <p:cNvSpPr>
            <a:spLocks noGrp="1"/>
          </p:cNvSpPr>
          <p:nvPr>
            <p:ph type="title"/>
          </p:nvPr>
        </p:nvSpPr>
        <p:spPr/>
        <p:txBody>
          <a:bodyPr/>
          <a:lstStyle/>
          <a:p>
            <a:pPr marL="0" lvl="1">
              <a:spcBef>
                <a:spcPct val="20000"/>
              </a:spcBef>
            </a:pPr>
            <a:br>
              <a:rPr lang="tr-TR" dirty="0">
                <a:solidFill>
                  <a:schemeClr val="accent5">
                    <a:lumMod val="75000"/>
                  </a:schemeClr>
                </a:solidFill>
              </a:rPr>
            </a:br>
            <a:r>
              <a:rPr lang="tr-TR" dirty="0">
                <a:solidFill>
                  <a:schemeClr val="accent5">
                    <a:lumMod val="75000"/>
                  </a:schemeClr>
                </a:solidFill>
              </a:rPr>
              <a:t>	I. SÖZLEŞMEDEN DOĞAN BORÇ İLİŞKİLERİ</a:t>
            </a:r>
            <a:br>
              <a:rPr lang="tr-TR" dirty="0">
                <a:solidFill>
                  <a:schemeClr val="accent5">
                    <a:lumMod val="75000"/>
                  </a:schemeClr>
                </a:solidFill>
              </a:rPr>
            </a:br>
            <a:r>
              <a:rPr lang="tr-TR" dirty="0">
                <a:solidFill>
                  <a:schemeClr val="accent5">
                    <a:lumMod val="75000"/>
                  </a:schemeClr>
                </a:solidFill>
              </a:rPr>
              <a:t>	C. SÖZLEŞMENİN GEÇERLİLİĞİ</a:t>
            </a:r>
            <a:br>
              <a:rPr lang="tr-TR" sz="2400" dirty="0">
                <a:solidFill>
                  <a:srgbClr val="C00000"/>
                </a:solidFill>
              </a:rPr>
            </a:br>
            <a:endParaRPr lang="tr-TR" dirty="0"/>
          </a:p>
        </p:txBody>
      </p:sp>
      <p:sp>
        <p:nvSpPr>
          <p:cNvPr id="4" name="Alt Bilgi Yer Tutucusu 3">
            <a:extLst>
              <a:ext uri="{FF2B5EF4-FFF2-40B4-BE49-F238E27FC236}">
                <a16:creationId xmlns:a16="http://schemas.microsoft.com/office/drawing/2014/main" id="{1D554CFC-CBEF-404E-A656-8BB006F7AF0D}"/>
              </a:ext>
            </a:extLst>
          </p:cNvPr>
          <p:cNvSpPr>
            <a:spLocks noGrp="1"/>
          </p:cNvSpPr>
          <p:nvPr>
            <p:ph type="ftr" sz="quarter" idx="11"/>
          </p:nvPr>
        </p:nvSpPr>
        <p:spPr/>
        <p:txBody>
          <a:bodyPr/>
          <a:lstStyle/>
          <a:p>
            <a:pPr>
              <a:defRPr/>
            </a:pPr>
            <a:endParaRPr lang="tr-TR"/>
          </a:p>
        </p:txBody>
      </p:sp>
      <p:sp>
        <p:nvSpPr>
          <p:cNvPr id="3" name="Dikdörtgen 2">
            <a:extLst>
              <a:ext uri="{FF2B5EF4-FFF2-40B4-BE49-F238E27FC236}">
                <a16:creationId xmlns:a16="http://schemas.microsoft.com/office/drawing/2014/main" id="{FB4A2338-0A67-437B-9989-CFB96EEFC901}"/>
              </a:ext>
            </a:extLst>
          </p:cNvPr>
          <p:cNvSpPr/>
          <p:nvPr/>
        </p:nvSpPr>
        <p:spPr>
          <a:xfrm>
            <a:off x="0" y="1536174"/>
            <a:ext cx="9144000" cy="4524315"/>
          </a:xfrm>
          <a:prstGeom prst="rect">
            <a:avLst/>
          </a:prstGeom>
        </p:spPr>
        <p:txBody>
          <a:bodyPr wrap="square">
            <a:spAutoFit/>
          </a:bodyPr>
          <a:lstStyle/>
          <a:p>
            <a:pPr marL="457200" indent="-457200">
              <a:buAutoNum type="alphaUcPeriod" startAt="3"/>
            </a:pPr>
            <a:r>
              <a:rPr lang="tr-TR" sz="2400" b="1" dirty="0">
                <a:solidFill>
                  <a:schemeClr val="accent5"/>
                </a:solidFill>
              </a:rPr>
              <a:t>SÖZLEŞMENİN GEÇERLİLİĞİ</a:t>
            </a:r>
          </a:p>
          <a:p>
            <a:r>
              <a:rPr lang="tr-TR" sz="2400" b="1" dirty="0">
                <a:solidFill>
                  <a:schemeClr val="accent5"/>
                </a:solidFill>
              </a:rPr>
              <a:t>4. ŞEKİL</a:t>
            </a:r>
          </a:p>
          <a:p>
            <a:r>
              <a:rPr lang="tr-TR" sz="2400" dirty="0">
                <a:solidFill>
                  <a:schemeClr val="accent5"/>
                </a:solidFill>
              </a:rPr>
              <a:t>a.  Geçerlilik Şeklinin Türleri</a:t>
            </a:r>
          </a:p>
          <a:p>
            <a:r>
              <a:rPr lang="tr-TR" b="1" dirty="0" err="1">
                <a:solidFill>
                  <a:schemeClr val="accent5"/>
                </a:solidFill>
              </a:rPr>
              <a:t>aa</a:t>
            </a:r>
            <a:r>
              <a:rPr lang="tr-TR" b="1" dirty="0">
                <a:solidFill>
                  <a:schemeClr val="accent5"/>
                </a:solidFill>
              </a:rPr>
              <a:t>. Sözlü Şekil</a:t>
            </a:r>
          </a:p>
          <a:p>
            <a:pPr marL="285750" indent="-285750">
              <a:buFont typeface="Arial" panose="020B0604020202020204" pitchFamily="34" charset="0"/>
              <a:buChar char="•"/>
            </a:pPr>
            <a:r>
              <a:rPr lang="tr-TR" dirty="0"/>
              <a:t>Bu şekle Türk borçlar hukukunda rastlanmamaktadır.</a:t>
            </a:r>
          </a:p>
          <a:p>
            <a:pPr marL="285750" indent="-285750">
              <a:buFont typeface="Arial" panose="020B0604020202020204" pitchFamily="34" charset="0"/>
              <a:buChar char="•"/>
            </a:pPr>
            <a:r>
              <a:rPr lang="tr-TR" dirty="0"/>
              <a:t>Miras Hukukunda Sözlü Vasiyet, Aile Hukukunda resmi nikah sözlü şekle örnek olarak verilebilir.</a:t>
            </a:r>
          </a:p>
          <a:p>
            <a:pPr lvl="0"/>
            <a:r>
              <a:rPr lang="tr-TR" b="1" dirty="0" err="1">
                <a:solidFill>
                  <a:srgbClr val="4472C4"/>
                </a:solidFill>
              </a:rPr>
              <a:t>bb</a:t>
            </a:r>
            <a:r>
              <a:rPr lang="tr-TR" b="1" dirty="0">
                <a:solidFill>
                  <a:srgbClr val="4472C4"/>
                </a:solidFill>
              </a:rPr>
              <a:t>. Yazılı Şekil</a:t>
            </a:r>
          </a:p>
          <a:p>
            <a:pPr lvl="0"/>
            <a:r>
              <a:rPr lang="tr-TR" b="1" dirty="0">
                <a:solidFill>
                  <a:srgbClr val="4472C4"/>
                </a:solidFill>
              </a:rPr>
              <a:t>-Adi Yazılı Şekil</a:t>
            </a:r>
          </a:p>
          <a:p>
            <a:pPr marL="285750" indent="-285750">
              <a:buFont typeface="Arial" panose="020B0604020202020204" pitchFamily="34" charset="0"/>
              <a:buChar char="•"/>
            </a:pPr>
            <a:r>
              <a:rPr lang="tr-TR" dirty="0"/>
              <a:t>Sözleşmeyi oluşturan irade beyanlarının veya beyanlardan birinin yazılı bir metinde açıklanması ve beyanda bulunan tarafından imzalanması </a:t>
            </a:r>
            <a:r>
              <a:rPr lang="tr-TR" dirty="0" err="1"/>
              <a:t>âdi</a:t>
            </a:r>
            <a:r>
              <a:rPr lang="tr-TR" dirty="0"/>
              <a:t> yazılı şekli gerçekleştirir. Bu şarta uyularak düzenlenen vesikaya </a:t>
            </a:r>
            <a:r>
              <a:rPr lang="tr-TR" dirty="0" err="1"/>
              <a:t>âdi</a:t>
            </a:r>
            <a:r>
              <a:rPr lang="tr-TR" dirty="0"/>
              <a:t> senet denmektedir.</a:t>
            </a:r>
          </a:p>
          <a:p>
            <a:pPr marL="285750" indent="-285750">
              <a:buFont typeface="Arial" panose="020B0604020202020204" pitchFamily="34" charset="0"/>
              <a:buChar char="•"/>
            </a:pPr>
            <a:r>
              <a:rPr lang="tr-TR" dirty="0"/>
              <a:t>Sözleşmenin geçerliliği için yazılı şekle resmiyet verecek makam yoktur.</a:t>
            </a:r>
          </a:p>
          <a:p>
            <a:pPr lvl="0"/>
            <a:endParaRPr lang="tr-TR" b="1" dirty="0">
              <a:solidFill>
                <a:srgbClr val="4472C4"/>
              </a:solidFill>
            </a:endParaRPr>
          </a:p>
          <a:p>
            <a:endParaRPr lang="tr-TR" dirty="0"/>
          </a:p>
        </p:txBody>
      </p:sp>
    </p:spTree>
    <p:extLst>
      <p:ext uri="{BB962C8B-B14F-4D97-AF65-F5344CB8AC3E}">
        <p14:creationId xmlns:p14="http://schemas.microsoft.com/office/powerpoint/2010/main" val="177217725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42EE21F-CFE4-49F6-BF86-7098CAD30CA3}"/>
              </a:ext>
            </a:extLst>
          </p:cNvPr>
          <p:cNvSpPr>
            <a:spLocks noGrp="1"/>
          </p:cNvSpPr>
          <p:nvPr>
            <p:ph type="title"/>
          </p:nvPr>
        </p:nvSpPr>
        <p:spPr/>
        <p:txBody>
          <a:bodyPr/>
          <a:lstStyle/>
          <a:p>
            <a:pPr marL="0" lvl="1">
              <a:spcBef>
                <a:spcPct val="20000"/>
              </a:spcBef>
            </a:pPr>
            <a:br>
              <a:rPr lang="tr-TR" dirty="0">
                <a:solidFill>
                  <a:schemeClr val="accent5">
                    <a:lumMod val="75000"/>
                  </a:schemeClr>
                </a:solidFill>
              </a:rPr>
            </a:br>
            <a:r>
              <a:rPr lang="tr-TR" dirty="0">
                <a:solidFill>
                  <a:schemeClr val="accent5">
                    <a:lumMod val="75000"/>
                  </a:schemeClr>
                </a:solidFill>
              </a:rPr>
              <a:t>	I. SÖZLEŞMEDEN DOĞAN BORÇ İLİŞKİLERİ</a:t>
            </a:r>
            <a:br>
              <a:rPr lang="tr-TR" dirty="0">
                <a:solidFill>
                  <a:schemeClr val="accent5">
                    <a:lumMod val="75000"/>
                  </a:schemeClr>
                </a:solidFill>
              </a:rPr>
            </a:br>
            <a:r>
              <a:rPr lang="tr-TR" dirty="0">
                <a:solidFill>
                  <a:schemeClr val="accent5">
                    <a:lumMod val="75000"/>
                  </a:schemeClr>
                </a:solidFill>
              </a:rPr>
              <a:t>	C. SÖZLEŞMENİN GEÇERLİLİĞİ</a:t>
            </a:r>
            <a:br>
              <a:rPr lang="tr-TR" sz="2400" dirty="0">
                <a:solidFill>
                  <a:srgbClr val="C00000"/>
                </a:solidFill>
              </a:rPr>
            </a:br>
            <a:endParaRPr lang="tr-TR" dirty="0"/>
          </a:p>
        </p:txBody>
      </p:sp>
      <p:sp>
        <p:nvSpPr>
          <p:cNvPr id="4" name="Alt Bilgi Yer Tutucusu 3">
            <a:extLst>
              <a:ext uri="{FF2B5EF4-FFF2-40B4-BE49-F238E27FC236}">
                <a16:creationId xmlns:a16="http://schemas.microsoft.com/office/drawing/2014/main" id="{1D554CFC-CBEF-404E-A656-8BB006F7AF0D}"/>
              </a:ext>
            </a:extLst>
          </p:cNvPr>
          <p:cNvSpPr>
            <a:spLocks noGrp="1"/>
          </p:cNvSpPr>
          <p:nvPr>
            <p:ph type="ftr" sz="quarter" idx="11"/>
          </p:nvPr>
        </p:nvSpPr>
        <p:spPr/>
        <p:txBody>
          <a:bodyPr/>
          <a:lstStyle/>
          <a:p>
            <a:pPr>
              <a:defRPr/>
            </a:pPr>
            <a:endParaRPr lang="tr-TR"/>
          </a:p>
        </p:txBody>
      </p:sp>
      <p:sp>
        <p:nvSpPr>
          <p:cNvPr id="3" name="Dikdörtgen 2">
            <a:extLst>
              <a:ext uri="{FF2B5EF4-FFF2-40B4-BE49-F238E27FC236}">
                <a16:creationId xmlns:a16="http://schemas.microsoft.com/office/drawing/2014/main" id="{FB4A2338-0A67-437B-9989-CFB96EEFC901}"/>
              </a:ext>
            </a:extLst>
          </p:cNvPr>
          <p:cNvSpPr/>
          <p:nvPr/>
        </p:nvSpPr>
        <p:spPr>
          <a:xfrm>
            <a:off x="0" y="1536174"/>
            <a:ext cx="9144000" cy="4247317"/>
          </a:xfrm>
          <a:prstGeom prst="rect">
            <a:avLst/>
          </a:prstGeom>
        </p:spPr>
        <p:txBody>
          <a:bodyPr wrap="square">
            <a:spAutoFit/>
          </a:bodyPr>
          <a:lstStyle/>
          <a:p>
            <a:pPr marL="457200" indent="-457200">
              <a:buAutoNum type="alphaUcPeriod" startAt="3"/>
            </a:pPr>
            <a:r>
              <a:rPr lang="tr-TR" sz="2400" b="1" dirty="0">
                <a:solidFill>
                  <a:schemeClr val="accent5"/>
                </a:solidFill>
              </a:rPr>
              <a:t>SÖZLEŞMENİN GEÇERLİLİĞİ</a:t>
            </a:r>
          </a:p>
          <a:p>
            <a:r>
              <a:rPr lang="tr-TR" sz="2400" b="1" dirty="0">
                <a:solidFill>
                  <a:schemeClr val="accent5"/>
                </a:solidFill>
              </a:rPr>
              <a:t>4. ŞEKİL</a:t>
            </a:r>
          </a:p>
          <a:p>
            <a:r>
              <a:rPr lang="tr-TR" sz="2400" dirty="0">
                <a:solidFill>
                  <a:schemeClr val="accent5"/>
                </a:solidFill>
              </a:rPr>
              <a:t>a.  Geçerlilik Şeklinin Türleri</a:t>
            </a:r>
          </a:p>
          <a:p>
            <a:r>
              <a:rPr lang="tr-TR" b="1" dirty="0">
                <a:solidFill>
                  <a:schemeClr val="accent5"/>
                </a:solidFill>
              </a:rPr>
              <a:t>-Nitelikli Yazılı Şekil</a:t>
            </a:r>
          </a:p>
          <a:p>
            <a:pPr marL="285750" indent="-285750">
              <a:buFont typeface="Arial" panose="020B0604020202020204" pitchFamily="34" charset="0"/>
              <a:buChar char="•"/>
            </a:pPr>
            <a:r>
              <a:rPr lang="tr-TR" dirty="0"/>
              <a:t>Yasa koyucu bazen sözleşmenin yazılı şekilde yapılacağını belirtmekle yetinmeyip, yazılı sözleşmenin kapsamına ilişkin koşul da yetirmiş olabilir. </a:t>
            </a:r>
          </a:p>
          <a:p>
            <a:r>
              <a:rPr lang="tr-TR" b="1" dirty="0">
                <a:solidFill>
                  <a:schemeClr val="accent5"/>
                </a:solidFill>
              </a:rPr>
              <a:t>cc. Resmi Yazılı Şekil</a:t>
            </a:r>
          </a:p>
          <a:p>
            <a:pPr marL="285750" indent="-285750">
              <a:buFont typeface="Arial" panose="020B0604020202020204" pitchFamily="34" charset="0"/>
              <a:buChar char="•"/>
            </a:pPr>
            <a:r>
              <a:rPr lang="tr-TR" dirty="0"/>
              <a:t>Sözleşmenin geçerliliği sadece yazılı olmasına değil aynı zamanda buna resmi bir memur ya da makamın resmiyet vermesine bağlı ise resmi yazılı geçerlilik şeklinden söz edilebilir.</a:t>
            </a:r>
          </a:p>
          <a:p>
            <a:pPr marL="285750" indent="-285750">
              <a:buFont typeface="Arial" panose="020B0604020202020204" pitchFamily="34" charset="0"/>
              <a:buChar char="•"/>
            </a:pPr>
            <a:r>
              <a:rPr lang="tr-TR" dirty="0"/>
              <a:t>s</a:t>
            </a:r>
            <a:r>
              <a:rPr lang="tr-TR" dirty="0">
                <a:solidFill>
                  <a:srgbClr val="000000"/>
                </a:solidFill>
                <a:latin typeface="ff8"/>
              </a:rPr>
              <a:t>özleşmeyi oluşturan irade beyanlarının, kanunda belirtilen usule göre resmi memur tarafından düzenlenen belgede açıklanması ile gerçekleştirilir. Bu belgeye resmi senet adı verilir. Herhangi bir kanunda farklı bir makam öngörmedikçe, resmî şekle tâbi işlemleri noterler düzenler ancak taşınmaz mülkiyetini nakil borcu doğuran sözleşmelerde resmi senet düzenleme yetkisi tapu sicil muhafız ve memurlarına verilmiştir</a:t>
            </a:r>
            <a:endParaRPr lang="tr-TR" dirty="0"/>
          </a:p>
        </p:txBody>
      </p:sp>
    </p:spTree>
    <p:extLst>
      <p:ext uri="{BB962C8B-B14F-4D97-AF65-F5344CB8AC3E}">
        <p14:creationId xmlns:p14="http://schemas.microsoft.com/office/powerpoint/2010/main" val="119738567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Dikdörtgen 13"/>
          <p:cNvSpPr/>
          <p:nvPr/>
        </p:nvSpPr>
        <p:spPr>
          <a:xfrm>
            <a:off x="0" y="1453499"/>
            <a:ext cx="9144000" cy="4216539"/>
          </a:xfrm>
          <a:prstGeom prst="rect">
            <a:avLst/>
          </a:prstGeom>
        </p:spPr>
        <p:txBody>
          <a:bodyPr wrap="square">
            <a:spAutoFit/>
          </a:bodyPr>
          <a:lstStyle/>
          <a:p>
            <a:pPr marL="0" lvl="1" algn="ctr">
              <a:spcBef>
                <a:spcPct val="20000"/>
              </a:spcBef>
              <a:buClr>
                <a:schemeClr val="accent1"/>
              </a:buClr>
            </a:pPr>
            <a:r>
              <a:rPr lang="tr-TR" sz="2800" b="1" dirty="0">
                <a:latin typeface="Arial" panose="020B0604020202020204" pitchFamily="34" charset="0"/>
                <a:cs typeface="Arial" panose="020B0604020202020204" pitchFamily="34" charset="0"/>
              </a:rPr>
              <a:t>	</a:t>
            </a:r>
          </a:p>
          <a:p>
            <a:pPr marL="0" lvl="1" algn="ctr">
              <a:spcBef>
                <a:spcPct val="20000"/>
              </a:spcBef>
              <a:buClr>
                <a:schemeClr val="accent1"/>
              </a:buClr>
            </a:pPr>
            <a:r>
              <a:rPr lang="tr-TR" sz="2800" b="1" dirty="0">
                <a:latin typeface="Arial" panose="020B0604020202020204" pitchFamily="34" charset="0"/>
                <a:cs typeface="Arial" panose="020B0604020202020204" pitchFamily="34" charset="0"/>
              </a:rPr>
              <a:t>4. HAFTA</a:t>
            </a:r>
          </a:p>
          <a:p>
            <a:pPr marL="0" lvl="1" algn="just">
              <a:spcBef>
                <a:spcPct val="20000"/>
              </a:spcBef>
              <a:buClr>
                <a:schemeClr val="accent1"/>
              </a:buClr>
            </a:pPr>
            <a:r>
              <a:rPr lang="tr-TR" sz="2400" b="1" dirty="0">
                <a:solidFill>
                  <a:srgbClr val="C00000"/>
                </a:solidFill>
                <a:latin typeface="Arial" panose="020B0604020202020204" pitchFamily="34" charset="0"/>
                <a:cs typeface="Arial" panose="020B0604020202020204" pitchFamily="34" charset="0"/>
              </a:rPr>
              <a:t>I. SÖZLEŞMEDEN DOĞAN BORÇ İLİŞKİLERİ</a:t>
            </a:r>
          </a:p>
          <a:p>
            <a:pPr marL="0" lvl="1" algn="just">
              <a:spcBef>
                <a:spcPct val="20000"/>
              </a:spcBef>
              <a:buClr>
                <a:schemeClr val="accent1"/>
              </a:buClr>
            </a:pPr>
            <a:r>
              <a:rPr lang="tr-TR" sz="2400" b="1" dirty="0">
                <a:solidFill>
                  <a:srgbClr val="C00000"/>
                </a:solidFill>
                <a:latin typeface="Arial" panose="020B0604020202020204" pitchFamily="34" charset="0"/>
                <a:cs typeface="Arial" panose="020B0604020202020204" pitchFamily="34" charset="0"/>
              </a:rPr>
              <a:t>B. SÖZLEŞME ÖZGÜRLÜĞÜ- SÖZLEŞME ÖNCESİ SORUMLULUK</a:t>
            </a:r>
          </a:p>
          <a:p>
            <a:pPr marL="0" lvl="1" algn="just">
              <a:spcBef>
                <a:spcPct val="20000"/>
              </a:spcBef>
              <a:buClr>
                <a:schemeClr val="accent1"/>
              </a:buClr>
            </a:pPr>
            <a:r>
              <a:rPr lang="tr-TR" sz="2400" b="1" dirty="0">
                <a:solidFill>
                  <a:srgbClr val="C00000"/>
                </a:solidFill>
                <a:latin typeface="Arial" panose="020B0604020202020204" pitchFamily="34" charset="0"/>
                <a:cs typeface="Arial" panose="020B0604020202020204" pitchFamily="34" charset="0"/>
              </a:rPr>
              <a:t>C.	SÖZLEŞMENİN GEÇERLİLİĞİ</a:t>
            </a:r>
          </a:p>
          <a:p>
            <a:pPr marL="0" lvl="1" algn="just">
              <a:spcBef>
                <a:spcPct val="20000"/>
              </a:spcBef>
              <a:buClr>
                <a:schemeClr val="accent1"/>
              </a:buClr>
            </a:pPr>
            <a:endParaRPr lang="tr-TR" sz="2400" b="1" dirty="0">
              <a:solidFill>
                <a:srgbClr val="C00000"/>
              </a:solidFill>
              <a:latin typeface="Arial" panose="020B0604020202020204" pitchFamily="34" charset="0"/>
              <a:cs typeface="Arial" panose="020B0604020202020204" pitchFamily="34" charset="0"/>
            </a:endParaRPr>
          </a:p>
          <a:p>
            <a:pPr marL="0" lvl="1" algn="just">
              <a:spcBef>
                <a:spcPct val="20000"/>
              </a:spcBef>
              <a:buClr>
                <a:schemeClr val="accent1"/>
              </a:buClr>
            </a:pPr>
            <a:endParaRPr lang="tr-TR" sz="2800" b="1" dirty="0">
              <a:latin typeface="Arial" panose="020B0604020202020204" pitchFamily="34" charset="0"/>
              <a:cs typeface="Arial" panose="020B0604020202020204" pitchFamily="34" charset="0"/>
            </a:endParaRPr>
          </a:p>
          <a:p>
            <a:pPr marL="0" lvl="1" algn="ctr">
              <a:spcBef>
                <a:spcPct val="20000"/>
              </a:spcBef>
              <a:buClr>
                <a:schemeClr val="accent1"/>
              </a:buClr>
            </a:pPr>
            <a:endParaRPr lang="tr-TR" sz="28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23504002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42EE21F-CFE4-49F6-BF86-7098CAD30CA3}"/>
              </a:ext>
            </a:extLst>
          </p:cNvPr>
          <p:cNvSpPr>
            <a:spLocks noGrp="1"/>
          </p:cNvSpPr>
          <p:nvPr>
            <p:ph type="title"/>
          </p:nvPr>
        </p:nvSpPr>
        <p:spPr/>
        <p:txBody>
          <a:bodyPr/>
          <a:lstStyle/>
          <a:p>
            <a:pPr marL="0" lvl="1">
              <a:spcBef>
                <a:spcPct val="20000"/>
              </a:spcBef>
            </a:pPr>
            <a:br>
              <a:rPr lang="tr-TR" dirty="0">
                <a:solidFill>
                  <a:schemeClr val="accent5">
                    <a:lumMod val="75000"/>
                  </a:schemeClr>
                </a:solidFill>
              </a:rPr>
            </a:br>
            <a:r>
              <a:rPr lang="tr-TR" dirty="0">
                <a:solidFill>
                  <a:schemeClr val="accent5">
                    <a:lumMod val="75000"/>
                  </a:schemeClr>
                </a:solidFill>
              </a:rPr>
              <a:t>	I. SÖZLEŞMEDEN DOĞAN BORÇ İLİŞKİLERİ</a:t>
            </a:r>
            <a:br>
              <a:rPr lang="tr-TR" dirty="0">
                <a:solidFill>
                  <a:schemeClr val="accent5">
                    <a:lumMod val="75000"/>
                  </a:schemeClr>
                </a:solidFill>
              </a:rPr>
            </a:br>
            <a:r>
              <a:rPr lang="tr-TR" dirty="0">
                <a:solidFill>
                  <a:schemeClr val="accent5">
                    <a:lumMod val="75000"/>
                  </a:schemeClr>
                </a:solidFill>
              </a:rPr>
              <a:t>	B. SÖZLEŞME ÖZGÜRLÜĞÜ- </a:t>
            </a:r>
            <a:br>
              <a:rPr lang="tr-TR" dirty="0">
                <a:solidFill>
                  <a:schemeClr val="accent5">
                    <a:lumMod val="75000"/>
                  </a:schemeClr>
                </a:solidFill>
              </a:rPr>
            </a:br>
            <a:r>
              <a:rPr lang="tr-TR" dirty="0">
                <a:solidFill>
                  <a:schemeClr val="accent5">
                    <a:lumMod val="75000"/>
                  </a:schemeClr>
                </a:solidFill>
              </a:rPr>
              <a:t>	SÖZLEŞME ÖNCESİ SORUMLULUK</a:t>
            </a:r>
            <a:br>
              <a:rPr lang="tr-TR" sz="2400" dirty="0">
                <a:solidFill>
                  <a:srgbClr val="C00000"/>
                </a:solidFill>
              </a:rPr>
            </a:br>
            <a:endParaRPr lang="tr-TR" dirty="0"/>
          </a:p>
        </p:txBody>
      </p:sp>
      <p:sp>
        <p:nvSpPr>
          <p:cNvPr id="4" name="Alt Bilgi Yer Tutucusu 3">
            <a:extLst>
              <a:ext uri="{FF2B5EF4-FFF2-40B4-BE49-F238E27FC236}">
                <a16:creationId xmlns:a16="http://schemas.microsoft.com/office/drawing/2014/main" id="{1D554CFC-CBEF-404E-A656-8BB006F7AF0D}"/>
              </a:ext>
            </a:extLst>
          </p:cNvPr>
          <p:cNvSpPr>
            <a:spLocks noGrp="1"/>
          </p:cNvSpPr>
          <p:nvPr>
            <p:ph type="ftr" sz="quarter" idx="11"/>
          </p:nvPr>
        </p:nvSpPr>
        <p:spPr/>
        <p:txBody>
          <a:bodyPr/>
          <a:lstStyle/>
          <a:p>
            <a:pPr>
              <a:defRPr/>
            </a:pPr>
            <a:endParaRPr lang="tr-TR"/>
          </a:p>
        </p:txBody>
      </p:sp>
      <p:sp>
        <p:nvSpPr>
          <p:cNvPr id="5" name="Dikdörtgen 4">
            <a:extLst>
              <a:ext uri="{FF2B5EF4-FFF2-40B4-BE49-F238E27FC236}">
                <a16:creationId xmlns:a16="http://schemas.microsoft.com/office/drawing/2014/main" id="{3ED99F33-09D1-488A-A5EE-23F9EDEB4291}"/>
              </a:ext>
            </a:extLst>
          </p:cNvPr>
          <p:cNvSpPr/>
          <p:nvPr/>
        </p:nvSpPr>
        <p:spPr>
          <a:xfrm>
            <a:off x="0" y="1153775"/>
            <a:ext cx="8961120" cy="4708981"/>
          </a:xfrm>
          <a:prstGeom prst="rect">
            <a:avLst/>
          </a:prstGeom>
        </p:spPr>
        <p:txBody>
          <a:bodyPr wrap="square">
            <a:spAutoFit/>
          </a:bodyPr>
          <a:lstStyle/>
          <a:p>
            <a:r>
              <a:rPr lang="tr-TR" sz="2400" b="1" dirty="0">
                <a:solidFill>
                  <a:schemeClr val="accent5"/>
                </a:solidFill>
              </a:rPr>
              <a:t>B. SÖZLEŞME ÖZGÜRLÜĞÜ- SÖZLEŞME ÖNCESİ SORUMLULUK</a:t>
            </a:r>
          </a:p>
          <a:p>
            <a:pPr marL="457200" indent="-457200">
              <a:buAutoNum type="arabicPeriod"/>
            </a:pPr>
            <a:r>
              <a:rPr lang="tr-TR" sz="2400" b="1" dirty="0">
                <a:solidFill>
                  <a:schemeClr val="accent5"/>
                </a:solidFill>
              </a:rPr>
              <a:t>Sözleşme Özgürlüğü</a:t>
            </a:r>
          </a:p>
          <a:p>
            <a:pPr marL="342900" indent="-342900">
              <a:buFont typeface="Arial" panose="020B0604020202020204" pitchFamily="34" charset="0"/>
              <a:buChar char="•"/>
            </a:pPr>
            <a:r>
              <a:rPr lang="tr-TR" dirty="0"/>
              <a:t>Sözleşme Özgürlüğü, sözleşmenin kurulması ve koşullarının belirlenesinde kişilerin özgür iradeleri ile karar verebilme serbestisini ifade eder. AY </a:t>
            </a:r>
            <a:r>
              <a:rPr lang="tr-TR" dirty="0" err="1"/>
              <a:t>md.</a:t>
            </a:r>
            <a:r>
              <a:rPr lang="tr-TR" dirty="0"/>
              <a:t> 48’e göre </a:t>
            </a:r>
            <a:r>
              <a:rPr lang="tr-TR" i="1" dirty="0"/>
              <a:t>«Herkes dilediği alanda çalışma ve sözleşme hürriyetlerine sahiptir.»</a:t>
            </a:r>
          </a:p>
          <a:p>
            <a:pPr marL="342900" indent="-342900">
              <a:buFont typeface="Arial" panose="020B0604020202020204" pitchFamily="34" charset="0"/>
              <a:buChar char="•"/>
            </a:pPr>
            <a:r>
              <a:rPr lang="tr-TR" i="1" dirty="0"/>
              <a:t>TBK </a:t>
            </a:r>
            <a:r>
              <a:rPr lang="tr-TR" i="1" dirty="0" err="1"/>
              <a:t>md.</a:t>
            </a:r>
            <a:r>
              <a:rPr lang="tr-TR" i="1" dirty="0"/>
              <a:t> 26’ya göre «taraflar bir sözleşmenin içeriğini kanunda öngörülen sınırlar içinde özgürce belirleyebilirler.» </a:t>
            </a:r>
            <a:r>
              <a:rPr lang="tr-TR" dirty="0"/>
              <a:t>bu hükümden de anlaşılacağı üzere sözleşme özgürlüğü mutlak ve sınırsız bir özgürlük olarak düzenlenmemiştir.</a:t>
            </a:r>
          </a:p>
          <a:p>
            <a:pPr marL="457200" indent="-457200">
              <a:buAutoNum type="alphaLcPeriod"/>
            </a:pPr>
            <a:r>
              <a:rPr lang="tr-TR" sz="2400" dirty="0">
                <a:solidFill>
                  <a:schemeClr val="accent5"/>
                </a:solidFill>
              </a:rPr>
              <a:t>Sözleşme Yapma Özgürlüğü</a:t>
            </a:r>
          </a:p>
          <a:p>
            <a:pPr marL="457200" indent="-457200">
              <a:buAutoNum type="alphaLcPeriod"/>
            </a:pPr>
            <a:r>
              <a:rPr lang="tr-TR" sz="2400" dirty="0">
                <a:solidFill>
                  <a:schemeClr val="accent5"/>
                </a:solidFill>
              </a:rPr>
              <a:t>Sözleşmenin Konusunu ve Koşullarını Seçme Özgürlüğü</a:t>
            </a:r>
          </a:p>
          <a:p>
            <a:pPr marL="457200" indent="-457200">
              <a:buAutoNum type="alphaLcPeriod"/>
            </a:pPr>
            <a:r>
              <a:rPr lang="tr-TR" sz="2400" dirty="0">
                <a:solidFill>
                  <a:schemeClr val="accent5"/>
                </a:solidFill>
              </a:rPr>
              <a:t>Sözleşmenin Tarafını Seçme Özgürlüğü</a:t>
            </a:r>
          </a:p>
          <a:p>
            <a:pPr marL="457200" indent="-457200">
              <a:buAutoNum type="alphaLcPeriod"/>
            </a:pPr>
            <a:r>
              <a:rPr lang="tr-TR" sz="2400" dirty="0">
                <a:solidFill>
                  <a:schemeClr val="accent5"/>
                </a:solidFill>
              </a:rPr>
              <a:t>Şekil Özgürlüğü</a:t>
            </a:r>
          </a:p>
          <a:p>
            <a:pPr marL="457200" indent="-457200">
              <a:buAutoNum type="alphaLcPeriod"/>
            </a:pPr>
            <a:r>
              <a:rPr lang="tr-TR" sz="2400" dirty="0">
                <a:solidFill>
                  <a:schemeClr val="accent5"/>
                </a:solidFill>
              </a:rPr>
              <a:t>Sözleşme Türlerini Tayin Özgürlüğü</a:t>
            </a:r>
          </a:p>
          <a:p>
            <a:pPr marL="457200" indent="-457200">
              <a:buAutoNum type="alphaLcPeriod"/>
            </a:pPr>
            <a:r>
              <a:rPr lang="tr-TR" sz="2400" dirty="0">
                <a:solidFill>
                  <a:schemeClr val="accent5"/>
                </a:solidFill>
              </a:rPr>
              <a:t>Sözleşmeyi Sona Erdirme Özgürlüğü</a:t>
            </a:r>
          </a:p>
        </p:txBody>
      </p:sp>
    </p:spTree>
    <p:extLst>
      <p:ext uri="{BB962C8B-B14F-4D97-AF65-F5344CB8AC3E}">
        <p14:creationId xmlns:p14="http://schemas.microsoft.com/office/powerpoint/2010/main" val="109961312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42EE21F-CFE4-49F6-BF86-7098CAD30CA3}"/>
              </a:ext>
            </a:extLst>
          </p:cNvPr>
          <p:cNvSpPr>
            <a:spLocks noGrp="1"/>
          </p:cNvSpPr>
          <p:nvPr>
            <p:ph type="title"/>
          </p:nvPr>
        </p:nvSpPr>
        <p:spPr/>
        <p:txBody>
          <a:bodyPr/>
          <a:lstStyle/>
          <a:p>
            <a:pPr marL="0" lvl="1">
              <a:spcBef>
                <a:spcPct val="20000"/>
              </a:spcBef>
            </a:pPr>
            <a:br>
              <a:rPr lang="tr-TR" dirty="0">
                <a:solidFill>
                  <a:schemeClr val="accent5">
                    <a:lumMod val="75000"/>
                  </a:schemeClr>
                </a:solidFill>
              </a:rPr>
            </a:br>
            <a:r>
              <a:rPr lang="tr-TR" dirty="0">
                <a:solidFill>
                  <a:schemeClr val="accent5">
                    <a:lumMod val="75000"/>
                  </a:schemeClr>
                </a:solidFill>
              </a:rPr>
              <a:t>	I. SÖZLEŞMEDEN DOĞAN BORÇ İLİŞKİLERİ</a:t>
            </a:r>
            <a:br>
              <a:rPr lang="tr-TR" dirty="0">
                <a:solidFill>
                  <a:schemeClr val="accent5">
                    <a:lumMod val="75000"/>
                  </a:schemeClr>
                </a:solidFill>
              </a:rPr>
            </a:br>
            <a:r>
              <a:rPr lang="tr-TR" dirty="0">
                <a:solidFill>
                  <a:schemeClr val="accent5">
                    <a:lumMod val="75000"/>
                  </a:schemeClr>
                </a:solidFill>
              </a:rPr>
              <a:t>	B. SÖZLEŞME ÖZGÜRLÜĞÜ- </a:t>
            </a:r>
            <a:br>
              <a:rPr lang="tr-TR" dirty="0">
                <a:solidFill>
                  <a:schemeClr val="accent5">
                    <a:lumMod val="75000"/>
                  </a:schemeClr>
                </a:solidFill>
              </a:rPr>
            </a:br>
            <a:r>
              <a:rPr lang="tr-TR" dirty="0">
                <a:solidFill>
                  <a:schemeClr val="accent5">
                    <a:lumMod val="75000"/>
                  </a:schemeClr>
                </a:solidFill>
              </a:rPr>
              <a:t>	SÖZLEŞME ÖNCESİ SORUMLULUK</a:t>
            </a:r>
            <a:br>
              <a:rPr lang="tr-TR" sz="2400" dirty="0">
                <a:solidFill>
                  <a:srgbClr val="C00000"/>
                </a:solidFill>
              </a:rPr>
            </a:br>
            <a:endParaRPr lang="tr-TR" dirty="0"/>
          </a:p>
        </p:txBody>
      </p:sp>
      <p:sp>
        <p:nvSpPr>
          <p:cNvPr id="4" name="Alt Bilgi Yer Tutucusu 3">
            <a:extLst>
              <a:ext uri="{FF2B5EF4-FFF2-40B4-BE49-F238E27FC236}">
                <a16:creationId xmlns:a16="http://schemas.microsoft.com/office/drawing/2014/main" id="{1D554CFC-CBEF-404E-A656-8BB006F7AF0D}"/>
              </a:ext>
            </a:extLst>
          </p:cNvPr>
          <p:cNvSpPr>
            <a:spLocks noGrp="1"/>
          </p:cNvSpPr>
          <p:nvPr>
            <p:ph type="ftr" sz="quarter" idx="11"/>
          </p:nvPr>
        </p:nvSpPr>
        <p:spPr/>
        <p:txBody>
          <a:bodyPr/>
          <a:lstStyle/>
          <a:p>
            <a:pPr>
              <a:defRPr/>
            </a:pPr>
            <a:endParaRPr lang="tr-TR"/>
          </a:p>
        </p:txBody>
      </p:sp>
      <p:sp>
        <p:nvSpPr>
          <p:cNvPr id="5" name="Dikdörtgen 4">
            <a:extLst>
              <a:ext uri="{FF2B5EF4-FFF2-40B4-BE49-F238E27FC236}">
                <a16:creationId xmlns:a16="http://schemas.microsoft.com/office/drawing/2014/main" id="{3ED99F33-09D1-488A-A5EE-23F9EDEB4291}"/>
              </a:ext>
            </a:extLst>
          </p:cNvPr>
          <p:cNvSpPr/>
          <p:nvPr/>
        </p:nvSpPr>
        <p:spPr>
          <a:xfrm>
            <a:off x="0" y="1153775"/>
            <a:ext cx="8961120" cy="4524315"/>
          </a:xfrm>
          <a:prstGeom prst="rect">
            <a:avLst/>
          </a:prstGeom>
        </p:spPr>
        <p:txBody>
          <a:bodyPr wrap="square">
            <a:spAutoFit/>
          </a:bodyPr>
          <a:lstStyle/>
          <a:p>
            <a:r>
              <a:rPr lang="tr-TR" sz="2400" b="1" dirty="0">
                <a:solidFill>
                  <a:schemeClr val="accent5"/>
                </a:solidFill>
              </a:rPr>
              <a:t>B. SÖZLEŞME ÖZGÜRLÜĞÜ- SÖZLEŞME ÖNCESİ SORUMLULUK</a:t>
            </a:r>
          </a:p>
          <a:p>
            <a:pPr marL="457200" indent="-457200">
              <a:buAutoNum type="arabicPeriod"/>
            </a:pPr>
            <a:r>
              <a:rPr lang="tr-TR" sz="2400" b="1" dirty="0">
                <a:solidFill>
                  <a:schemeClr val="accent5"/>
                </a:solidFill>
              </a:rPr>
              <a:t>Sözleşme Özgürlüğü</a:t>
            </a:r>
          </a:p>
          <a:p>
            <a:pPr marL="457200" indent="-457200">
              <a:buAutoNum type="alphaLcPeriod"/>
            </a:pPr>
            <a:r>
              <a:rPr lang="tr-TR" sz="2400" dirty="0">
                <a:solidFill>
                  <a:schemeClr val="accent5"/>
                </a:solidFill>
              </a:rPr>
              <a:t>Sözleşme Yapma Özgürlüğü</a:t>
            </a:r>
          </a:p>
          <a:p>
            <a:pPr marL="342900" indent="-342900">
              <a:buFont typeface="Arial" panose="020B0604020202020204" pitchFamily="34" charset="0"/>
              <a:buChar char="•"/>
            </a:pPr>
            <a:r>
              <a:rPr lang="tr-TR" dirty="0"/>
              <a:t>Sözleşme özgürlüğü her şeyden önce sözleşme yapıp yapmama özgürlüğünü ifade eder. </a:t>
            </a:r>
          </a:p>
          <a:p>
            <a:pPr marL="342900" indent="-342900">
              <a:buFont typeface="Arial" panose="020B0604020202020204" pitchFamily="34" charset="0"/>
              <a:buChar char="•"/>
            </a:pPr>
            <a:r>
              <a:rPr lang="tr-TR" dirty="0"/>
              <a:t>Kural olarak bir kimse bir sözleşme yapmaya mecbur değildir. Ancak bu kuralın, dürüstlük kurallarından, kanundan ya da anlaşmadan doğan istisnaları vardır. </a:t>
            </a:r>
          </a:p>
          <a:p>
            <a:pPr marL="342900" indent="-342900">
              <a:buFont typeface="Arial" panose="020B0604020202020204" pitchFamily="34" charset="0"/>
              <a:buChar char="•"/>
            </a:pPr>
            <a:r>
              <a:rPr lang="tr-TR" dirty="0"/>
              <a:t>Örneğin: piyasaya tekel olarak mal veya hizmet üretenlerin sözleşme yapıp yapmama özgürlüğüne sahip olmadıkları, burada dürüstlük kurallarından kaynaklanan bir istisna olduğu söylenebilir. </a:t>
            </a:r>
          </a:p>
          <a:p>
            <a:pPr marL="342900" indent="-342900">
              <a:buFont typeface="Arial" panose="020B0604020202020204" pitchFamily="34" charset="0"/>
              <a:buChar char="•"/>
            </a:pPr>
            <a:r>
              <a:rPr lang="tr-TR" dirty="0" err="1"/>
              <a:t>Örn</a:t>
            </a:r>
            <a:r>
              <a:rPr lang="tr-TR" dirty="0"/>
              <a:t>: önalım, alım veya geri alım hakları sözleşmede kararlaştırılmış ise anlaşmadan doğan bir sınırlama, önalım hakkı kanuna dayanıyorsa kanundan doğan bir istisnaya örnek olarak verilebilir.</a:t>
            </a:r>
          </a:p>
          <a:p>
            <a:pPr marL="342900" indent="-342900">
              <a:buFont typeface="Arial" panose="020B0604020202020204" pitchFamily="34" charset="0"/>
              <a:buChar char="•"/>
            </a:pPr>
            <a:r>
              <a:rPr lang="tr-TR" dirty="0"/>
              <a:t>Sözleşme özgürlüğü bazen başkasının ya da mahkemenin buna izin vermesi koşuluna bağlanmış olabilir. </a:t>
            </a:r>
            <a:r>
              <a:rPr lang="tr-TR" dirty="0" err="1"/>
              <a:t>örn</a:t>
            </a:r>
            <a:r>
              <a:rPr lang="tr-TR" dirty="0"/>
              <a:t>: TMK 229/</a:t>
            </a:r>
            <a:r>
              <a:rPr lang="tr-TR" dirty="0" err="1"/>
              <a:t>I’e</a:t>
            </a:r>
            <a:r>
              <a:rPr lang="tr-TR" dirty="0"/>
              <a:t> göre mal rejiminde eşlerin karşılıksız kazandırmalarına ilişkin sözleşmeler diğer eşin rızası koşuluna bağlanmıştır.</a:t>
            </a:r>
          </a:p>
        </p:txBody>
      </p:sp>
    </p:spTree>
    <p:extLst>
      <p:ext uri="{BB962C8B-B14F-4D97-AF65-F5344CB8AC3E}">
        <p14:creationId xmlns:p14="http://schemas.microsoft.com/office/powerpoint/2010/main" val="114843491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42EE21F-CFE4-49F6-BF86-7098CAD30CA3}"/>
              </a:ext>
            </a:extLst>
          </p:cNvPr>
          <p:cNvSpPr>
            <a:spLocks noGrp="1"/>
          </p:cNvSpPr>
          <p:nvPr>
            <p:ph type="title"/>
          </p:nvPr>
        </p:nvSpPr>
        <p:spPr/>
        <p:txBody>
          <a:bodyPr/>
          <a:lstStyle/>
          <a:p>
            <a:pPr marL="0" lvl="1">
              <a:spcBef>
                <a:spcPct val="20000"/>
              </a:spcBef>
            </a:pPr>
            <a:br>
              <a:rPr lang="tr-TR" dirty="0">
                <a:solidFill>
                  <a:schemeClr val="accent5">
                    <a:lumMod val="75000"/>
                  </a:schemeClr>
                </a:solidFill>
              </a:rPr>
            </a:br>
            <a:r>
              <a:rPr lang="tr-TR" dirty="0">
                <a:solidFill>
                  <a:schemeClr val="accent5">
                    <a:lumMod val="75000"/>
                  </a:schemeClr>
                </a:solidFill>
              </a:rPr>
              <a:t>	I. SÖZLEŞMEDEN DOĞAN BORÇ İLİŞKİLERİ</a:t>
            </a:r>
            <a:br>
              <a:rPr lang="tr-TR" dirty="0">
                <a:solidFill>
                  <a:schemeClr val="accent5">
                    <a:lumMod val="75000"/>
                  </a:schemeClr>
                </a:solidFill>
              </a:rPr>
            </a:br>
            <a:r>
              <a:rPr lang="tr-TR" dirty="0">
                <a:solidFill>
                  <a:schemeClr val="accent5">
                    <a:lumMod val="75000"/>
                  </a:schemeClr>
                </a:solidFill>
              </a:rPr>
              <a:t>	B. SÖZLEŞME ÖZGÜRLÜĞÜ- </a:t>
            </a:r>
            <a:br>
              <a:rPr lang="tr-TR" dirty="0">
                <a:solidFill>
                  <a:schemeClr val="accent5">
                    <a:lumMod val="75000"/>
                  </a:schemeClr>
                </a:solidFill>
              </a:rPr>
            </a:br>
            <a:r>
              <a:rPr lang="tr-TR" dirty="0">
                <a:solidFill>
                  <a:schemeClr val="accent5">
                    <a:lumMod val="75000"/>
                  </a:schemeClr>
                </a:solidFill>
              </a:rPr>
              <a:t>	SÖZLEŞME ÖNCESİ SORUMLULUK</a:t>
            </a:r>
            <a:br>
              <a:rPr lang="tr-TR" sz="2400" dirty="0">
                <a:solidFill>
                  <a:srgbClr val="C00000"/>
                </a:solidFill>
              </a:rPr>
            </a:br>
            <a:endParaRPr lang="tr-TR" dirty="0"/>
          </a:p>
        </p:txBody>
      </p:sp>
      <p:sp>
        <p:nvSpPr>
          <p:cNvPr id="4" name="Alt Bilgi Yer Tutucusu 3">
            <a:extLst>
              <a:ext uri="{FF2B5EF4-FFF2-40B4-BE49-F238E27FC236}">
                <a16:creationId xmlns:a16="http://schemas.microsoft.com/office/drawing/2014/main" id="{1D554CFC-CBEF-404E-A656-8BB006F7AF0D}"/>
              </a:ext>
            </a:extLst>
          </p:cNvPr>
          <p:cNvSpPr>
            <a:spLocks noGrp="1"/>
          </p:cNvSpPr>
          <p:nvPr>
            <p:ph type="ftr" sz="quarter" idx="11"/>
          </p:nvPr>
        </p:nvSpPr>
        <p:spPr/>
        <p:txBody>
          <a:bodyPr/>
          <a:lstStyle/>
          <a:p>
            <a:pPr>
              <a:defRPr/>
            </a:pPr>
            <a:endParaRPr lang="tr-TR"/>
          </a:p>
        </p:txBody>
      </p:sp>
      <p:sp>
        <p:nvSpPr>
          <p:cNvPr id="5" name="Dikdörtgen 4">
            <a:extLst>
              <a:ext uri="{FF2B5EF4-FFF2-40B4-BE49-F238E27FC236}">
                <a16:creationId xmlns:a16="http://schemas.microsoft.com/office/drawing/2014/main" id="{3ED99F33-09D1-488A-A5EE-23F9EDEB4291}"/>
              </a:ext>
            </a:extLst>
          </p:cNvPr>
          <p:cNvSpPr/>
          <p:nvPr/>
        </p:nvSpPr>
        <p:spPr>
          <a:xfrm>
            <a:off x="0" y="1153775"/>
            <a:ext cx="8961120" cy="3693319"/>
          </a:xfrm>
          <a:prstGeom prst="rect">
            <a:avLst/>
          </a:prstGeom>
        </p:spPr>
        <p:txBody>
          <a:bodyPr wrap="square">
            <a:spAutoFit/>
          </a:bodyPr>
          <a:lstStyle/>
          <a:p>
            <a:r>
              <a:rPr lang="tr-TR" sz="2400" b="1" dirty="0">
                <a:solidFill>
                  <a:schemeClr val="accent5"/>
                </a:solidFill>
              </a:rPr>
              <a:t>B. SÖZLEŞME ÖZGÜRLÜĞÜ- SÖZLEŞME ÖNCESİ SORUMLULUK</a:t>
            </a:r>
          </a:p>
          <a:p>
            <a:pPr marL="457200" indent="-457200">
              <a:buAutoNum type="arabicPeriod"/>
            </a:pPr>
            <a:r>
              <a:rPr lang="tr-TR" sz="2400" b="1" dirty="0">
                <a:solidFill>
                  <a:schemeClr val="accent5"/>
                </a:solidFill>
              </a:rPr>
              <a:t>Sözleşme Özgürlüğü</a:t>
            </a:r>
            <a:endParaRPr lang="tr-TR" dirty="0"/>
          </a:p>
          <a:p>
            <a:pPr marL="457200" indent="-457200">
              <a:buAutoNum type="alphaLcPeriod" startAt="2"/>
            </a:pPr>
            <a:r>
              <a:rPr lang="tr-TR" sz="2400" dirty="0">
                <a:solidFill>
                  <a:schemeClr val="accent5"/>
                </a:solidFill>
              </a:rPr>
              <a:t>Sözleşmenin Konusunu ve Koşullarını Seçme Özgürlüğü</a:t>
            </a:r>
          </a:p>
          <a:p>
            <a:pPr marL="342900" indent="-342900">
              <a:buFont typeface="Arial" panose="020B0604020202020204" pitchFamily="34" charset="0"/>
              <a:buChar char="•"/>
            </a:pPr>
            <a:r>
              <a:rPr lang="tr-TR" dirty="0"/>
              <a:t>Kural olarak taraflar sözleşmenin konusunu serbestçe seçme özgürlüğüne sahiptirler. </a:t>
            </a:r>
          </a:p>
          <a:p>
            <a:pPr marL="342900" indent="-342900">
              <a:buFont typeface="Arial" panose="020B0604020202020204" pitchFamily="34" charset="0"/>
              <a:buChar char="•"/>
            </a:pPr>
            <a:r>
              <a:rPr lang="tr-TR" dirty="0"/>
              <a:t>Bu kuralın genel istisnasını TBK 26 oluşturmaktadır. Nitekim madde hükmü tarafların ancak kanunda öngörülen sınırlar içinde sözleşme konusunu seçebileceklerini hükme bağlamıştır.</a:t>
            </a:r>
          </a:p>
          <a:p>
            <a:pPr marL="342900" indent="-342900">
              <a:buFont typeface="Arial" panose="020B0604020202020204" pitchFamily="34" charset="0"/>
              <a:buChar char="•"/>
            </a:pPr>
            <a:r>
              <a:rPr lang="tr-TR" dirty="0"/>
              <a:t>Sözleşmenin koşullarını seçme özgürlüğünün en önemli istisnası geçerlilik koşullarıdır. Bu anlamda taraflar hukuka, ahlaka aykırı sözleşmeler akdedemeyeceği gibi ifası imkansız olan bir sözleşmeyi de akdedemezler.</a:t>
            </a:r>
          </a:p>
          <a:p>
            <a:pPr marL="342900" indent="-342900">
              <a:buFont typeface="Arial" panose="020B0604020202020204" pitchFamily="34" charset="0"/>
              <a:buChar char="•"/>
            </a:pPr>
            <a:r>
              <a:rPr lang="tr-TR" dirty="0"/>
              <a:t>TBK 20-25 maddelerinde geçen «Genel İşlem </a:t>
            </a:r>
            <a:r>
              <a:rPr lang="tr-TR" dirty="0" err="1"/>
              <a:t>Koşulları»nın</a:t>
            </a:r>
            <a:r>
              <a:rPr lang="tr-TR" dirty="0"/>
              <a:t> yazılmamış sayılması, bütün sözleşmeyi düzenleyen tarafın aleyhine yorum ilkesi, sözleşmelerde tek taraflı değiştirme yasakları kısıtlamalara örnek olarak verilebilir. </a:t>
            </a:r>
          </a:p>
        </p:txBody>
      </p:sp>
    </p:spTree>
    <p:extLst>
      <p:ext uri="{BB962C8B-B14F-4D97-AF65-F5344CB8AC3E}">
        <p14:creationId xmlns:p14="http://schemas.microsoft.com/office/powerpoint/2010/main" val="363790803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42EE21F-CFE4-49F6-BF86-7098CAD30CA3}"/>
              </a:ext>
            </a:extLst>
          </p:cNvPr>
          <p:cNvSpPr>
            <a:spLocks noGrp="1"/>
          </p:cNvSpPr>
          <p:nvPr>
            <p:ph type="title"/>
          </p:nvPr>
        </p:nvSpPr>
        <p:spPr/>
        <p:txBody>
          <a:bodyPr/>
          <a:lstStyle/>
          <a:p>
            <a:pPr marL="0" lvl="1">
              <a:spcBef>
                <a:spcPct val="20000"/>
              </a:spcBef>
            </a:pPr>
            <a:br>
              <a:rPr lang="tr-TR" dirty="0">
                <a:solidFill>
                  <a:schemeClr val="accent5">
                    <a:lumMod val="75000"/>
                  </a:schemeClr>
                </a:solidFill>
              </a:rPr>
            </a:br>
            <a:r>
              <a:rPr lang="tr-TR" dirty="0">
                <a:solidFill>
                  <a:schemeClr val="accent5">
                    <a:lumMod val="75000"/>
                  </a:schemeClr>
                </a:solidFill>
              </a:rPr>
              <a:t>	I. SÖZLEŞMEDEN DOĞAN BORÇ İLİŞKİLERİ</a:t>
            </a:r>
            <a:br>
              <a:rPr lang="tr-TR" dirty="0">
                <a:solidFill>
                  <a:schemeClr val="accent5">
                    <a:lumMod val="75000"/>
                  </a:schemeClr>
                </a:solidFill>
              </a:rPr>
            </a:br>
            <a:r>
              <a:rPr lang="tr-TR" dirty="0">
                <a:solidFill>
                  <a:schemeClr val="accent5">
                    <a:lumMod val="75000"/>
                  </a:schemeClr>
                </a:solidFill>
              </a:rPr>
              <a:t>	B. SÖZLEŞME ÖZGÜRLÜĞÜ- </a:t>
            </a:r>
            <a:br>
              <a:rPr lang="tr-TR" dirty="0">
                <a:solidFill>
                  <a:schemeClr val="accent5">
                    <a:lumMod val="75000"/>
                  </a:schemeClr>
                </a:solidFill>
              </a:rPr>
            </a:br>
            <a:r>
              <a:rPr lang="tr-TR" dirty="0">
                <a:solidFill>
                  <a:schemeClr val="accent5">
                    <a:lumMod val="75000"/>
                  </a:schemeClr>
                </a:solidFill>
              </a:rPr>
              <a:t>	SÖZLEŞME ÖNCESİ SORUMLULUK</a:t>
            </a:r>
            <a:br>
              <a:rPr lang="tr-TR" sz="2400" dirty="0">
                <a:solidFill>
                  <a:srgbClr val="C00000"/>
                </a:solidFill>
              </a:rPr>
            </a:br>
            <a:endParaRPr lang="tr-TR" dirty="0"/>
          </a:p>
        </p:txBody>
      </p:sp>
      <p:sp>
        <p:nvSpPr>
          <p:cNvPr id="4" name="Alt Bilgi Yer Tutucusu 3">
            <a:extLst>
              <a:ext uri="{FF2B5EF4-FFF2-40B4-BE49-F238E27FC236}">
                <a16:creationId xmlns:a16="http://schemas.microsoft.com/office/drawing/2014/main" id="{1D554CFC-CBEF-404E-A656-8BB006F7AF0D}"/>
              </a:ext>
            </a:extLst>
          </p:cNvPr>
          <p:cNvSpPr>
            <a:spLocks noGrp="1"/>
          </p:cNvSpPr>
          <p:nvPr>
            <p:ph type="ftr" sz="quarter" idx="11"/>
          </p:nvPr>
        </p:nvSpPr>
        <p:spPr/>
        <p:txBody>
          <a:bodyPr/>
          <a:lstStyle/>
          <a:p>
            <a:pPr>
              <a:defRPr/>
            </a:pPr>
            <a:endParaRPr lang="tr-TR"/>
          </a:p>
        </p:txBody>
      </p:sp>
      <p:sp>
        <p:nvSpPr>
          <p:cNvPr id="5" name="Dikdörtgen 4">
            <a:extLst>
              <a:ext uri="{FF2B5EF4-FFF2-40B4-BE49-F238E27FC236}">
                <a16:creationId xmlns:a16="http://schemas.microsoft.com/office/drawing/2014/main" id="{3ED99F33-09D1-488A-A5EE-23F9EDEB4291}"/>
              </a:ext>
            </a:extLst>
          </p:cNvPr>
          <p:cNvSpPr/>
          <p:nvPr/>
        </p:nvSpPr>
        <p:spPr>
          <a:xfrm>
            <a:off x="0" y="1153775"/>
            <a:ext cx="8961120" cy="4708981"/>
          </a:xfrm>
          <a:prstGeom prst="rect">
            <a:avLst/>
          </a:prstGeom>
        </p:spPr>
        <p:txBody>
          <a:bodyPr wrap="square">
            <a:spAutoFit/>
          </a:bodyPr>
          <a:lstStyle/>
          <a:p>
            <a:r>
              <a:rPr lang="tr-TR" sz="2400" b="1" dirty="0">
                <a:solidFill>
                  <a:schemeClr val="accent5"/>
                </a:solidFill>
              </a:rPr>
              <a:t>B. SÖZLEŞME ÖZGÜRLÜĞÜ- SÖZLEŞME ÖNCESİ SORUMLULUK</a:t>
            </a:r>
          </a:p>
          <a:p>
            <a:pPr marL="457200" indent="-457200">
              <a:buAutoNum type="arabicPeriod"/>
            </a:pPr>
            <a:r>
              <a:rPr lang="tr-TR" sz="2400" b="1" dirty="0">
                <a:solidFill>
                  <a:schemeClr val="accent5"/>
                </a:solidFill>
              </a:rPr>
              <a:t>Sözleşme Özgürlüğü</a:t>
            </a:r>
          </a:p>
          <a:p>
            <a:pPr marL="457200" indent="-457200">
              <a:buAutoNum type="alphaLcPeriod" startAt="3"/>
            </a:pPr>
            <a:r>
              <a:rPr lang="tr-TR" sz="2400" dirty="0">
                <a:solidFill>
                  <a:schemeClr val="accent5"/>
                </a:solidFill>
              </a:rPr>
              <a:t>Sözleşmenin Tarafını Seçme Özgürlüğü</a:t>
            </a:r>
          </a:p>
          <a:p>
            <a:pPr marL="285750" indent="-285750">
              <a:buFont typeface="Arial" panose="020B0604020202020204" pitchFamily="34" charset="0"/>
              <a:buChar char="•"/>
            </a:pPr>
            <a:r>
              <a:rPr lang="tr-TR" dirty="0"/>
              <a:t>Sözleşme özgürlüğü sözleşmenin tarafını seçme özgürlüğünü de kapsar. Ancak sözleşme yapma zorunluluğu olan kişilerin taraf seçme özgürlüğü de yoktur.</a:t>
            </a:r>
          </a:p>
          <a:p>
            <a:pPr marL="457200" indent="-457200">
              <a:buAutoNum type="alphaLcPeriod" startAt="4"/>
            </a:pPr>
            <a:r>
              <a:rPr lang="tr-TR" sz="2400" dirty="0">
                <a:solidFill>
                  <a:schemeClr val="accent5"/>
                </a:solidFill>
              </a:rPr>
              <a:t>Şekil Özgürlüğü</a:t>
            </a:r>
          </a:p>
          <a:p>
            <a:pPr marL="285750" indent="-285750">
              <a:buFont typeface="Arial" panose="020B0604020202020204" pitchFamily="34" charset="0"/>
              <a:buChar char="•"/>
            </a:pPr>
            <a:r>
              <a:rPr lang="tr-TR" dirty="0"/>
              <a:t>TBK </a:t>
            </a:r>
            <a:r>
              <a:rPr lang="tr-TR" dirty="0" err="1"/>
              <a:t>md.</a:t>
            </a:r>
            <a:r>
              <a:rPr lang="tr-TR" dirty="0"/>
              <a:t> 12’ye göre taraflar diledikleri şekilde sözleşme yapma serbestisine sahiptir. Ancak bu özgürlüğün de kanundan ya da anlaşmadan doğan istisnaları vardır. Örneğin; taşınmaz satım sözleşmelerinin yapılması kanunda resmi yazılı şekle tabi kılınmıştır. Bu durumda taşınmaz satım sözleşmesi yapmak isteyen tarafların burada sözleşmeyi diledikleri şekilde yapmaları mümkün değildir.</a:t>
            </a:r>
          </a:p>
          <a:p>
            <a:r>
              <a:rPr lang="tr-TR" sz="2400" dirty="0">
                <a:solidFill>
                  <a:schemeClr val="accent5"/>
                </a:solidFill>
              </a:rPr>
              <a:t>e.  Sözleşme Türlerini Tayin Özgürlüğü</a:t>
            </a:r>
          </a:p>
          <a:p>
            <a:pPr marL="342900" indent="-342900">
              <a:buFont typeface="Arial" panose="020B0604020202020204" pitchFamily="34" charset="0"/>
              <a:buChar char="•"/>
            </a:pPr>
            <a:r>
              <a:rPr lang="tr-TR" dirty="0"/>
              <a:t>TBK 207-645. maddelerinde tek tek sözleşme tipleri düzenlenmiştir. Taraflar bu sözleşme türlerinden dilediklerini seçme yapma özgürlüğüne sahip oldukları gibi, kanunda düzenlenmemiş, yeni bir sözleşme türü yaratabilirler.</a:t>
            </a:r>
          </a:p>
        </p:txBody>
      </p:sp>
    </p:spTree>
    <p:extLst>
      <p:ext uri="{BB962C8B-B14F-4D97-AF65-F5344CB8AC3E}">
        <p14:creationId xmlns:p14="http://schemas.microsoft.com/office/powerpoint/2010/main" val="199424398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42EE21F-CFE4-49F6-BF86-7098CAD30CA3}"/>
              </a:ext>
            </a:extLst>
          </p:cNvPr>
          <p:cNvSpPr>
            <a:spLocks noGrp="1"/>
          </p:cNvSpPr>
          <p:nvPr>
            <p:ph type="title"/>
          </p:nvPr>
        </p:nvSpPr>
        <p:spPr/>
        <p:txBody>
          <a:bodyPr/>
          <a:lstStyle/>
          <a:p>
            <a:pPr marL="0" lvl="1">
              <a:spcBef>
                <a:spcPct val="20000"/>
              </a:spcBef>
            </a:pPr>
            <a:br>
              <a:rPr lang="tr-TR" dirty="0">
                <a:solidFill>
                  <a:schemeClr val="accent5">
                    <a:lumMod val="75000"/>
                  </a:schemeClr>
                </a:solidFill>
              </a:rPr>
            </a:br>
            <a:r>
              <a:rPr lang="tr-TR" dirty="0">
                <a:solidFill>
                  <a:schemeClr val="accent5">
                    <a:lumMod val="75000"/>
                  </a:schemeClr>
                </a:solidFill>
              </a:rPr>
              <a:t>	I. SÖZLEŞMEDEN DOĞAN BORÇ İLİŞKİLERİ</a:t>
            </a:r>
            <a:br>
              <a:rPr lang="tr-TR" dirty="0">
                <a:solidFill>
                  <a:schemeClr val="accent5">
                    <a:lumMod val="75000"/>
                  </a:schemeClr>
                </a:solidFill>
              </a:rPr>
            </a:br>
            <a:r>
              <a:rPr lang="tr-TR" dirty="0">
                <a:solidFill>
                  <a:schemeClr val="accent5">
                    <a:lumMod val="75000"/>
                  </a:schemeClr>
                </a:solidFill>
              </a:rPr>
              <a:t>	B. SÖZLEŞME ÖZGÜRLÜĞÜ- </a:t>
            </a:r>
            <a:br>
              <a:rPr lang="tr-TR" dirty="0">
                <a:solidFill>
                  <a:schemeClr val="accent5">
                    <a:lumMod val="75000"/>
                  </a:schemeClr>
                </a:solidFill>
              </a:rPr>
            </a:br>
            <a:r>
              <a:rPr lang="tr-TR" dirty="0">
                <a:solidFill>
                  <a:schemeClr val="accent5">
                    <a:lumMod val="75000"/>
                  </a:schemeClr>
                </a:solidFill>
              </a:rPr>
              <a:t>	SÖZLEŞME ÖNCESİ SORUMLULUK</a:t>
            </a:r>
            <a:br>
              <a:rPr lang="tr-TR" sz="2400" dirty="0">
                <a:solidFill>
                  <a:srgbClr val="C00000"/>
                </a:solidFill>
              </a:rPr>
            </a:br>
            <a:endParaRPr lang="tr-TR" dirty="0"/>
          </a:p>
        </p:txBody>
      </p:sp>
      <p:sp>
        <p:nvSpPr>
          <p:cNvPr id="4" name="Alt Bilgi Yer Tutucusu 3">
            <a:extLst>
              <a:ext uri="{FF2B5EF4-FFF2-40B4-BE49-F238E27FC236}">
                <a16:creationId xmlns:a16="http://schemas.microsoft.com/office/drawing/2014/main" id="{1D554CFC-CBEF-404E-A656-8BB006F7AF0D}"/>
              </a:ext>
            </a:extLst>
          </p:cNvPr>
          <p:cNvSpPr>
            <a:spLocks noGrp="1"/>
          </p:cNvSpPr>
          <p:nvPr>
            <p:ph type="ftr" sz="quarter" idx="11"/>
          </p:nvPr>
        </p:nvSpPr>
        <p:spPr/>
        <p:txBody>
          <a:bodyPr/>
          <a:lstStyle/>
          <a:p>
            <a:pPr>
              <a:defRPr/>
            </a:pPr>
            <a:endParaRPr lang="tr-TR"/>
          </a:p>
        </p:txBody>
      </p:sp>
      <p:sp>
        <p:nvSpPr>
          <p:cNvPr id="5" name="Dikdörtgen 4">
            <a:extLst>
              <a:ext uri="{FF2B5EF4-FFF2-40B4-BE49-F238E27FC236}">
                <a16:creationId xmlns:a16="http://schemas.microsoft.com/office/drawing/2014/main" id="{3ED99F33-09D1-488A-A5EE-23F9EDEB4291}"/>
              </a:ext>
            </a:extLst>
          </p:cNvPr>
          <p:cNvSpPr/>
          <p:nvPr/>
        </p:nvSpPr>
        <p:spPr>
          <a:xfrm>
            <a:off x="0" y="1153775"/>
            <a:ext cx="8961120" cy="3970318"/>
          </a:xfrm>
          <a:prstGeom prst="rect">
            <a:avLst/>
          </a:prstGeom>
        </p:spPr>
        <p:txBody>
          <a:bodyPr wrap="square">
            <a:spAutoFit/>
          </a:bodyPr>
          <a:lstStyle/>
          <a:p>
            <a:r>
              <a:rPr lang="tr-TR" sz="2400" b="1" dirty="0">
                <a:solidFill>
                  <a:schemeClr val="accent5"/>
                </a:solidFill>
              </a:rPr>
              <a:t>B. SÖZLEŞME ÖZGÜRLÜĞÜ- SÖZLEŞME ÖNCESİ SORUMLULUK</a:t>
            </a:r>
          </a:p>
          <a:p>
            <a:pPr marL="457200" indent="-457200">
              <a:buAutoNum type="arabicPeriod"/>
            </a:pPr>
            <a:r>
              <a:rPr lang="tr-TR" sz="2400" b="1" dirty="0">
                <a:solidFill>
                  <a:schemeClr val="accent5"/>
                </a:solidFill>
              </a:rPr>
              <a:t>Sözleşme Özgürlüğü</a:t>
            </a:r>
          </a:p>
          <a:p>
            <a:pPr marL="457200" indent="-457200">
              <a:buAutoNum type="alphaLcPeriod" startAt="6"/>
            </a:pPr>
            <a:r>
              <a:rPr lang="tr-TR" sz="2400" dirty="0">
                <a:solidFill>
                  <a:schemeClr val="accent5"/>
                </a:solidFill>
              </a:rPr>
              <a:t>Sözleşmeyi Sona Erdirme Özgürlüğü</a:t>
            </a:r>
          </a:p>
          <a:p>
            <a:pPr marL="285750" indent="-285750">
              <a:buFont typeface="Arial" panose="020B0604020202020204" pitchFamily="34" charset="0"/>
              <a:buChar char="•"/>
            </a:pPr>
            <a:r>
              <a:rPr lang="tr-TR" dirty="0"/>
              <a:t>Sözleşmenin tarafları karşılıklı olarak anlaşmak suretiyle sözleşmeyi sona erdirme özgürlüğüne sahiptir.  Ancak Taraflar arasında böyle bir sözleşme olmadan da haklı sebeplerin varlığı halinde sözleşmenin tek taraflı olarak sona erdirilmesi mümkündür.</a:t>
            </a:r>
          </a:p>
          <a:p>
            <a:pPr marL="285750" indent="-285750">
              <a:buFont typeface="Arial" panose="020B0604020202020204" pitchFamily="34" charset="0"/>
              <a:buChar char="•"/>
            </a:pPr>
            <a:r>
              <a:rPr lang="tr-TR" dirty="0"/>
              <a:t>Sözleşmenin feshinde: kurulmasından sonra ortaya çıkan haklı bir sebeple tek taraflı olarak ileriye etkili bir biçimde sözleşmenin sona erdirilmesi söz konusudur. Sözleşmeden dönmede ise kurulduktan sonra ortaya çıkan bir sebeple sözleşmenin geçmişe etkili olarak sona erdirilmesi söz konusudur.</a:t>
            </a:r>
          </a:p>
          <a:p>
            <a:pPr marL="285750" indent="-285750">
              <a:buFont typeface="Arial" panose="020B0604020202020204" pitchFamily="34" charset="0"/>
              <a:buChar char="•"/>
            </a:pPr>
            <a:r>
              <a:rPr lang="tr-TR" dirty="0"/>
              <a:t>Sözleşme kararlaştırılan sürenin sona ermesi sebebi ile de sona erdirilebilir. Ancak bunun bazı istisnaları vardır. </a:t>
            </a:r>
            <a:r>
              <a:rPr lang="tr-TR" dirty="0" err="1"/>
              <a:t>Örn</a:t>
            </a:r>
            <a:r>
              <a:rPr lang="tr-TR" dirty="0"/>
              <a:t>: gayrimenkul kiralarında sözleşme süresinin sona ermesi tek başına sözleşmeyi sona erdirmez.</a:t>
            </a:r>
          </a:p>
        </p:txBody>
      </p:sp>
    </p:spTree>
    <p:extLst>
      <p:ext uri="{BB962C8B-B14F-4D97-AF65-F5344CB8AC3E}">
        <p14:creationId xmlns:p14="http://schemas.microsoft.com/office/powerpoint/2010/main" val="402866255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42EE21F-CFE4-49F6-BF86-7098CAD30CA3}"/>
              </a:ext>
            </a:extLst>
          </p:cNvPr>
          <p:cNvSpPr>
            <a:spLocks noGrp="1"/>
          </p:cNvSpPr>
          <p:nvPr>
            <p:ph type="title"/>
          </p:nvPr>
        </p:nvSpPr>
        <p:spPr/>
        <p:txBody>
          <a:bodyPr/>
          <a:lstStyle/>
          <a:p>
            <a:pPr marL="0" lvl="1">
              <a:spcBef>
                <a:spcPct val="20000"/>
              </a:spcBef>
            </a:pPr>
            <a:br>
              <a:rPr lang="tr-TR" dirty="0">
                <a:solidFill>
                  <a:schemeClr val="accent5">
                    <a:lumMod val="75000"/>
                  </a:schemeClr>
                </a:solidFill>
              </a:rPr>
            </a:br>
            <a:r>
              <a:rPr lang="tr-TR" dirty="0">
                <a:solidFill>
                  <a:schemeClr val="accent5">
                    <a:lumMod val="75000"/>
                  </a:schemeClr>
                </a:solidFill>
              </a:rPr>
              <a:t>	I. SÖZLEŞMEDEN DOĞAN BORÇ İLİŞKİLERİ</a:t>
            </a:r>
            <a:br>
              <a:rPr lang="tr-TR" dirty="0">
                <a:solidFill>
                  <a:schemeClr val="accent5">
                    <a:lumMod val="75000"/>
                  </a:schemeClr>
                </a:solidFill>
              </a:rPr>
            </a:br>
            <a:r>
              <a:rPr lang="tr-TR" dirty="0">
                <a:solidFill>
                  <a:schemeClr val="accent5">
                    <a:lumMod val="75000"/>
                  </a:schemeClr>
                </a:solidFill>
              </a:rPr>
              <a:t>	B. SÖZLEŞME ÖZGÜRLÜĞÜ- </a:t>
            </a:r>
            <a:br>
              <a:rPr lang="tr-TR" dirty="0">
                <a:solidFill>
                  <a:schemeClr val="accent5">
                    <a:lumMod val="75000"/>
                  </a:schemeClr>
                </a:solidFill>
              </a:rPr>
            </a:br>
            <a:r>
              <a:rPr lang="tr-TR" dirty="0">
                <a:solidFill>
                  <a:schemeClr val="accent5">
                    <a:lumMod val="75000"/>
                  </a:schemeClr>
                </a:solidFill>
              </a:rPr>
              <a:t>	SÖZLEŞME ÖNCESİ SORUMLULUK</a:t>
            </a:r>
            <a:br>
              <a:rPr lang="tr-TR" sz="2400" dirty="0">
                <a:solidFill>
                  <a:srgbClr val="C00000"/>
                </a:solidFill>
              </a:rPr>
            </a:br>
            <a:endParaRPr lang="tr-TR" dirty="0"/>
          </a:p>
        </p:txBody>
      </p:sp>
      <p:sp>
        <p:nvSpPr>
          <p:cNvPr id="4" name="Alt Bilgi Yer Tutucusu 3">
            <a:extLst>
              <a:ext uri="{FF2B5EF4-FFF2-40B4-BE49-F238E27FC236}">
                <a16:creationId xmlns:a16="http://schemas.microsoft.com/office/drawing/2014/main" id="{1D554CFC-CBEF-404E-A656-8BB006F7AF0D}"/>
              </a:ext>
            </a:extLst>
          </p:cNvPr>
          <p:cNvSpPr>
            <a:spLocks noGrp="1"/>
          </p:cNvSpPr>
          <p:nvPr>
            <p:ph type="ftr" sz="quarter" idx="11"/>
          </p:nvPr>
        </p:nvSpPr>
        <p:spPr/>
        <p:txBody>
          <a:bodyPr/>
          <a:lstStyle/>
          <a:p>
            <a:pPr>
              <a:defRPr/>
            </a:pPr>
            <a:endParaRPr lang="tr-TR"/>
          </a:p>
        </p:txBody>
      </p:sp>
      <p:sp>
        <p:nvSpPr>
          <p:cNvPr id="5" name="Dikdörtgen 4">
            <a:extLst>
              <a:ext uri="{FF2B5EF4-FFF2-40B4-BE49-F238E27FC236}">
                <a16:creationId xmlns:a16="http://schemas.microsoft.com/office/drawing/2014/main" id="{3ED99F33-09D1-488A-A5EE-23F9EDEB4291}"/>
              </a:ext>
            </a:extLst>
          </p:cNvPr>
          <p:cNvSpPr/>
          <p:nvPr/>
        </p:nvSpPr>
        <p:spPr>
          <a:xfrm>
            <a:off x="0" y="1153775"/>
            <a:ext cx="8961120" cy="4616648"/>
          </a:xfrm>
          <a:prstGeom prst="rect">
            <a:avLst/>
          </a:prstGeom>
        </p:spPr>
        <p:txBody>
          <a:bodyPr wrap="square">
            <a:spAutoFit/>
          </a:bodyPr>
          <a:lstStyle/>
          <a:p>
            <a:r>
              <a:rPr lang="tr-TR" sz="2400" b="1" dirty="0">
                <a:solidFill>
                  <a:schemeClr val="accent5"/>
                </a:solidFill>
              </a:rPr>
              <a:t>B. SÖZLEŞME ÖZGÜRLÜĞÜ- SÖZLEŞME ÖNCESİ SORUMLULUK</a:t>
            </a:r>
          </a:p>
          <a:p>
            <a:pPr marL="457200" indent="-457200">
              <a:buAutoNum type="arabicPeriod" startAt="2"/>
            </a:pPr>
            <a:r>
              <a:rPr lang="tr-TR" sz="2400" b="1" dirty="0">
                <a:solidFill>
                  <a:schemeClr val="accent5"/>
                </a:solidFill>
              </a:rPr>
              <a:t>Sözleşme Öncesi Sorumluluk (</a:t>
            </a:r>
            <a:r>
              <a:rPr lang="tr-TR" sz="2400" b="1" dirty="0" err="1">
                <a:solidFill>
                  <a:schemeClr val="accent5"/>
                </a:solidFill>
              </a:rPr>
              <a:t>culpa</a:t>
            </a:r>
            <a:r>
              <a:rPr lang="tr-TR" sz="2400" b="1" dirty="0">
                <a:solidFill>
                  <a:schemeClr val="accent5"/>
                </a:solidFill>
              </a:rPr>
              <a:t> in </a:t>
            </a:r>
            <a:r>
              <a:rPr lang="tr-TR" sz="2400" b="1" dirty="0" err="1">
                <a:solidFill>
                  <a:schemeClr val="accent5"/>
                </a:solidFill>
              </a:rPr>
              <a:t>contrahendo</a:t>
            </a:r>
            <a:r>
              <a:rPr lang="tr-TR" sz="2400" b="1" dirty="0">
                <a:solidFill>
                  <a:schemeClr val="accent5"/>
                </a:solidFill>
              </a:rPr>
              <a:t>)</a:t>
            </a:r>
          </a:p>
          <a:p>
            <a:pPr marL="457200" indent="-457200">
              <a:buAutoNum type="alphaLcPeriod"/>
            </a:pPr>
            <a:r>
              <a:rPr lang="tr-TR" sz="2400" dirty="0">
                <a:solidFill>
                  <a:schemeClr val="accent5"/>
                </a:solidFill>
              </a:rPr>
              <a:t>Kavram</a:t>
            </a:r>
          </a:p>
          <a:p>
            <a:pPr marL="285750" indent="-285750">
              <a:buFont typeface="Arial" panose="020B0604020202020204" pitchFamily="34" charset="0"/>
              <a:buChar char="•"/>
            </a:pPr>
            <a:r>
              <a:rPr lang="tr-TR" dirty="0"/>
              <a:t>Öneri ve kabul dediğimiz iradelerin açıklanmasına ve bunların uyuşma anına kadar geçen sürede herhangi bir borç doğmamaktadır.</a:t>
            </a:r>
          </a:p>
          <a:p>
            <a:pPr marL="285750" indent="-285750">
              <a:buFont typeface="Arial" panose="020B0604020202020204" pitchFamily="34" charset="0"/>
              <a:buChar char="•"/>
            </a:pPr>
            <a:r>
              <a:rPr lang="tr-TR" dirty="0"/>
              <a:t>Sözleşme görüşmeleri aşamasında henüz sözleşme kurulmamıştır.  Bu nedenle bu aşamada taraflar için herhangi bir sorumluluk söz konusu olmayacaktır.</a:t>
            </a:r>
          </a:p>
          <a:p>
            <a:pPr marL="285750" indent="-285750">
              <a:buFont typeface="Arial" panose="020B0604020202020204" pitchFamily="34" charset="0"/>
              <a:buChar char="•"/>
            </a:pPr>
            <a:r>
              <a:rPr lang="tr-TR" dirty="0"/>
              <a:t>Öğretide sözleşme görüşmelerinin başlamasıyla birlikte henüz sözleşmenin kurulmadığı aşamada da tarafların birbirlerine verdikleri zararlardan sorumlu olmaları gerektiği ifade edilmiştir. Bu sorumluluk </a:t>
            </a:r>
            <a:r>
              <a:rPr lang="tr-TR" i="1" dirty="0">
                <a:solidFill>
                  <a:schemeClr val="accent5"/>
                </a:solidFill>
              </a:rPr>
              <a:t>sözleşme öncesi sorumluluk</a:t>
            </a:r>
            <a:r>
              <a:rPr lang="tr-TR" dirty="0"/>
              <a:t> adını almıştır.</a:t>
            </a:r>
          </a:p>
          <a:p>
            <a:pPr marL="457200" indent="-457200">
              <a:buAutoNum type="alphaLcPeriod" startAt="2"/>
            </a:pPr>
            <a:r>
              <a:rPr lang="tr-TR" sz="2400" dirty="0">
                <a:solidFill>
                  <a:schemeClr val="accent5"/>
                </a:solidFill>
              </a:rPr>
              <a:t>Yasal Dayanak</a:t>
            </a:r>
            <a:endParaRPr lang="tr-TR" dirty="0"/>
          </a:p>
          <a:p>
            <a:pPr marL="285750" indent="-285750">
              <a:buFont typeface="Arial" panose="020B0604020202020204" pitchFamily="34" charset="0"/>
              <a:buChar char="•"/>
            </a:pPr>
            <a:r>
              <a:rPr lang="tr-TR" dirty="0"/>
              <a:t>Sözleşme öncesi sorumluluk Türk Hukukunda genel olarak düzenlenmemiştir.</a:t>
            </a:r>
          </a:p>
          <a:p>
            <a:pPr marL="285750" indent="-285750">
              <a:buFont typeface="Arial" panose="020B0604020202020204" pitchFamily="34" charset="0"/>
              <a:buChar char="•"/>
            </a:pPr>
            <a:r>
              <a:rPr lang="tr-TR" dirty="0"/>
              <a:t>Sözleşme öncesi sorumluluğa yer veren bazı hükümlere, TBK </a:t>
            </a:r>
            <a:r>
              <a:rPr lang="tr-TR" dirty="0" err="1"/>
              <a:t>md.</a:t>
            </a:r>
            <a:r>
              <a:rPr lang="tr-TR" dirty="0"/>
              <a:t> 35, TBK. Md. 39/II, TBK </a:t>
            </a:r>
            <a:r>
              <a:rPr lang="tr-TR" dirty="0" err="1"/>
              <a:t>md.</a:t>
            </a:r>
            <a:r>
              <a:rPr lang="tr-TR" dirty="0"/>
              <a:t> 44/II, TBK 42/I, TMK 452/II örnek olarak verilebilir.</a:t>
            </a:r>
          </a:p>
          <a:p>
            <a:pPr marL="285750" indent="-285750">
              <a:buFont typeface="Arial" panose="020B0604020202020204" pitchFamily="34" charset="0"/>
              <a:buChar char="•"/>
            </a:pPr>
            <a:endParaRPr lang="tr-TR" dirty="0"/>
          </a:p>
        </p:txBody>
      </p:sp>
    </p:spTree>
    <p:extLst>
      <p:ext uri="{BB962C8B-B14F-4D97-AF65-F5344CB8AC3E}">
        <p14:creationId xmlns:p14="http://schemas.microsoft.com/office/powerpoint/2010/main" val="54232712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42EE21F-CFE4-49F6-BF86-7098CAD30CA3}"/>
              </a:ext>
            </a:extLst>
          </p:cNvPr>
          <p:cNvSpPr>
            <a:spLocks noGrp="1"/>
          </p:cNvSpPr>
          <p:nvPr>
            <p:ph type="title"/>
          </p:nvPr>
        </p:nvSpPr>
        <p:spPr/>
        <p:txBody>
          <a:bodyPr/>
          <a:lstStyle/>
          <a:p>
            <a:pPr marL="0" lvl="1">
              <a:spcBef>
                <a:spcPct val="20000"/>
              </a:spcBef>
            </a:pPr>
            <a:br>
              <a:rPr lang="tr-TR" dirty="0">
                <a:solidFill>
                  <a:schemeClr val="accent5">
                    <a:lumMod val="75000"/>
                  </a:schemeClr>
                </a:solidFill>
              </a:rPr>
            </a:br>
            <a:r>
              <a:rPr lang="tr-TR" dirty="0">
                <a:solidFill>
                  <a:schemeClr val="accent5">
                    <a:lumMod val="75000"/>
                  </a:schemeClr>
                </a:solidFill>
              </a:rPr>
              <a:t>	I. SÖZLEŞMEDEN DOĞAN BORÇ İLİŞKİLERİ</a:t>
            </a:r>
            <a:br>
              <a:rPr lang="tr-TR" dirty="0">
                <a:solidFill>
                  <a:schemeClr val="accent5">
                    <a:lumMod val="75000"/>
                  </a:schemeClr>
                </a:solidFill>
              </a:rPr>
            </a:br>
            <a:r>
              <a:rPr lang="tr-TR" dirty="0">
                <a:solidFill>
                  <a:schemeClr val="accent5">
                    <a:lumMod val="75000"/>
                  </a:schemeClr>
                </a:solidFill>
              </a:rPr>
              <a:t>	B. SÖZLEŞME ÖZGÜRLÜĞÜ- </a:t>
            </a:r>
            <a:br>
              <a:rPr lang="tr-TR" dirty="0">
                <a:solidFill>
                  <a:schemeClr val="accent5">
                    <a:lumMod val="75000"/>
                  </a:schemeClr>
                </a:solidFill>
              </a:rPr>
            </a:br>
            <a:r>
              <a:rPr lang="tr-TR" dirty="0">
                <a:solidFill>
                  <a:schemeClr val="accent5">
                    <a:lumMod val="75000"/>
                  </a:schemeClr>
                </a:solidFill>
              </a:rPr>
              <a:t>	SÖZLEŞME ÖNCESİ SORUMLULUK</a:t>
            </a:r>
            <a:br>
              <a:rPr lang="tr-TR" sz="2400" dirty="0">
                <a:solidFill>
                  <a:srgbClr val="C00000"/>
                </a:solidFill>
              </a:rPr>
            </a:br>
            <a:endParaRPr lang="tr-TR" dirty="0"/>
          </a:p>
        </p:txBody>
      </p:sp>
      <p:sp>
        <p:nvSpPr>
          <p:cNvPr id="4" name="Alt Bilgi Yer Tutucusu 3">
            <a:extLst>
              <a:ext uri="{FF2B5EF4-FFF2-40B4-BE49-F238E27FC236}">
                <a16:creationId xmlns:a16="http://schemas.microsoft.com/office/drawing/2014/main" id="{1D554CFC-CBEF-404E-A656-8BB006F7AF0D}"/>
              </a:ext>
            </a:extLst>
          </p:cNvPr>
          <p:cNvSpPr>
            <a:spLocks noGrp="1"/>
          </p:cNvSpPr>
          <p:nvPr>
            <p:ph type="ftr" sz="quarter" idx="11"/>
          </p:nvPr>
        </p:nvSpPr>
        <p:spPr/>
        <p:txBody>
          <a:bodyPr/>
          <a:lstStyle/>
          <a:p>
            <a:pPr>
              <a:defRPr/>
            </a:pPr>
            <a:endParaRPr lang="tr-TR"/>
          </a:p>
        </p:txBody>
      </p:sp>
      <p:sp>
        <p:nvSpPr>
          <p:cNvPr id="5" name="Dikdörtgen 4">
            <a:extLst>
              <a:ext uri="{FF2B5EF4-FFF2-40B4-BE49-F238E27FC236}">
                <a16:creationId xmlns:a16="http://schemas.microsoft.com/office/drawing/2014/main" id="{3ED99F33-09D1-488A-A5EE-23F9EDEB4291}"/>
              </a:ext>
            </a:extLst>
          </p:cNvPr>
          <p:cNvSpPr/>
          <p:nvPr/>
        </p:nvSpPr>
        <p:spPr>
          <a:xfrm>
            <a:off x="0" y="1153775"/>
            <a:ext cx="8961120" cy="4524315"/>
          </a:xfrm>
          <a:prstGeom prst="rect">
            <a:avLst/>
          </a:prstGeom>
        </p:spPr>
        <p:txBody>
          <a:bodyPr wrap="square">
            <a:spAutoFit/>
          </a:bodyPr>
          <a:lstStyle/>
          <a:p>
            <a:r>
              <a:rPr lang="tr-TR" sz="2400" b="1" dirty="0">
                <a:solidFill>
                  <a:schemeClr val="accent5"/>
                </a:solidFill>
              </a:rPr>
              <a:t>B. SÖZLEŞME ÖZGÜRLÜĞÜ- SÖZLEŞME ÖNCESİ SORUMLULUK</a:t>
            </a:r>
          </a:p>
          <a:p>
            <a:pPr marL="457200" indent="-457200">
              <a:buAutoNum type="arabicPeriod" startAt="2"/>
            </a:pPr>
            <a:r>
              <a:rPr lang="tr-TR" sz="2400" b="1" dirty="0">
                <a:solidFill>
                  <a:schemeClr val="accent5"/>
                </a:solidFill>
              </a:rPr>
              <a:t>Sözleşme Öncesi Sorumluluk (</a:t>
            </a:r>
            <a:r>
              <a:rPr lang="tr-TR" sz="2400" b="1" dirty="0" err="1">
                <a:solidFill>
                  <a:schemeClr val="accent5"/>
                </a:solidFill>
              </a:rPr>
              <a:t>culpa</a:t>
            </a:r>
            <a:r>
              <a:rPr lang="tr-TR" sz="2400" b="1" dirty="0">
                <a:solidFill>
                  <a:schemeClr val="accent5"/>
                </a:solidFill>
              </a:rPr>
              <a:t> in </a:t>
            </a:r>
            <a:r>
              <a:rPr lang="tr-TR" sz="2400" b="1" dirty="0" err="1">
                <a:solidFill>
                  <a:schemeClr val="accent5"/>
                </a:solidFill>
              </a:rPr>
              <a:t>contrahendo</a:t>
            </a:r>
            <a:r>
              <a:rPr lang="tr-TR" sz="2400" b="1" dirty="0">
                <a:solidFill>
                  <a:schemeClr val="accent5"/>
                </a:solidFill>
              </a:rPr>
              <a:t>)</a:t>
            </a:r>
          </a:p>
          <a:p>
            <a:pPr marL="457200" indent="-457200">
              <a:buAutoNum type="alphaLcPeriod" startAt="2"/>
            </a:pPr>
            <a:r>
              <a:rPr lang="tr-TR" sz="2400" dirty="0">
                <a:solidFill>
                  <a:schemeClr val="accent5"/>
                </a:solidFill>
              </a:rPr>
              <a:t>Yasal Dayanak</a:t>
            </a:r>
            <a:endParaRPr lang="tr-TR" dirty="0"/>
          </a:p>
          <a:p>
            <a:pPr marL="285750" indent="-285750">
              <a:buFont typeface="Arial" panose="020B0604020202020204" pitchFamily="34" charset="0"/>
              <a:buChar char="•"/>
            </a:pPr>
            <a:r>
              <a:rPr lang="tr-TR" dirty="0"/>
              <a:t>Sözleşme öncesi sorumluluk değişik şekillerde ortaya çıkabilir. </a:t>
            </a:r>
            <a:r>
              <a:rPr lang="tr-TR" dirty="0" err="1"/>
              <a:t>Örn</a:t>
            </a:r>
            <a:r>
              <a:rPr lang="tr-TR" dirty="0"/>
              <a:t>: Kural olarak bir kimsenin bir sözleşme görüşmesini sözleşmeye bağlama zorunluluğu yani sözleşmeyi yapma mecburiyeti bulunmamaktadır.</a:t>
            </a:r>
          </a:p>
          <a:p>
            <a:pPr marL="285750" indent="-285750">
              <a:buFont typeface="Arial" panose="020B0604020202020204" pitchFamily="34" charset="0"/>
              <a:buChar char="•"/>
            </a:pPr>
            <a:r>
              <a:rPr lang="tr-TR" dirty="0"/>
              <a:t>Ancak diğer tarafta sözleşme yapacağına yönelik bir güven yaratan kimse, haklı bir neden olmadan sözleşmeyi akdetmemesi halinde, buna güvenen kişinin zararını tazmin ile yükümlü olur.</a:t>
            </a:r>
          </a:p>
          <a:p>
            <a:pPr marL="285750" indent="-285750">
              <a:buFont typeface="Arial" panose="020B0604020202020204" pitchFamily="34" charset="0"/>
              <a:buChar char="•"/>
            </a:pPr>
            <a:r>
              <a:rPr lang="tr-TR" dirty="0"/>
              <a:t>Sözleşmenin geçersiz bir şekilde kurulmasına kusuru ile sebebiyet veren kişinin diğer tarafın uğradığı zararlardan sorumlu tutulması bu kurala göre mümkündür.</a:t>
            </a:r>
          </a:p>
          <a:p>
            <a:pPr marL="285750" indent="-285750">
              <a:buFont typeface="Arial" panose="020B0604020202020204" pitchFamily="34" charset="0"/>
              <a:buChar char="•"/>
            </a:pPr>
            <a:r>
              <a:rPr lang="tr-TR" dirty="0"/>
              <a:t>Sözleşme öncesi sorumluluk kural olarak bir güven sorumluluğu olup ifaya olan menfaati kapsamaz. Başka bir ifade ile sözleşme öncesi sorumlulukta talep edilebilen zarar menfi zarardır. </a:t>
            </a:r>
          </a:p>
          <a:p>
            <a:pPr marL="285750" indent="-285750">
              <a:buFont typeface="Arial" panose="020B0604020202020204" pitchFamily="34" charset="0"/>
              <a:buChar char="•"/>
            </a:pPr>
            <a:endParaRPr lang="tr-TR" dirty="0"/>
          </a:p>
        </p:txBody>
      </p:sp>
    </p:spTree>
    <p:extLst>
      <p:ext uri="{BB962C8B-B14F-4D97-AF65-F5344CB8AC3E}">
        <p14:creationId xmlns:p14="http://schemas.microsoft.com/office/powerpoint/2010/main" val="312793183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konomi">
  <a:themeElements>
    <a:clrScheme name="Gazete kağıdı">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is Klasik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zete kağıdı">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extLst>
    <a:ext uri="{05A4C25C-085E-4340-85A3-A5531E510DB2}">
      <thm15:themeFamily xmlns:thm15="http://schemas.microsoft.com/office/thememl/2012/main" name="ekonomi" id="{14396F44-94C0-4BF2-8333-266569A57D02}" vid="{03703BF9-DFA0-42C9-89F9-C03DE1C4A071}"/>
    </a:ext>
  </a:extLst>
</a:theme>
</file>

<file path=ppt/theme/theme2.xml><?xml version="1.0" encoding="utf-8"?>
<a:theme xmlns:a="http://schemas.openxmlformats.org/drawingml/2006/main" name="1_Rics">
  <a:themeElements>
    <a:clrScheme name="NewsPrint">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is Klasik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NewsPrint">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theme>
</file>

<file path=ppt/theme/theme3.xml><?xml version="1.0" encoding="utf-8"?>
<a:theme xmlns:a="http://schemas.openxmlformats.org/drawingml/2006/main" name="h.t.">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h.t." id="{413A7544-DC64-4FD9-B67F-E82A6B382656}" vid="{2993C0EF-C761-423D-BA24-A50FC7959470}"/>
    </a:ext>
  </a:extLst>
</a:theme>
</file>

<file path=ppt/theme/theme4.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ekonomi</Template>
  <TotalTime>13246</TotalTime>
  <Words>1944</Words>
  <Application>Microsoft Office PowerPoint</Application>
  <PresentationFormat>Ekran Gösterisi (4:3)</PresentationFormat>
  <Paragraphs>158</Paragraphs>
  <Slides>18</Slides>
  <Notes>0</Notes>
  <HiddenSlides>0</HiddenSlides>
  <MMClips>0</MMClips>
  <ScaleCrop>false</ScaleCrop>
  <HeadingPairs>
    <vt:vector size="6" baseType="variant">
      <vt:variant>
        <vt:lpstr>Kullanılan Yazı Tipleri</vt:lpstr>
      </vt:variant>
      <vt:variant>
        <vt:i4>4</vt:i4>
      </vt:variant>
      <vt:variant>
        <vt:lpstr>Tema</vt:lpstr>
      </vt:variant>
      <vt:variant>
        <vt:i4>3</vt:i4>
      </vt:variant>
      <vt:variant>
        <vt:lpstr>Slayt Başlıkları</vt:lpstr>
      </vt:variant>
      <vt:variant>
        <vt:i4>18</vt:i4>
      </vt:variant>
    </vt:vector>
  </HeadingPairs>
  <TitlesOfParts>
    <vt:vector size="25" baseType="lpstr">
      <vt:lpstr>Arial</vt:lpstr>
      <vt:lpstr>Calibri</vt:lpstr>
      <vt:lpstr>ff8</vt:lpstr>
      <vt:lpstr>Wingdings</vt:lpstr>
      <vt:lpstr>ekonomi</vt:lpstr>
      <vt:lpstr>1_Rics</vt:lpstr>
      <vt:lpstr>h.t.</vt:lpstr>
      <vt:lpstr>PowerPoint Sunusu</vt:lpstr>
      <vt:lpstr>PowerPoint Sunusu</vt:lpstr>
      <vt:lpstr>  I. SÖZLEŞMEDEN DOĞAN BORÇ İLİŞKİLERİ  B. SÖZLEŞME ÖZGÜRLÜĞÜ-   SÖZLEŞME ÖNCESİ SORUMLULUK </vt:lpstr>
      <vt:lpstr>  I. SÖZLEŞMEDEN DOĞAN BORÇ İLİŞKİLERİ  B. SÖZLEŞME ÖZGÜRLÜĞÜ-   SÖZLEŞME ÖNCESİ SORUMLULUK </vt:lpstr>
      <vt:lpstr>  I. SÖZLEŞMEDEN DOĞAN BORÇ İLİŞKİLERİ  B. SÖZLEŞME ÖZGÜRLÜĞÜ-   SÖZLEŞME ÖNCESİ SORUMLULUK </vt:lpstr>
      <vt:lpstr>  I. SÖZLEŞMEDEN DOĞAN BORÇ İLİŞKİLERİ  B. SÖZLEŞME ÖZGÜRLÜĞÜ-   SÖZLEŞME ÖNCESİ SORUMLULUK </vt:lpstr>
      <vt:lpstr>  I. SÖZLEŞMEDEN DOĞAN BORÇ İLİŞKİLERİ  B. SÖZLEŞME ÖZGÜRLÜĞÜ-   SÖZLEŞME ÖNCESİ SORUMLULUK </vt:lpstr>
      <vt:lpstr>  I. SÖZLEŞMEDEN DOĞAN BORÇ İLİŞKİLERİ  B. SÖZLEŞME ÖZGÜRLÜĞÜ-   SÖZLEŞME ÖNCESİ SORUMLULUK </vt:lpstr>
      <vt:lpstr>  I. SÖZLEŞMEDEN DOĞAN BORÇ İLİŞKİLERİ  B. SÖZLEŞME ÖZGÜRLÜĞÜ-   SÖZLEŞME ÖNCESİ SORUMLULUK </vt:lpstr>
      <vt:lpstr>  I. SÖZLEŞMEDEN DOĞAN BORÇ İLİŞKİLERİ  C. SÖZLEŞMENİN GEÇERLİLİĞİ </vt:lpstr>
      <vt:lpstr>  I. SÖZLEŞMEDEN DOĞAN BORÇ İLİŞKİLERİ  C. SÖZLEŞMENİN GEÇERLİLİĞİ </vt:lpstr>
      <vt:lpstr>  I. SÖZLEŞMEDEN DOĞAN BORÇ İLİŞKİLERİ  C. SÖZLEŞMENİN GEÇERLİLİĞİ </vt:lpstr>
      <vt:lpstr>  I. SÖZLEŞMEDEN DOĞAN BORÇ İLİŞKİLERİ  C. SÖZLEŞMENİN GEÇERLİLİĞİ </vt:lpstr>
      <vt:lpstr>  I. SÖZLEŞMEDEN DOĞAN BORÇ İLİŞKİLERİ  C. SÖZLEŞMENİN GEÇERLİLİĞİ </vt:lpstr>
      <vt:lpstr>  I. SÖZLEŞMEDEN DOĞAN BORÇ İLİŞKİLERİ  C. SÖZLEŞMENİN GEÇERLİLİĞİ </vt:lpstr>
      <vt:lpstr>  I. SÖZLEŞMEDEN DOĞAN BORÇ İLİŞKİLERİ  C. SÖZLEŞMENİN GEÇERLİLİĞİ </vt:lpstr>
      <vt:lpstr>  I. SÖZLEŞMEDEN DOĞAN BORÇ İLİŞKİLERİ  C. SÖZLEŞMENİN GEÇERLİLİĞİ </vt:lpstr>
      <vt:lpstr>  I. SÖZLEŞMEDEN DOĞAN BORÇ İLİŞKİLERİ  C. SÖZLEŞMENİN GEÇERLİLİĞİ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ANKARA ÜNİVERSİTESİ UYGULAMALI BİLİMLER FAKÜLTESİ GAYRİMENKUL GELİŞTİRME VE YÖNETİMİ BÖLÜMÜ</dc:title>
  <dc:creator>sibel</dc:creator>
  <cp:lastModifiedBy>seher bagaç</cp:lastModifiedBy>
  <cp:revision>908</cp:revision>
  <cp:lastPrinted>2016-10-24T07:53:35Z</cp:lastPrinted>
  <dcterms:created xsi:type="dcterms:W3CDTF">2016-09-18T09:35:24Z</dcterms:created>
  <dcterms:modified xsi:type="dcterms:W3CDTF">2020-02-24T22:07:12Z</dcterms:modified>
</cp:coreProperties>
</file>