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9A857560-1485-4D56-9CFB-D3E023A2F70F}"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5E6430-72BB-4446-8519-2931896B9F9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A857560-1485-4D56-9CFB-D3E023A2F70F}"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5E6430-72BB-4446-8519-2931896B9F9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A857560-1485-4D56-9CFB-D3E023A2F70F}"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5E6430-72BB-4446-8519-2931896B9F9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A857560-1485-4D56-9CFB-D3E023A2F70F}"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5E6430-72BB-4446-8519-2931896B9F9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857560-1485-4D56-9CFB-D3E023A2F70F}"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5E6430-72BB-4446-8519-2931896B9F9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9A857560-1485-4D56-9CFB-D3E023A2F70F}"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95E6430-72BB-4446-8519-2931896B9F9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9A857560-1485-4D56-9CFB-D3E023A2F70F}" type="datetimeFigureOut">
              <a:rPr lang="tr-TR" smtClean="0"/>
              <a:t>27.03.2020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95E6430-72BB-4446-8519-2931896B9F9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9A857560-1485-4D56-9CFB-D3E023A2F70F}" type="datetimeFigureOut">
              <a:rPr lang="tr-TR" smtClean="0"/>
              <a:t>27.03.2020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95E6430-72BB-4446-8519-2931896B9F9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857560-1485-4D56-9CFB-D3E023A2F70F}" type="datetimeFigureOut">
              <a:rPr lang="tr-TR" smtClean="0"/>
              <a:t>27.03.2020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95E6430-72BB-4446-8519-2931896B9F9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857560-1485-4D56-9CFB-D3E023A2F70F}"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95E6430-72BB-4446-8519-2931896B9F9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857560-1485-4D56-9CFB-D3E023A2F70F}"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95E6430-72BB-4446-8519-2931896B9F9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857560-1485-4D56-9CFB-D3E023A2F70F}" type="datetimeFigureOut">
              <a:rPr lang="tr-TR" smtClean="0"/>
              <a:t>27.03.2020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5E6430-72BB-4446-8519-2931896B9F9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HİMZET </a:t>
            </a:r>
            <a:br>
              <a:rPr lang="tr-TR" dirty="0" smtClean="0"/>
            </a:br>
            <a:r>
              <a:rPr lang="tr-TR" dirty="0" smtClean="0"/>
              <a:t>6. HAFTA</a:t>
            </a:r>
            <a:endParaRPr lang="tr-TR" dirty="0"/>
          </a:p>
        </p:txBody>
      </p:sp>
      <p:sp>
        <p:nvSpPr>
          <p:cNvPr id="3" name="Subtitle 2"/>
          <p:cNvSpPr>
            <a:spLocks noGrp="1"/>
          </p:cNvSpPr>
          <p:nvPr>
            <p:ph type="subTitle" idx="1"/>
          </p:nvPr>
        </p:nvSpPr>
        <p:spPr/>
        <p:txBody>
          <a:bodyPr/>
          <a:lstStyle/>
          <a:p>
            <a:r>
              <a:rPr lang="tr-TR" dirty="0" smtClean="0"/>
              <a:t>MUHTELİF SOSYAL HİZMET ALANLARI</a:t>
            </a:r>
          </a:p>
          <a:p>
            <a:r>
              <a:rPr lang="tr-TR" dirty="0" smtClean="0"/>
              <a:t>DEVAM</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305342"/>
            <a:ext cx="4572000" cy="2862322"/>
          </a:xfrm>
          <a:prstGeom prst="rect">
            <a:avLst/>
          </a:prstGeom>
        </p:spPr>
        <p:txBody>
          <a:bodyPr>
            <a:spAutoFit/>
          </a:bodyPr>
          <a:lstStyle/>
          <a:p>
            <a:r>
              <a:rPr lang="tr-TR" b="1" dirty="0" smtClean="0"/>
              <a:t>YAŞLI İHMALİ VE İSTİSMARI  </a:t>
            </a:r>
          </a:p>
          <a:p>
            <a:r>
              <a:rPr lang="tr-TR" dirty="0" smtClean="0"/>
              <a:t>Yaşlı insanlar yaşam içinde insan hakları ihlali riski altında olan başka bir gruptur (</a:t>
            </a:r>
            <a:r>
              <a:rPr lang="tr-TR" dirty="0" err="1" smtClean="0"/>
              <a:t>Ife</a:t>
            </a:r>
            <a:r>
              <a:rPr lang="tr-TR" dirty="0" smtClean="0"/>
              <a:t>, 2008, 62). Yaşlı istismarı ile çocuk, kadın gibi diğer istismar edilenlere yönelik araştırmalardan esinlenerek ilgilenilmeye başlanmıştır. </a:t>
            </a:r>
          </a:p>
          <a:p>
            <a:r>
              <a:rPr lang="tr-TR" dirty="0" smtClean="0"/>
              <a:t>Yapılan çalışmalar sırasında şiddetin çocuğa, kadına olabildiği gibi yaşlıya da olabildiği </a:t>
            </a:r>
            <a:r>
              <a:rPr lang="tr-TR" dirty="0" err="1" smtClean="0"/>
              <a:t>farkedilmiş</a:t>
            </a:r>
            <a:r>
              <a:rPr lang="tr-TR" dirty="0" smtClean="0"/>
              <a:t> ve bu konuda araştırmalar 1980’li yıllarda önem kazanmıştır. </a:t>
            </a:r>
            <a:endParaRPr lang="tr-TR" dirty="0"/>
          </a:p>
        </p:txBody>
      </p:sp>
    </p:spTree>
    <p:extLst>
      <p:ext uri="{BB962C8B-B14F-4D97-AF65-F5344CB8AC3E}">
        <p14:creationId xmlns:p14="http://schemas.microsoft.com/office/powerpoint/2010/main" xmlns="" val="3601444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274839"/>
            <a:ext cx="4572000" cy="3416320"/>
          </a:xfrm>
          <a:prstGeom prst="rect">
            <a:avLst/>
          </a:prstGeom>
        </p:spPr>
        <p:txBody>
          <a:bodyPr>
            <a:spAutoFit/>
          </a:bodyPr>
          <a:lstStyle/>
          <a:p>
            <a:r>
              <a:rPr lang="tr-TR" dirty="0" smtClean="0"/>
              <a:t>Araştırmalar, ailesinde bakılan bağımlı yaşlının fena muameleye özellikle yetişkin çocukları tarafından uğradığını ayrıca ihmal ve psikolojik olarak fena muamele görmesinin de söz konusu olduğunu göstermiştir (Koşar, 1996, 82). </a:t>
            </a:r>
          </a:p>
          <a:p>
            <a:r>
              <a:rPr lang="tr-TR" dirty="0" smtClean="0"/>
              <a:t>Bu yaşantılar duygusal-ekonomik birçok alanda olabilmektedir. Cinsiyet, sağlık, yaş, eşle ilişki kalitesi, istismar öyküsü de dahil olmak üzere birden çok faktör yaşlıyı istismara uğratabilmekte ve risk düzeyine etkide bulunmaktadır (</a:t>
            </a:r>
            <a:r>
              <a:rPr lang="tr-TR" dirty="0" err="1" smtClean="0"/>
              <a:t>MCLennen</a:t>
            </a:r>
            <a:r>
              <a:rPr lang="tr-TR" dirty="0" smtClean="0"/>
              <a:t>, </a:t>
            </a:r>
            <a:r>
              <a:rPr lang="tr-TR" dirty="0" err="1" smtClean="0"/>
              <a:t>Joan</a:t>
            </a:r>
            <a:r>
              <a:rPr lang="tr-TR" dirty="0" smtClean="0"/>
              <a:t>, 2010, 233). </a:t>
            </a:r>
            <a:endParaRPr lang="tr-TR" dirty="0"/>
          </a:p>
        </p:txBody>
      </p:sp>
    </p:spTree>
    <p:extLst>
      <p:ext uri="{BB962C8B-B14F-4D97-AF65-F5344CB8AC3E}">
        <p14:creationId xmlns:p14="http://schemas.microsoft.com/office/powerpoint/2010/main" xmlns="" val="4034309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582341"/>
            <a:ext cx="4572000" cy="2031325"/>
          </a:xfrm>
          <a:prstGeom prst="rect">
            <a:avLst/>
          </a:prstGeom>
        </p:spPr>
        <p:txBody>
          <a:bodyPr>
            <a:spAutoFit/>
          </a:bodyPr>
          <a:lstStyle/>
          <a:p>
            <a:r>
              <a:rPr lang="tr-TR" dirty="0" smtClean="0"/>
              <a:t>Yaşlı ihmali ve istismarı muhtaç yaşlı kavramını ortaya çıkarmıştır. </a:t>
            </a:r>
          </a:p>
          <a:p>
            <a:r>
              <a:rPr lang="tr-TR" dirty="0" smtClean="0"/>
              <a:t>Kanuni anlamda muhtaç yaşlı; sosyal veya ekonomik yönden yoksunluk içinde olup korunmaya, bakıma ve yardıma muhtaç yaşlı statüsündeki kişiyi, ifade eder (SHÇEK Kanunu. 1983, 24-5). </a:t>
            </a:r>
            <a:endParaRPr lang="tr-TR" dirty="0"/>
          </a:p>
        </p:txBody>
      </p:sp>
    </p:spTree>
    <p:extLst>
      <p:ext uri="{BB962C8B-B14F-4D97-AF65-F5344CB8AC3E}">
        <p14:creationId xmlns:p14="http://schemas.microsoft.com/office/powerpoint/2010/main" xmlns="" val="4032460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136340"/>
            <a:ext cx="4572000" cy="3416320"/>
          </a:xfrm>
          <a:prstGeom prst="rect">
            <a:avLst/>
          </a:prstGeom>
        </p:spPr>
        <p:txBody>
          <a:bodyPr>
            <a:spAutoFit/>
          </a:bodyPr>
          <a:lstStyle/>
          <a:p>
            <a:r>
              <a:rPr lang="tr-TR" dirty="0" smtClean="0"/>
              <a:t>Toplumsal yaşam gösteriyor ki, genelde artık yaşlılar, en elverişli toplumsal koşullar altında bile, (ılımlı ya da dolaylı da olsa) damgalanmakta ve horlanmaktadırlar (</a:t>
            </a:r>
            <a:r>
              <a:rPr lang="tr-TR" dirty="0" err="1" smtClean="0"/>
              <a:t>Turner</a:t>
            </a:r>
            <a:r>
              <a:rPr lang="tr-TR" dirty="0" smtClean="0"/>
              <a:t>, 1997, 118). Yaşlı istismar ve ihmalinin önlenmesinde öncelikle toplumdaki hizmet çeşitlerinin geliştirilmesi ve yasal bir çerçevenin oluşturulması gerekmektedir. Yeterli aile sosyal politikasının uygulanması ile yaşlının ihmal ve istismardan korunmasının yanında ailenin desteklenmesi sağlanmış olacaktır (Baykara, 2001, 324-330). </a:t>
            </a:r>
            <a:endParaRPr lang="tr-TR" dirty="0"/>
          </a:p>
        </p:txBody>
      </p:sp>
    </p:spTree>
    <p:extLst>
      <p:ext uri="{BB962C8B-B14F-4D97-AF65-F5344CB8AC3E}">
        <p14:creationId xmlns:p14="http://schemas.microsoft.com/office/powerpoint/2010/main" xmlns="" val="3263613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474346"/>
            <a:ext cx="4572000" cy="4247317"/>
          </a:xfrm>
          <a:prstGeom prst="rect">
            <a:avLst/>
          </a:prstGeom>
        </p:spPr>
        <p:txBody>
          <a:bodyPr>
            <a:spAutoFit/>
          </a:bodyPr>
          <a:lstStyle/>
          <a:p>
            <a:r>
              <a:rPr lang="tr-TR" b="1" dirty="0" smtClean="0"/>
              <a:t>TIBBİ SOSYAL ÇALIŞMA UYGULAMASI </a:t>
            </a:r>
          </a:p>
          <a:p>
            <a:r>
              <a:rPr lang="tr-TR" dirty="0" smtClean="0"/>
              <a:t>Sosyal duygusal sorunları olan hastanın hastalığının şiddetini azaltarak tıbbi bakımın etkisini çoğaltmak amacı güden tıbbi sosyal çalışma (</a:t>
            </a:r>
            <a:r>
              <a:rPr lang="tr-TR" dirty="0" err="1" smtClean="0"/>
              <a:t>medical</a:t>
            </a:r>
            <a:r>
              <a:rPr lang="tr-TR" dirty="0" smtClean="0"/>
              <a:t> </a:t>
            </a:r>
            <a:r>
              <a:rPr lang="tr-TR" dirty="0" err="1" smtClean="0"/>
              <a:t>social</a:t>
            </a:r>
            <a:r>
              <a:rPr lang="tr-TR" dirty="0" smtClean="0"/>
              <a:t> </a:t>
            </a:r>
            <a:r>
              <a:rPr lang="tr-TR" dirty="0" err="1" smtClean="0"/>
              <a:t>work</a:t>
            </a:r>
            <a:r>
              <a:rPr lang="tr-TR" dirty="0" smtClean="0"/>
              <a:t>); 1880’lı yıllarda İngiltere’de akıl hastanelerinden taburcu olan hastaların ihtiyaçlarını karşılamak, İngiliz hastanelerinde çalışarak hastaların duygusal ve psikolojik bozukluklarını gösterdikleri şefkat ve ilgi ile hafifletmeye çalışan bayan </a:t>
            </a:r>
            <a:r>
              <a:rPr lang="tr-TR" dirty="0" err="1" smtClean="0"/>
              <a:t>Almoner’ler</a:t>
            </a:r>
            <a:r>
              <a:rPr lang="tr-TR" dirty="0" smtClean="0"/>
              <a:t>, ziyaretçi hemşirelerin fakir hastaların evlerinde karşılaştıkları sosyal bireysel sorunlar üzerine yaptıkları çalışmalar ve sosyal kurumlarda yetişmiş tıp öğrencileri tıbbi çalışmanın ana kaynağı olmuştur. </a:t>
            </a:r>
            <a:endParaRPr lang="tr-TR" dirty="0"/>
          </a:p>
        </p:txBody>
      </p:sp>
    </p:spTree>
    <p:extLst>
      <p:ext uri="{BB962C8B-B14F-4D97-AF65-F5344CB8AC3E}">
        <p14:creationId xmlns:p14="http://schemas.microsoft.com/office/powerpoint/2010/main" xmlns="" val="2542802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997839"/>
            <a:ext cx="4572000" cy="3970318"/>
          </a:xfrm>
          <a:prstGeom prst="rect">
            <a:avLst/>
          </a:prstGeom>
        </p:spPr>
        <p:txBody>
          <a:bodyPr>
            <a:spAutoFit/>
          </a:bodyPr>
          <a:lstStyle/>
          <a:p>
            <a:r>
              <a:rPr lang="tr-TR" dirty="0" smtClean="0"/>
              <a:t>Ayrıca 1900’lü yılların başlangıcında Boston Genel Hastanesinde çalışan doktor </a:t>
            </a:r>
            <a:r>
              <a:rPr lang="tr-TR" dirty="0" err="1" smtClean="0"/>
              <a:t>Richart</a:t>
            </a:r>
            <a:r>
              <a:rPr lang="tr-TR" dirty="0" smtClean="0"/>
              <a:t> C. </a:t>
            </a:r>
            <a:r>
              <a:rPr lang="tr-TR" dirty="0" err="1" smtClean="0"/>
              <a:t>Cabot</a:t>
            </a:r>
            <a:r>
              <a:rPr lang="tr-TR" dirty="0" smtClean="0"/>
              <a:t>, sosyal çalışmacının, hastaneden taburcu edilen kişileri gidip ziyaret ederek, onların durumu hakkında doktoru haberdar etmeleri gerektiğini öne süren ilk bilim adamıdır. Böylece sosyal çalışmacı aynı zamanda hastanın hastalığını aileye anlatmakta ve gerekli olan tedavi sonrası bakımın, aile üyeleri tarafından yürütülmesini sağlamakta idi. Tıbbi sosyal hizmet, Dr. </a:t>
            </a:r>
            <a:r>
              <a:rPr lang="tr-TR" dirty="0" err="1" smtClean="0"/>
              <a:t>Cabot’un</a:t>
            </a:r>
            <a:r>
              <a:rPr lang="tr-TR" dirty="0" smtClean="0"/>
              <a:t> </a:t>
            </a:r>
            <a:r>
              <a:rPr lang="tr-TR" dirty="0" err="1" smtClean="0"/>
              <a:t>gastritli</a:t>
            </a:r>
            <a:r>
              <a:rPr lang="tr-TR" dirty="0" smtClean="0"/>
              <a:t> küçük bir çocuğu tedavi sonrası bakımı ile iyileştirilmesi olayından sonra başlamıştır (</a:t>
            </a:r>
            <a:r>
              <a:rPr lang="tr-TR" dirty="0" err="1" smtClean="0"/>
              <a:t>Friedlander</a:t>
            </a:r>
            <a:r>
              <a:rPr lang="tr-TR" dirty="0" smtClean="0"/>
              <a:t>, 1966, 415-416)</a:t>
            </a:r>
            <a:endParaRPr lang="tr-TR" dirty="0"/>
          </a:p>
        </p:txBody>
      </p:sp>
    </p:spTree>
    <p:extLst>
      <p:ext uri="{BB962C8B-B14F-4D97-AF65-F5344CB8AC3E}">
        <p14:creationId xmlns:p14="http://schemas.microsoft.com/office/powerpoint/2010/main" xmlns="" val="1443627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997839"/>
            <a:ext cx="4572000" cy="3970318"/>
          </a:xfrm>
          <a:prstGeom prst="rect">
            <a:avLst/>
          </a:prstGeom>
        </p:spPr>
        <p:txBody>
          <a:bodyPr>
            <a:spAutoFit/>
          </a:bodyPr>
          <a:lstStyle/>
          <a:p>
            <a:r>
              <a:rPr lang="tr-TR" dirty="0" smtClean="0"/>
              <a:t>Tıbbi sosyal çalışma genelde şöyle tanımlanabilir: Hastaların bakım, tedavi ve rehabilitasyon hizmetlerinden sağlıkları yönünde yararlanmalarını engelleyen içsel ve dışsal sorunların çözümlenmesi amacıyla yapılan ekonomik, toplumsal, psikolojik, eğitici, destekleyici hizmetlerin tümü. Bu tanım salt hastanelerde yatan hastalar için geliştirilmemiştir. Tanım hastaları kapsamına almakla birlikte bir kuruluşa sağlık amacıyla başvuran, kendisi hasta olmayan ancak sağlıkla ilgili aile içinde sorunu olan kişi de başvuran olarak </a:t>
            </a:r>
            <a:r>
              <a:rPr lang="tr-TR" dirty="0" err="1" smtClean="0"/>
              <a:t>tıbsal</a:t>
            </a:r>
            <a:r>
              <a:rPr lang="tr-TR" dirty="0" smtClean="0"/>
              <a:t> sosyal hizmet bekleme hakkına sahiptir (Tomanbay, 1992, 105</a:t>
            </a:r>
            <a:endParaRPr lang="tr-TR" dirty="0"/>
          </a:p>
        </p:txBody>
      </p:sp>
    </p:spTree>
    <p:extLst>
      <p:ext uri="{BB962C8B-B14F-4D97-AF65-F5344CB8AC3E}">
        <p14:creationId xmlns:p14="http://schemas.microsoft.com/office/powerpoint/2010/main" xmlns="" val="458950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58848"/>
            <a:ext cx="4572000" cy="4801314"/>
          </a:xfrm>
          <a:prstGeom prst="rect">
            <a:avLst/>
          </a:prstGeom>
        </p:spPr>
        <p:txBody>
          <a:bodyPr>
            <a:spAutoFit/>
          </a:bodyPr>
          <a:lstStyle/>
          <a:p>
            <a:r>
              <a:rPr lang="tr-TR" b="1" dirty="0" smtClean="0"/>
              <a:t>PSİKİYATRİK SOSYAL ÇALIŞMA UYGULAMASI </a:t>
            </a:r>
          </a:p>
          <a:p>
            <a:r>
              <a:rPr lang="tr-TR" dirty="0" smtClean="0"/>
              <a:t>Psikiyatrik sosyal çalışma, psikiyatri kurumları ve ruh sağlığı programları çevresinde yürütülen sosyal çalışmadır. Amaç toplum sağlığını geliştiren hizmetlere katkıda bulunmak ve </a:t>
            </a:r>
            <a:r>
              <a:rPr lang="tr-TR" dirty="0" err="1" smtClean="0"/>
              <a:t>psikososyal</a:t>
            </a:r>
            <a:r>
              <a:rPr lang="tr-TR" dirty="0" smtClean="0"/>
              <a:t> sorun yaşayan insanlara yardım etmektir. İlk </a:t>
            </a:r>
            <a:r>
              <a:rPr lang="tr-TR" dirty="0" err="1" smtClean="0"/>
              <a:t>piskiyatri</a:t>
            </a:r>
            <a:r>
              <a:rPr lang="tr-TR" dirty="0" smtClean="0"/>
              <a:t> sosyal çalışmaları Boston Massachusetts hastanesi ve New York </a:t>
            </a:r>
            <a:r>
              <a:rPr lang="tr-TR" dirty="0" err="1" smtClean="0"/>
              <a:t>Bellewe</a:t>
            </a:r>
            <a:r>
              <a:rPr lang="tr-TR" dirty="0" smtClean="0"/>
              <a:t> Hastanesi ve Cornell Kliniği'nin Nörolojik Kliniğinde 1905'te başlamıştır. 1906'da New York Hayır İşleri Yardım Kurumu tarafından bu şehirdeki </a:t>
            </a:r>
            <a:r>
              <a:rPr lang="tr-TR" dirty="0" err="1" smtClean="0"/>
              <a:t>Manhatten</a:t>
            </a:r>
            <a:r>
              <a:rPr lang="tr-TR" dirty="0" smtClean="0"/>
              <a:t> Hastanesinde psikiyatri  sosyal çalışmaları başlatılmış ve hastaların aileleri ziyaret edilerek hastanın ailesi ve sosyal çevresi, geçmiş yaşamına dair psikiyatrist tarafından ihtiyaç duyulan bilgilerin edinilmesine çalışılmıştır. </a:t>
            </a:r>
            <a:endParaRPr lang="tr-TR" dirty="0"/>
          </a:p>
        </p:txBody>
      </p:sp>
    </p:spTree>
    <p:extLst>
      <p:ext uri="{BB962C8B-B14F-4D97-AF65-F5344CB8AC3E}">
        <p14:creationId xmlns:p14="http://schemas.microsoft.com/office/powerpoint/2010/main" xmlns="" val="11387760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602</Words>
  <Application>Microsoft Office PowerPoint</Application>
  <PresentationFormat>On-screen Show (4:3)</PresentationFormat>
  <Paragraphs>17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SOSYAL HİMZET  6. HAFTA</vt:lpstr>
      <vt:lpstr>Slide 2</vt:lpstr>
      <vt:lpstr>Slide 3</vt:lpstr>
      <vt:lpstr>Slide 4</vt:lpstr>
      <vt:lpstr>Slide 5</vt:lpstr>
      <vt:lpstr>Slide 6</vt:lpstr>
      <vt:lpstr>Slide 7</vt:lpstr>
      <vt:lpstr>Slide 8</vt:lpstr>
      <vt:lpstr>Slide 9</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HİMZET  6. HAFTA</dc:title>
  <dc:creator>Tuğba&amp;Cihan</dc:creator>
  <cp:lastModifiedBy>Tuğba&amp;Cihan</cp:lastModifiedBy>
  <cp:revision>1</cp:revision>
  <dcterms:created xsi:type="dcterms:W3CDTF">2020-03-27T09:44:25Z</dcterms:created>
  <dcterms:modified xsi:type="dcterms:W3CDTF">2020-03-27T09:45:12Z</dcterms:modified>
</cp:coreProperties>
</file>