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8" r:id="rId5"/>
    <p:sldId id="279" r:id="rId6"/>
    <p:sldId id="277" r:id="rId7"/>
    <p:sldId id="291" r:id="rId8"/>
    <p:sldId id="290" r:id="rId9"/>
    <p:sldId id="270" r:id="rId10"/>
    <p:sldId id="272" r:id="rId11"/>
    <p:sldId id="287" r:id="rId12"/>
    <p:sldId id="292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66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14637E1F-A017-4FBF-BAF8-9119315A634C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FD2DA02-DCA9-4C05-B937-C116A88602E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37E1F-A017-4FBF-BAF8-9119315A634C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DA02-DCA9-4C05-B937-C116A88602E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37E1F-A017-4FBF-BAF8-9119315A634C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DA02-DCA9-4C05-B937-C116A88602E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37E1F-A017-4FBF-BAF8-9119315A634C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DA02-DCA9-4C05-B937-C116A88602E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37E1F-A017-4FBF-BAF8-9119315A634C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DA02-DCA9-4C05-B937-C116A88602E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37E1F-A017-4FBF-BAF8-9119315A634C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DA02-DCA9-4C05-B937-C116A88602E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37E1F-A017-4FBF-BAF8-9119315A634C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DA02-DCA9-4C05-B937-C116A88602E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37E1F-A017-4FBF-BAF8-9119315A634C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DA02-DCA9-4C05-B937-C116A88602E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37E1F-A017-4FBF-BAF8-9119315A634C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DA02-DCA9-4C05-B937-C116A88602E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14637E1F-A017-4FBF-BAF8-9119315A634C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FD2DA02-DCA9-4C05-B937-C116A88602E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14637E1F-A017-4FBF-BAF8-9119315A634C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FD2DA02-DCA9-4C05-B937-C116A88602E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4637E1F-A017-4FBF-BAF8-9119315A634C}" type="datetimeFigureOut">
              <a:rPr lang="tr-TR" smtClean="0"/>
              <a:pPr/>
              <a:t>02.02.2018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FD2DA02-DCA9-4C05-B937-C116A88602E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Doğum Öncesi Gelişim ve Yeni Doğan Bebeğin Özellikleri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</a:rPr>
              <a:t>Yrd. Doç. Dr. Ege Akgün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508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115616" y="1268760"/>
            <a:ext cx="6965245" cy="523186"/>
          </a:xfrm>
        </p:spPr>
        <p:txBody>
          <a:bodyPr>
            <a:noAutofit/>
          </a:bodyPr>
          <a:lstStyle/>
          <a:p>
            <a:r>
              <a:rPr lang="tr-TR" sz="4800" dirty="0"/>
              <a:t>Yeni Doğan Bebeğin </a:t>
            </a:r>
            <a:r>
              <a:rPr lang="tr-TR" sz="4800" b="1" dirty="0" smtClean="0"/>
              <a:t>Fiziksel </a:t>
            </a:r>
            <a:r>
              <a:rPr lang="tr-TR" sz="4800" dirty="0" smtClean="0"/>
              <a:t>Özellikleri</a:t>
            </a:r>
            <a:endParaRPr lang="tr-TR" sz="4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2780928"/>
            <a:ext cx="7560840" cy="3384376"/>
          </a:xfrm>
        </p:spPr>
        <p:txBody>
          <a:bodyPr>
            <a:normAutofit/>
          </a:bodyPr>
          <a:lstStyle/>
          <a:p>
            <a:r>
              <a:rPr lang="tr-TR" sz="4400" dirty="0"/>
              <a:t>Yeni doğanın </a:t>
            </a:r>
            <a:r>
              <a:rPr lang="tr-TR" sz="4400" dirty="0" smtClean="0"/>
              <a:t>başı</a:t>
            </a:r>
          </a:p>
          <a:p>
            <a:r>
              <a:rPr lang="tr-TR" sz="4400" dirty="0"/>
              <a:t>Boy ve kilo özellikleri</a:t>
            </a:r>
          </a:p>
          <a:p>
            <a:r>
              <a:rPr lang="tr-TR" sz="4400" dirty="0"/>
              <a:t>Refleksler</a:t>
            </a:r>
            <a:br>
              <a:rPr lang="tr-TR" sz="4400" dirty="0"/>
            </a:b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xmlns="" val="1033158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692696"/>
            <a:ext cx="7200800" cy="5472608"/>
          </a:xfrm>
        </p:spPr>
        <p:txBody>
          <a:bodyPr>
            <a:normAutofit/>
          </a:bodyPr>
          <a:lstStyle/>
          <a:p>
            <a:r>
              <a:rPr lang="tr-TR" sz="6000" dirty="0" smtClean="0"/>
              <a:t>Emme refleksi</a:t>
            </a:r>
          </a:p>
          <a:p>
            <a:r>
              <a:rPr lang="tr-TR" sz="6000" dirty="0" smtClean="0"/>
              <a:t>İzleme refleksi</a:t>
            </a:r>
          </a:p>
          <a:p>
            <a:r>
              <a:rPr lang="tr-TR" sz="6000" dirty="0"/>
              <a:t>Moro </a:t>
            </a:r>
            <a:r>
              <a:rPr lang="tr-TR" sz="6000" dirty="0" smtClean="0"/>
              <a:t>refleksi</a:t>
            </a:r>
          </a:p>
          <a:p>
            <a:r>
              <a:rPr lang="tr-TR" sz="6000" dirty="0"/>
              <a:t>Yakalama </a:t>
            </a:r>
            <a:r>
              <a:rPr lang="tr-TR" sz="6000" dirty="0" smtClean="0"/>
              <a:t>(kavrama) refleksi</a:t>
            </a:r>
          </a:p>
          <a:p>
            <a:endParaRPr lang="tr-TR" sz="4000" dirty="0"/>
          </a:p>
          <a:p>
            <a:endParaRPr lang="tr-TR" sz="4000" dirty="0">
              <a:solidFill>
                <a:srgbClr val="FF0000"/>
              </a:solidFill>
            </a:endParaRPr>
          </a:p>
          <a:p>
            <a:endParaRPr lang="tr-TR" sz="4400" dirty="0" smtClean="0">
              <a:solidFill>
                <a:srgbClr val="FF0000"/>
              </a:solidFill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3608" y="764704"/>
            <a:ext cx="6615837" cy="4958365"/>
          </a:xfrm>
        </p:spPr>
        <p:txBody>
          <a:bodyPr>
            <a:normAutofit/>
          </a:bodyPr>
          <a:lstStyle/>
          <a:p>
            <a:r>
              <a:rPr lang="tr-TR" sz="5400" dirty="0"/>
              <a:t>Babinski refleksi</a:t>
            </a:r>
          </a:p>
          <a:p>
            <a:r>
              <a:rPr lang="tr-TR" sz="5400" dirty="0"/>
              <a:t>Yüzme refleksi</a:t>
            </a:r>
          </a:p>
          <a:p>
            <a:r>
              <a:rPr lang="tr-TR" sz="5400" dirty="0"/>
              <a:t>Tonik boyun refleksi</a:t>
            </a:r>
          </a:p>
          <a:p>
            <a:r>
              <a:rPr lang="tr-TR" sz="5400" dirty="0"/>
              <a:t>Adım atma refleksi</a:t>
            </a:r>
          </a:p>
          <a:p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xmlns="" val="3504495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908720"/>
            <a:ext cx="7560840" cy="3384376"/>
          </a:xfrm>
        </p:spPr>
        <p:txBody>
          <a:bodyPr>
            <a:noAutofit/>
          </a:bodyPr>
          <a:lstStyle/>
          <a:p>
            <a:r>
              <a:rPr lang="tr-TR" sz="5400" dirty="0"/>
              <a:t>İnsan hayatı </a:t>
            </a:r>
            <a:r>
              <a:rPr lang="tr-TR" sz="5400" dirty="0" smtClean="0"/>
              <a:t>döllenme </a:t>
            </a:r>
            <a:r>
              <a:rPr lang="tr-TR" sz="5400" dirty="0"/>
              <a:t>(</a:t>
            </a:r>
            <a:r>
              <a:rPr lang="tr-TR" sz="5400" dirty="0" err="1"/>
              <a:t>fertilizasyon</a:t>
            </a:r>
            <a:r>
              <a:rPr lang="tr-TR" sz="5400" dirty="0"/>
              <a:t>) </a:t>
            </a:r>
            <a:r>
              <a:rPr lang="tr-TR" sz="5400" dirty="0" smtClean="0"/>
              <a:t>ile başlar.</a:t>
            </a:r>
          </a:p>
          <a:p>
            <a:pPr marL="0" indent="0">
              <a:buNone/>
            </a:pPr>
            <a:endParaRPr lang="tr-TR" sz="5400" dirty="0" smtClean="0"/>
          </a:p>
          <a:p>
            <a:r>
              <a:rPr lang="tr-TR" sz="5400" dirty="0" smtClean="0"/>
              <a:t>Doğum </a:t>
            </a:r>
            <a:r>
              <a:rPr lang="tr-TR" sz="5400" dirty="0"/>
              <a:t>öncesi </a:t>
            </a:r>
            <a:r>
              <a:rPr lang="tr-TR" sz="5400" dirty="0" smtClean="0"/>
              <a:t>gelişim</a:t>
            </a: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xmlns="" val="1489981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70500" y="1340768"/>
            <a:ext cx="7632847" cy="1202485"/>
          </a:xfrm>
        </p:spPr>
        <p:txBody>
          <a:bodyPr>
            <a:noAutofit/>
          </a:bodyPr>
          <a:lstStyle/>
          <a:p>
            <a:r>
              <a:rPr lang="tr-TR" sz="5400" dirty="0"/>
              <a:t>Doğum Öncesi Gelişim Dönemleri</a:t>
            </a:r>
            <a:br>
              <a:rPr lang="tr-TR" sz="5400" dirty="0"/>
            </a:br>
            <a:endParaRPr lang="tr-TR" sz="5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2636912"/>
            <a:ext cx="7344816" cy="1584176"/>
          </a:xfrm>
        </p:spPr>
        <p:txBody>
          <a:bodyPr>
            <a:noAutofit/>
          </a:bodyPr>
          <a:lstStyle/>
          <a:p>
            <a:r>
              <a:rPr lang="tr-TR" sz="6000" dirty="0" smtClean="0"/>
              <a:t>Zigot Dönemi</a:t>
            </a:r>
          </a:p>
          <a:p>
            <a:r>
              <a:rPr lang="tr-TR" sz="6000" dirty="0"/>
              <a:t>Embriyo </a:t>
            </a:r>
            <a:r>
              <a:rPr lang="tr-TR" sz="6000" dirty="0" smtClean="0"/>
              <a:t>Dönemi</a:t>
            </a:r>
          </a:p>
          <a:p>
            <a:r>
              <a:rPr lang="tr-TR" sz="6000" dirty="0" smtClean="0">
                <a:solidFill>
                  <a:schemeClr val="accent5"/>
                </a:solidFill>
              </a:rPr>
              <a:t> </a:t>
            </a:r>
            <a:r>
              <a:rPr lang="tr-TR" sz="6000" dirty="0"/>
              <a:t>Fetüs Dönemi</a:t>
            </a:r>
            <a:endParaRPr lang="tr-TR" sz="6000" dirty="0" smtClean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0160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Doğum Öncesi Gelişimi Etkileyen Faktörler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71600" y="2119256"/>
            <a:ext cx="6687845" cy="3974039"/>
          </a:xfrm>
        </p:spPr>
        <p:txBody>
          <a:bodyPr>
            <a:normAutofit fontScale="92500" lnSpcReduction="20000"/>
          </a:bodyPr>
          <a:lstStyle/>
          <a:p>
            <a:r>
              <a:rPr lang="tr-TR" sz="4800" dirty="0" smtClean="0"/>
              <a:t>genetik bozukluklar</a:t>
            </a:r>
          </a:p>
          <a:p>
            <a:r>
              <a:rPr lang="tr-TR" sz="4800" dirty="0" smtClean="0"/>
              <a:t>hastalıklar</a:t>
            </a:r>
            <a:endParaRPr lang="tr-TR" sz="4800" dirty="0"/>
          </a:p>
          <a:p>
            <a:r>
              <a:rPr lang="tr-TR" sz="4800" dirty="0"/>
              <a:t>Anne-baba arası kan uyuşmazlığı,</a:t>
            </a:r>
          </a:p>
          <a:p>
            <a:r>
              <a:rPr lang="tr-TR" sz="4800" dirty="0"/>
              <a:t>Anne rahmindeki yapısal bozukluklar</a:t>
            </a:r>
          </a:p>
          <a:p>
            <a:endParaRPr lang="tr-TR" sz="4800" dirty="0" smtClean="0"/>
          </a:p>
        </p:txBody>
      </p:sp>
    </p:spTree>
    <p:extLst>
      <p:ext uri="{BB962C8B-B14F-4D97-AF65-F5344CB8AC3E}">
        <p14:creationId xmlns:p14="http://schemas.microsoft.com/office/powerpoint/2010/main" xmlns="" val="2893008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99592" y="764704"/>
            <a:ext cx="7416824" cy="5400600"/>
          </a:xfrm>
        </p:spPr>
        <p:txBody>
          <a:bodyPr>
            <a:normAutofit/>
          </a:bodyPr>
          <a:lstStyle/>
          <a:p>
            <a:r>
              <a:rPr lang="tr-TR" sz="5400" dirty="0" smtClean="0"/>
              <a:t>20 yaş altı </a:t>
            </a:r>
            <a:r>
              <a:rPr lang="tr-TR" sz="5400" dirty="0"/>
              <a:t>ve 35 </a:t>
            </a:r>
            <a:r>
              <a:rPr lang="tr-TR" sz="5400" dirty="0" smtClean="0"/>
              <a:t>yaş üstü </a:t>
            </a:r>
            <a:r>
              <a:rPr lang="tr-TR" sz="5400" dirty="0"/>
              <a:t>kadınlarda </a:t>
            </a:r>
            <a:r>
              <a:rPr lang="tr-TR" sz="5400" dirty="0" smtClean="0"/>
              <a:t>doğum anomali riski daha </a:t>
            </a:r>
            <a:r>
              <a:rPr lang="tr-TR" sz="5400" dirty="0"/>
              <a:t>yüksektir.</a:t>
            </a:r>
          </a:p>
          <a:p>
            <a:r>
              <a:rPr lang="tr-TR" sz="5400" dirty="0" smtClean="0"/>
              <a:t>Gebelikte Kötü Beslenme</a:t>
            </a:r>
            <a:endParaRPr lang="tr-TR" sz="5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321822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7584" y="764704"/>
            <a:ext cx="7560840" cy="5256584"/>
          </a:xfrm>
        </p:spPr>
        <p:txBody>
          <a:bodyPr>
            <a:normAutofit/>
          </a:bodyPr>
          <a:lstStyle/>
          <a:p>
            <a:r>
              <a:rPr lang="tr-TR" sz="5400" dirty="0"/>
              <a:t>Annenin Yaşı </a:t>
            </a:r>
            <a:endParaRPr lang="tr-TR" sz="5400" dirty="0" smtClean="0"/>
          </a:p>
          <a:p>
            <a:r>
              <a:rPr lang="tr-TR" sz="5400" dirty="0" smtClean="0"/>
              <a:t>Gebelikte sigara, alkol</a:t>
            </a:r>
            <a:r>
              <a:rPr lang="tr-TR" sz="5400" dirty="0"/>
              <a:t>, uyuşturucu </a:t>
            </a:r>
            <a:r>
              <a:rPr lang="tr-TR" sz="5400" dirty="0" smtClean="0"/>
              <a:t>kullanımı, </a:t>
            </a:r>
            <a:r>
              <a:rPr lang="tr-TR" sz="5400" dirty="0"/>
              <a:t>yeterli oksijen </a:t>
            </a:r>
            <a:r>
              <a:rPr lang="tr-TR" sz="5400" dirty="0" smtClean="0"/>
              <a:t>alamama</a:t>
            </a:r>
            <a:endParaRPr lang="tr-TR" sz="5400" dirty="0"/>
          </a:p>
          <a:p>
            <a:r>
              <a:rPr lang="tr-TR" sz="5400" dirty="0" smtClean="0"/>
              <a:t>Çoğul gebelik</a:t>
            </a:r>
          </a:p>
          <a:p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xmlns="" val="341255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3608" y="764704"/>
            <a:ext cx="6615837" cy="4958365"/>
          </a:xfrm>
        </p:spPr>
        <p:txBody>
          <a:bodyPr/>
          <a:lstStyle/>
          <a:p>
            <a:r>
              <a:rPr lang="tr-TR" sz="4800" dirty="0"/>
              <a:t>Gebelikte kullanılan ilaçlar </a:t>
            </a:r>
          </a:p>
          <a:p>
            <a:r>
              <a:rPr lang="tr-TR" sz="4800" dirty="0"/>
              <a:t>Radyasyon</a:t>
            </a:r>
          </a:p>
          <a:p>
            <a:r>
              <a:rPr lang="tr-TR" sz="4800" dirty="0"/>
              <a:t>Kimyasal maddeler</a:t>
            </a:r>
          </a:p>
          <a:p>
            <a:r>
              <a:rPr lang="tr-TR" sz="4800" dirty="0"/>
              <a:t>Annenin duygusal durumu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995423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89377" y="620689"/>
            <a:ext cx="6965245" cy="792088"/>
          </a:xfrm>
        </p:spPr>
        <p:txBody>
          <a:bodyPr/>
          <a:lstStyle/>
          <a:p>
            <a:r>
              <a:rPr lang="tr-TR" dirty="0" smtClean="0"/>
              <a:t>Doğum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55575" y="1556792"/>
            <a:ext cx="7632848" cy="4752526"/>
          </a:xfrm>
        </p:spPr>
        <p:txBody>
          <a:bodyPr>
            <a:normAutofit/>
          </a:bodyPr>
          <a:lstStyle/>
          <a:p>
            <a:r>
              <a:rPr lang="tr-TR" sz="6600" dirty="0" smtClean="0"/>
              <a:t>Annenin bilinçli ve eğitimli olması önemli</a:t>
            </a:r>
            <a:endParaRPr lang="tr-TR" sz="6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115616" y="764704"/>
            <a:ext cx="6965245" cy="739210"/>
          </a:xfrm>
        </p:spPr>
        <p:txBody>
          <a:bodyPr>
            <a:normAutofit fontScale="90000"/>
          </a:bodyPr>
          <a:lstStyle/>
          <a:p>
            <a:r>
              <a:rPr lang="tr-TR" sz="3600" dirty="0"/>
              <a:t>Doğum </a:t>
            </a:r>
            <a:r>
              <a:rPr lang="tr-TR" sz="3600" dirty="0" smtClean="0"/>
              <a:t>Sonrası</a:t>
            </a:r>
            <a:r>
              <a:rPr lang="tr-TR" sz="3600" dirty="0"/>
              <a:t/>
            </a:r>
            <a:br>
              <a:rPr lang="tr-TR" sz="3600" dirty="0"/>
            </a:b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99592" y="1196752"/>
            <a:ext cx="7488832" cy="5040560"/>
          </a:xfrm>
        </p:spPr>
        <p:txBody>
          <a:bodyPr>
            <a:normAutofit/>
          </a:bodyPr>
          <a:lstStyle/>
          <a:p>
            <a:r>
              <a:rPr lang="tr-TR" sz="6000" dirty="0" smtClean="0"/>
              <a:t>“yeni doğan”: Doğum-1</a:t>
            </a:r>
            <a:r>
              <a:rPr lang="tr-TR" sz="6000" dirty="0"/>
              <a:t>. ayın </a:t>
            </a:r>
            <a:r>
              <a:rPr lang="tr-TR" sz="6000" dirty="0" smtClean="0"/>
              <a:t>sonu</a:t>
            </a:r>
          </a:p>
          <a:p>
            <a:r>
              <a:rPr lang="tr-TR" sz="6000" dirty="0" smtClean="0"/>
              <a:t>Yeni </a:t>
            </a:r>
            <a:r>
              <a:rPr lang="tr-TR" sz="6000" dirty="0"/>
              <a:t>Doğan Bebeğe Uygulanan </a:t>
            </a:r>
            <a:r>
              <a:rPr lang="tr-TR" sz="6000" dirty="0" smtClean="0"/>
              <a:t>Testler</a:t>
            </a:r>
          </a:p>
        </p:txBody>
      </p:sp>
    </p:spTree>
    <p:extLst>
      <p:ext uri="{BB962C8B-B14F-4D97-AF65-F5344CB8AC3E}">
        <p14:creationId xmlns:p14="http://schemas.microsoft.com/office/powerpoint/2010/main" xmlns="" val="30314236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aptiye">
  <a:themeElements>
    <a:clrScheme name="Raptiye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Raptiye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aptiy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302</TotalTime>
  <Words>153</Words>
  <Application>Microsoft Office PowerPoint</Application>
  <PresentationFormat>Ekran Gösterisi (4:3)</PresentationFormat>
  <Paragraphs>42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Raptiye</vt:lpstr>
      <vt:lpstr>Doğum Öncesi Gelişim ve Yeni Doğan Bebeğin Özellikleri </vt:lpstr>
      <vt:lpstr>Slayt 2</vt:lpstr>
      <vt:lpstr>Doğum Öncesi Gelişim Dönemleri </vt:lpstr>
      <vt:lpstr>Doğum Öncesi Gelişimi Etkileyen Faktörler</vt:lpstr>
      <vt:lpstr>Slayt 5</vt:lpstr>
      <vt:lpstr>Slayt 6</vt:lpstr>
      <vt:lpstr>Slayt 7</vt:lpstr>
      <vt:lpstr>Doğum</vt:lpstr>
      <vt:lpstr>Doğum Sonrası </vt:lpstr>
      <vt:lpstr>Yeni Doğan Bebeğin Fiziksel Özellikleri</vt:lpstr>
      <vt:lpstr>Slayt 11</vt:lpstr>
      <vt:lpstr>Slayt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Doğum Öncesi Gelişim</dc:title>
  <dc:creator>EGE</dc:creator>
  <cp:lastModifiedBy>EGE</cp:lastModifiedBy>
  <cp:revision>30</cp:revision>
  <dcterms:created xsi:type="dcterms:W3CDTF">2012-10-12T08:07:29Z</dcterms:created>
  <dcterms:modified xsi:type="dcterms:W3CDTF">2018-02-02T07:58:28Z</dcterms:modified>
</cp:coreProperties>
</file>