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sldIdLst>
    <p:sldId id="256" r:id="rId2"/>
    <p:sldId id="257" r:id="rId3"/>
    <p:sldId id="258" r:id="rId4"/>
    <p:sldId id="259" r:id="rId5"/>
    <p:sldId id="260" r:id="rId6"/>
    <p:sldId id="265" r:id="rId7"/>
    <p:sldId id="261" r:id="rId8"/>
    <p:sldId id="262" r:id="rId9"/>
    <p:sldId id="263" r:id="rId10"/>
    <p:sldId id="264"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076265FF-ADAD-4A79-AD11-C3BD9FE5135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B9F9DB-06B7-4F2D-A326-2D721D1D6B15}" type="slidenum">
              <a:rPr lang="tr-TR" smtClean="0"/>
              <a:t>‹#›</a:t>
            </a:fld>
            <a:endParaRPr lang="tr-TR"/>
          </a:p>
        </p:txBody>
      </p:sp>
    </p:spTree>
    <p:extLst>
      <p:ext uri="{BB962C8B-B14F-4D97-AF65-F5344CB8AC3E}">
        <p14:creationId xmlns:p14="http://schemas.microsoft.com/office/powerpoint/2010/main" val="669786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76265FF-ADAD-4A79-AD11-C3BD9FE5135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B9F9DB-06B7-4F2D-A326-2D721D1D6B15}" type="slidenum">
              <a:rPr lang="tr-TR" smtClean="0"/>
              <a:t>‹#›</a:t>
            </a:fld>
            <a:endParaRPr lang="tr-TR"/>
          </a:p>
        </p:txBody>
      </p:sp>
    </p:spTree>
    <p:extLst>
      <p:ext uri="{BB962C8B-B14F-4D97-AF65-F5344CB8AC3E}">
        <p14:creationId xmlns:p14="http://schemas.microsoft.com/office/powerpoint/2010/main" val="2447418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76265FF-ADAD-4A79-AD11-C3BD9FE5135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B9F9DB-06B7-4F2D-A326-2D721D1D6B15}"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99525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76265FF-ADAD-4A79-AD11-C3BD9FE5135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B9F9DB-06B7-4F2D-A326-2D721D1D6B15}" type="slidenum">
              <a:rPr lang="tr-TR" smtClean="0"/>
              <a:t>‹#›</a:t>
            </a:fld>
            <a:endParaRPr lang="tr-TR"/>
          </a:p>
        </p:txBody>
      </p:sp>
    </p:spTree>
    <p:extLst>
      <p:ext uri="{BB962C8B-B14F-4D97-AF65-F5344CB8AC3E}">
        <p14:creationId xmlns:p14="http://schemas.microsoft.com/office/powerpoint/2010/main" val="3277467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76265FF-ADAD-4A79-AD11-C3BD9FE5135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B9F9DB-06B7-4F2D-A326-2D721D1D6B15}"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198000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76265FF-ADAD-4A79-AD11-C3BD9FE5135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B9F9DB-06B7-4F2D-A326-2D721D1D6B15}" type="slidenum">
              <a:rPr lang="tr-TR" smtClean="0"/>
              <a:t>‹#›</a:t>
            </a:fld>
            <a:endParaRPr lang="tr-TR"/>
          </a:p>
        </p:txBody>
      </p:sp>
    </p:spTree>
    <p:extLst>
      <p:ext uri="{BB962C8B-B14F-4D97-AF65-F5344CB8AC3E}">
        <p14:creationId xmlns:p14="http://schemas.microsoft.com/office/powerpoint/2010/main" val="529425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76265FF-ADAD-4A79-AD11-C3BD9FE5135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B9F9DB-06B7-4F2D-A326-2D721D1D6B15}" type="slidenum">
              <a:rPr lang="tr-TR" smtClean="0"/>
              <a:t>‹#›</a:t>
            </a:fld>
            <a:endParaRPr lang="tr-TR"/>
          </a:p>
        </p:txBody>
      </p:sp>
    </p:spTree>
    <p:extLst>
      <p:ext uri="{BB962C8B-B14F-4D97-AF65-F5344CB8AC3E}">
        <p14:creationId xmlns:p14="http://schemas.microsoft.com/office/powerpoint/2010/main" val="10828208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76265FF-ADAD-4A79-AD11-C3BD9FE5135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B9F9DB-06B7-4F2D-A326-2D721D1D6B15}" type="slidenum">
              <a:rPr lang="tr-TR" smtClean="0"/>
              <a:t>‹#›</a:t>
            </a:fld>
            <a:endParaRPr lang="tr-TR"/>
          </a:p>
        </p:txBody>
      </p:sp>
    </p:spTree>
    <p:extLst>
      <p:ext uri="{BB962C8B-B14F-4D97-AF65-F5344CB8AC3E}">
        <p14:creationId xmlns:p14="http://schemas.microsoft.com/office/powerpoint/2010/main" val="15590782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73F226CC-C88D-4C6C-9BC7-1B89AF83924E}" type="slidenum">
              <a:rPr lang="tr-TR" altLang="tr-TR"/>
              <a:pPr>
                <a:defRPr/>
              </a:pPr>
              <a:t>‹#›</a:t>
            </a:fld>
            <a:endParaRPr lang="tr-TR" altLang="tr-TR"/>
          </a:p>
        </p:txBody>
      </p:sp>
    </p:spTree>
    <p:extLst>
      <p:ext uri="{BB962C8B-B14F-4D97-AF65-F5344CB8AC3E}">
        <p14:creationId xmlns:p14="http://schemas.microsoft.com/office/powerpoint/2010/main" val="1707116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76265FF-ADAD-4A79-AD11-C3BD9FE5135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B9F9DB-06B7-4F2D-A326-2D721D1D6B15}" type="slidenum">
              <a:rPr lang="tr-TR" smtClean="0"/>
              <a:t>‹#›</a:t>
            </a:fld>
            <a:endParaRPr lang="tr-TR"/>
          </a:p>
        </p:txBody>
      </p:sp>
    </p:spTree>
    <p:extLst>
      <p:ext uri="{BB962C8B-B14F-4D97-AF65-F5344CB8AC3E}">
        <p14:creationId xmlns:p14="http://schemas.microsoft.com/office/powerpoint/2010/main" val="1443901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76265FF-ADAD-4A79-AD11-C3BD9FE51354}"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B9F9DB-06B7-4F2D-A326-2D721D1D6B15}" type="slidenum">
              <a:rPr lang="tr-TR" smtClean="0"/>
              <a:t>‹#›</a:t>
            </a:fld>
            <a:endParaRPr lang="tr-TR"/>
          </a:p>
        </p:txBody>
      </p:sp>
    </p:spTree>
    <p:extLst>
      <p:ext uri="{BB962C8B-B14F-4D97-AF65-F5344CB8AC3E}">
        <p14:creationId xmlns:p14="http://schemas.microsoft.com/office/powerpoint/2010/main" val="304331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76265FF-ADAD-4A79-AD11-C3BD9FE51354}" type="datetimeFigureOut">
              <a:rPr lang="tr-TR" smtClean="0"/>
              <a:t>5.04.2018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8B9F9DB-06B7-4F2D-A326-2D721D1D6B15}" type="slidenum">
              <a:rPr lang="tr-TR" smtClean="0"/>
              <a:t>‹#›</a:t>
            </a:fld>
            <a:endParaRPr lang="tr-TR"/>
          </a:p>
        </p:txBody>
      </p:sp>
    </p:spTree>
    <p:extLst>
      <p:ext uri="{BB962C8B-B14F-4D97-AF65-F5344CB8AC3E}">
        <p14:creationId xmlns:p14="http://schemas.microsoft.com/office/powerpoint/2010/main" val="605963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76265FF-ADAD-4A79-AD11-C3BD9FE51354}" type="datetimeFigureOut">
              <a:rPr lang="tr-TR" smtClean="0"/>
              <a:t>5.04.2018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8B9F9DB-06B7-4F2D-A326-2D721D1D6B15}" type="slidenum">
              <a:rPr lang="tr-TR" smtClean="0"/>
              <a:t>‹#›</a:t>
            </a:fld>
            <a:endParaRPr lang="tr-TR"/>
          </a:p>
        </p:txBody>
      </p:sp>
    </p:spTree>
    <p:extLst>
      <p:ext uri="{BB962C8B-B14F-4D97-AF65-F5344CB8AC3E}">
        <p14:creationId xmlns:p14="http://schemas.microsoft.com/office/powerpoint/2010/main" val="3809720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76265FF-ADAD-4A79-AD11-C3BD9FE51354}" type="datetimeFigureOut">
              <a:rPr lang="tr-TR" smtClean="0"/>
              <a:t>5.04.2018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8B9F9DB-06B7-4F2D-A326-2D721D1D6B15}" type="slidenum">
              <a:rPr lang="tr-TR" smtClean="0"/>
              <a:t>‹#›</a:t>
            </a:fld>
            <a:endParaRPr lang="tr-TR"/>
          </a:p>
        </p:txBody>
      </p:sp>
    </p:spTree>
    <p:extLst>
      <p:ext uri="{BB962C8B-B14F-4D97-AF65-F5344CB8AC3E}">
        <p14:creationId xmlns:p14="http://schemas.microsoft.com/office/powerpoint/2010/main" val="942019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6265FF-ADAD-4A79-AD11-C3BD9FE51354}" type="datetimeFigureOut">
              <a:rPr lang="tr-TR" smtClean="0"/>
              <a:t>5.04.2018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8B9F9DB-06B7-4F2D-A326-2D721D1D6B15}" type="slidenum">
              <a:rPr lang="tr-TR" smtClean="0"/>
              <a:t>‹#›</a:t>
            </a:fld>
            <a:endParaRPr lang="tr-TR"/>
          </a:p>
        </p:txBody>
      </p:sp>
    </p:spTree>
    <p:extLst>
      <p:ext uri="{BB962C8B-B14F-4D97-AF65-F5344CB8AC3E}">
        <p14:creationId xmlns:p14="http://schemas.microsoft.com/office/powerpoint/2010/main" val="525384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76265FF-ADAD-4A79-AD11-C3BD9FE51354}" type="datetimeFigureOut">
              <a:rPr lang="tr-TR" smtClean="0"/>
              <a:t>5.04.2018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8B9F9DB-06B7-4F2D-A326-2D721D1D6B15}" type="slidenum">
              <a:rPr lang="tr-TR" smtClean="0"/>
              <a:t>‹#›</a:t>
            </a:fld>
            <a:endParaRPr lang="tr-TR"/>
          </a:p>
        </p:txBody>
      </p:sp>
    </p:spTree>
    <p:extLst>
      <p:ext uri="{BB962C8B-B14F-4D97-AF65-F5344CB8AC3E}">
        <p14:creationId xmlns:p14="http://schemas.microsoft.com/office/powerpoint/2010/main" val="3393925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76265FF-ADAD-4A79-AD11-C3BD9FE51354}" type="datetimeFigureOut">
              <a:rPr lang="tr-TR" smtClean="0"/>
              <a:t>5.04.2018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8B9F9DB-06B7-4F2D-A326-2D721D1D6B15}" type="slidenum">
              <a:rPr lang="tr-TR" smtClean="0"/>
              <a:t>‹#›</a:t>
            </a:fld>
            <a:endParaRPr lang="tr-TR"/>
          </a:p>
        </p:txBody>
      </p:sp>
    </p:spTree>
    <p:extLst>
      <p:ext uri="{BB962C8B-B14F-4D97-AF65-F5344CB8AC3E}">
        <p14:creationId xmlns:p14="http://schemas.microsoft.com/office/powerpoint/2010/main" val="447145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76265FF-ADAD-4A79-AD11-C3BD9FE51354}" type="datetimeFigureOut">
              <a:rPr lang="tr-TR" smtClean="0"/>
              <a:t>5.04.2018</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8B9F9DB-06B7-4F2D-A326-2D721D1D6B15}" type="slidenum">
              <a:rPr lang="tr-TR" smtClean="0"/>
              <a:t>‹#›</a:t>
            </a:fld>
            <a:endParaRPr lang="tr-TR"/>
          </a:p>
        </p:txBody>
      </p:sp>
    </p:spTree>
    <p:extLst>
      <p:ext uri="{BB962C8B-B14F-4D97-AF65-F5344CB8AC3E}">
        <p14:creationId xmlns:p14="http://schemas.microsoft.com/office/powerpoint/2010/main" val="2006165302"/>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4" name="Rectangle 4"/>
          <p:cNvSpPr>
            <a:spLocks noChangeArrowheads="1"/>
          </p:cNvSpPr>
          <p:nvPr/>
        </p:nvSpPr>
        <p:spPr bwMode="auto">
          <a:xfrm>
            <a:off x="2467735" y="2922036"/>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ctr" eaLnBrk="1" hangingPunct="1">
              <a:spcBef>
                <a:spcPct val="20000"/>
              </a:spcBef>
              <a:buFont typeface="Wingdings" pitchFamily="2" charset="2"/>
              <a:buNone/>
              <a:defRPr/>
            </a:pPr>
            <a:r>
              <a:rPr lang="tr-TR" sz="3400" dirty="0">
                <a:effectLst>
                  <a:outerShdw blurRad="38100" dist="38100" dir="2700000" algn="tl">
                    <a:srgbClr val="C0C0C0"/>
                  </a:outerShdw>
                </a:effectLst>
                <a:latin typeface="Comic Sans MS" pitchFamily="66" charset="0"/>
              </a:rPr>
              <a:t>TÜTÜN</a:t>
            </a:r>
            <a:endParaRPr lang="en-US" sz="3400" dirty="0">
              <a:effectLst>
                <a:outerShdw blurRad="38100" dist="38100" dir="2700000" algn="tl">
                  <a:srgbClr val="C0C0C0"/>
                </a:outerShdw>
              </a:effectLst>
              <a:latin typeface="Comic Sans MS" pitchFamily="66" charset="0"/>
            </a:endParaRPr>
          </a:p>
        </p:txBody>
      </p:sp>
    </p:spTree>
    <p:extLst>
      <p:ext uri="{BB962C8B-B14F-4D97-AF65-F5344CB8AC3E}">
        <p14:creationId xmlns:p14="http://schemas.microsoft.com/office/powerpoint/2010/main" val="1333566875"/>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9" name="Rectangle 7"/>
          <p:cNvSpPr>
            <a:spLocks noChangeArrowheads="1"/>
          </p:cNvSpPr>
          <p:nvPr/>
        </p:nvSpPr>
        <p:spPr bwMode="auto">
          <a:xfrm>
            <a:off x="1703389" y="357188"/>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Bitki</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10243" name="Line 8"/>
          <p:cNvSpPr>
            <a:spLocks noChangeShapeType="1"/>
          </p:cNvSpPr>
          <p:nvPr/>
        </p:nvSpPr>
        <p:spPr bwMode="auto">
          <a:xfrm>
            <a:off x="1847851" y="860425"/>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pic>
        <p:nvPicPr>
          <p:cNvPr id="115734" name="Picture 22" descr="tobacco_7784_l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74838" y="1166813"/>
            <a:ext cx="2463800" cy="34988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15735" name="Picture 23" descr="TOBACC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52939" y="1166814"/>
            <a:ext cx="2289175" cy="35004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15736" name="Rectangle 24"/>
          <p:cNvSpPr>
            <a:spLocks noChangeArrowheads="1"/>
          </p:cNvSpPr>
          <p:nvPr/>
        </p:nvSpPr>
        <p:spPr bwMode="auto">
          <a:xfrm>
            <a:off x="6881813" y="1143001"/>
            <a:ext cx="3429000" cy="301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spcAft>
                <a:spcPts val="600"/>
              </a:spcAft>
              <a:buNone/>
            </a:pPr>
            <a:r>
              <a:rPr lang="tr-TR" altLang="tr-TR" sz="1800">
                <a:latin typeface="Comic Sans MS" panose="030F0702030302020204" pitchFamily="66" charset="0"/>
                <a:ea typeface="Times New Roman" panose="02020603050405020304" pitchFamily="18" charset="0"/>
                <a:cs typeface="Tahoma" panose="020B0604030504040204" pitchFamily="34" charset="0"/>
              </a:rPr>
              <a:t>Tütün bitkisinin tek yıllık otsu yapıda formları bulunduğu gibi,  çok yıllık ağaçsı formları da vardır.</a:t>
            </a:r>
          </a:p>
          <a:p>
            <a:pPr algn="just">
              <a:spcBef>
                <a:spcPct val="0"/>
              </a:spcBef>
              <a:spcAft>
                <a:spcPts val="600"/>
              </a:spcAft>
              <a:buNone/>
            </a:pPr>
            <a:r>
              <a:rPr lang="tr-TR" altLang="tr-TR" sz="1800">
                <a:latin typeface="Comic Sans MS" panose="030F0702030302020204" pitchFamily="66" charset="0"/>
                <a:ea typeface="Times New Roman" panose="02020603050405020304" pitchFamily="18" charset="0"/>
                <a:cs typeface="Tahoma" panose="020B0604030504040204" pitchFamily="34" charset="0"/>
              </a:rPr>
              <a:t>Tütün, mevsimi olan yerlerde ilkbaharda, mevsimi olmayan yerlerde ise hemen her zaman dikilebilir.</a:t>
            </a:r>
          </a:p>
          <a:p>
            <a:pPr algn="just">
              <a:spcBef>
                <a:spcPct val="0"/>
              </a:spcBef>
              <a:spcAft>
                <a:spcPts val="600"/>
              </a:spcAft>
              <a:buNone/>
            </a:pPr>
            <a:r>
              <a:rPr lang="tr-TR" altLang="tr-TR" sz="1800">
                <a:latin typeface="Comic Sans MS" panose="030F0702030302020204" pitchFamily="66" charset="0"/>
                <a:ea typeface="Times New Roman" panose="02020603050405020304" pitchFamily="18" charset="0"/>
                <a:cs typeface="Tahoma" panose="020B0604030504040204" pitchFamily="34" charset="0"/>
              </a:rPr>
              <a:t>Kültürü yapılan tütün çeşitleri tek yıllık ve otsu bitkilerdir.</a:t>
            </a:r>
          </a:p>
        </p:txBody>
      </p:sp>
      <p:sp>
        <p:nvSpPr>
          <p:cNvPr id="9" name="Rectangle 24"/>
          <p:cNvSpPr>
            <a:spLocks noChangeArrowheads="1"/>
          </p:cNvSpPr>
          <p:nvPr/>
        </p:nvSpPr>
        <p:spPr bwMode="auto">
          <a:xfrm>
            <a:off x="1738313" y="4770439"/>
            <a:ext cx="857250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spcAft>
                <a:spcPts val="600"/>
              </a:spcAft>
              <a:buNone/>
            </a:pPr>
            <a:r>
              <a:rPr lang="tr-TR" altLang="tr-TR" sz="1800" dirty="0">
                <a:latin typeface="Comic Sans MS" panose="030F0702030302020204" pitchFamily="66" charset="0"/>
                <a:ea typeface="Times New Roman" panose="02020603050405020304" pitchFamily="18" charset="0"/>
                <a:cs typeface="Tahoma" panose="020B0604030504040204" pitchFamily="34" charset="0"/>
              </a:rPr>
              <a:t>Tütün tohumları son derece küçük olduğu için tohumdan yetiştirilmesi çok zor olup, pratik değildir. Ayrıca, vejetasyon dönemi uzun olan çeşitlerin belli bir sürede yetiştirilebilmesi için fide olarak dikilmesi ve bu nedenle 1-2 ay gibi bir sürenin fideliklerde kazanılması gerekmektedir. Bundan dolayı tütün tohumları, 1-2 ay önceden yastıklara ekilerek fide elde edilmekte ve elde edilen bu fideler, tarlalara şaşırtılarak tarımı yapılır.</a:t>
            </a:r>
          </a:p>
        </p:txBody>
      </p:sp>
    </p:spTree>
    <p:extLst>
      <p:ext uri="{BB962C8B-B14F-4D97-AF65-F5344CB8AC3E}">
        <p14:creationId xmlns:p14="http://schemas.microsoft.com/office/powerpoint/2010/main" val="3617579643"/>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15734"/>
                                        </p:tgtEl>
                                        <p:attrNameLst>
                                          <p:attrName>style.visibility</p:attrName>
                                        </p:attrNameLst>
                                      </p:cBhvr>
                                      <p:to>
                                        <p:strVal val="visible"/>
                                      </p:to>
                                    </p:set>
                                    <p:animEffect transition="in" filter="box(out)">
                                      <p:cBhvr>
                                        <p:cTn id="7" dur="500"/>
                                        <p:tgtEl>
                                          <p:spTgt spid="115734"/>
                                        </p:tgtEl>
                                      </p:cBhvr>
                                    </p:animEffect>
                                  </p:childTnLst>
                                </p:cTn>
                              </p:par>
                              <p:par>
                                <p:cTn id="8" presetID="4" presetClass="entr" presetSubtype="32" fill="hold" nodeType="withEffect">
                                  <p:stCondLst>
                                    <p:cond delay="0"/>
                                  </p:stCondLst>
                                  <p:childTnLst>
                                    <p:set>
                                      <p:cBhvr>
                                        <p:cTn id="9" dur="1" fill="hold">
                                          <p:stCondLst>
                                            <p:cond delay="0"/>
                                          </p:stCondLst>
                                        </p:cTn>
                                        <p:tgtEl>
                                          <p:spTgt spid="115735"/>
                                        </p:tgtEl>
                                        <p:attrNameLst>
                                          <p:attrName>style.visibility</p:attrName>
                                        </p:attrNameLst>
                                      </p:cBhvr>
                                      <p:to>
                                        <p:strVal val="visible"/>
                                      </p:to>
                                    </p:set>
                                    <p:animEffect transition="in" filter="box(out)">
                                      <p:cBhvr>
                                        <p:cTn id="10" dur="500"/>
                                        <p:tgtEl>
                                          <p:spTgt spid="115735"/>
                                        </p:tgtEl>
                                      </p:cBhvr>
                                    </p:animEffect>
                                  </p:childTnLst>
                                </p:cTn>
                              </p:par>
                              <p:par>
                                <p:cTn id="11" presetID="4" presetClass="entr" presetSubtype="32" fill="hold" nodeType="withEffect">
                                  <p:stCondLst>
                                    <p:cond delay="0"/>
                                  </p:stCondLst>
                                  <p:childTnLst>
                                    <p:set>
                                      <p:cBhvr>
                                        <p:cTn id="12" dur="1" fill="hold">
                                          <p:stCondLst>
                                            <p:cond delay="0"/>
                                          </p:stCondLst>
                                        </p:cTn>
                                        <p:tgtEl>
                                          <p:spTgt spid="115736">
                                            <p:txEl>
                                              <p:pRg st="0" end="0"/>
                                            </p:txEl>
                                          </p:spTgt>
                                        </p:tgtEl>
                                        <p:attrNameLst>
                                          <p:attrName>style.visibility</p:attrName>
                                        </p:attrNameLst>
                                      </p:cBhvr>
                                      <p:to>
                                        <p:strVal val="visible"/>
                                      </p:to>
                                    </p:set>
                                    <p:animEffect transition="in" filter="box(out)">
                                      <p:cBhvr>
                                        <p:cTn id="13" dur="500"/>
                                        <p:tgtEl>
                                          <p:spTgt spid="115736">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32" fill="hold" nodeType="clickEffect">
                                  <p:stCondLst>
                                    <p:cond delay="0"/>
                                  </p:stCondLst>
                                  <p:childTnLst>
                                    <p:set>
                                      <p:cBhvr>
                                        <p:cTn id="17" dur="1" fill="hold">
                                          <p:stCondLst>
                                            <p:cond delay="0"/>
                                          </p:stCondLst>
                                        </p:cTn>
                                        <p:tgtEl>
                                          <p:spTgt spid="115736">
                                            <p:txEl>
                                              <p:pRg st="1" end="1"/>
                                            </p:txEl>
                                          </p:spTgt>
                                        </p:tgtEl>
                                        <p:attrNameLst>
                                          <p:attrName>style.visibility</p:attrName>
                                        </p:attrNameLst>
                                      </p:cBhvr>
                                      <p:to>
                                        <p:strVal val="visible"/>
                                      </p:to>
                                    </p:set>
                                    <p:animEffect transition="in" filter="box(out)">
                                      <p:cBhvr>
                                        <p:cTn id="18" dur="500"/>
                                        <p:tgtEl>
                                          <p:spTgt spid="115736">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32" fill="hold" nodeType="clickEffect">
                                  <p:stCondLst>
                                    <p:cond delay="0"/>
                                  </p:stCondLst>
                                  <p:childTnLst>
                                    <p:set>
                                      <p:cBhvr>
                                        <p:cTn id="22" dur="1" fill="hold">
                                          <p:stCondLst>
                                            <p:cond delay="0"/>
                                          </p:stCondLst>
                                        </p:cTn>
                                        <p:tgtEl>
                                          <p:spTgt spid="115736">
                                            <p:txEl>
                                              <p:pRg st="2" end="2"/>
                                            </p:txEl>
                                          </p:spTgt>
                                        </p:tgtEl>
                                        <p:attrNameLst>
                                          <p:attrName>style.visibility</p:attrName>
                                        </p:attrNameLst>
                                      </p:cBhvr>
                                      <p:to>
                                        <p:strVal val="visible"/>
                                      </p:to>
                                    </p:set>
                                    <p:animEffect transition="in" filter="box(out)">
                                      <p:cBhvr>
                                        <p:cTn id="23" dur="500"/>
                                        <p:tgtEl>
                                          <p:spTgt spid="115736">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32" fill="hold" nodeType="clickEffect">
                                  <p:stCondLst>
                                    <p:cond delay="0"/>
                                  </p:stCondLst>
                                  <p:childTnLst>
                                    <p:set>
                                      <p:cBhvr>
                                        <p:cTn id="27" dur="1" fill="hold">
                                          <p:stCondLst>
                                            <p:cond delay="0"/>
                                          </p:stCondLst>
                                        </p:cTn>
                                        <p:tgtEl>
                                          <p:spTgt spid="9">
                                            <p:txEl>
                                              <p:pRg st="0" end="0"/>
                                            </p:txEl>
                                          </p:spTgt>
                                        </p:tgtEl>
                                        <p:attrNameLst>
                                          <p:attrName>style.visibility</p:attrName>
                                        </p:attrNameLst>
                                      </p:cBhvr>
                                      <p:to>
                                        <p:strVal val="visible"/>
                                      </p:to>
                                    </p:set>
                                    <p:animEffect transition="in" filter="box(out)">
                                      <p:cBhvr>
                                        <p:cTn id="28"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çerik Yer Tutucusu 2"/>
          <p:cNvPicPr>
            <a:picLocks noGrp="1" noChangeAspect="1"/>
          </p:cNvPicPr>
          <p:nvPr>
            <p:ph/>
          </p:nvPr>
        </p:nvPicPr>
        <p:blipFill>
          <a:blip r:embed="rId2"/>
          <a:stretch>
            <a:fillRect/>
          </a:stretch>
        </p:blipFill>
        <p:spPr>
          <a:xfrm>
            <a:off x="857174" y="276759"/>
            <a:ext cx="6961610" cy="3023034"/>
          </a:xfrm>
          <a:prstGeom prst="rect">
            <a:avLst/>
          </a:prstGeom>
        </p:spPr>
      </p:pic>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60674" y="2646706"/>
            <a:ext cx="6998804" cy="4072145"/>
          </a:xfrm>
          <a:prstGeom prst="rect">
            <a:avLst/>
          </a:prstGeom>
        </p:spPr>
      </p:pic>
    </p:spTree>
    <p:extLst>
      <p:ext uri="{BB962C8B-B14F-4D97-AF65-F5344CB8AC3E}">
        <p14:creationId xmlns:p14="http://schemas.microsoft.com/office/powerpoint/2010/main" val="1559292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ChangeArrowheads="1"/>
          </p:cNvSpPr>
          <p:nvPr/>
        </p:nvSpPr>
        <p:spPr bwMode="auto">
          <a:xfrm>
            <a:off x="1703389" y="1149351"/>
            <a:ext cx="8713787" cy="379413"/>
          </a:xfrm>
          <a:prstGeom prst="rect">
            <a:avLst/>
          </a:prstGeom>
          <a:noFill/>
          <a:ln w="9525">
            <a:noFill/>
            <a:miter lim="800000"/>
            <a:headEnd/>
            <a:tailEnd/>
          </a:ln>
          <a:effectLst/>
        </p:spPr>
        <p:txBody>
          <a:bodyPr lIns="92075" tIns="46038" rIns="92075" bIns="46038"/>
          <a:lstStyle/>
          <a:p>
            <a:pPr marL="336550" indent="-336550" algn="just">
              <a:spcBef>
                <a:spcPct val="20000"/>
              </a:spcBef>
              <a:defRPr/>
            </a:pPr>
            <a:r>
              <a:rPr lang="tr-TR" dirty="0">
                <a:solidFill>
                  <a:srgbClr val="FF3300"/>
                </a:solidFill>
                <a:effectLst>
                  <a:outerShdw blurRad="38100" dist="38100" dir="2700000" algn="tl">
                    <a:srgbClr val="C0C0C0"/>
                  </a:outerShdw>
                </a:effectLst>
                <a:latin typeface="Comic Sans MS" pitchFamily="66" charset="0"/>
                <a:sym typeface="Wingdings 3" pitchFamily="18" charset="2"/>
              </a:rPr>
              <a:t>	</a:t>
            </a:r>
            <a:r>
              <a:rPr lang="tr-TR" dirty="0">
                <a:latin typeface="Comic Sans MS" pitchFamily="66" charset="0"/>
              </a:rPr>
              <a:t>Sigara yapılır.</a:t>
            </a:r>
            <a:endParaRPr lang="en-US" dirty="0">
              <a:latin typeface="Comic Sans MS" pitchFamily="66" charset="0"/>
            </a:endParaRPr>
          </a:p>
        </p:txBody>
      </p:sp>
      <p:sp>
        <p:nvSpPr>
          <p:cNvPr id="128003" name="Rectangle 3"/>
          <p:cNvSpPr>
            <a:spLocks noChangeArrowheads="1"/>
          </p:cNvSpPr>
          <p:nvPr/>
        </p:nvSpPr>
        <p:spPr bwMode="auto">
          <a:xfrm>
            <a:off x="1703389" y="1628776"/>
            <a:ext cx="8713787" cy="409575"/>
          </a:xfrm>
          <a:prstGeom prst="rect">
            <a:avLst/>
          </a:prstGeom>
          <a:noFill/>
          <a:ln w="9525">
            <a:noFill/>
            <a:miter lim="800000"/>
            <a:headEnd/>
            <a:tailEnd/>
          </a:ln>
          <a:effectLst/>
        </p:spPr>
        <p:txBody>
          <a:bodyPr lIns="92075" tIns="46038" rIns="92075" bIns="46038"/>
          <a:lstStyle/>
          <a:p>
            <a:pPr marL="336550" indent="-336550" algn="just">
              <a:spcBef>
                <a:spcPct val="20000"/>
              </a:spcBef>
              <a:defRPr/>
            </a:pPr>
            <a:r>
              <a:rPr lang="tr-TR">
                <a:solidFill>
                  <a:srgbClr val="FF3300"/>
                </a:solidFill>
                <a:effectLst>
                  <a:outerShdw blurRad="38100" dist="38100" dir="2700000" algn="tl">
                    <a:srgbClr val="C0C0C0"/>
                  </a:outerShdw>
                </a:effectLst>
                <a:latin typeface="Comic Sans MS" pitchFamily="66" charset="0"/>
                <a:sym typeface="Wingdings 3" pitchFamily="18" charset="2"/>
              </a:rPr>
              <a:t>	</a:t>
            </a:r>
            <a:r>
              <a:rPr lang="tr-TR">
                <a:latin typeface="Comic Sans MS" pitchFamily="66" charset="0"/>
              </a:rPr>
              <a:t>Pipo tütünü olarak değerlendirilir.</a:t>
            </a:r>
            <a:endParaRPr lang="en-US" dirty="0">
              <a:latin typeface="Comic Sans MS" pitchFamily="66" charset="0"/>
            </a:endParaRPr>
          </a:p>
        </p:txBody>
      </p:sp>
      <p:sp>
        <p:nvSpPr>
          <p:cNvPr id="128004" name="Rectangle 4"/>
          <p:cNvSpPr>
            <a:spLocks noChangeArrowheads="1"/>
          </p:cNvSpPr>
          <p:nvPr/>
        </p:nvSpPr>
        <p:spPr bwMode="auto">
          <a:xfrm>
            <a:off x="1703389" y="2085976"/>
            <a:ext cx="8713787" cy="352425"/>
          </a:xfrm>
          <a:prstGeom prst="rect">
            <a:avLst/>
          </a:prstGeom>
          <a:noFill/>
          <a:ln w="9525">
            <a:noFill/>
            <a:miter lim="800000"/>
            <a:headEnd/>
            <a:tailEnd/>
          </a:ln>
          <a:effectLst/>
        </p:spPr>
        <p:txBody>
          <a:bodyPr lIns="92075" tIns="46038" rIns="92075" bIns="46038"/>
          <a:lstStyle/>
          <a:p>
            <a:pPr marL="336550" indent="-336550" algn="just">
              <a:spcBef>
                <a:spcPct val="20000"/>
              </a:spcBef>
              <a:defRPr/>
            </a:pPr>
            <a:r>
              <a:rPr lang="tr-TR">
                <a:solidFill>
                  <a:srgbClr val="FF3300"/>
                </a:solidFill>
                <a:effectLst>
                  <a:outerShdw blurRad="38100" dist="38100" dir="2700000" algn="tl">
                    <a:srgbClr val="C0C0C0"/>
                  </a:outerShdw>
                </a:effectLst>
                <a:latin typeface="Comic Sans MS" pitchFamily="66" charset="0"/>
                <a:sym typeface="Wingdings 3" pitchFamily="18" charset="2"/>
              </a:rPr>
              <a:t>	</a:t>
            </a:r>
            <a:r>
              <a:rPr lang="tr-TR">
                <a:latin typeface="Comic Sans MS" pitchFamily="66" charset="0"/>
              </a:rPr>
              <a:t>Puro yapılır.</a:t>
            </a:r>
            <a:endParaRPr lang="en-US" dirty="0">
              <a:latin typeface="Comic Sans MS" pitchFamily="66" charset="0"/>
            </a:endParaRPr>
          </a:p>
        </p:txBody>
      </p:sp>
      <p:sp>
        <p:nvSpPr>
          <p:cNvPr id="128005" name="Rectangle 5"/>
          <p:cNvSpPr>
            <a:spLocks noChangeArrowheads="1"/>
          </p:cNvSpPr>
          <p:nvPr/>
        </p:nvSpPr>
        <p:spPr bwMode="auto">
          <a:xfrm>
            <a:off x="1703389" y="2551113"/>
            <a:ext cx="8713787" cy="398462"/>
          </a:xfrm>
          <a:prstGeom prst="rect">
            <a:avLst/>
          </a:prstGeom>
          <a:noFill/>
          <a:ln w="9525">
            <a:noFill/>
            <a:miter lim="800000"/>
            <a:headEnd/>
            <a:tailEnd/>
          </a:ln>
          <a:effectLst/>
        </p:spPr>
        <p:txBody>
          <a:bodyPr lIns="92075" tIns="46038" rIns="92075" bIns="46038"/>
          <a:lstStyle/>
          <a:p>
            <a:pPr marL="336550" indent="-336550" algn="just">
              <a:spcBef>
                <a:spcPct val="20000"/>
              </a:spcBef>
              <a:defRPr/>
            </a:pPr>
            <a:r>
              <a:rPr lang="tr-TR">
                <a:solidFill>
                  <a:srgbClr val="FF3300"/>
                </a:solidFill>
                <a:effectLst>
                  <a:outerShdw blurRad="38100" dist="38100" dir="2700000" algn="tl">
                    <a:srgbClr val="C0C0C0"/>
                  </a:outerShdw>
                </a:effectLst>
                <a:latin typeface="Comic Sans MS" pitchFamily="66" charset="0"/>
                <a:sym typeface="Wingdings 3" pitchFamily="18" charset="2"/>
              </a:rPr>
              <a:t>	</a:t>
            </a:r>
            <a:r>
              <a:rPr lang="tr-TR">
                <a:latin typeface="Comic Sans MS" pitchFamily="66" charset="0"/>
              </a:rPr>
              <a:t>Çiğnenerek kullanılır.</a:t>
            </a:r>
            <a:endParaRPr lang="en-US" dirty="0">
              <a:latin typeface="Comic Sans MS" pitchFamily="66" charset="0"/>
            </a:endParaRPr>
          </a:p>
        </p:txBody>
      </p:sp>
      <p:sp>
        <p:nvSpPr>
          <p:cNvPr id="128006" name="Rectangle 6"/>
          <p:cNvSpPr>
            <a:spLocks noChangeArrowheads="1"/>
          </p:cNvSpPr>
          <p:nvPr/>
        </p:nvSpPr>
        <p:spPr bwMode="auto">
          <a:xfrm>
            <a:off x="1703389" y="357188"/>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Kullanım Yerleri</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3079" name="Line 7"/>
          <p:cNvSpPr>
            <a:spLocks noChangeShapeType="1"/>
          </p:cNvSpPr>
          <p:nvPr/>
        </p:nvSpPr>
        <p:spPr bwMode="auto">
          <a:xfrm>
            <a:off x="1847851" y="860425"/>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28009" name="Rectangle 9"/>
          <p:cNvSpPr>
            <a:spLocks noChangeArrowheads="1"/>
          </p:cNvSpPr>
          <p:nvPr/>
        </p:nvSpPr>
        <p:spPr bwMode="auto">
          <a:xfrm>
            <a:off x="1703389" y="2998788"/>
            <a:ext cx="8713787" cy="398462"/>
          </a:xfrm>
          <a:prstGeom prst="rect">
            <a:avLst/>
          </a:prstGeom>
          <a:noFill/>
          <a:ln w="9525">
            <a:noFill/>
            <a:miter lim="800000"/>
            <a:headEnd/>
            <a:tailEnd/>
          </a:ln>
          <a:effectLst/>
        </p:spPr>
        <p:txBody>
          <a:bodyPr lIns="92075" tIns="46038" rIns="92075" bIns="46038"/>
          <a:lstStyle/>
          <a:p>
            <a:pPr marL="336550" indent="-336550" algn="just">
              <a:spcBef>
                <a:spcPct val="20000"/>
              </a:spcBef>
              <a:defRPr/>
            </a:pPr>
            <a:r>
              <a:rPr lang="tr-TR">
                <a:solidFill>
                  <a:srgbClr val="FF3300"/>
                </a:solidFill>
                <a:effectLst>
                  <a:outerShdw blurRad="38100" dist="38100" dir="2700000" algn="tl">
                    <a:srgbClr val="C0C0C0"/>
                  </a:outerShdw>
                </a:effectLst>
                <a:latin typeface="Comic Sans MS" pitchFamily="66" charset="0"/>
                <a:sym typeface="Wingdings 3" pitchFamily="18" charset="2"/>
              </a:rPr>
              <a:t>	</a:t>
            </a:r>
            <a:r>
              <a:rPr lang="tr-TR">
                <a:latin typeface="Comic Sans MS" pitchFamily="66" charset="0"/>
              </a:rPr>
              <a:t>Nargile tütünü yapılır.</a:t>
            </a:r>
            <a:endParaRPr lang="en-US" dirty="0">
              <a:latin typeface="Comic Sans MS" pitchFamily="66" charset="0"/>
            </a:endParaRPr>
          </a:p>
        </p:txBody>
      </p:sp>
      <p:sp>
        <p:nvSpPr>
          <p:cNvPr id="128010" name="Rectangle 10"/>
          <p:cNvSpPr>
            <a:spLocks noChangeArrowheads="1"/>
          </p:cNvSpPr>
          <p:nvPr/>
        </p:nvSpPr>
        <p:spPr bwMode="auto">
          <a:xfrm>
            <a:off x="1703389" y="3440113"/>
            <a:ext cx="8713787" cy="614362"/>
          </a:xfrm>
          <a:prstGeom prst="rect">
            <a:avLst/>
          </a:prstGeom>
          <a:noFill/>
          <a:ln w="9525">
            <a:noFill/>
            <a:miter lim="800000"/>
            <a:headEnd/>
            <a:tailEnd/>
          </a:ln>
          <a:effectLst/>
        </p:spPr>
        <p:txBody>
          <a:bodyPr lIns="92075" tIns="46038" rIns="92075" bIns="46038"/>
          <a:lstStyle/>
          <a:p>
            <a:pPr marL="336550" indent="-336550" algn="just">
              <a:spcBef>
                <a:spcPct val="20000"/>
              </a:spcBef>
              <a:defRPr/>
            </a:pPr>
            <a:r>
              <a:rPr lang="tr-TR">
                <a:solidFill>
                  <a:srgbClr val="FF3300"/>
                </a:solidFill>
                <a:effectLst>
                  <a:outerShdw blurRad="38100" dist="38100" dir="2700000" algn="tl">
                    <a:srgbClr val="C0C0C0"/>
                  </a:outerShdw>
                </a:effectLst>
                <a:latin typeface="Comic Sans MS" pitchFamily="66" charset="0"/>
                <a:sym typeface="Wingdings 3" pitchFamily="18" charset="2"/>
              </a:rPr>
              <a:t>	</a:t>
            </a:r>
            <a:r>
              <a:rPr lang="tr-TR">
                <a:latin typeface="Comic Sans MS" pitchFamily="66" charset="0"/>
              </a:rPr>
              <a:t>Nikotin elde edilir. Nikotin, tıpta ve tarımsal mücadele ilaçlarının yapılmasında kullanılır.</a:t>
            </a:r>
            <a:endParaRPr lang="en-US" dirty="0">
              <a:latin typeface="Comic Sans MS" pitchFamily="66" charset="0"/>
            </a:endParaRPr>
          </a:p>
        </p:txBody>
      </p:sp>
    </p:spTree>
    <p:extLst>
      <p:ext uri="{BB962C8B-B14F-4D97-AF65-F5344CB8AC3E}">
        <p14:creationId xmlns:p14="http://schemas.microsoft.com/office/powerpoint/2010/main" val="131144988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withEffect">
                                  <p:stCondLst>
                                    <p:cond delay="0"/>
                                  </p:stCondLst>
                                  <p:childTnLst>
                                    <p:set>
                                      <p:cBhvr>
                                        <p:cTn id="6" dur="1" fill="hold">
                                          <p:stCondLst>
                                            <p:cond delay="0"/>
                                          </p:stCondLst>
                                        </p:cTn>
                                        <p:tgtEl>
                                          <p:spTgt spid="128002"/>
                                        </p:tgtEl>
                                        <p:attrNameLst>
                                          <p:attrName>style.visibility</p:attrName>
                                        </p:attrNameLst>
                                      </p:cBhvr>
                                      <p:to>
                                        <p:strVal val="visible"/>
                                      </p:to>
                                    </p:set>
                                    <p:animEffect transition="in" filter="box(out)">
                                      <p:cBhvr>
                                        <p:cTn id="7" dur="500"/>
                                        <p:tgtEl>
                                          <p:spTgt spid="1280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28003"/>
                                        </p:tgtEl>
                                        <p:attrNameLst>
                                          <p:attrName>style.visibility</p:attrName>
                                        </p:attrNameLst>
                                      </p:cBhvr>
                                      <p:to>
                                        <p:strVal val="visible"/>
                                      </p:to>
                                    </p:set>
                                    <p:animEffect transition="in" filter="box(out)">
                                      <p:cBhvr>
                                        <p:cTn id="12" dur="500"/>
                                        <p:tgtEl>
                                          <p:spTgt spid="12800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28004"/>
                                        </p:tgtEl>
                                        <p:attrNameLst>
                                          <p:attrName>style.visibility</p:attrName>
                                        </p:attrNameLst>
                                      </p:cBhvr>
                                      <p:to>
                                        <p:strVal val="visible"/>
                                      </p:to>
                                    </p:set>
                                    <p:animEffect transition="in" filter="box(out)">
                                      <p:cBhvr>
                                        <p:cTn id="17" dur="500"/>
                                        <p:tgtEl>
                                          <p:spTgt spid="12800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28005"/>
                                        </p:tgtEl>
                                        <p:attrNameLst>
                                          <p:attrName>style.visibility</p:attrName>
                                        </p:attrNameLst>
                                      </p:cBhvr>
                                      <p:to>
                                        <p:strVal val="visible"/>
                                      </p:to>
                                    </p:set>
                                    <p:animEffect transition="in" filter="box(out)">
                                      <p:cBhvr>
                                        <p:cTn id="22" dur="500"/>
                                        <p:tgtEl>
                                          <p:spTgt spid="12800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128009"/>
                                        </p:tgtEl>
                                        <p:attrNameLst>
                                          <p:attrName>style.visibility</p:attrName>
                                        </p:attrNameLst>
                                      </p:cBhvr>
                                      <p:to>
                                        <p:strVal val="visible"/>
                                      </p:to>
                                    </p:set>
                                    <p:animEffect transition="in" filter="box(out)">
                                      <p:cBhvr>
                                        <p:cTn id="27" dur="500"/>
                                        <p:tgtEl>
                                          <p:spTgt spid="12800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128010"/>
                                        </p:tgtEl>
                                        <p:attrNameLst>
                                          <p:attrName>style.visibility</p:attrName>
                                        </p:attrNameLst>
                                      </p:cBhvr>
                                      <p:to>
                                        <p:strVal val="visible"/>
                                      </p:to>
                                    </p:set>
                                    <p:animEffect transition="in" filter="box(out)">
                                      <p:cBhvr>
                                        <p:cTn id="32" dur="500"/>
                                        <p:tgtEl>
                                          <p:spTgt spid="1280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p:bldP spid="128003" grpId="0"/>
      <p:bldP spid="128004" grpId="0"/>
      <p:bldP spid="128005" grpId="0"/>
      <p:bldP spid="128009" grpId="0"/>
      <p:bldP spid="1280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5" name="Rectangle 7"/>
          <p:cNvSpPr>
            <a:spLocks noChangeArrowheads="1"/>
          </p:cNvSpPr>
          <p:nvPr/>
        </p:nvSpPr>
        <p:spPr bwMode="auto">
          <a:xfrm>
            <a:off x="1703389" y="357188"/>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Orijini</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4099" name="Line 8"/>
          <p:cNvSpPr>
            <a:spLocks noChangeShapeType="1"/>
          </p:cNvSpPr>
          <p:nvPr/>
        </p:nvSpPr>
        <p:spPr bwMode="auto">
          <a:xfrm>
            <a:off x="1847851" y="860425"/>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14699" name="Rectangle 11"/>
          <p:cNvSpPr>
            <a:spLocks noChangeArrowheads="1"/>
          </p:cNvSpPr>
          <p:nvPr/>
        </p:nvSpPr>
        <p:spPr bwMode="auto">
          <a:xfrm>
            <a:off x="2881314" y="1647826"/>
            <a:ext cx="6408737" cy="2447925"/>
          </a:xfrm>
          <a:prstGeom prst="rect">
            <a:avLst/>
          </a:prstGeom>
          <a:noFill/>
          <a:ln w="9525">
            <a:noFill/>
            <a:miter lim="800000"/>
            <a:headEnd/>
            <a:tailEnd/>
          </a:ln>
          <a:effectLst/>
        </p:spPr>
        <p:txBody>
          <a:bodyPr lIns="92075" tIns="46038" rIns="92075" bIns="46038"/>
          <a:lstStyle/>
          <a:p>
            <a:pPr marL="336550" indent="-336550" algn="just" defTabSz="209550">
              <a:lnSpc>
                <a:spcPct val="90000"/>
              </a:lnSpc>
              <a:spcBef>
                <a:spcPct val="20000"/>
              </a:spcBef>
              <a:defRPr/>
            </a:pPr>
            <a:r>
              <a:rPr lang="tr-TR" sz="1600" dirty="0">
                <a:solidFill>
                  <a:srgbClr val="FF3300"/>
                </a:solidFill>
                <a:effectLst>
                  <a:outerShdw blurRad="38100" dist="38100" dir="2700000" algn="tl">
                    <a:srgbClr val="C0C0C0"/>
                  </a:outerShdw>
                </a:effectLst>
                <a:latin typeface="Comic Sans MS" pitchFamily="66" charset="0"/>
                <a:sym typeface="Wingdings 3" pitchFamily="18" charset="2"/>
              </a:rPr>
              <a:t>Takım		:	</a:t>
            </a:r>
            <a:r>
              <a:rPr lang="tr-TR" sz="1600" i="1" dirty="0">
                <a:latin typeface="Comic Sans MS" pitchFamily="66" charset="0"/>
              </a:rPr>
              <a:t>Tubiflorales </a:t>
            </a:r>
            <a:r>
              <a:rPr lang="tr-TR" sz="1600" dirty="0">
                <a:latin typeface="Comic Sans MS" pitchFamily="66" charset="0"/>
              </a:rPr>
              <a:t>(Tüp çiçekliler)</a:t>
            </a:r>
          </a:p>
          <a:p>
            <a:pPr marL="336550" indent="-336550" algn="just" defTabSz="209550">
              <a:lnSpc>
                <a:spcPct val="90000"/>
              </a:lnSpc>
              <a:spcBef>
                <a:spcPct val="20000"/>
              </a:spcBef>
              <a:defRPr/>
            </a:pPr>
            <a:r>
              <a:rPr lang="tr-TR" sz="1600" dirty="0">
                <a:solidFill>
                  <a:srgbClr val="FF3300"/>
                </a:solidFill>
                <a:effectLst>
                  <a:outerShdw blurRad="38100" dist="38100" dir="2700000" algn="tl">
                    <a:srgbClr val="C0C0C0"/>
                  </a:outerShdw>
                </a:effectLst>
                <a:latin typeface="Comic Sans MS" pitchFamily="66" charset="0"/>
                <a:sym typeface="Wingdings 3" pitchFamily="18" charset="2"/>
              </a:rPr>
              <a:t>Familya	: 	</a:t>
            </a:r>
            <a:r>
              <a:rPr lang="tr-TR" sz="1600" i="1" dirty="0">
                <a:latin typeface="Comic Sans MS" pitchFamily="66" charset="0"/>
              </a:rPr>
              <a:t>Solanaceae </a:t>
            </a:r>
            <a:r>
              <a:rPr lang="tr-TR" sz="1600" dirty="0">
                <a:latin typeface="Comic Sans MS" pitchFamily="66" charset="0"/>
              </a:rPr>
              <a:t>(Patlıcangiller)</a:t>
            </a:r>
          </a:p>
          <a:p>
            <a:pPr marL="336550" indent="-336550" algn="just" defTabSz="209550">
              <a:lnSpc>
                <a:spcPct val="90000"/>
              </a:lnSpc>
              <a:spcBef>
                <a:spcPct val="20000"/>
              </a:spcBef>
              <a:defRPr/>
            </a:pPr>
            <a:r>
              <a:rPr lang="tr-TR" sz="1600" dirty="0">
                <a:solidFill>
                  <a:srgbClr val="FF3300"/>
                </a:solidFill>
                <a:effectLst>
                  <a:outerShdw blurRad="38100" dist="38100" dir="2700000" algn="tl">
                    <a:srgbClr val="C0C0C0"/>
                  </a:outerShdw>
                </a:effectLst>
                <a:latin typeface="Comic Sans MS" pitchFamily="66" charset="0"/>
                <a:sym typeface="Wingdings 3" pitchFamily="18" charset="2"/>
              </a:rPr>
              <a:t>Cins			: 	</a:t>
            </a:r>
            <a:r>
              <a:rPr lang="tr-TR" sz="1600" i="1" dirty="0">
                <a:latin typeface="Comic Sans MS" pitchFamily="66" charset="0"/>
              </a:rPr>
              <a:t>Nicotiana</a:t>
            </a:r>
          </a:p>
          <a:p>
            <a:pPr marL="336550" indent="-336550" algn="just" defTabSz="209550">
              <a:lnSpc>
                <a:spcPct val="90000"/>
              </a:lnSpc>
              <a:spcBef>
                <a:spcPct val="20000"/>
              </a:spcBef>
              <a:defRPr/>
            </a:pPr>
            <a:r>
              <a:rPr lang="tr-TR" sz="1600" dirty="0">
                <a:solidFill>
                  <a:srgbClr val="FF3300"/>
                </a:solidFill>
                <a:effectLst>
                  <a:outerShdw blurRad="38100" dist="38100" dir="2700000" algn="tl">
                    <a:srgbClr val="C0C0C0"/>
                  </a:outerShdw>
                </a:effectLst>
                <a:latin typeface="Comic Sans MS" pitchFamily="66" charset="0"/>
                <a:sym typeface="Wingdings 3" pitchFamily="18" charset="2"/>
              </a:rPr>
              <a:t>Tür			: 	</a:t>
            </a:r>
            <a:r>
              <a:rPr lang="tr-TR" sz="1600" i="1" dirty="0">
                <a:latin typeface="Comic Sans MS" pitchFamily="66" charset="0"/>
              </a:rPr>
              <a:t>Nicotiana tabacum </a:t>
            </a:r>
            <a:r>
              <a:rPr lang="tr-TR" sz="1600" dirty="0">
                <a:latin typeface="Comic Sans MS" pitchFamily="66" charset="0"/>
              </a:rPr>
              <a:t>L.</a:t>
            </a:r>
          </a:p>
          <a:p>
            <a:pPr marL="336550" indent="-336550" algn="just" defTabSz="209550">
              <a:lnSpc>
                <a:spcPct val="90000"/>
              </a:lnSpc>
              <a:spcBef>
                <a:spcPct val="20000"/>
              </a:spcBef>
              <a:defRPr/>
            </a:pPr>
            <a:r>
              <a:rPr lang="tr-TR" sz="1600" dirty="0">
                <a:latin typeface="Comic Sans MS" pitchFamily="66" charset="0"/>
              </a:rPr>
              <a:t>					</a:t>
            </a:r>
            <a:r>
              <a:rPr lang="tr-TR" sz="1600" i="1" dirty="0">
                <a:latin typeface="Comic Sans MS" pitchFamily="66" charset="0"/>
              </a:rPr>
              <a:t>Nicotiana glauca </a:t>
            </a:r>
            <a:r>
              <a:rPr lang="tr-TR" sz="1600" dirty="0">
                <a:latin typeface="Comic Sans MS" pitchFamily="66" charset="0"/>
              </a:rPr>
              <a:t>L.</a:t>
            </a:r>
            <a:endParaRPr lang="tr-TR" sz="1600" i="1" dirty="0">
              <a:latin typeface="Comic Sans MS" pitchFamily="66" charset="0"/>
            </a:endParaRPr>
          </a:p>
          <a:p>
            <a:pPr marL="336550" indent="-336550" algn="just" defTabSz="209550">
              <a:lnSpc>
                <a:spcPct val="90000"/>
              </a:lnSpc>
              <a:spcBef>
                <a:spcPct val="20000"/>
              </a:spcBef>
              <a:defRPr/>
            </a:pPr>
            <a:r>
              <a:rPr lang="tr-TR" sz="1600" i="1" dirty="0">
                <a:latin typeface="Comic Sans MS" pitchFamily="66" charset="0"/>
              </a:rPr>
              <a:t>					Nicotiana rustica </a:t>
            </a:r>
            <a:r>
              <a:rPr lang="tr-TR" sz="1600" dirty="0">
                <a:latin typeface="Comic Sans MS" pitchFamily="66" charset="0"/>
              </a:rPr>
              <a:t>L.</a:t>
            </a:r>
          </a:p>
          <a:p>
            <a:pPr marL="336550" indent="-336550" algn="just" defTabSz="209550">
              <a:lnSpc>
                <a:spcPct val="90000"/>
              </a:lnSpc>
              <a:spcBef>
                <a:spcPct val="20000"/>
              </a:spcBef>
              <a:defRPr/>
            </a:pPr>
            <a:r>
              <a:rPr lang="tr-TR" sz="1600" dirty="0">
                <a:latin typeface="Comic Sans MS" pitchFamily="66" charset="0"/>
              </a:rPr>
              <a:t>					</a:t>
            </a:r>
            <a:r>
              <a:rPr lang="tr-TR" sz="1600" i="1" dirty="0">
                <a:latin typeface="Comic Sans MS" pitchFamily="66" charset="0"/>
              </a:rPr>
              <a:t>Nicotiana sanderia </a:t>
            </a:r>
            <a:r>
              <a:rPr lang="tr-TR" sz="1600" dirty="0">
                <a:latin typeface="Comic Sans MS" pitchFamily="66" charset="0"/>
              </a:rPr>
              <a:t>L.</a:t>
            </a:r>
          </a:p>
          <a:p>
            <a:pPr marL="336550" indent="-336550" algn="just" defTabSz="209550">
              <a:lnSpc>
                <a:spcPct val="90000"/>
              </a:lnSpc>
              <a:spcBef>
                <a:spcPct val="20000"/>
              </a:spcBef>
              <a:defRPr/>
            </a:pPr>
            <a:r>
              <a:rPr lang="tr-TR" sz="1600" dirty="0">
                <a:latin typeface="Comic Sans MS" pitchFamily="66" charset="0"/>
              </a:rPr>
              <a:t>					</a:t>
            </a:r>
            <a:r>
              <a:rPr lang="tr-TR" sz="1600" i="1" dirty="0">
                <a:latin typeface="Comic Sans MS" pitchFamily="66" charset="0"/>
              </a:rPr>
              <a:t>Nicotiana alata </a:t>
            </a:r>
            <a:r>
              <a:rPr lang="tr-TR" sz="1600" dirty="0">
                <a:latin typeface="Comic Sans MS" pitchFamily="66" charset="0"/>
              </a:rPr>
              <a:t>L.</a:t>
            </a:r>
          </a:p>
          <a:p>
            <a:pPr marL="336550" indent="-336550" algn="just" defTabSz="209550">
              <a:lnSpc>
                <a:spcPct val="90000"/>
              </a:lnSpc>
              <a:spcBef>
                <a:spcPct val="20000"/>
              </a:spcBef>
              <a:defRPr/>
            </a:pPr>
            <a:r>
              <a:rPr lang="tr-TR" sz="1600" dirty="0">
                <a:latin typeface="Comic Sans MS" pitchFamily="66" charset="0"/>
              </a:rPr>
              <a:t>					</a:t>
            </a:r>
            <a:r>
              <a:rPr lang="tr-TR" sz="1600" i="1" dirty="0">
                <a:latin typeface="Comic Sans MS" pitchFamily="66" charset="0"/>
              </a:rPr>
              <a:t>Nicotiana silvestris</a:t>
            </a:r>
            <a:r>
              <a:rPr lang="tr-TR" sz="1600" dirty="0">
                <a:latin typeface="Comic Sans MS" pitchFamily="66" charset="0"/>
              </a:rPr>
              <a:t> L.</a:t>
            </a:r>
            <a:r>
              <a:rPr lang="tr-TR" sz="1600" i="1" dirty="0">
                <a:latin typeface="Comic Sans MS" pitchFamily="66" charset="0"/>
              </a:rPr>
              <a:t> </a:t>
            </a:r>
            <a:endParaRPr lang="en-US" sz="1600" dirty="0">
              <a:latin typeface="Comic Sans MS" pitchFamily="66" charset="0"/>
            </a:endParaRPr>
          </a:p>
        </p:txBody>
      </p:sp>
      <p:pic>
        <p:nvPicPr>
          <p:cNvPr id="8" name="Picture 7" descr="Tütün.jpg"/>
          <p:cNvPicPr>
            <a:picLocks noChangeAspect="1"/>
          </p:cNvPicPr>
          <p:nvPr/>
        </p:nvPicPr>
        <p:blipFill>
          <a:blip r:embed="rId2"/>
          <a:stretch>
            <a:fillRect/>
          </a:stretch>
        </p:blipFill>
        <p:spPr>
          <a:xfrm>
            <a:off x="3810001" y="4238626"/>
            <a:ext cx="4011613" cy="2214563"/>
          </a:xfrm>
          <a:prstGeom prst="rect">
            <a:avLst/>
          </a:prstGeom>
          <a:ln w="15875">
            <a:solidFill>
              <a:schemeClr val="tx1"/>
            </a:solidFill>
          </a:ln>
          <a:effectLst>
            <a:outerShdw blurRad="50800" dist="50800" dir="5400000" algn="ctr" rotWithShape="0">
              <a:schemeClr val="bg1"/>
            </a:outerShdw>
          </a:effectLst>
        </p:spPr>
      </p:pic>
      <p:sp>
        <p:nvSpPr>
          <p:cNvPr id="9" name="Rectangle 9"/>
          <p:cNvSpPr>
            <a:spLocks noChangeArrowheads="1"/>
          </p:cNvSpPr>
          <p:nvPr/>
        </p:nvSpPr>
        <p:spPr bwMode="auto">
          <a:xfrm>
            <a:off x="1703389" y="1166813"/>
            <a:ext cx="8713787" cy="374650"/>
          </a:xfrm>
          <a:prstGeom prst="rect">
            <a:avLst/>
          </a:prstGeom>
          <a:noFill/>
          <a:ln w="9525">
            <a:noFill/>
            <a:miter lim="800000"/>
            <a:headEnd/>
            <a:tailEnd/>
          </a:ln>
          <a:effectLst/>
        </p:spPr>
        <p:txBody>
          <a:bodyPr lIns="92075" tIns="46038" rIns="92075" bIns="46038"/>
          <a:lstStyle/>
          <a:p>
            <a:pPr algn="just" eaLnBrk="1" hangingPunct="1">
              <a:spcBef>
                <a:spcPct val="20000"/>
              </a:spcBef>
              <a:buFont typeface="Wingdings" pitchFamily="2" charset="2"/>
              <a:buNone/>
              <a:defRPr/>
            </a:pPr>
            <a:r>
              <a:rPr lang="tr-TR" dirty="0">
                <a:effectLst>
                  <a:outerShdw blurRad="38100" dist="38100" dir="2700000" algn="tl">
                    <a:srgbClr val="C0C0C0"/>
                  </a:outerShdw>
                </a:effectLst>
                <a:latin typeface="Comic Sans MS" pitchFamily="66" charset="0"/>
                <a:sym typeface="Wingdings 3" pitchFamily="18" charset="2"/>
              </a:rPr>
              <a:t>Anavatanı Amerika kıtasıdır. </a:t>
            </a:r>
            <a:endParaRPr lang="en-US" dirty="0">
              <a:latin typeface="Comic Sans MS" pitchFamily="66" charset="0"/>
            </a:endParaRPr>
          </a:p>
        </p:txBody>
      </p:sp>
    </p:spTree>
    <p:extLst>
      <p:ext uri="{BB962C8B-B14F-4D97-AF65-F5344CB8AC3E}">
        <p14:creationId xmlns:p14="http://schemas.microsoft.com/office/powerpoint/2010/main" val="2213677222"/>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out)">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14699"/>
                                        </p:tgtEl>
                                        <p:attrNameLst>
                                          <p:attrName>style.visibility</p:attrName>
                                        </p:attrNameLst>
                                      </p:cBhvr>
                                      <p:to>
                                        <p:strVal val="visible"/>
                                      </p:to>
                                    </p:set>
                                    <p:animEffect transition="in" filter="blinds(horizontal)">
                                      <p:cBhvr>
                                        <p:cTn id="10" dur="500"/>
                                        <p:tgtEl>
                                          <p:spTgt spid="114699"/>
                                        </p:tgtEl>
                                      </p:cBhvr>
                                    </p:animEffect>
                                  </p:childTnLst>
                                </p:cTn>
                              </p:par>
                              <p:par>
                                <p:cTn id="11" presetID="4" presetClass="entr" presetSubtype="32"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ox(out)">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9"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0465" name="Group 417"/>
          <p:cNvGraphicFramePr>
            <a:graphicFrameLocks noGrp="1"/>
          </p:cNvGraphicFramePr>
          <p:nvPr/>
        </p:nvGraphicFramePr>
        <p:xfrm>
          <a:off x="2206626" y="1620839"/>
          <a:ext cx="7921625" cy="3261072"/>
        </p:xfrm>
        <a:graphic>
          <a:graphicData uri="http://schemas.openxmlformats.org/drawingml/2006/table">
            <a:tbl>
              <a:tblPr/>
              <a:tblGrid>
                <a:gridCol w="920750"/>
                <a:gridCol w="1089025"/>
                <a:gridCol w="1016000"/>
                <a:gridCol w="1195388"/>
                <a:gridCol w="1108075"/>
                <a:gridCol w="1257300"/>
                <a:gridCol w="1335087"/>
              </a:tblGrid>
              <a:tr h="3352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Kökeni</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Grubu</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Dahil Olduğu</a:t>
                      </a:r>
                      <a:endParaRPr kumimoji="0" lang="tr-TR" sz="10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1"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Tür Sayısı</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Kaç Yıllık</a:t>
                      </a:r>
                      <a:endParaRPr kumimoji="0" lang="tr-TR" sz="10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1"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Olduğu</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Kromozom S. (n)</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Önemli Türler</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1"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Özellikleri</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57116">
                <a:tc rowSpan="7">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chemeClr val="tx1"/>
                          </a:solidFill>
                          <a:effectLst/>
                          <a:latin typeface="Arial" charset="0"/>
                        </a:rPr>
                        <a:t>Amerikan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charset="0"/>
                      </a:endParaRPr>
                    </a:p>
                  </a:txBody>
                  <a:tcPr marT="45704" marB="45704"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Tomentosa</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6</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Tek yıllık, otsu</a:t>
                      </a:r>
                      <a:endParaRPr kumimoji="0" lang="tr-TR" sz="10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Çok yıllık, ağaçsı</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12, 24</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1" u="none" strike="noStrike" cap="none" normalizeH="0" baseline="0" smtClean="0">
                          <a:ln>
                            <a:noFill/>
                          </a:ln>
                          <a:solidFill>
                            <a:schemeClr val="tx1"/>
                          </a:solidFill>
                          <a:effectLst/>
                          <a:latin typeface="Tahoma" pitchFamily="34" charset="0"/>
                          <a:ea typeface="Times New Roman" pitchFamily="18" charset="0"/>
                          <a:cs typeface="Tahoma" pitchFamily="34" charset="0"/>
                        </a:rPr>
                        <a:t>N. tabacum</a:t>
                      </a: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1" u="none" strike="noStrike" cap="none" normalizeH="0" baseline="0" smtClean="0">
                          <a:ln>
                            <a:noFill/>
                          </a:ln>
                          <a:solidFill>
                            <a:schemeClr val="tx1"/>
                          </a:solidFill>
                          <a:effectLst/>
                          <a:latin typeface="Tahoma" pitchFamily="34" charset="0"/>
                          <a:ea typeface="Times New Roman" pitchFamily="18" charset="0"/>
                          <a:cs typeface="Tahoma" pitchFamily="34" charset="0"/>
                        </a:rPr>
                        <a:t>N.sylvestris</a:t>
                      </a: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Kültürü yapılır</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Kültürü yapılanların</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kanında bulunur</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r>
              <a:tr h="457116">
                <a:tc vMerge="1">
                  <a:txBody>
                    <a:bodyPr/>
                    <a:lstStyle/>
                    <a:p>
                      <a:endParaRPr lang="tr-T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Paniculatae</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8</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Tek yıllık, otsu</a:t>
                      </a:r>
                      <a:endParaRPr kumimoji="0" lang="tr-TR" sz="10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Çok yıllık, ağaçsı</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12, 24</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1" u="none" strike="noStrike" cap="none" normalizeH="0" baseline="0" smtClean="0">
                          <a:ln>
                            <a:noFill/>
                          </a:ln>
                          <a:solidFill>
                            <a:schemeClr val="tx1"/>
                          </a:solidFill>
                          <a:effectLst/>
                          <a:latin typeface="Tahoma" pitchFamily="34" charset="0"/>
                          <a:ea typeface="Times New Roman" pitchFamily="18" charset="0"/>
                          <a:cs typeface="Tahoma" pitchFamily="34" charset="0"/>
                        </a:rPr>
                        <a:t>N.rustica</a:t>
                      </a: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1" u="none" strike="noStrike" cap="none" normalizeH="0" baseline="0" smtClean="0">
                          <a:ln>
                            <a:noFill/>
                          </a:ln>
                          <a:solidFill>
                            <a:schemeClr val="tx1"/>
                          </a:solidFill>
                          <a:effectLst/>
                          <a:latin typeface="Tahoma" pitchFamily="34" charset="0"/>
                          <a:ea typeface="Times New Roman" pitchFamily="18" charset="0"/>
                          <a:cs typeface="Tahoma" pitchFamily="34" charset="0"/>
                        </a:rPr>
                        <a:t>N.paniculata</a:t>
                      </a: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Pipo ve çiğneme tütünü</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Elastiki yapraklı pipo</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tütünü</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r>
              <a:tr h="335213">
                <a:tc vMerge="1">
                  <a:txBody>
                    <a:bodyPr/>
                    <a:lstStyle/>
                    <a:p>
                      <a:endParaRPr lang="tr-T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Cavanillesii</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1</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Tek veya çok yıllık,</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otsu</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12, 24</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1"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N.cavanillesii</a:t>
                      </a: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Şili orijinli tütün</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r>
              <a:tr h="335213">
                <a:tc vMerge="1">
                  <a:txBody>
                    <a:bodyPr/>
                    <a:lstStyle/>
                    <a:p>
                      <a:endParaRPr lang="tr-T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Alatae</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6</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Tek veya çok yıllık,</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otsu</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18</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1" u="none" strike="noStrike" cap="none" normalizeH="0" baseline="0" smtClean="0">
                          <a:ln>
                            <a:noFill/>
                          </a:ln>
                          <a:solidFill>
                            <a:schemeClr val="tx1"/>
                          </a:solidFill>
                          <a:effectLst/>
                          <a:latin typeface="Tahoma" pitchFamily="34" charset="0"/>
                          <a:ea typeface="Times New Roman" pitchFamily="18" charset="0"/>
                          <a:cs typeface="Tahoma" pitchFamily="34" charset="0"/>
                        </a:rPr>
                        <a:t>N.alata</a:t>
                      </a: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 var. </a:t>
                      </a:r>
                      <a:r>
                        <a:rPr kumimoji="0" lang="tr-TR" sz="800" b="0" i="1" u="none" strike="noStrike" cap="none" normalizeH="0" baseline="0" smtClean="0">
                          <a:ln>
                            <a:noFill/>
                          </a:ln>
                          <a:solidFill>
                            <a:schemeClr val="tx1"/>
                          </a:solidFill>
                          <a:effectLst/>
                          <a:latin typeface="Tahoma" pitchFamily="34" charset="0"/>
                          <a:ea typeface="Times New Roman" pitchFamily="18" charset="0"/>
                          <a:cs typeface="Tahoma" pitchFamily="34" charset="0"/>
                        </a:rPr>
                        <a:t>persica</a:t>
                      </a: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1" u="none" strike="noStrike" cap="none" normalizeH="0" baseline="0" smtClean="0">
                          <a:ln>
                            <a:noFill/>
                          </a:ln>
                          <a:solidFill>
                            <a:schemeClr val="tx1"/>
                          </a:solidFill>
                          <a:effectLst/>
                          <a:latin typeface="Tahoma" pitchFamily="34" charset="0"/>
                          <a:ea typeface="Times New Roman" pitchFamily="18" charset="0"/>
                          <a:cs typeface="Tahoma" pitchFamily="34" charset="0"/>
                        </a:rPr>
                        <a:t>N.sanderia</a:t>
                      </a: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Nargile tütünü</a:t>
                      </a:r>
                      <a:endParaRPr kumimoji="0" lang="tr-TR" sz="10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Süs bitkisi</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r>
              <a:tr h="335213">
                <a:tc vMerge="1">
                  <a:txBody>
                    <a:bodyPr/>
                    <a:lstStyle/>
                    <a:p>
                      <a:endParaRPr lang="tr-T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Altenuata</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9</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Tek yıllık, otsu</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48</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1" u="none" strike="noStrike" cap="none" normalizeH="0" baseline="0" smtClean="0">
                          <a:ln>
                            <a:noFill/>
                          </a:ln>
                          <a:solidFill>
                            <a:schemeClr val="tx1"/>
                          </a:solidFill>
                          <a:effectLst/>
                          <a:latin typeface="Tahoma" pitchFamily="34" charset="0"/>
                          <a:ea typeface="Times New Roman" pitchFamily="18" charset="0"/>
                          <a:cs typeface="Tahoma" pitchFamily="34" charset="0"/>
                        </a:rPr>
                        <a:t>N.bigelovii</a:t>
                      </a: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Sigara ve çiğneme</a:t>
                      </a:r>
                      <a:endParaRPr kumimoji="0" lang="tr-TR" sz="10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tütünü, spontan</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r>
              <a:tr h="335213">
                <a:tc vMerge="1">
                  <a:txBody>
                    <a:bodyPr/>
                    <a:lstStyle/>
                    <a:p>
                      <a:endParaRPr lang="tr-T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Trigonophillae</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2</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Tek veya çok yıllık</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12, 24</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1" u="none" strike="noStrike" cap="none" normalizeH="0" baseline="0" smtClean="0">
                          <a:ln>
                            <a:noFill/>
                          </a:ln>
                          <a:solidFill>
                            <a:schemeClr val="tx1"/>
                          </a:solidFill>
                          <a:effectLst/>
                          <a:latin typeface="Tahoma" pitchFamily="34" charset="0"/>
                          <a:ea typeface="Times New Roman" pitchFamily="18" charset="0"/>
                          <a:cs typeface="Tahoma" pitchFamily="34" charset="0"/>
                        </a:rPr>
                        <a:t>N.trigonophilla</a:t>
                      </a: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Yerlilerin kullandığı</a:t>
                      </a:r>
                      <a:endParaRPr kumimoji="0" lang="tr-TR" sz="10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tütün</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r>
              <a:tr h="335213">
                <a:tc vMerge="1">
                  <a:txBody>
                    <a:bodyPr/>
                    <a:lstStyle/>
                    <a:p>
                      <a:endParaRPr lang="tr-TR"/>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Repanda</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3</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Tek veya çok yıllık,</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otsu</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12, 24</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1" u="none" strike="noStrike" cap="none" normalizeH="0" baseline="0" smtClean="0">
                          <a:ln>
                            <a:noFill/>
                          </a:ln>
                          <a:solidFill>
                            <a:schemeClr val="tx1"/>
                          </a:solidFill>
                          <a:effectLst/>
                          <a:latin typeface="Tahoma" pitchFamily="34" charset="0"/>
                          <a:ea typeface="Times New Roman" pitchFamily="18" charset="0"/>
                          <a:cs typeface="Tahoma" pitchFamily="34" charset="0"/>
                        </a:rPr>
                        <a:t>N.repanda</a:t>
                      </a: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Amerika’da geliştirilmiş</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solidFill>
                  </a:tcPr>
                </a:tc>
              </a:tr>
              <a:tr h="3352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Avustralya</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Suaveolens</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11</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Tek veya çok yıllık,</a:t>
                      </a:r>
                      <a:endParaRPr kumimoji="0" lang="tr-TR" sz="1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otsu</a:t>
                      </a:r>
                      <a:endParaRPr kumimoji="0" lang="tr-TR" sz="1800" b="0" i="0" u="none" strike="noStrike" cap="none" normalizeH="0" baseline="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32, 64</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1"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N.suaveolens</a:t>
                      </a: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Yaprakları kuvvetli, iri ve</a:t>
                      </a:r>
                      <a:endParaRPr kumimoji="0" lang="tr-TR" sz="10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hoş kokulu</a:t>
                      </a:r>
                      <a:endParaRPr kumimoji="0" lang="tr-TR" sz="1800" b="0" i="0" u="none" strike="noStrike" cap="none" normalizeH="0" baseline="0" dirty="0" smtClean="0">
                        <a:ln>
                          <a:noFill/>
                        </a:ln>
                        <a:solidFill>
                          <a:schemeClr val="tx1"/>
                        </a:solidFill>
                        <a:effectLst/>
                        <a:latin typeface="Arial" charset="0"/>
                        <a:ea typeface="Times New Roman" pitchFamily="18" charset="0"/>
                        <a:cs typeface="Tahoma" pitchFamily="34" charset="0"/>
                      </a:endParaRPr>
                    </a:p>
                  </a:txBody>
                  <a:tcPr marT="45704" marB="45704"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accent5"/>
                    </a:solidFill>
                  </a:tcPr>
                </a:tc>
              </a:tr>
            </a:tbl>
          </a:graphicData>
        </a:graphic>
      </p:graphicFrame>
      <p:sp>
        <p:nvSpPr>
          <p:cNvPr id="130451" name="Rectangle 403"/>
          <p:cNvSpPr>
            <a:spLocks noChangeArrowheads="1"/>
          </p:cNvSpPr>
          <p:nvPr/>
        </p:nvSpPr>
        <p:spPr bwMode="auto">
          <a:xfrm>
            <a:off x="1703388" y="357188"/>
            <a:ext cx="8640762"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Sınıflandırılması</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5199" name="Line 404"/>
          <p:cNvSpPr>
            <a:spLocks noChangeShapeType="1"/>
          </p:cNvSpPr>
          <p:nvPr/>
        </p:nvSpPr>
        <p:spPr bwMode="auto">
          <a:xfrm>
            <a:off x="1847851" y="860425"/>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0454" name="Rectangle 406"/>
          <p:cNvSpPr>
            <a:spLocks noChangeArrowheads="1"/>
          </p:cNvSpPr>
          <p:nvPr/>
        </p:nvSpPr>
        <p:spPr bwMode="auto">
          <a:xfrm>
            <a:off x="2062163" y="1189038"/>
            <a:ext cx="2089150" cy="379412"/>
          </a:xfrm>
          <a:prstGeom prst="rect">
            <a:avLst/>
          </a:prstGeom>
          <a:noFill/>
          <a:ln w="9525">
            <a:noFill/>
            <a:miter lim="800000"/>
            <a:headEnd/>
            <a:tailEnd/>
          </a:ln>
          <a:effectLst/>
        </p:spPr>
        <p:txBody>
          <a:bodyPr lIns="92075" tIns="46038" rIns="92075" bIns="46038"/>
          <a:lstStyle/>
          <a:p>
            <a:pPr marL="336550" indent="-336550" algn="just">
              <a:spcBef>
                <a:spcPct val="20000"/>
              </a:spcBef>
              <a:defRPr/>
            </a:pPr>
            <a:r>
              <a:rPr lang="tr-TR" dirty="0">
                <a:solidFill>
                  <a:srgbClr val="FF3300"/>
                </a:solidFill>
                <a:effectLst>
                  <a:outerShdw blurRad="38100" dist="38100" dir="2700000" algn="tl">
                    <a:srgbClr val="C0C0C0"/>
                  </a:outerShdw>
                </a:effectLst>
                <a:latin typeface="Comic Sans MS" pitchFamily="66" charset="0"/>
                <a:sym typeface="Wingdings 3" pitchFamily="18" charset="2"/>
              </a:rPr>
              <a:t>KOSTOFF’a göre;</a:t>
            </a:r>
            <a:endParaRPr lang="en-US" dirty="0">
              <a:latin typeface="Comic Sans MS" pitchFamily="66" charset="0"/>
            </a:endParaRPr>
          </a:p>
        </p:txBody>
      </p:sp>
    </p:spTree>
    <p:extLst>
      <p:ext uri="{BB962C8B-B14F-4D97-AF65-F5344CB8AC3E}">
        <p14:creationId xmlns:p14="http://schemas.microsoft.com/office/powerpoint/2010/main" val="835687172"/>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withEffect">
                                  <p:stCondLst>
                                    <p:cond delay="0"/>
                                  </p:stCondLst>
                                  <p:childTnLst>
                                    <p:set>
                                      <p:cBhvr>
                                        <p:cTn id="6" dur="1" fill="hold">
                                          <p:stCondLst>
                                            <p:cond delay="0"/>
                                          </p:stCondLst>
                                        </p:cTn>
                                        <p:tgtEl>
                                          <p:spTgt spid="130454"/>
                                        </p:tgtEl>
                                        <p:attrNameLst>
                                          <p:attrName>style.visibility</p:attrName>
                                        </p:attrNameLst>
                                      </p:cBhvr>
                                      <p:to>
                                        <p:strVal val="visible"/>
                                      </p:to>
                                    </p:set>
                                    <p:animEffect transition="in" filter="box(out)">
                                      <p:cBhvr>
                                        <p:cTn id="7" dur="500"/>
                                        <p:tgtEl>
                                          <p:spTgt spid="130454"/>
                                        </p:tgtEl>
                                      </p:cBhvr>
                                    </p:animEffect>
                                  </p:childTnLst>
                                </p:cTn>
                              </p:par>
                              <p:par>
                                <p:cTn id="8" presetID="4" presetClass="entr" presetSubtype="32" fill="hold" nodeType="withEffect">
                                  <p:stCondLst>
                                    <p:cond delay="0"/>
                                  </p:stCondLst>
                                  <p:childTnLst>
                                    <p:set>
                                      <p:cBhvr>
                                        <p:cTn id="9" dur="1" fill="hold">
                                          <p:stCondLst>
                                            <p:cond delay="0"/>
                                          </p:stCondLst>
                                        </p:cTn>
                                        <p:tgtEl>
                                          <p:spTgt spid="130465"/>
                                        </p:tgtEl>
                                        <p:attrNameLst>
                                          <p:attrName>style.visibility</p:attrName>
                                        </p:attrNameLst>
                                      </p:cBhvr>
                                      <p:to>
                                        <p:strVal val="visible"/>
                                      </p:to>
                                    </p:set>
                                    <p:animEffect transition="in" filter="box(out)">
                                      <p:cBhvr>
                                        <p:cTn id="10" dur="500"/>
                                        <p:tgtEl>
                                          <p:spTgt spid="1304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454"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451" name="Rectangle 403"/>
          <p:cNvSpPr>
            <a:spLocks noChangeArrowheads="1"/>
          </p:cNvSpPr>
          <p:nvPr/>
        </p:nvSpPr>
        <p:spPr bwMode="auto">
          <a:xfrm>
            <a:off x="1703388" y="357188"/>
            <a:ext cx="8640762"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Sınıflandırılması</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6147" name="Line 404"/>
          <p:cNvSpPr>
            <a:spLocks noChangeShapeType="1"/>
          </p:cNvSpPr>
          <p:nvPr/>
        </p:nvSpPr>
        <p:spPr bwMode="auto">
          <a:xfrm>
            <a:off x="1847851" y="860425"/>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0455" name="Rectangle 407"/>
          <p:cNvSpPr>
            <a:spLocks noChangeArrowheads="1"/>
          </p:cNvSpPr>
          <p:nvPr/>
        </p:nvSpPr>
        <p:spPr bwMode="auto">
          <a:xfrm>
            <a:off x="1809750" y="1166813"/>
            <a:ext cx="2592388" cy="379412"/>
          </a:xfrm>
          <a:prstGeom prst="rect">
            <a:avLst/>
          </a:prstGeom>
          <a:noFill/>
          <a:ln w="9525">
            <a:noFill/>
            <a:miter lim="800000"/>
            <a:headEnd/>
            <a:tailEnd/>
          </a:ln>
          <a:effectLst/>
        </p:spPr>
        <p:txBody>
          <a:bodyPr lIns="92075" tIns="46038" rIns="92075" bIns="46038"/>
          <a:lstStyle/>
          <a:p>
            <a:pPr marL="336550" indent="-336550" algn="just">
              <a:spcBef>
                <a:spcPct val="20000"/>
              </a:spcBef>
              <a:defRPr/>
            </a:pPr>
            <a:r>
              <a:rPr lang="tr-TR" dirty="0">
                <a:solidFill>
                  <a:srgbClr val="FF3300"/>
                </a:solidFill>
                <a:effectLst>
                  <a:outerShdw blurRad="38100" dist="38100" dir="2700000" algn="tl">
                    <a:srgbClr val="C0C0C0"/>
                  </a:outerShdw>
                </a:effectLst>
                <a:latin typeface="Comic Sans MS" pitchFamily="66" charset="0"/>
                <a:sym typeface="Wingdings 3" pitchFamily="18" charset="2"/>
              </a:rPr>
              <a:t>ANASTASIA’ya göre;</a:t>
            </a:r>
            <a:endParaRPr lang="en-US" dirty="0">
              <a:latin typeface="Comic Sans MS" pitchFamily="66" charset="0"/>
            </a:endParaRPr>
          </a:p>
        </p:txBody>
      </p:sp>
      <p:sp>
        <p:nvSpPr>
          <p:cNvPr id="130457" name="Rectangle 409"/>
          <p:cNvSpPr>
            <a:spLocks noChangeArrowheads="1"/>
          </p:cNvSpPr>
          <p:nvPr/>
        </p:nvSpPr>
        <p:spPr bwMode="auto">
          <a:xfrm>
            <a:off x="1809750" y="1598613"/>
            <a:ext cx="8643938" cy="4926012"/>
          </a:xfrm>
          <a:prstGeom prst="rect">
            <a:avLst/>
          </a:prstGeom>
          <a:noFill/>
          <a:ln w="9525">
            <a:noFill/>
            <a:miter lim="800000"/>
            <a:headEnd/>
            <a:tailEnd/>
          </a:ln>
          <a:effectLst/>
        </p:spPr>
        <p:txBody>
          <a:bodyPr lIns="92075" tIns="46038" rIns="92075" bIns="46038"/>
          <a:lstStyle/>
          <a:p>
            <a:pPr marL="336550" indent="-336550" algn="just">
              <a:spcAft>
                <a:spcPts val="600"/>
              </a:spcAft>
              <a:defRPr/>
            </a:pPr>
            <a:r>
              <a:rPr lang="tr-TR" i="1" dirty="0">
                <a:solidFill>
                  <a:srgbClr val="FF0000"/>
                </a:solidFill>
                <a:latin typeface="Comic Sans MS" pitchFamily="66" charset="0"/>
              </a:rPr>
              <a:t>Nicotiana tabacum</a:t>
            </a:r>
            <a:r>
              <a:rPr lang="tr-TR" dirty="0">
                <a:solidFill>
                  <a:srgbClr val="FF0000"/>
                </a:solidFill>
                <a:latin typeface="Comic Sans MS" pitchFamily="66" charset="0"/>
              </a:rPr>
              <a:t> var. </a:t>
            </a:r>
            <a:r>
              <a:rPr lang="tr-TR" i="1" dirty="0">
                <a:solidFill>
                  <a:srgbClr val="FF0000"/>
                </a:solidFill>
                <a:latin typeface="Comic Sans MS" pitchFamily="66" charset="0"/>
              </a:rPr>
              <a:t>havanensis</a:t>
            </a:r>
          </a:p>
          <a:p>
            <a:pPr algn="just" eaLnBrk="1" hangingPunct="1">
              <a:spcBef>
                <a:spcPct val="20000"/>
              </a:spcBef>
              <a:defRPr/>
            </a:pPr>
            <a:r>
              <a:rPr lang="tr-TR" dirty="0">
                <a:latin typeface="Comic Sans MS" pitchFamily="66" charset="0"/>
              </a:rPr>
              <a:t>Vatanı Amerika olan bu varyetenin boyu orta, sapı ince ve nazik, yaprakları yere paralel ve yaprak dizilişi 2/5'dir. Havanensis varyetesindeki bitkilerin yaprak sayısı 20-25 kadardır ve bitkinin tepesine doğru yaprak araları açılmakta yani, boğum araları uzamaktadır. Bitkinin görünüşü (habitusu) elipsoiddir. Yapraklar orta büyüklükte, zenepsiz, yaşmaklı, üst yapraklar kısa ve dar, yaprak elipsoid şeklindedir. Yaprak dokusu ince ve elastiki, fakat sağlam, orta damar iyi gelişmiş, kokusu oldukça fazladır. Bu varyetedeki bitkilerin çiçekleri oldukça </a:t>
            </a:r>
            <a:r>
              <a:rPr lang="tr-TR" dirty="0" smtClean="0">
                <a:latin typeface="Comic Sans MS" pitchFamily="66" charset="0"/>
              </a:rPr>
              <a:t>küçüktür.</a:t>
            </a:r>
            <a:endParaRPr lang="tr-TR" dirty="0">
              <a:latin typeface="Comic Sans MS" pitchFamily="66" charset="0"/>
            </a:endParaRPr>
          </a:p>
          <a:p>
            <a:pPr marL="336550" indent="-336550" algn="just">
              <a:spcBef>
                <a:spcPct val="20000"/>
              </a:spcBef>
              <a:defRPr/>
            </a:pPr>
            <a:endParaRPr lang="tr-TR" i="1" dirty="0">
              <a:latin typeface="Comic Sans MS" pitchFamily="66" charset="0"/>
            </a:endParaRPr>
          </a:p>
        </p:txBody>
      </p:sp>
    </p:spTree>
    <p:extLst>
      <p:ext uri="{BB962C8B-B14F-4D97-AF65-F5344CB8AC3E}">
        <p14:creationId xmlns:p14="http://schemas.microsoft.com/office/powerpoint/2010/main" val="2035628516"/>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withEffect">
                                  <p:stCondLst>
                                    <p:cond delay="0"/>
                                  </p:stCondLst>
                                  <p:childTnLst>
                                    <p:set>
                                      <p:cBhvr>
                                        <p:cTn id="6" dur="1" fill="hold">
                                          <p:stCondLst>
                                            <p:cond delay="0"/>
                                          </p:stCondLst>
                                        </p:cTn>
                                        <p:tgtEl>
                                          <p:spTgt spid="130455"/>
                                        </p:tgtEl>
                                        <p:attrNameLst>
                                          <p:attrName>style.visibility</p:attrName>
                                        </p:attrNameLst>
                                      </p:cBhvr>
                                      <p:to>
                                        <p:strVal val="visible"/>
                                      </p:to>
                                    </p:set>
                                    <p:animEffect transition="in" filter="box(out)">
                                      <p:cBhvr>
                                        <p:cTn id="7" dur="500"/>
                                        <p:tgtEl>
                                          <p:spTgt spid="130455"/>
                                        </p:tgtEl>
                                      </p:cBhvr>
                                    </p:animEffect>
                                  </p:childTnLst>
                                </p:cTn>
                              </p:par>
                              <p:par>
                                <p:cTn id="8" presetID="4" presetClass="entr" presetSubtype="32" fill="hold" nodeType="withEffect">
                                  <p:stCondLst>
                                    <p:cond delay="0"/>
                                  </p:stCondLst>
                                  <p:childTnLst>
                                    <p:set>
                                      <p:cBhvr>
                                        <p:cTn id="9" dur="1" fill="hold">
                                          <p:stCondLst>
                                            <p:cond delay="0"/>
                                          </p:stCondLst>
                                        </p:cTn>
                                        <p:tgtEl>
                                          <p:spTgt spid="130457">
                                            <p:txEl>
                                              <p:pRg st="0" end="0"/>
                                            </p:txEl>
                                          </p:spTgt>
                                        </p:tgtEl>
                                        <p:attrNameLst>
                                          <p:attrName>style.visibility</p:attrName>
                                        </p:attrNameLst>
                                      </p:cBhvr>
                                      <p:to>
                                        <p:strVal val="visible"/>
                                      </p:to>
                                    </p:set>
                                    <p:animEffect transition="in" filter="box(out)">
                                      <p:cBhvr>
                                        <p:cTn id="10" dur="500"/>
                                        <p:tgtEl>
                                          <p:spTgt spid="130457">
                                            <p:txEl>
                                              <p:pRg st="0" end="0"/>
                                            </p:txEl>
                                          </p:spTgt>
                                        </p:tgtEl>
                                      </p:cBhvr>
                                    </p:animEffect>
                                  </p:childTnLst>
                                </p:cTn>
                              </p:par>
                              <p:par>
                                <p:cTn id="11" presetID="4" presetClass="entr" presetSubtype="32" fill="hold" nodeType="withEffect">
                                  <p:stCondLst>
                                    <p:cond delay="0"/>
                                  </p:stCondLst>
                                  <p:childTnLst>
                                    <p:set>
                                      <p:cBhvr>
                                        <p:cTn id="12" dur="1" fill="hold">
                                          <p:stCondLst>
                                            <p:cond delay="0"/>
                                          </p:stCondLst>
                                        </p:cTn>
                                        <p:tgtEl>
                                          <p:spTgt spid="130457">
                                            <p:txEl>
                                              <p:pRg st="1" end="1"/>
                                            </p:txEl>
                                          </p:spTgt>
                                        </p:tgtEl>
                                        <p:attrNameLst>
                                          <p:attrName>style.visibility</p:attrName>
                                        </p:attrNameLst>
                                      </p:cBhvr>
                                      <p:to>
                                        <p:strVal val="visible"/>
                                      </p:to>
                                    </p:set>
                                    <p:animEffect transition="in" filter="box(out)">
                                      <p:cBhvr>
                                        <p:cTn id="13" dur="500"/>
                                        <p:tgtEl>
                                          <p:spTgt spid="13045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455"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p:nvPr>
        </p:nvSpPr>
        <p:spPr>
          <a:xfrm>
            <a:off x="437323" y="609597"/>
            <a:ext cx="7699513" cy="4416634"/>
          </a:xfrm>
        </p:spPr>
        <p:txBody>
          <a:bodyPr/>
          <a:lstStyle/>
          <a:p>
            <a:r>
              <a:rPr lang="tr-TR" dirty="0">
                <a:latin typeface="Comic Sans MS" pitchFamily="66" charset="0"/>
              </a:rPr>
              <a:t>. Çiçek taç yaprakları çanak yaprakların üç katı olup, renkleri pembedir. Erkek organlar taç yaprakların hizasını geçmez. Çanak yaprakların ucu küt ve genelde çiçekler dağınıktır. </a:t>
            </a:r>
            <a:r>
              <a:rPr lang="tr-TR" i="1" dirty="0" err="1">
                <a:latin typeface="Comic Sans MS" pitchFamily="66" charset="0"/>
              </a:rPr>
              <a:t>Havanensis</a:t>
            </a:r>
            <a:r>
              <a:rPr lang="tr-TR" dirty="0">
                <a:latin typeface="Comic Sans MS" pitchFamily="66" charset="0"/>
              </a:rPr>
              <a:t> varyetesinde kapsüller elips şeklinde ve sivri uçlu, tohumlar son derece küçük ve kestane renklidir. Sıcak, nemli ve düzenli iklimlerle, kumlu ve organik maddece zengin topraklarda iyi yetişmektedir. </a:t>
            </a:r>
            <a:r>
              <a:rPr lang="tr-TR" i="1" dirty="0" err="1">
                <a:latin typeface="Comic Sans MS" pitchFamily="66" charset="0"/>
              </a:rPr>
              <a:t>Havanensis</a:t>
            </a:r>
            <a:r>
              <a:rPr lang="tr-TR" dirty="0">
                <a:latin typeface="Comic Sans MS" pitchFamily="66" charset="0"/>
              </a:rPr>
              <a:t> varyetesinin bu özellikleri Türkiye tütünlerinde kendini çok az göstermektedir. Bu varyetenin kanı daha çok Ege Bölgesi tütünlerinde  bulunmaktadır</a:t>
            </a:r>
            <a:endParaRPr lang="tr-TR" dirty="0"/>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8783" y="1464500"/>
            <a:ext cx="3998843" cy="5118519"/>
          </a:xfrm>
          <a:prstGeom prst="rect">
            <a:avLst/>
          </a:prstGeom>
        </p:spPr>
      </p:pic>
    </p:spTree>
    <p:extLst>
      <p:ext uri="{BB962C8B-B14F-4D97-AF65-F5344CB8AC3E}">
        <p14:creationId xmlns:p14="http://schemas.microsoft.com/office/powerpoint/2010/main" val="2965281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451" name="Rectangle 403"/>
          <p:cNvSpPr>
            <a:spLocks noChangeArrowheads="1"/>
          </p:cNvSpPr>
          <p:nvPr/>
        </p:nvSpPr>
        <p:spPr bwMode="auto">
          <a:xfrm>
            <a:off x="1703388" y="357188"/>
            <a:ext cx="8640762"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Sınıflandırılması</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7171" name="Line 404"/>
          <p:cNvSpPr>
            <a:spLocks noChangeShapeType="1"/>
          </p:cNvSpPr>
          <p:nvPr/>
        </p:nvSpPr>
        <p:spPr bwMode="auto">
          <a:xfrm>
            <a:off x="1847851" y="860425"/>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6" name="Rectangle 407"/>
          <p:cNvSpPr>
            <a:spLocks noChangeArrowheads="1"/>
          </p:cNvSpPr>
          <p:nvPr/>
        </p:nvSpPr>
        <p:spPr bwMode="auto">
          <a:xfrm>
            <a:off x="1809750" y="1166813"/>
            <a:ext cx="2592388" cy="379412"/>
          </a:xfrm>
          <a:prstGeom prst="rect">
            <a:avLst/>
          </a:prstGeom>
          <a:noFill/>
          <a:ln w="9525">
            <a:noFill/>
            <a:miter lim="800000"/>
            <a:headEnd/>
            <a:tailEnd/>
          </a:ln>
          <a:effectLst/>
        </p:spPr>
        <p:txBody>
          <a:bodyPr lIns="92075" tIns="46038" rIns="92075" bIns="46038"/>
          <a:lstStyle/>
          <a:p>
            <a:pPr marL="336550" indent="-336550" algn="just">
              <a:spcBef>
                <a:spcPct val="20000"/>
              </a:spcBef>
              <a:defRPr/>
            </a:pPr>
            <a:r>
              <a:rPr lang="tr-TR" dirty="0">
                <a:solidFill>
                  <a:srgbClr val="FF3300"/>
                </a:solidFill>
                <a:effectLst>
                  <a:outerShdw blurRad="38100" dist="38100" dir="2700000" algn="tl">
                    <a:srgbClr val="C0C0C0"/>
                  </a:outerShdw>
                </a:effectLst>
                <a:latin typeface="Comic Sans MS" pitchFamily="66" charset="0"/>
                <a:sym typeface="Wingdings 3" pitchFamily="18" charset="2"/>
              </a:rPr>
              <a:t>ANASTASIA’ya göre;</a:t>
            </a:r>
            <a:endParaRPr lang="en-US" dirty="0">
              <a:latin typeface="Comic Sans MS" pitchFamily="66" charset="0"/>
            </a:endParaRPr>
          </a:p>
        </p:txBody>
      </p:sp>
      <p:sp>
        <p:nvSpPr>
          <p:cNvPr id="7" name="Rectangle 409"/>
          <p:cNvSpPr>
            <a:spLocks noChangeArrowheads="1"/>
          </p:cNvSpPr>
          <p:nvPr/>
        </p:nvSpPr>
        <p:spPr bwMode="auto">
          <a:xfrm>
            <a:off x="1809750" y="1598614"/>
            <a:ext cx="8643938" cy="4568825"/>
          </a:xfrm>
          <a:prstGeom prst="rect">
            <a:avLst/>
          </a:prstGeom>
          <a:noFill/>
          <a:ln w="9525">
            <a:noFill/>
            <a:miter lim="800000"/>
            <a:headEnd/>
            <a:tailEnd/>
          </a:ln>
          <a:effectLst/>
        </p:spPr>
        <p:txBody>
          <a:bodyPr lIns="92075" tIns="46038" rIns="92075" bIns="46038"/>
          <a:lstStyle/>
          <a:p>
            <a:pPr marL="336550" indent="-336550" algn="just">
              <a:spcAft>
                <a:spcPts val="600"/>
              </a:spcAft>
              <a:defRPr/>
            </a:pPr>
            <a:r>
              <a:rPr lang="tr-TR" i="1" dirty="0">
                <a:solidFill>
                  <a:srgbClr val="FF0000"/>
                </a:solidFill>
                <a:latin typeface="Comic Sans MS" pitchFamily="66" charset="0"/>
              </a:rPr>
              <a:t>Nicotiana tabacum</a:t>
            </a:r>
            <a:r>
              <a:rPr lang="tr-TR" dirty="0">
                <a:solidFill>
                  <a:srgbClr val="FF0000"/>
                </a:solidFill>
                <a:latin typeface="Comic Sans MS" pitchFamily="66" charset="0"/>
              </a:rPr>
              <a:t> var. </a:t>
            </a:r>
            <a:r>
              <a:rPr lang="tr-TR" i="1" dirty="0">
                <a:solidFill>
                  <a:srgbClr val="FF0000"/>
                </a:solidFill>
                <a:latin typeface="Comic Sans MS" pitchFamily="66" charset="0"/>
              </a:rPr>
              <a:t>braziliensis</a:t>
            </a:r>
          </a:p>
          <a:p>
            <a:pPr algn="just" eaLnBrk="1" hangingPunct="1">
              <a:defRPr/>
            </a:pPr>
            <a:r>
              <a:rPr lang="tr-TR" dirty="0">
                <a:latin typeface="Comic Sans MS" pitchFamily="66" charset="0"/>
              </a:rPr>
              <a:t>Bu varyetenin vatanı Brezilya, Venezuella ve Bolivya'dır. Bu varyetedeki bitkilerin boğum araları daha kısa, habitusları üçgen-piramit şeklindedir. Yapraklar zenepsiz, yaşmaklı ve dardır. Yaprak uçları sivri ve bir tarafa eğiktir. Yaprak damarları kalın, yaprak ayası düz ve parlaktır. Yaprak dizilişi 3/8, rengi açık yeşil ve sarıya çalmaktadır. Taç yaprakları çanak yaprakların iki katı kadar, çiçek rengi pembe veya kırmızı, taç yaprakların ucu sivridir. Çiçekleri zayıf gelişmekte ve toplu olarak bulunmaktadır. Yaprak dokusu kalın, dayanıklı ve kokuludur. Bu varyete sıcak ve kurak iklimleri sever. Kurağa dayanıklı tütün çeşitleri bu varyeteden kan almışlardır. Kloroz ve renksizliğe karşı hassastırlar. Anadolu'da Sarı Tütün veya Yunan Sarısı diye bilinen tütün bu varyeteye dahildir. Bu varyetedeki tütünlerin kalitesi pek iyi değildir.</a:t>
            </a:r>
          </a:p>
        </p:txBody>
      </p:sp>
    </p:spTree>
    <p:extLst>
      <p:ext uri="{BB962C8B-B14F-4D97-AF65-F5344CB8AC3E}">
        <p14:creationId xmlns:p14="http://schemas.microsoft.com/office/powerpoint/2010/main" val="211390304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ou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451" name="Rectangle 403"/>
          <p:cNvSpPr>
            <a:spLocks noChangeArrowheads="1"/>
          </p:cNvSpPr>
          <p:nvPr/>
        </p:nvSpPr>
        <p:spPr bwMode="auto">
          <a:xfrm>
            <a:off x="1703388" y="357188"/>
            <a:ext cx="8640762"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Sınıflandırılması</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8195" name="Line 404"/>
          <p:cNvSpPr>
            <a:spLocks noChangeShapeType="1"/>
          </p:cNvSpPr>
          <p:nvPr/>
        </p:nvSpPr>
        <p:spPr bwMode="auto">
          <a:xfrm>
            <a:off x="1847851" y="860425"/>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5" name="Rectangle 407"/>
          <p:cNvSpPr>
            <a:spLocks noChangeArrowheads="1"/>
          </p:cNvSpPr>
          <p:nvPr/>
        </p:nvSpPr>
        <p:spPr bwMode="auto">
          <a:xfrm>
            <a:off x="1809750" y="1166813"/>
            <a:ext cx="2592388" cy="379412"/>
          </a:xfrm>
          <a:prstGeom prst="rect">
            <a:avLst/>
          </a:prstGeom>
          <a:noFill/>
          <a:ln w="9525">
            <a:noFill/>
            <a:miter lim="800000"/>
            <a:headEnd/>
            <a:tailEnd/>
          </a:ln>
          <a:effectLst/>
        </p:spPr>
        <p:txBody>
          <a:bodyPr lIns="92075" tIns="46038" rIns="92075" bIns="46038"/>
          <a:lstStyle/>
          <a:p>
            <a:pPr marL="336550" indent="-336550" algn="just">
              <a:spcBef>
                <a:spcPct val="20000"/>
              </a:spcBef>
              <a:defRPr/>
            </a:pPr>
            <a:r>
              <a:rPr lang="tr-TR" dirty="0">
                <a:solidFill>
                  <a:srgbClr val="FF3300"/>
                </a:solidFill>
                <a:effectLst>
                  <a:outerShdw blurRad="38100" dist="38100" dir="2700000" algn="tl">
                    <a:srgbClr val="C0C0C0"/>
                  </a:outerShdw>
                </a:effectLst>
                <a:latin typeface="Comic Sans MS" pitchFamily="66" charset="0"/>
                <a:sym typeface="Wingdings 3" pitchFamily="18" charset="2"/>
              </a:rPr>
              <a:t>ANASTASIA’ya göre;</a:t>
            </a:r>
            <a:endParaRPr lang="en-US" dirty="0">
              <a:latin typeface="Comic Sans MS" pitchFamily="66" charset="0"/>
            </a:endParaRPr>
          </a:p>
        </p:txBody>
      </p:sp>
      <p:sp>
        <p:nvSpPr>
          <p:cNvPr id="6" name="Rectangle 409"/>
          <p:cNvSpPr>
            <a:spLocks noChangeArrowheads="1"/>
          </p:cNvSpPr>
          <p:nvPr/>
        </p:nvSpPr>
        <p:spPr bwMode="auto">
          <a:xfrm>
            <a:off x="1809750" y="1598614"/>
            <a:ext cx="8643938" cy="4568825"/>
          </a:xfrm>
          <a:prstGeom prst="rect">
            <a:avLst/>
          </a:prstGeom>
          <a:noFill/>
          <a:ln w="9525">
            <a:noFill/>
            <a:miter lim="800000"/>
            <a:headEnd/>
            <a:tailEnd/>
          </a:ln>
          <a:effectLst/>
        </p:spPr>
        <p:txBody>
          <a:bodyPr lIns="92075" tIns="46038" rIns="92075" bIns="46038"/>
          <a:lstStyle/>
          <a:p>
            <a:pPr marL="336550" indent="-336550" algn="just">
              <a:spcAft>
                <a:spcPts val="600"/>
              </a:spcAft>
              <a:defRPr/>
            </a:pPr>
            <a:r>
              <a:rPr lang="tr-TR" i="1" dirty="0">
                <a:solidFill>
                  <a:srgbClr val="FF0000"/>
                </a:solidFill>
                <a:latin typeface="Comic Sans MS" pitchFamily="66" charset="0"/>
              </a:rPr>
              <a:t>Nicotiana tabacum</a:t>
            </a:r>
            <a:r>
              <a:rPr lang="tr-TR" dirty="0">
                <a:solidFill>
                  <a:srgbClr val="FF0000"/>
                </a:solidFill>
                <a:latin typeface="Comic Sans MS" pitchFamily="66" charset="0"/>
              </a:rPr>
              <a:t> var. </a:t>
            </a:r>
            <a:r>
              <a:rPr lang="tr-TR" i="1" dirty="0">
                <a:solidFill>
                  <a:srgbClr val="FF0000"/>
                </a:solidFill>
                <a:latin typeface="Comic Sans MS" pitchFamily="66" charset="0"/>
              </a:rPr>
              <a:t>virginica</a:t>
            </a:r>
          </a:p>
          <a:p>
            <a:pPr algn="just" eaLnBrk="1" hangingPunct="1">
              <a:defRPr/>
            </a:pPr>
            <a:r>
              <a:rPr lang="tr-TR" dirty="0">
                <a:latin typeface="Comic Sans MS" pitchFamily="66" charset="0"/>
              </a:rPr>
              <a:t>Bu varyetenin anavatanı Kuzey Amerika'dır. Bitkilerin boyu uzun, gürbüz ve sağlam, yaprakları zenepsiz, yaşmaklı, dar ve uzundur. Yaprak uçları mızrak gibi sivridir. Yaprakları birdenbire daralır ve uçları aşağı doğru sarkar. Çiçeklerin çanak yaprakları mekik gibi dar, fakat uçları küttür. Taç yaprakların rengi pembe veya sarı-kırmızı ve kapsülleri ovaldir. </a:t>
            </a:r>
            <a:r>
              <a:rPr lang="tr-TR" i="1" dirty="0">
                <a:latin typeface="Comic Sans MS" pitchFamily="66" charset="0"/>
              </a:rPr>
              <a:t>Virginica</a:t>
            </a:r>
            <a:r>
              <a:rPr lang="tr-TR" dirty="0">
                <a:latin typeface="Comic Sans MS" pitchFamily="66" charset="0"/>
              </a:rPr>
              <a:t> varyetesinin içerisine giren çeşitler, sıcak ve nemli iklimleri sever; derin, besin maddelerince zengin ve azotlu topraklarda iyi yetişirler. Orta Avrupa'da ve Türkiye'de başta Malatya tütünleri olmak üzere Doğu Anadolu'da yetiştirilen tütünlerde bu varyetenin kanı vardır.</a:t>
            </a:r>
          </a:p>
        </p:txBody>
      </p:sp>
    </p:spTree>
    <p:extLst>
      <p:ext uri="{BB962C8B-B14F-4D97-AF65-F5344CB8AC3E}">
        <p14:creationId xmlns:p14="http://schemas.microsoft.com/office/powerpoint/2010/main" val="372668018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ou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451" name="Rectangle 403"/>
          <p:cNvSpPr>
            <a:spLocks noChangeArrowheads="1"/>
          </p:cNvSpPr>
          <p:nvPr/>
        </p:nvSpPr>
        <p:spPr bwMode="auto">
          <a:xfrm>
            <a:off x="1703388" y="357188"/>
            <a:ext cx="8640762"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Sınıflandırılması</a:t>
            </a:r>
            <a:endParaRPr lang="en-US" sz="3000" dirty="0">
              <a:solidFill>
                <a:srgbClr val="FF0000"/>
              </a:solidFill>
              <a:effectLst>
                <a:outerShdw blurRad="38100" dist="38100" dir="2700000" algn="tl">
                  <a:srgbClr val="C0C0C0"/>
                </a:outerShdw>
              </a:effectLst>
              <a:latin typeface="Comic Sans MS" pitchFamily="66" charset="0"/>
            </a:endParaRPr>
          </a:p>
        </p:txBody>
      </p:sp>
      <p:sp>
        <p:nvSpPr>
          <p:cNvPr id="9219" name="Line 404"/>
          <p:cNvSpPr>
            <a:spLocks noChangeShapeType="1"/>
          </p:cNvSpPr>
          <p:nvPr/>
        </p:nvSpPr>
        <p:spPr bwMode="auto">
          <a:xfrm>
            <a:off x="1847851" y="860425"/>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6" name="Rectangle 407"/>
          <p:cNvSpPr>
            <a:spLocks noChangeArrowheads="1"/>
          </p:cNvSpPr>
          <p:nvPr/>
        </p:nvSpPr>
        <p:spPr bwMode="auto">
          <a:xfrm>
            <a:off x="1809750" y="1166813"/>
            <a:ext cx="2592388" cy="379412"/>
          </a:xfrm>
          <a:prstGeom prst="rect">
            <a:avLst/>
          </a:prstGeom>
          <a:noFill/>
          <a:ln w="9525">
            <a:noFill/>
            <a:miter lim="800000"/>
            <a:headEnd/>
            <a:tailEnd/>
          </a:ln>
          <a:effectLst/>
        </p:spPr>
        <p:txBody>
          <a:bodyPr lIns="92075" tIns="46038" rIns="92075" bIns="46038"/>
          <a:lstStyle/>
          <a:p>
            <a:pPr marL="336550" indent="-336550" algn="just">
              <a:spcBef>
                <a:spcPct val="20000"/>
              </a:spcBef>
              <a:defRPr/>
            </a:pPr>
            <a:r>
              <a:rPr lang="tr-TR" dirty="0">
                <a:solidFill>
                  <a:srgbClr val="FF3300"/>
                </a:solidFill>
                <a:effectLst>
                  <a:outerShdw blurRad="38100" dist="38100" dir="2700000" algn="tl">
                    <a:srgbClr val="C0C0C0"/>
                  </a:outerShdw>
                </a:effectLst>
                <a:latin typeface="Comic Sans MS" pitchFamily="66" charset="0"/>
                <a:sym typeface="Wingdings 3" pitchFamily="18" charset="2"/>
              </a:rPr>
              <a:t>ANASTASIA’ya göre;</a:t>
            </a:r>
            <a:endParaRPr lang="en-US" dirty="0">
              <a:latin typeface="Comic Sans MS" pitchFamily="66" charset="0"/>
            </a:endParaRPr>
          </a:p>
        </p:txBody>
      </p:sp>
      <p:sp>
        <p:nvSpPr>
          <p:cNvPr id="7" name="Rectangle 409"/>
          <p:cNvSpPr>
            <a:spLocks noChangeArrowheads="1"/>
          </p:cNvSpPr>
          <p:nvPr/>
        </p:nvSpPr>
        <p:spPr bwMode="auto">
          <a:xfrm>
            <a:off x="1809750" y="1598614"/>
            <a:ext cx="8643938" cy="4568825"/>
          </a:xfrm>
          <a:prstGeom prst="rect">
            <a:avLst/>
          </a:prstGeom>
          <a:noFill/>
          <a:ln w="9525">
            <a:noFill/>
            <a:miter lim="800000"/>
            <a:headEnd/>
            <a:tailEnd/>
          </a:ln>
          <a:effectLst/>
        </p:spPr>
        <p:txBody>
          <a:bodyPr lIns="92075" tIns="46038" rIns="92075" bIns="46038"/>
          <a:lstStyle/>
          <a:p>
            <a:pPr marL="336550" indent="-336550" algn="just">
              <a:spcAft>
                <a:spcPts val="600"/>
              </a:spcAft>
              <a:defRPr/>
            </a:pPr>
            <a:r>
              <a:rPr lang="tr-TR" i="1" dirty="0">
                <a:solidFill>
                  <a:srgbClr val="FF0000"/>
                </a:solidFill>
                <a:latin typeface="Comic Sans MS" pitchFamily="66" charset="0"/>
              </a:rPr>
              <a:t>Nicotiana tabacum</a:t>
            </a:r>
            <a:r>
              <a:rPr lang="tr-TR" dirty="0">
                <a:solidFill>
                  <a:srgbClr val="FF0000"/>
                </a:solidFill>
                <a:latin typeface="Comic Sans MS" pitchFamily="66" charset="0"/>
              </a:rPr>
              <a:t> var. </a:t>
            </a:r>
            <a:r>
              <a:rPr lang="tr-TR" i="1" dirty="0">
                <a:solidFill>
                  <a:srgbClr val="FF0000"/>
                </a:solidFill>
                <a:latin typeface="Comic Sans MS" pitchFamily="66" charset="0"/>
              </a:rPr>
              <a:t>purpurea</a:t>
            </a:r>
          </a:p>
          <a:p>
            <a:pPr algn="just" eaLnBrk="1" hangingPunct="1">
              <a:defRPr/>
            </a:pPr>
            <a:r>
              <a:rPr lang="tr-TR" dirty="0">
                <a:latin typeface="Comic Sans MS" pitchFamily="66" charset="0"/>
              </a:rPr>
              <a:t>Bu varyetenin anavatanı Meksika'dır. Ana sapın kalınlığı altta ve üstte hemen hemen aynıdır. Yaprakları yere paraleldir. Boğum araları aşağıdan yukarıya doğru daralır. Bu varyetedeki bitkilerin habitusu silindir şeklindedir. Yaprakları zenepli olup, yaşmakları yok gibidir. Yaprak yüzü dalgalı  ve saptaki dizilişi 3/8 olabildiği gibi, 5/13'de olabilmektedir. Çiçek sapları kısa, taç yaprakların alt kısmı beyazımsı, uçları ise pembe veya erguvan renktedir. Erkek organların boyu, taç yaprağı borusundan daha uzundur. Çiçekler yere doğru sarkıktır. Bitkilerin kapsülleri dar ve ovaldir. Bu varyeteye dahil olan çeşitler, derin, bol humuslu, besin maddelerince zengin toprakları ve sıcak iklimleri severler. </a:t>
            </a:r>
            <a:r>
              <a:rPr lang="tr-TR" i="1" dirty="0">
                <a:latin typeface="Comic Sans MS" pitchFamily="66" charset="0"/>
              </a:rPr>
              <a:t>Purpureae</a:t>
            </a:r>
            <a:r>
              <a:rPr lang="tr-TR" dirty="0">
                <a:latin typeface="Comic Sans MS" pitchFamily="66" charset="0"/>
              </a:rPr>
              <a:t> varyetesindeki bitkilerin koku, tat ve aromaları çok iyidir. Puro imâl edilen Sumatra, Cava ve Jakarta tütünleri ile bizde Marmara ve Karadeniz Bölgesi tütünleri bu varyeteden kan almışlardır.</a:t>
            </a:r>
          </a:p>
        </p:txBody>
      </p:sp>
    </p:spTree>
    <p:extLst>
      <p:ext uri="{BB962C8B-B14F-4D97-AF65-F5344CB8AC3E}">
        <p14:creationId xmlns:p14="http://schemas.microsoft.com/office/powerpoint/2010/main" val="2253601896"/>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ou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TotalTime>
  <Words>695</Words>
  <Application>Microsoft Office PowerPoint</Application>
  <PresentationFormat>Geniş ekran</PresentationFormat>
  <Paragraphs>119</Paragraphs>
  <Slides>11</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11</vt:i4>
      </vt:variant>
    </vt:vector>
  </HeadingPairs>
  <TitlesOfParts>
    <vt:vector size="19" baseType="lpstr">
      <vt:lpstr>Arial</vt:lpstr>
      <vt:lpstr>Comic Sans MS</vt:lpstr>
      <vt:lpstr>Tahoma</vt:lpstr>
      <vt:lpstr>Times New Roman</vt:lpstr>
      <vt:lpstr>Trebuchet MS</vt:lpstr>
      <vt:lpstr>Wingdings</vt:lpstr>
      <vt:lpstr>Wingdings 3</vt:lpstr>
      <vt:lpstr>Kristal</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Burak</dc:creator>
  <cp:lastModifiedBy>Burak</cp:lastModifiedBy>
  <cp:revision>4</cp:revision>
  <dcterms:created xsi:type="dcterms:W3CDTF">2018-04-05T08:19:26Z</dcterms:created>
  <dcterms:modified xsi:type="dcterms:W3CDTF">2018-04-05T12:30:48Z</dcterms:modified>
</cp:coreProperties>
</file>