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15" r:id="rId4"/>
    <p:sldId id="316" r:id="rId5"/>
    <p:sldId id="331" r:id="rId6"/>
    <p:sldId id="332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3377-836D-4253-BCD8-E1AF81C5B6D5}" type="datetimeFigureOut">
              <a:rPr lang="tr-TR" smtClean="0"/>
              <a:pPr/>
              <a:t>28.05.2018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5D5-4665-41B7-BCDF-A3EAF1A3C5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2749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3377-836D-4253-BCD8-E1AF81C5B6D5}" type="datetimeFigureOut">
              <a:rPr lang="tr-TR" smtClean="0"/>
              <a:pPr/>
              <a:t>28.05.2018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5D5-4665-41B7-BCDF-A3EAF1A3C5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828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3377-836D-4253-BCD8-E1AF81C5B6D5}" type="datetimeFigureOut">
              <a:rPr lang="tr-TR" smtClean="0"/>
              <a:pPr/>
              <a:t>28.05.2018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5D5-4665-41B7-BCDF-A3EAF1A3C5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441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3377-836D-4253-BCD8-E1AF81C5B6D5}" type="datetimeFigureOut">
              <a:rPr lang="tr-TR" smtClean="0"/>
              <a:pPr/>
              <a:t>28.05.2018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5D5-4665-41B7-BCDF-A3EAF1A3C5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8794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3377-836D-4253-BCD8-E1AF81C5B6D5}" type="datetimeFigureOut">
              <a:rPr lang="tr-TR" smtClean="0"/>
              <a:pPr/>
              <a:t>28.05.2018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5D5-4665-41B7-BCDF-A3EAF1A3C5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6782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3377-836D-4253-BCD8-E1AF81C5B6D5}" type="datetimeFigureOut">
              <a:rPr lang="tr-TR" smtClean="0"/>
              <a:pPr/>
              <a:t>28.05.2018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5D5-4665-41B7-BCDF-A3EAF1A3C5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4211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3377-836D-4253-BCD8-E1AF81C5B6D5}" type="datetimeFigureOut">
              <a:rPr lang="tr-TR" smtClean="0"/>
              <a:pPr/>
              <a:t>28.05.2018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5D5-4665-41B7-BCDF-A3EAF1A3C5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6015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3377-836D-4253-BCD8-E1AF81C5B6D5}" type="datetimeFigureOut">
              <a:rPr lang="tr-TR" smtClean="0"/>
              <a:pPr/>
              <a:t>28.05.2018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5D5-4665-41B7-BCDF-A3EAF1A3C5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7323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3377-836D-4253-BCD8-E1AF81C5B6D5}" type="datetimeFigureOut">
              <a:rPr lang="tr-TR" smtClean="0"/>
              <a:pPr/>
              <a:t>28.05.2018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5D5-4665-41B7-BCDF-A3EAF1A3C5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9958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3377-836D-4253-BCD8-E1AF81C5B6D5}" type="datetimeFigureOut">
              <a:rPr lang="tr-TR" smtClean="0"/>
              <a:pPr/>
              <a:t>28.05.2018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5D5-4665-41B7-BCDF-A3EAF1A3C5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2115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3377-836D-4253-BCD8-E1AF81C5B6D5}" type="datetimeFigureOut">
              <a:rPr lang="tr-TR" smtClean="0"/>
              <a:pPr/>
              <a:t>28.05.2018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5D5-4665-41B7-BCDF-A3EAF1A3C5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779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13377-836D-4253-BCD8-E1AF81C5B6D5}" type="datetimeFigureOut">
              <a:rPr lang="tr-TR" smtClean="0"/>
              <a:pPr/>
              <a:t>28.05.2018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FB5D5-4665-41B7-BCDF-A3EAF1A3C5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7446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26336" y="1645920"/>
            <a:ext cx="9144000" cy="315639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FİNANSAL PLANLAMA  YÖNETİM:</a:t>
            </a:r>
            <a:br>
              <a:rPr 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FİNANS KAYNAKLARI VE FİNANSAL ANALİZ </a:t>
            </a:r>
            <a:endParaRPr lang="tr-TR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01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41376" y="764705"/>
            <a:ext cx="7338800" cy="536145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dirty="0" smtClean="0">
                <a:latin typeface="Comic Sans MS" panose="030F0702030302020204" pitchFamily="66" charset="0"/>
              </a:rPr>
              <a:t>Bankalar </a:t>
            </a:r>
            <a:r>
              <a:rPr lang="tr-TR" dirty="0">
                <a:latin typeface="Comic Sans MS" panose="030F0702030302020204" pitchFamily="66" charset="0"/>
              </a:rPr>
              <a:t>tüm bu sorulara tatmin edici cevaplar </a:t>
            </a:r>
            <a:r>
              <a:rPr lang="tr-TR" dirty="0" smtClean="0">
                <a:latin typeface="Comic Sans MS" panose="030F0702030302020204" pitchFamily="66" charset="0"/>
              </a:rPr>
              <a:t>alsalar bile </a:t>
            </a:r>
            <a:r>
              <a:rPr lang="tr-TR" dirty="0">
                <a:latin typeface="Comic Sans MS" panose="030F0702030302020204" pitchFamily="66" charset="0"/>
              </a:rPr>
              <a:t>yine de verdikleri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kredinin geri dönüşünü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garantiye almak</a:t>
            </a:r>
            <a:r>
              <a:rPr lang="tr-TR" dirty="0" smtClean="0">
                <a:latin typeface="Comic Sans MS" panose="030F0702030302020204" pitchFamily="66" charset="0"/>
              </a:rPr>
              <a:t> isterler.</a:t>
            </a:r>
          </a:p>
          <a:p>
            <a:pPr marL="0" indent="0" algn="just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Comic Sans MS" panose="030F0702030302020204" pitchFamily="66" charset="0"/>
              </a:rPr>
              <a:t>Bu </a:t>
            </a:r>
            <a:r>
              <a:rPr lang="tr-TR" dirty="0">
                <a:latin typeface="Comic Sans MS" panose="030F0702030302020204" pitchFamily="66" charset="0"/>
              </a:rPr>
              <a:t>çerçevede en çok </a:t>
            </a:r>
            <a:r>
              <a:rPr lang="tr-TR" dirty="0" smtClean="0">
                <a:latin typeface="Comic Sans MS" panose="030F0702030302020204" pitchFamily="66" charset="0"/>
              </a:rPr>
              <a:t>başvurdukları </a:t>
            </a:r>
            <a:r>
              <a:rPr lang="it-IT" dirty="0" smtClean="0">
                <a:latin typeface="Comic Sans MS" panose="030F0702030302020204" pitchFamily="66" charset="0"/>
              </a:rPr>
              <a:t>yöntem </a:t>
            </a:r>
            <a:r>
              <a:rPr lang="it-IT" dirty="0">
                <a:latin typeface="Comic Sans MS" panose="030F0702030302020204" pitchFamily="66" charset="0"/>
              </a:rPr>
              <a:t>ise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maddi teminattır. </a:t>
            </a:r>
            <a:r>
              <a:rPr lang="it-IT" u="sng" dirty="0">
                <a:latin typeface="Comic Sans MS" panose="030F0702030302020204" pitchFamily="66" charset="0"/>
              </a:rPr>
              <a:t>Maddi teminat, </a:t>
            </a:r>
            <a:r>
              <a:rPr lang="it-IT" dirty="0" smtClean="0">
                <a:latin typeface="Comic Sans MS" panose="030F0702030302020204" pitchFamily="66" charset="0"/>
              </a:rPr>
              <a:t>borç</a:t>
            </a:r>
            <a:r>
              <a:rPr lang="tr-TR" dirty="0" smtClean="0">
                <a:latin typeface="Comic Sans MS" panose="030F0702030302020204" pitchFamily="66" charset="0"/>
              </a:rPr>
              <a:t> veren </a:t>
            </a:r>
            <a:r>
              <a:rPr lang="tr-TR" dirty="0">
                <a:latin typeface="Comic Sans MS" panose="030F0702030302020204" pitchFamily="66" charset="0"/>
              </a:rPr>
              <a:t>kişiye borcun tamamı ödenene kadar </a:t>
            </a:r>
            <a:r>
              <a:rPr lang="tr-TR" dirty="0" smtClean="0">
                <a:latin typeface="Comic Sans MS" panose="030F0702030302020204" pitchFamily="66" charset="0"/>
              </a:rPr>
              <a:t>rehin       verilen </a:t>
            </a:r>
            <a:r>
              <a:rPr lang="tr-TR" dirty="0">
                <a:latin typeface="Comic Sans MS" panose="030F0702030302020204" pitchFamily="66" charset="0"/>
              </a:rPr>
              <a:t>bir varlıktır. </a:t>
            </a:r>
            <a:endParaRPr lang="tr-TR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Comic Sans MS" panose="030F0702030302020204" pitchFamily="66" charset="0"/>
              </a:rPr>
              <a:t>Örneğin </a:t>
            </a:r>
            <a:r>
              <a:rPr lang="tr-TR" dirty="0">
                <a:latin typeface="Comic Sans MS" panose="030F0702030302020204" pitchFamily="66" charset="0"/>
              </a:rPr>
              <a:t>bir girişimci şirketi </a:t>
            </a:r>
            <a:r>
              <a:rPr lang="tr-TR" dirty="0" smtClean="0">
                <a:latin typeface="Comic Sans MS" panose="030F0702030302020204" pitchFamily="66" charset="0"/>
              </a:rPr>
              <a:t>için bir </a:t>
            </a:r>
            <a:r>
              <a:rPr lang="tr-TR" dirty="0">
                <a:latin typeface="Comic Sans MS" panose="030F0702030302020204" pitchFamily="66" charset="0"/>
              </a:rPr>
              <a:t>otomobil kredisi </a:t>
            </a:r>
            <a:r>
              <a:rPr lang="tr-TR" dirty="0" smtClean="0">
                <a:latin typeface="Comic Sans MS" panose="030F0702030302020204" pitchFamily="66" charset="0"/>
              </a:rPr>
              <a:t>alırken, </a:t>
            </a:r>
            <a:r>
              <a:rPr lang="tr-TR" dirty="0">
                <a:latin typeface="Comic Sans MS" panose="030F0702030302020204" pitchFamily="66" charset="0"/>
              </a:rPr>
              <a:t>krediyi veren kuruluş </a:t>
            </a:r>
            <a:r>
              <a:rPr lang="tr-TR" dirty="0" smtClean="0">
                <a:latin typeface="Comic Sans MS" panose="030F0702030302020204" pitchFamily="66" charset="0"/>
              </a:rPr>
              <a:t>hem arabayı </a:t>
            </a:r>
            <a:r>
              <a:rPr lang="tr-TR" dirty="0">
                <a:latin typeface="Comic Sans MS" panose="030F0702030302020204" pitchFamily="66" charset="0"/>
              </a:rPr>
              <a:t>kendi üzerine tescil </a:t>
            </a:r>
            <a:r>
              <a:rPr lang="tr-TR" dirty="0" smtClean="0">
                <a:latin typeface="Comic Sans MS" panose="030F0702030302020204" pitchFamily="66" charset="0"/>
              </a:rPr>
              <a:t>ettirir, </a:t>
            </a:r>
            <a:r>
              <a:rPr lang="tr-TR" dirty="0">
                <a:latin typeface="Comic Sans MS" panose="030F0702030302020204" pitchFamily="66" charset="0"/>
              </a:rPr>
              <a:t>hem de </a:t>
            </a:r>
            <a:r>
              <a:rPr lang="tr-TR" dirty="0" smtClean="0">
                <a:latin typeface="Comic Sans MS" panose="030F0702030302020204" pitchFamily="66" charset="0"/>
              </a:rPr>
              <a:t>borç verdiği girişimciden </a:t>
            </a:r>
            <a:r>
              <a:rPr lang="tr-TR" dirty="0">
                <a:latin typeface="Comic Sans MS" panose="030F0702030302020204" pitchFamily="66" charset="0"/>
              </a:rPr>
              <a:t>yüksek bir peşinat tahsil eder. </a:t>
            </a:r>
            <a:endParaRPr lang="tr-TR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tr-TR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Comic Sans MS" panose="030F0702030302020204" pitchFamily="66" charset="0"/>
              </a:rPr>
              <a:t>Bu sayede,eğer </a:t>
            </a:r>
            <a:r>
              <a:rPr lang="tr-TR" dirty="0">
                <a:latin typeface="Comic Sans MS" panose="030F0702030302020204" pitchFamily="66" charset="0"/>
              </a:rPr>
              <a:t>borçlu geri ödemelerini </a:t>
            </a:r>
            <a:r>
              <a:rPr lang="tr-TR" dirty="0" smtClean="0">
                <a:latin typeface="Comic Sans MS" panose="030F0702030302020204" pitchFamily="66" charset="0"/>
              </a:rPr>
              <a:t>zamanında yapmazsa bütün </a:t>
            </a:r>
            <a:r>
              <a:rPr lang="tr-TR" dirty="0">
                <a:latin typeface="Comic Sans MS" panose="030F0702030302020204" pitchFamily="66" charset="0"/>
              </a:rPr>
              <a:t>masraflarını karşılamak amacıyla bu </a:t>
            </a:r>
            <a:r>
              <a:rPr lang="tr-TR" dirty="0" smtClean="0">
                <a:latin typeface="Comic Sans MS" panose="030F0702030302020204" pitchFamily="66" charset="0"/>
              </a:rPr>
              <a:t>arabayı ondan </a:t>
            </a:r>
            <a:r>
              <a:rPr lang="tr-TR" dirty="0">
                <a:latin typeface="Comic Sans MS" panose="030F0702030302020204" pitchFamily="66" charset="0"/>
              </a:rPr>
              <a:t>geri alıp satabilir.</a:t>
            </a:r>
          </a:p>
        </p:txBody>
      </p:sp>
      <p:pic>
        <p:nvPicPr>
          <p:cNvPr id="17412" name="Picture 4" descr="http://img6.mynet.com/ha7/fin/kre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1124744"/>
            <a:ext cx="248376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672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2544" y="352933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Gelişme Aşamasında…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2544" y="1463973"/>
            <a:ext cx="7499176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tr-TR" dirty="0">
                <a:latin typeface="Comic Sans MS" panose="030F0702030302020204" pitchFamily="66" charset="0"/>
              </a:rPr>
              <a:t>İşletme satışlarını </a:t>
            </a:r>
            <a:r>
              <a:rPr lang="tr-TR" dirty="0" smtClean="0">
                <a:latin typeface="Comic Sans MS" panose="030F0702030302020204" pitchFamily="66" charset="0"/>
              </a:rPr>
              <a:t>artırmış</a:t>
            </a:r>
            <a:r>
              <a:rPr lang="tr-TR" dirty="0">
                <a:latin typeface="Comic Sans MS" panose="030F0702030302020204" pitchFamily="66" charset="0"/>
              </a:rPr>
              <a:t>, giderek büyüyen bir p</a:t>
            </a:r>
            <a:r>
              <a:rPr lang="tr-TR" dirty="0" smtClean="0">
                <a:latin typeface="Comic Sans MS" panose="030F0702030302020204" pitchFamily="66" charset="0"/>
              </a:rPr>
              <a:t>azar payına </a:t>
            </a:r>
            <a:r>
              <a:rPr lang="tr-TR" dirty="0">
                <a:latin typeface="Comic Sans MS" panose="030F0702030302020204" pitchFamily="66" charset="0"/>
              </a:rPr>
              <a:t>ve müşteri sayısına ulaşmıştır. Bu aşamada </a:t>
            </a:r>
            <a:r>
              <a:rPr lang="tr-TR" dirty="0" smtClean="0">
                <a:latin typeface="Comic Sans MS" panose="030F0702030302020204" pitchFamily="66" charset="0"/>
              </a:rPr>
              <a:t>daha da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büyümek,</a:t>
            </a:r>
            <a:r>
              <a:rPr lang="tr-TR" dirty="0">
                <a:latin typeface="Comic Sans MS" panose="030F0702030302020204" pitchFamily="66" charset="0"/>
              </a:rPr>
              <a:t> yeni eleman almak ve yetiştirmek, yeni </a:t>
            </a:r>
            <a:r>
              <a:rPr lang="tr-TR" dirty="0" smtClean="0">
                <a:latin typeface="Comic Sans MS" panose="030F0702030302020204" pitchFamily="66" charset="0"/>
              </a:rPr>
              <a:t>kazançlar </a:t>
            </a:r>
            <a:r>
              <a:rPr lang="nn-NO" dirty="0" smtClean="0">
                <a:latin typeface="Comic Sans MS" panose="030F0702030302020204" pitchFamily="66" charset="0"/>
              </a:rPr>
              <a:t>elde </a:t>
            </a:r>
            <a:r>
              <a:rPr lang="nn-NO" dirty="0">
                <a:latin typeface="Comic Sans MS" panose="030F0702030302020204" pitchFamily="66" charset="0"/>
              </a:rPr>
              <a:t>etmek için daha </a:t>
            </a:r>
            <a:r>
              <a:rPr lang="nn-NO" dirty="0">
                <a:solidFill>
                  <a:srgbClr val="FF0000"/>
                </a:solidFill>
                <a:latin typeface="Comic Sans MS" panose="030F0702030302020204" pitchFamily="66" charset="0"/>
              </a:rPr>
              <a:t>fazla sermayeye </a:t>
            </a:r>
            <a:r>
              <a:rPr lang="nn-NO" dirty="0" smtClean="0">
                <a:latin typeface="Comic Sans MS" panose="030F0702030302020204" pitchFamily="66" charset="0"/>
              </a:rPr>
              <a:t>gereksinim</a:t>
            </a:r>
            <a:r>
              <a:rPr lang="tr-TR" dirty="0" smtClean="0">
                <a:latin typeface="Comic Sans MS" panose="030F0702030302020204" pitchFamily="66" charset="0"/>
              </a:rPr>
              <a:t> duyulur</a:t>
            </a:r>
            <a:r>
              <a:rPr lang="tr-TR" dirty="0">
                <a:latin typeface="Comic Sans MS" panose="030F0702030302020204" pitchFamily="66" charset="0"/>
              </a:rPr>
              <a:t>. İhtiyaç duyulan sermayenin bir kısmı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satışlardan gelen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nakit akışı </a:t>
            </a:r>
            <a:r>
              <a:rPr lang="tr-TR" dirty="0">
                <a:latin typeface="Comic Sans MS" panose="030F0702030302020204" pitchFamily="66" charset="0"/>
              </a:rPr>
              <a:t>sayesinde içeride yaratılabilir. </a:t>
            </a:r>
            <a:endParaRPr lang="tr-TR" dirty="0" smtClean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tr-TR" dirty="0" smtClean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tr-TR" dirty="0" smtClean="0">
                <a:latin typeface="Comic Sans MS" panose="030F0702030302020204" pitchFamily="66" charset="0"/>
              </a:rPr>
              <a:t>Fakat gelişme </a:t>
            </a:r>
            <a:r>
              <a:rPr lang="tr-TR" dirty="0">
                <a:latin typeface="Comic Sans MS" panose="030F0702030302020204" pitchFamily="66" charset="0"/>
              </a:rPr>
              <a:t>hızlıysa veya işin stratejisi iddialıysa nakit </a:t>
            </a:r>
            <a:r>
              <a:rPr lang="tr-TR" dirty="0" smtClean="0">
                <a:latin typeface="Comic Sans MS" panose="030F0702030302020204" pitchFamily="66" charset="0"/>
              </a:rPr>
              <a:t>akışı yetmez</a:t>
            </a:r>
            <a:r>
              <a:rPr lang="tr-TR" dirty="0">
                <a:latin typeface="Comic Sans MS" panose="030F0702030302020204" pitchFamily="66" charset="0"/>
              </a:rPr>
              <a:t>, daha çok sermayeye ihtiyaç duyulur. </a:t>
            </a:r>
            <a:r>
              <a:rPr lang="tr-TR" dirty="0" smtClean="0">
                <a:latin typeface="Comic Sans MS" panose="030F0702030302020204" pitchFamily="66" charset="0"/>
              </a:rPr>
              <a:t>Yürüyen bir </a:t>
            </a:r>
            <a:r>
              <a:rPr lang="tr-TR" dirty="0">
                <a:latin typeface="Comic Sans MS" panose="030F0702030302020204" pitchFamily="66" charset="0"/>
              </a:rPr>
              <a:t>iş faaliyeti olan, saygınlığını kanıtlayan bir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işletmenin dış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sermaye desteği</a:t>
            </a:r>
            <a:r>
              <a:rPr lang="tr-TR" dirty="0">
                <a:latin typeface="Comic Sans MS" panose="030F0702030302020204" pitchFamily="66" charset="0"/>
              </a:rPr>
              <a:t> bulması daha kolay olur. Bu </a:t>
            </a:r>
            <a:r>
              <a:rPr lang="tr-TR" dirty="0" smtClean="0">
                <a:latin typeface="Comic Sans MS" panose="030F0702030302020204" pitchFamily="66" charset="0"/>
              </a:rPr>
              <a:t>aşamada bankalara </a:t>
            </a:r>
            <a:r>
              <a:rPr lang="tr-TR" dirty="0">
                <a:latin typeface="Comic Sans MS" panose="030F0702030302020204" pitchFamily="66" charset="0"/>
              </a:rPr>
              <a:t>başvurulabileceği gibi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risk sermayesi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yatırımcılarına ve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iş meleklerine de </a:t>
            </a:r>
            <a:r>
              <a:rPr lang="tr-TR" dirty="0">
                <a:latin typeface="Comic Sans MS" panose="030F0702030302020204" pitchFamily="66" charset="0"/>
              </a:rPr>
              <a:t>başvurulabilir.</a:t>
            </a:r>
          </a:p>
        </p:txBody>
      </p:sp>
      <p:pic>
        <p:nvPicPr>
          <p:cNvPr id="16386" name="Picture 2" descr="http://www.voldi.com.tr/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8832" y="3942601"/>
            <a:ext cx="1547664" cy="2324101"/>
          </a:xfrm>
          <a:prstGeom prst="rect">
            <a:avLst/>
          </a:prstGeom>
          <a:noFill/>
        </p:spPr>
      </p:pic>
      <p:pic>
        <p:nvPicPr>
          <p:cNvPr id="5122" name="Picture 2" descr="finan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8471" y="24974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80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  <a:t>Gelişme Aşamasında Bankalardan</a:t>
            </a:r>
            <a:b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  <a:t>Nasıl Kredi Alınabilir?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51784" y="2060848"/>
            <a:ext cx="6048672" cy="24482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v-SE" sz="2000" dirty="0" smtClean="0">
                <a:latin typeface="Comic Sans MS" panose="030F0702030302020204" pitchFamily="66" charset="0"/>
              </a:rPr>
              <a:t>Bu </a:t>
            </a:r>
            <a:r>
              <a:rPr lang="sv-SE" sz="2000" dirty="0">
                <a:latin typeface="Comic Sans MS" panose="030F0702030302020204" pitchFamily="66" charset="0"/>
              </a:rPr>
              <a:t>aşamada bankalar kredi vermekte daha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sv-SE" sz="2000" dirty="0">
                <a:latin typeface="Comic Sans MS" panose="030F0702030302020204" pitchFamily="66" charset="0"/>
              </a:rPr>
              <a:t>isteklidir</a:t>
            </a:r>
            <a:r>
              <a:rPr lang="tr-TR" sz="2000" dirty="0">
                <a:latin typeface="Comic Sans MS" panose="030F0702030302020204" pitchFamily="66" charset="0"/>
              </a:rPr>
              <a:t> ve kredi miktarını yükseltirler. </a:t>
            </a:r>
            <a:r>
              <a:rPr lang="tr-TR" sz="2000" dirty="0" smtClean="0">
                <a:latin typeface="Comic Sans MS" panose="030F0702030302020204" pitchFamily="66" charset="0"/>
              </a:rPr>
              <a:t>Ancak </a:t>
            </a:r>
            <a:r>
              <a:rPr lang="tr-TR" sz="2000" dirty="0">
                <a:latin typeface="Comic Sans MS" panose="030F0702030302020204" pitchFamily="66" charset="0"/>
              </a:rPr>
              <a:t>yine de iki oran bankalar için önem taşır.</a:t>
            </a:r>
          </a:p>
          <a:p>
            <a:pPr>
              <a:buNone/>
            </a:pP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916832"/>
            <a:ext cx="2600325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3810000" y="5589239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000" dirty="0">
                <a:latin typeface="Comic Sans MS" panose="030F0702030302020204" pitchFamily="66" charset="0"/>
              </a:rPr>
              <a:t>• </a:t>
            </a:r>
            <a:r>
              <a:rPr lang="tr-T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Gelirin Faizleri Karşılama Oranı </a:t>
            </a:r>
            <a:r>
              <a:rPr lang="tr-TR" sz="2000" dirty="0">
                <a:latin typeface="Comic Sans MS" panose="030F0702030302020204" pitchFamily="66" charset="0"/>
              </a:rPr>
              <a:t>= </a:t>
            </a:r>
            <a:r>
              <a:rPr lang="tr-TR" sz="2000" u="sng" dirty="0">
                <a:latin typeface="Comic Sans MS" panose="030F0702030302020204" pitchFamily="66" charset="0"/>
              </a:rPr>
              <a:t>Faiz ve Vergi Öncesi Gelir</a:t>
            </a:r>
          </a:p>
          <a:p>
            <a:pPr>
              <a:buNone/>
            </a:pPr>
            <a:r>
              <a:rPr lang="tr-TR" sz="2000" dirty="0">
                <a:latin typeface="Comic Sans MS" panose="030F0702030302020204" pitchFamily="66" charset="0"/>
              </a:rPr>
              <a:t>				</a:t>
            </a:r>
            <a:r>
              <a:rPr lang="tr-TR" sz="2000" dirty="0" smtClean="0">
                <a:latin typeface="Comic Sans MS" panose="030F0702030302020204" pitchFamily="66" charset="0"/>
              </a:rPr>
              <a:t>                  Faiz </a:t>
            </a:r>
            <a:r>
              <a:rPr lang="tr-TR" sz="2000" dirty="0">
                <a:latin typeface="Comic Sans MS" panose="030F0702030302020204" pitchFamily="66" charset="0"/>
              </a:rPr>
              <a:t>Giderleri</a:t>
            </a:r>
          </a:p>
        </p:txBody>
      </p:sp>
      <p:sp>
        <p:nvSpPr>
          <p:cNvPr id="7" name="6 Dikdörtgen"/>
          <p:cNvSpPr/>
          <p:nvPr/>
        </p:nvSpPr>
        <p:spPr>
          <a:xfrm>
            <a:off x="5087888" y="4077072"/>
            <a:ext cx="522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Borçluluk Oranı </a:t>
            </a:r>
            <a:r>
              <a:rPr lang="tr-TR" sz="2000" dirty="0">
                <a:latin typeface="Comic Sans MS" panose="030F0702030302020204" pitchFamily="66" charset="0"/>
              </a:rPr>
              <a:t>=      </a:t>
            </a:r>
            <a:r>
              <a:rPr lang="tr-TR" sz="2000" u="sng" dirty="0">
                <a:latin typeface="Comic Sans MS" panose="030F0702030302020204" pitchFamily="66" charset="0"/>
              </a:rPr>
              <a:t>Toplam  Borç     </a:t>
            </a:r>
          </a:p>
          <a:p>
            <a:pPr>
              <a:buNone/>
            </a:pPr>
            <a:r>
              <a:rPr lang="tr-TR" sz="2000" dirty="0">
                <a:latin typeface="Comic Sans MS" panose="030F0702030302020204" pitchFamily="66" charset="0"/>
              </a:rPr>
              <a:t>                                  Toplam Varlıklar</a:t>
            </a:r>
          </a:p>
        </p:txBody>
      </p:sp>
    </p:spTree>
    <p:extLst>
      <p:ext uri="{BB962C8B-B14F-4D97-AF65-F5344CB8AC3E}">
        <p14:creationId xmlns:p14="http://schemas.microsoft.com/office/powerpoint/2010/main" xmlns="" val="134101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6448" y="646176"/>
            <a:ext cx="9674352" cy="771462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  <a:t>Risk Sermayesi (</a:t>
            </a:r>
            <a:r>
              <a:rPr lang="tr-TR" sz="4000" b="1" dirty="0" err="1">
                <a:solidFill>
                  <a:srgbClr val="C00000"/>
                </a:solidFill>
                <a:latin typeface="Comic Sans MS" pitchFamily="66" charset="0"/>
              </a:rPr>
              <a:t>RS</a:t>
            </a:r>
            <a: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  <a:t>) Yatırımcısı Kime Denir?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07136" y="1840993"/>
            <a:ext cx="9503664" cy="428517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tr-TR" sz="3200" dirty="0">
                <a:latin typeface="Comic Sans MS" panose="030F0702030302020204" pitchFamily="66" charset="0"/>
              </a:rPr>
              <a:t>Risk sermayesi yatırımcısı, yeni kurulmuş ya da </a:t>
            </a:r>
            <a:r>
              <a:rPr lang="tr-TR" sz="3200" dirty="0" smtClean="0">
                <a:latin typeface="Comic Sans MS" panose="030F0702030302020204" pitchFamily="66" charset="0"/>
              </a:rPr>
              <a:t>gelişme sürecindeki</a:t>
            </a:r>
            <a:r>
              <a:rPr lang="tr-TR" sz="3200" dirty="0">
                <a:latin typeface="Comic Sans MS" panose="030F0702030302020204" pitchFamily="66" charset="0"/>
              </a:rPr>
              <a:t>, yüksek ilerleme potansiyeline sahip </a:t>
            </a:r>
            <a:r>
              <a:rPr lang="tr-TR" sz="3200" dirty="0" smtClean="0">
                <a:latin typeface="Comic Sans MS" panose="030F0702030302020204" pitchFamily="66" charset="0"/>
              </a:rPr>
              <a:t>bir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şirkete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ortaklık elde etmek isteyen ve yüksek riski 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göze almı</a:t>
            </a:r>
            <a:r>
              <a:rPr lang="tr-TR" sz="3200" dirty="0" smtClean="0">
                <a:latin typeface="Comic Sans MS" panose="030F0702030302020204" pitchFamily="66" charset="0"/>
              </a:rPr>
              <a:t>ş </a:t>
            </a:r>
            <a:r>
              <a:rPr lang="tr-TR" sz="3200" dirty="0">
                <a:latin typeface="Comic Sans MS" panose="030F0702030302020204" pitchFamily="66" charset="0"/>
              </a:rPr>
              <a:t>yatırımcıdır</a:t>
            </a:r>
            <a:r>
              <a:rPr lang="tr-TR" sz="3200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RS </a:t>
            </a:r>
            <a:r>
              <a:rPr lang="tr-T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yatırımcısı koyduğu </a:t>
            </a:r>
            <a:r>
              <a:rPr lang="tr-TR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sermayenin karşılığında </a:t>
            </a:r>
            <a:r>
              <a:rPr lang="tr-T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şirkete yüksek bir yüzdeyle ortaklık sağlar </a:t>
            </a:r>
            <a:r>
              <a:rPr lang="tr-TR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ve yönetim </a:t>
            </a:r>
            <a:r>
              <a:rPr lang="tr-T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kuruluna girer. </a:t>
            </a:r>
            <a:endParaRPr lang="tr-TR" sz="32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RS </a:t>
            </a:r>
            <a:r>
              <a:rPr lang="tr-T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sahipleri bu şirketlere </a:t>
            </a:r>
            <a:r>
              <a:rPr lang="tr-TR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stratejik yöneticilik </a:t>
            </a:r>
            <a:r>
              <a:rPr lang="tr-T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yapabilirler. </a:t>
            </a:r>
            <a:endParaRPr lang="tr-TR" sz="32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Çoğu </a:t>
            </a:r>
            <a:r>
              <a:rPr lang="tr-T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kez tedarikçilerle </a:t>
            </a:r>
            <a:r>
              <a:rPr lang="tr-TR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ve potansiyel </a:t>
            </a:r>
            <a:r>
              <a:rPr lang="tr-T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iş ortaklarıyla şirket arasında bağlar kurarlar</a:t>
            </a:r>
            <a:r>
              <a:rPr lang="tr-TR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Çoğunlukla </a:t>
            </a:r>
            <a:r>
              <a:rPr lang="tr-T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da RS yatırımcıları bu şirketlerin </a:t>
            </a:r>
            <a:r>
              <a:rPr lang="tr-TR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başarmak için </a:t>
            </a:r>
            <a:r>
              <a:rPr lang="tr-T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gerek duyduğu teknik ve idari personelin işe </a:t>
            </a:r>
            <a:r>
              <a:rPr lang="tr-TR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alınmasına ön ayak 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olurlar.</a:t>
            </a:r>
          </a:p>
        </p:txBody>
      </p:sp>
      <p:pic>
        <p:nvPicPr>
          <p:cNvPr id="14338" name="Picture 2" descr="http://www.skepticalob.com/wp-content/uploads/2012/11/iStock_00001974771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0800" y="3863469"/>
            <a:ext cx="1887885" cy="268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356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633984"/>
            <a:ext cx="8229600" cy="783654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  <a:t>Risk Sermayesi Yatırımcısına </a:t>
            </a:r>
            <a:r>
              <a:rPr lang="tr-TR" sz="4000" b="1" dirty="0" smtClean="0">
                <a:solidFill>
                  <a:srgbClr val="C00000"/>
                </a:solidFill>
                <a:latin typeface="Comic Sans MS" pitchFamily="66" charset="0"/>
              </a:rPr>
              <a:t>Neden Başvurulur</a:t>
            </a:r>
            <a: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7064" y="2167145"/>
            <a:ext cx="5338936" cy="384929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tr-TR" dirty="0" smtClean="0">
                <a:latin typeface="Comic Sans MS" panose="030F0702030302020204" pitchFamily="66" charset="0"/>
              </a:rPr>
              <a:t>Bir işin </a:t>
            </a:r>
            <a:r>
              <a:rPr lang="tr-TR" dirty="0">
                <a:latin typeface="Comic Sans MS" panose="030F0702030302020204" pitchFamily="66" charset="0"/>
              </a:rPr>
              <a:t>gelişmesini ve büyümesini sağlayan </a:t>
            </a:r>
            <a:r>
              <a:rPr lang="tr-TR" dirty="0" smtClean="0">
                <a:latin typeface="Comic Sans MS" panose="030F0702030302020204" pitchFamily="66" charset="0"/>
              </a:rPr>
              <a:t>başarılı bir </a:t>
            </a:r>
            <a:r>
              <a:rPr lang="tr-TR" dirty="0">
                <a:latin typeface="Comic Sans MS" panose="030F0702030302020204" pitchFamily="66" charset="0"/>
              </a:rPr>
              <a:t>finansman modelidir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tr-TR" dirty="0">
                <a:latin typeface="Comic Sans MS" panose="030F0702030302020204" pitchFamily="66" charset="0"/>
              </a:rPr>
              <a:t>• Şirketin uzun vadede değerini yükseltir.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tr-TR" dirty="0">
                <a:latin typeface="Comic Sans MS" panose="030F0702030302020204" pitchFamily="66" charset="0"/>
              </a:rPr>
              <a:t>• Yeni ürün geliştirme sürecine katkıda bulunur.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tr-TR" dirty="0">
                <a:latin typeface="Comic Sans MS" panose="030F0702030302020204" pitchFamily="66" charset="0"/>
              </a:rPr>
              <a:t>• Şirketin başkalarının gözünde </a:t>
            </a:r>
            <a:r>
              <a:rPr lang="tr-TR" dirty="0" smtClean="0">
                <a:latin typeface="Comic Sans MS" panose="030F0702030302020204" pitchFamily="66" charset="0"/>
              </a:rPr>
              <a:t>değerini arttırır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tr-TR" dirty="0">
                <a:latin typeface="Comic Sans MS" panose="030F0702030302020204" pitchFamily="66" charset="0"/>
              </a:rPr>
              <a:t>• Şirkete profesyonel bir yönetim ve deneyim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tr-TR" dirty="0">
                <a:latin typeface="Comic Sans MS" panose="030F0702030302020204" pitchFamily="66" charset="0"/>
              </a:rPr>
              <a:t>desteği sağlar.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7" y="2564905"/>
            <a:ext cx="2676525" cy="271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092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15600" cy="1325563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  <a:t>Risk Sermayesi Yatırımı</a:t>
            </a:r>
            <a:b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  <a:t>Kullanmanın Riskleri Nelerdir?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600201"/>
            <a:ext cx="9948672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Comic Sans MS" panose="030F0702030302020204" pitchFamily="66" charset="0"/>
              </a:rPr>
              <a:t>Şirketin </a:t>
            </a:r>
            <a:r>
              <a:rPr lang="tr-TR" dirty="0">
                <a:latin typeface="Comic Sans MS" panose="030F0702030302020204" pitchFamily="66" charset="0"/>
              </a:rPr>
              <a:t>yönetiminde söz hakkına sahip olacak büyüklükte pay isterler.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Comic Sans MS" panose="030F0702030302020204" pitchFamily="66" charset="0"/>
              </a:rPr>
              <a:t>Genellikle </a:t>
            </a:r>
            <a:r>
              <a:rPr lang="tr-TR" dirty="0">
                <a:latin typeface="Comic Sans MS" panose="030F0702030302020204" pitchFamily="66" charset="0"/>
              </a:rPr>
              <a:t>gelişme aşamasındaki şirketleri tercih ederler.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Comic Sans MS" panose="030F0702030302020204" pitchFamily="66" charset="0"/>
              </a:rPr>
              <a:t>Şirkete </a:t>
            </a:r>
            <a:r>
              <a:rPr lang="tr-TR" dirty="0">
                <a:latin typeface="Comic Sans MS" panose="030F0702030302020204" pitchFamily="66" charset="0"/>
              </a:rPr>
              <a:t>düşük fiyatla değer biçebilirler.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Comic Sans MS" panose="030F0702030302020204" pitchFamily="66" charset="0"/>
              </a:rPr>
              <a:t>Başka </a:t>
            </a:r>
            <a:r>
              <a:rPr lang="tr-TR" dirty="0">
                <a:latin typeface="Comic Sans MS" panose="030F0702030302020204" pitchFamily="66" charset="0"/>
              </a:rPr>
              <a:t>yatırımcıları ürkütebilirler.</a:t>
            </a:r>
          </a:p>
        </p:txBody>
      </p:sp>
      <p:pic>
        <p:nvPicPr>
          <p:cNvPr id="12292" name="Picture 4" descr="http://www.btnet.com.tr/wp-content/uploads/2013/01/social-inves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4581128"/>
            <a:ext cx="314019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563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1371" y="274637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  <a:t>İş Melekleri Kime Denir?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1371" y="1600200"/>
            <a:ext cx="8327061" cy="49251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1800" dirty="0">
                <a:latin typeface="Comic Sans MS" panose="030F0702030302020204" pitchFamily="66" charset="0"/>
              </a:rPr>
              <a:t>İş melekleri </a:t>
            </a:r>
            <a:r>
              <a:rPr lang="tr-T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daha küçük boyutlarda </a:t>
            </a:r>
            <a:r>
              <a:rPr lang="tr-TR" sz="1800" dirty="0" err="1">
                <a:latin typeface="Comic Sans MS" panose="030F0702030302020204" pitchFamily="66" charset="0"/>
              </a:rPr>
              <a:t>RS</a:t>
            </a:r>
            <a:r>
              <a:rPr lang="tr-TR" sz="1800" dirty="0">
                <a:latin typeface="Comic Sans MS" panose="030F0702030302020204" pitchFamily="66" charset="0"/>
              </a:rPr>
              <a:t> yatırımcılarıdır.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Küçük ve orta boy </a:t>
            </a:r>
            <a:r>
              <a:rPr lang="tr-TR" sz="1800" dirty="0">
                <a:latin typeface="Comic Sans MS" panose="030F0702030302020204" pitchFamily="66" charset="0"/>
              </a:rPr>
              <a:t>işletmelerle ilgilenirler. </a:t>
            </a:r>
            <a:endParaRPr lang="tr-TR" sz="1800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1800" dirty="0" smtClean="0">
                <a:latin typeface="Comic Sans MS" panose="030F0702030302020204" pitchFamily="66" charset="0"/>
              </a:rPr>
              <a:t>Özellikle </a:t>
            </a:r>
            <a:r>
              <a:rPr lang="tr-T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yeni </a:t>
            </a:r>
            <a:r>
              <a:rPr lang="tr-T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kurulan işletmelerin ilk dönemlerinde </a:t>
            </a:r>
            <a:r>
              <a:rPr lang="tr-TR" sz="1800" dirty="0">
                <a:latin typeface="Comic Sans MS" panose="030F0702030302020204" pitchFamily="66" charset="0"/>
              </a:rPr>
              <a:t>borç ya </a:t>
            </a:r>
            <a:r>
              <a:rPr lang="tr-TR" sz="1800" dirty="0" smtClean="0">
                <a:latin typeface="Comic Sans MS" panose="030F0702030302020204" pitchFamily="66" charset="0"/>
              </a:rPr>
              <a:t>da öz </a:t>
            </a:r>
            <a:r>
              <a:rPr lang="tr-TR" sz="1800" dirty="0">
                <a:latin typeface="Comic Sans MS" panose="030F0702030302020204" pitchFamily="66" charset="0"/>
              </a:rPr>
              <a:t>kaynak sermayesi olarak destek sağlarlar. </a:t>
            </a:r>
            <a:endParaRPr lang="tr-TR" sz="1800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1800" dirty="0" smtClean="0">
                <a:latin typeface="Comic Sans MS" panose="030F0702030302020204" pitchFamily="66" charset="0"/>
              </a:rPr>
              <a:t>İş melekleri, yüksek </a:t>
            </a:r>
            <a:r>
              <a:rPr lang="tr-TR" sz="1800" dirty="0">
                <a:latin typeface="Comic Sans MS" panose="030F0702030302020204" pitchFamily="66" charset="0"/>
              </a:rPr>
              <a:t>gelir düzeyine sahip başarılı </a:t>
            </a:r>
            <a:r>
              <a:rPr lang="tr-T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iş </a:t>
            </a:r>
            <a:r>
              <a:rPr lang="tr-T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adamları ya </a:t>
            </a:r>
            <a:r>
              <a:rPr lang="tr-T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da profesyonellerdir. </a:t>
            </a:r>
            <a:endParaRPr lang="tr-T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1800" dirty="0" smtClean="0">
                <a:latin typeface="Comic Sans MS" panose="030F0702030302020204" pitchFamily="66" charset="0"/>
              </a:rPr>
              <a:t>Genellikle </a:t>
            </a:r>
            <a:r>
              <a:rPr lang="tr-TR" sz="1800" dirty="0">
                <a:latin typeface="Comic Sans MS" panose="030F0702030302020204" pitchFamily="66" charset="0"/>
              </a:rPr>
              <a:t>doğal </a:t>
            </a:r>
            <a:r>
              <a:rPr lang="tr-TR" sz="1800" dirty="0" smtClean="0">
                <a:latin typeface="Comic Sans MS" panose="030F0702030302020204" pitchFamily="66" charset="0"/>
              </a:rPr>
              <a:t>ilişkileri çerçevesinde </a:t>
            </a:r>
            <a:r>
              <a:rPr lang="tr-T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bireysel </a:t>
            </a:r>
            <a:r>
              <a:rPr lang="tr-TR" sz="1800" dirty="0">
                <a:latin typeface="Comic Sans MS" panose="030F0702030302020204" pitchFamily="66" charset="0"/>
              </a:rPr>
              <a:t>olarak destek verirler. </a:t>
            </a:r>
            <a:r>
              <a:rPr lang="tr-TR" sz="1800" dirty="0" smtClean="0">
                <a:latin typeface="Comic Sans MS" panose="030F0702030302020204" pitchFamily="66" charset="0"/>
              </a:rPr>
              <a:t>Ancak son yıllarda </a:t>
            </a:r>
            <a:r>
              <a:rPr lang="tr-TR" sz="1800" dirty="0">
                <a:latin typeface="Comic Sans MS" panose="030F0702030302020204" pitchFamily="66" charset="0"/>
              </a:rPr>
              <a:t>yurt dışında ve ülkemizde örgütlenme </a:t>
            </a:r>
            <a:r>
              <a:rPr lang="tr-TR" sz="1800" dirty="0" smtClean="0">
                <a:latin typeface="Comic Sans MS" panose="030F0702030302020204" pitchFamily="66" charset="0"/>
              </a:rPr>
              <a:t>yoluna gitmektedirler.</a:t>
            </a:r>
          </a:p>
          <a:p>
            <a:pPr marL="0" indent="0" algn="just">
              <a:buNone/>
            </a:pPr>
            <a:endParaRPr lang="tr-TR" sz="18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tr-TR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İş melekleri daha çok şu özelliklere sahip </a:t>
            </a:r>
            <a:r>
              <a:rPr lang="tr-TR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işletmelere destek </a:t>
            </a:r>
            <a:r>
              <a:rPr lang="tr-TR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verirler: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1800" dirty="0" smtClean="0">
                <a:latin typeface="Comic Sans MS" panose="030F0702030302020204" pitchFamily="66" charset="0"/>
              </a:rPr>
              <a:t>RS </a:t>
            </a:r>
            <a:r>
              <a:rPr lang="tr-TR" sz="1800" dirty="0">
                <a:latin typeface="Comic Sans MS" panose="030F0702030302020204" pitchFamily="66" charset="0"/>
              </a:rPr>
              <a:t>yatırımcılarının ilgisini çekemeyecek kadar </a:t>
            </a:r>
            <a:r>
              <a:rPr lang="tr-T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küçük şirketler</a:t>
            </a:r>
            <a:endParaRPr lang="tr-TR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1800" dirty="0" smtClean="0">
                <a:latin typeface="Comic Sans MS" panose="030F0702030302020204" pitchFamily="66" charset="0"/>
              </a:rPr>
              <a:t>Olgunluk </a:t>
            </a:r>
            <a:r>
              <a:rPr lang="tr-TR" sz="1800" dirty="0">
                <a:latin typeface="Comic Sans MS" panose="030F0702030302020204" pitchFamily="66" charset="0"/>
              </a:rPr>
              <a:t>döneminde bile RS yatırımcılarında </a:t>
            </a:r>
            <a:r>
              <a:rPr lang="tr-TR" sz="1800" dirty="0" smtClean="0">
                <a:latin typeface="Comic Sans MS" panose="030F0702030302020204" pitchFamily="66" charset="0"/>
              </a:rPr>
              <a:t>ilgi uyandırmayacak </a:t>
            </a:r>
            <a:r>
              <a:rPr lang="tr-TR" sz="1800" dirty="0">
                <a:latin typeface="Comic Sans MS" panose="030F0702030302020204" pitchFamily="66" charset="0"/>
              </a:rPr>
              <a:t>kadar </a:t>
            </a:r>
            <a:r>
              <a:rPr lang="tr-T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sınırlı bir geliri olan şirketler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1800" dirty="0" smtClean="0">
                <a:latin typeface="Comic Sans MS" panose="030F0702030302020204" pitchFamily="66" charset="0"/>
              </a:rPr>
              <a:t>Bankalar </a:t>
            </a:r>
            <a:r>
              <a:rPr lang="tr-TR" sz="1800" dirty="0">
                <a:latin typeface="Comic Sans MS" panose="030F0702030302020204" pitchFamily="66" charset="0"/>
              </a:rPr>
              <a:t>ve RS yatırımcıları açısından </a:t>
            </a:r>
            <a:r>
              <a:rPr lang="tr-T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fazla </a:t>
            </a:r>
            <a:r>
              <a:rPr lang="tr-T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riskli görünen </a:t>
            </a:r>
            <a:r>
              <a:rPr lang="tr-TR" sz="1800" dirty="0">
                <a:latin typeface="Comic Sans MS" panose="030F0702030302020204" pitchFamily="66" charset="0"/>
              </a:rPr>
              <a:t>şirketler</a:t>
            </a:r>
          </a:p>
        </p:txBody>
      </p:sp>
      <p:pic>
        <p:nvPicPr>
          <p:cNvPr id="33796" name="Picture 4" descr="http://www.avrupainsaat.com.tr/resimler/yazi/yatirimci_iliskileri_tr_49187547_orj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646" y="170688"/>
            <a:ext cx="2536050" cy="254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7924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  <a:t>Olgunlaşma Aşamasında…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825625"/>
            <a:ext cx="8241768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dirty="0">
                <a:latin typeface="Comic Sans MS" panose="030F0702030302020204" pitchFamily="66" charset="0"/>
              </a:rPr>
              <a:t>Gelişmekte olan </a:t>
            </a:r>
            <a:r>
              <a:rPr lang="tr-TR" dirty="0" smtClean="0">
                <a:latin typeface="Comic Sans MS" panose="030F0702030302020204" pitchFamily="66" charset="0"/>
              </a:rPr>
              <a:t>işletmeler, </a:t>
            </a:r>
            <a:r>
              <a:rPr lang="tr-TR" dirty="0">
                <a:latin typeface="Comic Sans MS" panose="030F0702030302020204" pitchFamily="66" charset="0"/>
              </a:rPr>
              <a:t>bir süre sonra </a:t>
            </a:r>
            <a:r>
              <a:rPr lang="tr-TR" dirty="0" smtClean="0">
                <a:latin typeface="Comic Sans MS" panose="030F0702030302020204" pitchFamily="66" charset="0"/>
              </a:rPr>
              <a:t>olgunluk dönemine </a:t>
            </a:r>
            <a:r>
              <a:rPr lang="tr-TR" dirty="0">
                <a:latin typeface="Comic Sans MS" panose="030F0702030302020204" pitchFamily="66" charset="0"/>
              </a:rPr>
              <a:t>girer. Gelişim süreçleri yavaşlar ve durur</a:t>
            </a:r>
            <a:r>
              <a:rPr lang="tr-TR" dirty="0" smtClean="0">
                <a:latin typeface="Comic Sans MS" panose="030F0702030302020204" pitchFamily="66" charset="0"/>
              </a:rPr>
              <a:t>. Bu </a:t>
            </a:r>
            <a:r>
              <a:rPr lang="tr-TR" dirty="0">
                <a:latin typeface="Comic Sans MS" panose="030F0702030302020204" pitchFamily="66" charset="0"/>
              </a:rPr>
              <a:t>yaşam döneminde şu sebeplerle </a:t>
            </a:r>
            <a:r>
              <a:rPr lang="tr-TR" u="sng" dirty="0">
                <a:latin typeface="Comic Sans MS" panose="030F0702030302020204" pitchFamily="66" charset="0"/>
              </a:rPr>
              <a:t>finansman </a:t>
            </a:r>
            <a:r>
              <a:rPr lang="tr-TR" u="sng" dirty="0" smtClean="0">
                <a:latin typeface="Comic Sans MS" panose="030F0702030302020204" pitchFamily="66" charset="0"/>
              </a:rPr>
              <a:t>ihtiyacı </a:t>
            </a:r>
            <a:r>
              <a:rPr lang="tr-TR" dirty="0" smtClean="0">
                <a:latin typeface="Comic Sans MS" panose="030F0702030302020204" pitchFamily="66" charset="0"/>
              </a:rPr>
              <a:t>doğabilir</a:t>
            </a:r>
            <a:r>
              <a:rPr lang="tr-TR" dirty="0">
                <a:latin typeface="Comic Sans MS" panose="030F0702030302020204" pitchFamily="66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 smtClean="0">
                <a:latin typeface="Comic Sans MS" panose="030F0702030302020204" pitchFamily="66" charset="0"/>
              </a:rPr>
              <a:t> Başarı </a:t>
            </a:r>
            <a:r>
              <a:rPr lang="tr-TR" dirty="0">
                <a:latin typeface="Comic Sans MS" panose="030F0702030302020204" pitchFamily="66" charset="0"/>
              </a:rPr>
              <a:t>ve kârlılık pazara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rakip firmaları </a:t>
            </a:r>
            <a:r>
              <a:rPr lang="tr-TR" dirty="0">
                <a:latin typeface="Comic Sans MS" panose="030F0702030302020204" pitchFamily="66" charset="0"/>
              </a:rPr>
              <a:t>çeker. </a:t>
            </a:r>
            <a:r>
              <a:rPr lang="tr-TR" dirty="0" smtClean="0">
                <a:latin typeface="Comic Sans MS" panose="030F0702030302020204" pitchFamily="66" charset="0"/>
              </a:rPr>
              <a:t>Bu yüzden </a:t>
            </a:r>
            <a:r>
              <a:rPr lang="tr-TR" dirty="0">
                <a:latin typeface="Comic Sans MS" panose="030F0702030302020204" pitchFamily="66" charset="0"/>
              </a:rPr>
              <a:t>girişimcinin yenilikler yapabilmesi, </a:t>
            </a:r>
            <a:r>
              <a:rPr lang="tr-TR" dirty="0" smtClean="0">
                <a:latin typeface="Comic Sans MS" panose="030F0702030302020204" pitchFamily="66" charset="0"/>
              </a:rPr>
              <a:t>dolayısıyla finansman </a:t>
            </a:r>
            <a:r>
              <a:rPr lang="tr-TR" dirty="0">
                <a:latin typeface="Comic Sans MS" panose="030F0702030302020204" pitchFamily="66" charset="0"/>
              </a:rPr>
              <a:t>sağlaması gerekir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dirty="0">
                <a:latin typeface="Comic Sans MS" panose="030F0702030302020204" pitchFamily="66" charset="0"/>
              </a:rPr>
              <a:t>Ürüne ya da hizmete olan</a:t>
            </a:r>
            <a:r>
              <a:rPr lang="tr-TR" dirty="0">
                <a:latin typeface="Comic Sans MS" panose="030F0702030302020204" pitchFamily="66" charset="0"/>
              </a:rPr>
              <a:t> talep büyük ölçüde karşılanmış olur. Yani pazar doygunluğa ulaşır. Bu doygunluğu aşmak için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yeni ürünler geliştirme, ürünlerde çeşitleme yapma </a:t>
            </a:r>
            <a:r>
              <a:rPr lang="tr-TR" dirty="0">
                <a:latin typeface="Comic Sans MS" panose="030F0702030302020204" pitchFamily="66" charset="0"/>
              </a:rPr>
              <a:t>gibi çözümler üretilmelidir. Bu da ilave finansman ihtiyacı doğurabilecektir.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dirty="0"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9968" y="-89688"/>
            <a:ext cx="2843808" cy="178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2754" y="3124200"/>
            <a:ext cx="47434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8226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943" y="263963"/>
            <a:ext cx="11049000" cy="4680519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 smtClean="0">
                <a:latin typeface="Comic Sans MS" panose="030F0702030302020204" pitchFamily="66" charset="0"/>
              </a:rPr>
              <a:t>Bir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teknolojik değişiklik </a:t>
            </a:r>
            <a:r>
              <a:rPr lang="tr-TR" dirty="0">
                <a:latin typeface="Comic Sans MS" panose="030F0702030302020204" pitchFamily="66" charset="0"/>
              </a:rPr>
              <a:t>meydana gelebilir. </a:t>
            </a:r>
            <a:r>
              <a:rPr lang="tr-TR" dirty="0" smtClean="0">
                <a:latin typeface="Comic Sans MS" panose="030F0702030302020204" pitchFamily="66" charset="0"/>
              </a:rPr>
              <a:t>Teknolojiye uyum </a:t>
            </a:r>
            <a:r>
              <a:rPr lang="tr-TR" dirty="0">
                <a:latin typeface="Comic Sans MS" panose="030F0702030302020204" pitchFamily="66" charset="0"/>
              </a:rPr>
              <a:t>sağlayabilmek gerekli </a:t>
            </a:r>
            <a:r>
              <a:rPr lang="tr-TR" dirty="0" smtClean="0">
                <a:latin typeface="Comic Sans MS" panose="030F0702030302020204" pitchFamily="66" charset="0"/>
              </a:rPr>
              <a:t>finansmanın bulunmasına </a:t>
            </a:r>
            <a:r>
              <a:rPr lang="tr-TR" dirty="0">
                <a:latin typeface="Comic Sans MS" panose="030F0702030302020204" pitchFamily="66" charset="0"/>
              </a:rPr>
              <a:t>bağlıdır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 smtClean="0">
                <a:latin typeface="Comic Sans MS" panose="030F0702030302020204" pitchFamily="66" charset="0"/>
              </a:rPr>
              <a:t>İşletme </a:t>
            </a:r>
            <a:r>
              <a:rPr lang="tr-TR" dirty="0">
                <a:latin typeface="Comic Sans MS" panose="030F0702030302020204" pitchFamily="66" charset="0"/>
              </a:rPr>
              <a:t>büyüdükçe motivasyon ve yenilik ruhu zayıflar</a:t>
            </a:r>
            <a:r>
              <a:rPr lang="tr-TR" dirty="0" smtClean="0">
                <a:latin typeface="Comic Sans MS" panose="030F0702030302020204" pitchFamily="66" charset="0"/>
              </a:rPr>
              <a:t>, yapı </a:t>
            </a:r>
            <a:r>
              <a:rPr lang="tr-TR" dirty="0">
                <a:latin typeface="Comic Sans MS" panose="030F0702030302020204" pitchFamily="66" charset="0"/>
              </a:rPr>
              <a:t>hantallaşır.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Yapıyı harekete geçirecek </a:t>
            </a:r>
            <a:r>
              <a:rPr lang="tr-TR" dirty="0" smtClean="0">
                <a:latin typeface="Comic Sans MS" panose="030F0702030302020204" pitchFamily="66" charset="0"/>
              </a:rPr>
              <a:t>tedbirler </a:t>
            </a:r>
            <a:r>
              <a:rPr lang="sv-SE" dirty="0" smtClean="0">
                <a:latin typeface="Comic Sans MS" panose="030F0702030302020204" pitchFamily="66" charset="0"/>
              </a:rPr>
              <a:t>de </a:t>
            </a:r>
            <a:r>
              <a:rPr lang="sv-SE" dirty="0">
                <a:latin typeface="Comic Sans MS" panose="030F0702030302020204" pitchFamily="66" charset="0"/>
              </a:rPr>
              <a:t>kimi zaman finansman ihtiyacı doğurabilir.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32770" name="Picture 2" descr="http://www.dorukticaret.com.tr/images/siparis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13" y="3817216"/>
            <a:ext cx="4581525" cy="1584176"/>
          </a:xfrm>
          <a:prstGeom prst="rect">
            <a:avLst/>
          </a:prstGeom>
          <a:noFill/>
        </p:spPr>
      </p:pic>
      <p:pic>
        <p:nvPicPr>
          <p:cNvPr id="7170" name="Picture 2" descr="finan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6993" y="3496041"/>
            <a:ext cx="3595624" cy="25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516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2752" y="304800"/>
            <a:ext cx="9528048" cy="1112838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C00000"/>
                </a:solidFill>
                <a:latin typeface="Comic Sans MS" pitchFamily="66" charset="0"/>
              </a:rPr>
              <a:t>Olgunlaşma </a:t>
            </a: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Aşamasında Başvurulabilecek </a:t>
            </a:r>
            <a:r>
              <a:rPr lang="tr-TR" sz="3600" b="1" dirty="0">
                <a:solidFill>
                  <a:srgbClr val="C00000"/>
                </a:solidFill>
                <a:latin typeface="Comic Sans MS" pitchFamily="66" charset="0"/>
              </a:rPr>
              <a:t>Bir </a:t>
            </a: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Finansman Biçimi</a:t>
            </a:r>
            <a:endParaRPr lang="tr-TR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2752" y="1855712"/>
            <a:ext cx="9528048" cy="39137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latin typeface="Comic Sans MS" panose="030F0702030302020204" pitchFamily="66" charset="0"/>
              </a:rPr>
              <a:t>Olgunluk dönemine giren bir işletme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hisse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senedi satışı </a:t>
            </a:r>
            <a:r>
              <a:rPr lang="tr-TR" dirty="0">
                <a:latin typeface="Comic Sans MS" panose="030F0702030302020204" pitchFamily="66" charset="0"/>
              </a:rPr>
              <a:t>yoluyla sermaye temin etmek için halka </a:t>
            </a:r>
            <a:r>
              <a:rPr lang="tr-TR" dirty="0" smtClean="0">
                <a:latin typeface="Comic Sans MS" panose="030F0702030302020204" pitchFamily="66" charset="0"/>
              </a:rPr>
              <a:t>açık sermaye </a:t>
            </a:r>
            <a:r>
              <a:rPr lang="tr-TR" dirty="0">
                <a:latin typeface="Comic Sans MS" panose="030F0702030302020204" pitchFamily="66" charset="0"/>
              </a:rPr>
              <a:t>piyasalarına girer. Bu şekilde büyük </a:t>
            </a:r>
            <a:r>
              <a:rPr lang="tr-TR" dirty="0" smtClean="0">
                <a:latin typeface="Comic Sans MS" panose="030F0702030302020204" pitchFamily="66" charset="0"/>
              </a:rPr>
              <a:t>miktarda sermaye </a:t>
            </a:r>
            <a:r>
              <a:rPr lang="tr-TR" dirty="0">
                <a:latin typeface="Comic Sans MS" panose="030F0702030302020204" pitchFamily="66" charset="0"/>
              </a:rPr>
              <a:t>sağlanabilir. Ancak bu uygulama </a:t>
            </a:r>
            <a:r>
              <a:rPr lang="tr-TR" u="sng" dirty="0">
                <a:latin typeface="Comic Sans MS" panose="030F0702030302020204" pitchFamily="66" charset="0"/>
              </a:rPr>
              <a:t>fazla </a:t>
            </a:r>
            <a:r>
              <a:rPr lang="tr-TR" u="sng" dirty="0" smtClean="0">
                <a:latin typeface="Comic Sans MS" panose="030F0702030302020204" pitchFamily="66" charset="0"/>
              </a:rPr>
              <a:t>bürokrasi ve </a:t>
            </a:r>
            <a:r>
              <a:rPr lang="tr-TR" u="sng" dirty="0">
                <a:latin typeface="Comic Sans MS" panose="030F0702030302020204" pitchFamily="66" charset="0"/>
              </a:rPr>
              <a:t>sorumluluk</a:t>
            </a:r>
            <a:r>
              <a:rPr lang="tr-TR" dirty="0">
                <a:latin typeface="Comic Sans MS" panose="030F0702030302020204" pitchFamily="66" charset="0"/>
              </a:rPr>
              <a:t> gerektirir. Burada en önemli </a:t>
            </a:r>
            <a:r>
              <a:rPr lang="tr-TR" dirty="0" smtClean="0">
                <a:latin typeface="Comic Sans MS" panose="030F0702030302020204" pitchFamily="66" charset="0"/>
              </a:rPr>
              <a:t>unsurlardan biri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zamanlamadır. </a:t>
            </a:r>
            <a:r>
              <a:rPr lang="tr-TR" dirty="0">
                <a:latin typeface="Comic Sans MS" panose="030F0702030302020204" pitchFamily="66" charset="0"/>
              </a:rPr>
              <a:t>İşletme, hisse </a:t>
            </a:r>
            <a:r>
              <a:rPr lang="tr-TR" dirty="0" smtClean="0">
                <a:latin typeface="Comic Sans MS" panose="030F0702030302020204" pitchFamily="66" charset="0"/>
              </a:rPr>
              <a:t>senetlerini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değeri yüksek </a:t>
            </a:r>
            <a:r>
              <a:rPr lang="tr-TR" dirty="0" smtClean="0">
                <a:latin typeface="Comic Sans MS" panose="030F0702030302020204" pitchFamily="66" charset="0"/>
              </a:rPr>
              <a:t>iken </a:t>
            </a:r>
            <a:r>
              <a:rPr lang="tr-TR" dirty="0">
                <a:latin typeface="Comic Sans MS" panose="030F0702030302020204" pitchFamily="66" charset="0"/>
              </a:rPr>
              <a:t>satabileceği bir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ekonomik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ortamda </a:t>
            </a:r>
            <a:r>
              <a:rPr lang="tr-TR" dirty="0" smtClean="0">
                <a:latin typeface="Comic Sans MS" panose="030F0702030302020204" pitchFamily="66" charset="0"/>
              </a:rPr>
              <a:t>halka </a:t>
            </a:r>
            <a:r>
              <a:rPr lang="tr-TR" dirty="0">
                <a:latin typeface="Comic Sans MS" panose="030F0702030302020204" pitchFamily="66" charset="0"/>
              </a:rPr>
              <a:t>açılmalıdır.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8024" y="5230368"/>
            <a:ext cx="4223259" cy="138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763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4632" y="362584"/>
            <a:ext cx="6781800" cy="6184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1. Finans ihtiyacının belirlenmesi</a:t>
            </a:r>
          </a:p>
          <a:p>
            <a:pPr marL="450850" lvl="1" indent="-450850"/>
            <a:r>
              <a:rPr lang="tr-TR" sz="1600" dirty="0" smtClean="0">
                <a:latin typeface="Comic Sans MS" panose="030F0702030302020204" pitchFamily="66" charset="0"/>
              </a:rPr>
              <a:t>Ne kadar paraya gerek var?</a:t>
            </a:r>
          </a:p>
          <a:p>
            <a:pPr marL="450850" lvl="1" indent="-450850"/>
            <a:r>
              <a:rPr lang="tr-TR" sz="1600" dirty="0" smtClean="0">
                <a:latin typeface="Comic Sans MS" panose="030F0702030302020204" pitchFamily="66" charset="0"/>
              </a:rPr>
              <a:t>Ne tür finans sizin için uygundur?</a:t>
            </a:r>
          </a:p>
          <a:p>
            <a:pPr marL="450850" lvl="1" indent="-450850"/>
            <a:r>
              <a:rPr lang="tr-TR" sz="1600" dirty="0" smtClean="0">
                <a:latin typeface="Comic Sans MS" panose="030F0702030302020204" pitchFamily="66" charset="0"/>
              </a:rPr>
              <a:t>Hangi süre ile borçlanacaksınız?</a:t>
            </a:r>
          </a:p>
          <a:p>
            <a:pPr marL="450850" lvl="1" indent="-450850"/>
            <a:r>
              <a:rPr lang="tr-TR" sz="1600" dirty="0" smtClean="0">
                <a:latin typeface="Comic Sans MS" panose="030F0702030302020204" pitchFamily="66" charset="0"/>
              </a:rPr>
              <a:t>Borcunuzu nasıl ödeyeceksiniz?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2. Finans yöntemleri</a:t>
            </a:r>
          </a:p>
          <a:p>
            <a:pPr marL="450850" indent="-450850"/>
            <a:r>
              <a:rPr lang="tr-TR" sz="1600" dirty="0" smtClean="0">
                <a:latin typeface="Comic Sans MS" panose="030F0702030302020204" pitchFamily="66" charset="0"/>
              </a:rPr>
              <a:t>Satın alma</a:t>
            </a:r>
          </a:p>
          <a:p>
            <a:pPr marL="450850" indent="-450850"/>
            <a:r>
              <a:rPr lang="tr-TR" sz="1600" dirty="0" err="1" smtClean="0">
                <a:latin typeface="Comic Sans MS" panose="030F0702030302020204" pitchFamily="66" charset="0"/>
              </a:rPr>
              <a:t>Factoring</a:t>
            </a:r>
            <a:endParaRPr lang="tr-TR" sz="1600" dirty="0" smtClean="0">
              <a:latin typeface="Comic Sans MS" panose="030F0702030302020204" pitchFamily="66" charset="0"/>
            </a:endParaRPr>
          </a:p>
          <a:p>
            <a:pPr marL="450850" indent="-450850"/>
            <a:r>
              <a:rPr lang="tr-TR" sz="1600" dirty="0" smtClean="0">
                <a:latin typeface="Comic Sans MS" panose="030F0702030302020204" pitchFamily="66" charset="0"/>
              </a:rPr>
              <a:t>Leasing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3. Finans Kaynakları ve kuruluşları-Destekler ve teşvikler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4. Yatırımcı arayışı</a:t>
            </a:r>
          </a:p>
          <a:p>
            <a:pPr marL="450850" indent="-450850"/>
            <a:r>
              <a:rPr lang="tr-TR" sz="1600" dirty="0" smtClean="0">
                <a:latin typeface="Comic Sans MS" panose="030F0702030302020204" pitchFamily="66" charset="0"/>
              </a:rPr>
              <a:t>Ortak yatırımcı</a:t>
            </a:r>
          </a:p>
          <a:p>
            <a:pPr marL="450850" indent="-450850"/>
            <a:r>
              <a:rPr lang="tr-TR" sz="1600" dirty="0" smtClean="0">
                <a:latin typeface="Comic Sans MS" panose="030F0702030302020204" pitchFamily="66" charset="0"/>
              </a:rPr>
              <a:t>Gönüllü yatırımcı (Destekleyici)</a:t>
            </a:r>
          </a:p>
          <a:p>
            <a:pPr marL="450850" indent="-450850"/>
            <a:r>
              <a:rPr lang="tr-TR" sz="1600" dirty="0" smtClean="0">
                <a:latin typeface="Comic Sans MS" panose="030F0702030302020204" pitchFamily="66" charset="0"/>
              </a:rPr>
              <a:t>Melek yatırımcı-finansör-</a:t>
            </a:r>
          </a:p>
          <a:p>
            <a:pPr marL="450850" indent="-450850"/>
            <a:r>
              <a:rPr lang="tr-TR" sz="1600" dirty="0" smtClean="0">
                <a:latin typeface="Comic Sans MS" panose="030F0702030302020204" pitchFamily="66" charset="0"/>
              </a:rPr>
              <a:t>Risk sermayedarı</a:t>
            </a:r>
          </a:p>
          <a:p>
            <a:pPr marL="450850" indent="-450850"/>
            <a:r>
              <a:rPr lang="tr-TR" sz="1600" dirty="0" smtClean="0">
                <a:latin typeface="Comic Sans MS" panose="030F0702030302020204" pitchFamily="66" charset="0"/>
              </a:rPr>
              <a:t>Arkadaş-Aile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5. Fırsatlar</a:t>
            </a:r>
          </a:p>
          <a:p>
            <a:pPr marL="450850" indent="-450850"/>
            <a:r>
              <a:rPr lang="tr-TR" sz="1600" dirty="0" smtClean="0">
                <a:latin typeface="Comic Sans MS" panose="030F0702030302020204" pitchFamily="66" charset="0"/>
              </a:rPr>
              <a:t>Çalışma sermayesini artırarak işletmeyi genişletmek</a:t>
            </a:r>
          </a:p>
          <a:p>
            <a:pPr marL="450850" indent="-450850"/>
            <a:r>
              <a:rPr lang="tr-TR" sz="1600" dirty="0" smtClean="0">
                <a:latin typeface="Comic Sans MS" panose="030F0702030302020204" pitchFamily="66" charset="0"/>
              </a:rPr>
              <a:t>Alacakların tahsili, nakde çevrilmesi, siparişler gerçekleştirmek</a:t>
            </a:r>
          </a:p>
          <a:p>
            <a:pPr marL="450850" indent="-450850"/>
            <a:endParaRPr lang="tr-TR" sz="1600" dirty="0" smtClean="0">
              <a:latin typeface="Comic Sans MS" panose="030F0702030302020204" pitchFamily="66" charset="0"/>
            </a:endParaRPr>
          </a:p>
          <a:p>
            <a:pPr marL="450850" indent="-450850"/>
            <a:endParaRPr lang="tr-TR" sz="1600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finan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4" name="Picture 10" descr="finans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9390">
            <a:off x="6742175" y="1764664"/>
            <a:ext cx="4754881" cy="285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356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919536" y="404665"/>
            <a:ext cx="5832648" cy="201622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Değirmenin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Suyu</a:t>
            </a:r>
            <a:br>
              <a:rPr lang="tr-TR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Nereden Gelecek?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991544" y="2420888"/>
            <a:ext cx="8208912" cy="3744416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chemeClr val="tx1"/>
                </a:solidFill>
              </a:rPr>
              <a:t>Bir işletmenin gelişmesi ve ayakta kalabilmesi, büyük</a:t>
            </a:r>
          </a:p>
          <a:p>
            <a:r>
              <a:rPr lang="tr-TR" dirty="0">
                <a:solidFill>
                  <a:schemeClr val="tx1"/>
                </a:solidFill>
              </a:rPr>
              <a:t>ölçüde girişimcinin gerekli olan finansman ihtiyacını</a:t>
            </a:r>
          </a:p>
          <a:p>
            <a:r>
              <a:rPr lang="tr-TR" dirty="0">
                <a:solidFill>
                  <a:schemeClr val="tx1"/>
                </a:solidFill>
              </a:rPr>
              <a:t>doğru kaynaklardan sağlayabilme becerisine bağlıdır.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Bir </a:t>
            </a:r>
            <a:r>
              <a:rPr lang="tr-TR" dirty="0">
                <a:solidFill>
                  <a:schemeClr val="tx1"/>
                </a:solidFill>
              </a:rPr>
              <a:t>işletmenin</a:t>
            </a:r>
            <a:r>
              <a:rPr lang="tr-TR" dirty="0" smtClean="0">
                <a:solidFill>
                  <a:schemeClr val="tx1"/>
                </a:solidFill>
              </a:rPr>
              <a:t>;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• </a:t>
            </a:r>
            <a:r>
              <a:rPr lang="tr-TR" b="1" dirty="0">
                <a:solidFill>
                  <a:srgbClr val="FF0000"/>
                </a:solidFill>
              </a:rPr>
              <a:t>kuruluş,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     • </a:t>
            </a:r>
            <a:r>
              <a:rPr lang="tr-TR" b="1" dirty="0">
                <a:solidFill>
                  <a:srgbClr val="FF0000"/>
                </a:solidFill>
              </a:rPr>
              <a:t>gelişme ve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 • olgunluk 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aşamalarında </a:t>
            </a:r>
            <a:r>
              <a:rPr lang="tr-TR" dirty="0">
                <a:solidFill>
                  <a:schemeClr val="tx1"/>
                </a:solidFill>
              </a:rPr>
              <a:t>kullanabileceği finansal kaynaklar </a:t>
            </a:r>
            <a:r>
              <a:rPr lang="tr-TR" dirty="0" smtClean="0">
                <a:solidFill>
                  <a:schemeClr val="tx1"/>
                </a:solidFill>
              </a:rPr>
              <a:t>ve bunun yönetimi bulunmaktadır. 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1.bp.blogspot.com/-2VQDx-DEsvM/T85grO7x6zI/AAAAAAAAAOk/OBAOjEEdMbc/s1600/question.mark.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60648"/>
            <a:ext cx="2423864" cy="1872208"/>
          </a:xfrm>
          <a:prstGeom prst="rect">
            <a:avLst/>
          </a:prstGeom>
          <a:noFill/>
        </p:spPr>
      </p:pic>
      <p:pic>
        <p:nvPicPr>
          <p:cNvPr id="21508" name="Picture 4" descr="http://thumbs.dreamstime.com/x/turning-pages-old-book-21272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3700" y="5018468"/>
            <a:ext cx="1691680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9125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16864" y="3501008"/>
            <a:ext cx="10814304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>
                <a:latin typeface="Comic Sans MS" panose="030F0702030302020204" pitchFamily="66" charset="0"/>
              </a:rPr>
              <a:t>Girişimci </a:t>
            </a:r>
            <a:r>
              <a:rPr lang="tr-TR" sz="2400" dirty="0">
                <a:latin typeface="Comic Sans MS" panose="030F0702030302020204" pitchFamily="66" charset="0"/>
              </a:rPr>
              <a:t>mükemmel bir iş planına sahip olsa bile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gerekli finansmanı </a:t>
            </a:r>
            <a:r>
              <a:rPr lang="tr-TR" sz="2400" dirty="0">
                <a:latin typeface="Comic Sans MS" panose="030F0702030302020204" pitchFamily="66" charset="0"/>
              </a:rPr>
              <a:t>sağlayamazsa bu planı asla hayata geçiremez. Üstelik bu zorlu mücadele bir kereye mahsus da değildir. </a:t>
            </a:r>
            <a:r>
              <a:rPr lang="nb-NO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Finansman sorunu girişimcinin sürekli gündemindedir.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Comic Sans MS" panose="030F0702030302020204" pitchFamily="66" charset="0"/>
              </a:rPr>
              <a:t>İşletmeler </a:t>
            </a:r>
            <a:r>
              <a:rPr lang="tr-TR" sz="2400" dirty="0">
                <a:latin typeface="Comic Sans MS" panose="030F0702030302020204" pitchFamily="66" charset="0"/>
              </a:rPr>
              <a:t>de insanlar gibi </a:t>
            </a:r>
            <a:r>
              <a:rPr 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doğar, büyür, olgunlaşır ve yaşlanır</a:t>
            </a:r>
            <a:r>
              <a:rPr lang="tr-TR" sz="2400" dirty="0">
                <a:latin typeface="Comic Sans MS" panose="030F0702030302020204" pitchFamily="66" charset="0"/>
              </a:rPr>
              <a:t>. İşletmenin kuruluş, gelişme, olgunluk ve düşüş dönemi olarak adlandırılan bu </a:t>
            </a:r>
            <a:r>
              <a:rPr lang="tr-TR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yaşam evrelerinde finansman sorunu </a:t>
            </a:r>
            <a:r>
              <a:rPr lang="tr-TR" sz="2400" dirty="0">
                <a:latin typeface="Comic Sans MS" panose="030F0702030302020204" pitchFamily="66" charset="0"/>
              </a:rPr>
              <a:t>farklı biçimlerde ortaya çıkar.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476673"/>
            <a:ext cx="4752528" cy="2420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783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0144" y="548640"/>
            <a:ext cx="7802880" cy="5628323"/>
          </a:xfrm>
        </p:spPr>
        <p:txBody>
          <a:bodyPr>
            <a:normAutofit/>
          </a:bodyPr>
          <a:lstStyle/>
          <a:p>
            <a:pPr marL="0" lvl="1" indent="0" eaLnBrk="0" hangingPunct="0">
              <a:buNone/>
            </a:pPr>
            <a:r>
              <a:rPr lang="tr-T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İşletme Sermayesinin Kaynakları</a:t>
            </a:r>
          </a:p>
          <a:p>
            <a:pPr marL="358775" lvl="2" indent="-358775" eaLnBrk="0" hangingPunct="0"/>
            <a:r>
              <a:rPr lang="tr-TR" dirty="0" smtClean="0">
                <a:latin typeface="Comic Sans MS" panose="030F0702030302020204" pitchFamily="66" charset="0"/>
              </a:rPr>
              <a:t>İşletme Sermayesinin Dış Kaynaklardan Karşılanması	</a:t>
            </a:r>
          </a:p>
          <a:p>
            <a:pPr marL="358775" lvl="2" indent="-358775" eaLnBrk="0" hangingPunct="0"/>
            <a:r>
              <a:rPr lang="tr-TR" dirty="0" smtClean="0">
                <a:latin typeface="Comic Sans MS" panose="030F0702030302020204" pitchFamily="66" charset="0"/>
              </a:rPr>
              <a:t>İşletme Sermayesinin İç Kaynaklardan Karşılanması	</a:t>
            </a:r>
          </a:p>
          <a:p>
            <a:pPr marL="358775" lvl="2" indent="-358775" eaLnBrk="0" hangingPunct="0"/>
            <a:r>
              <a:rPr lang="tr-TR" dirty="0" smtClean="0">
                <a:latin typeface="Comic Sans MS" panose="030F0702030302020204" pitchFamily="66" charset="0"/>
              </a:rPr>
              <a:t>İşletme Sermayesinin Kârlarla Finanse Edilmesi	</a:t>
            </a:r>
          </a:p>
          <a:p>
            <a:pPr marL="358775" lvl="2" indent="-358775" eaLnBrk="0" hangingPunct="0"/>
            <a:r>
              <a:rPr lang="tr-TR" dirty="0" smtClean="0">
                <a:latin typeface="Comic Sans MS" panose="030F0702030302020204" pitchFamily="66" charset="0"/>
              </a:rPr>
              <a:t>İşletme Sermayesi Nakit Akışının Hızlandırılması	</a:t>
            </a:r>
          </a:p>
          <a:p>
            <a:pPr marL="358775" lvl="2" indent="-358775" eaLnBrk="0" hangingPunct="0"/>
            <a:r>
              <a:rPr lang="tr-TR" dirty="0" smtClean="0">
                <a:latin typeface="Comic Sans MS" panose="030F0702030302020204" pitchFamily="66" charset="0"/>
              </a:rPr>
              <a:t>İşletme Sermayesinin Amortismanlarla Finanse Edilmesi</a:t>
            </a:r>
          </a:p>
          <a:p>
            <a:pPr marL="358775" lvl="2" indent="-358775" eaLnBrk="0" hangingPunct="0"/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İşletme Finansmanında Kaynak Seçimini Etkileyen Faktörler</a:t>
            </a:r>
          </a:p>
          <a:p>
            <a:pPr marL="354013" lvl="1" indent="-354013"/>
            <a:r>
              <a:rPr lang="tr-TR" sz="2000" dirty="0" smtClean="0">
                <a:latin typeface="Comic Sans MS" panose="030F0702030302020204" pitchFamily="66" charset="0"/>
              </a:rPr>
              <a:t>Uygunluk	</a:t>
            </a:r>
          </a:p>
          <a:p>
            <a:pPr marL="354013" lvl="1" indent="-354013"/>
            <a:r>
              <a:rPr lang="tr-TR" sz="2000" dirty="0" smtClean="0">
                <a:latin typeface="Comic Sans MS" panose="030F0702030302020204" pitchFamily="66" charset="0"/>
              </a:rPr>
              <a:t>Risk	</a:t>
            </a:r>
          </a:p>
          <a:p>
            <a:pPr marL="354013" lvl="1" indent="-354013"/>
            <a:r>
              <a:rPr lang="tr-TR" sz="2000" dirty="0" smtClean="0">
                <a:latin typeface="Comic Sans MS" panose="030F0702030302020204" pitchFamily="66" charset="0"/>
              </a:rPr>
              <a:t>Maliyet	</a:t>
            </a:r>
          </a:p>
          <a:p>
            <a:pPr marL="354013" lvl="1" indent="-354013"/>
            <a:r>
              <a:rPr lang="tr-TR" sz="2000" dirty="0" smtClean="0">
                <a:latin typeface="Comic Sans MS" panose="030F0702030302020204" pitchFamily="66" charset="0"/>
              </a:rPr>
              <a:t>Finansal Kaldıraçtan Yararlanma	</a:t>
            </a:r>
          </a:p>
          <a:p>
            <a:pPr marL="354013" lvl="1" indent="-354013"/>
            <a:r>
              <a:rPr lang="tr-TR" sz="2000" dirty="0" smtClean="0">
                <a:latin typeface="Comic Sans MS" panose="030F0702030302020204" pitchFamily="66" charset="0"/>
              </a:rPr>
              <a:t>Esneklik	</a:t>
            </a:r>
          </a:p>
          <a:p>
            <a:pPr marL="354013" lvl="1" indent="-354013"/>
            <a:r>
              <a:rPr lang="tr-TR" sz="2000" dirty="0" smtClean="0">
                <a:latin typeface="Comic Sans MS" panose="030F0702030302020204" pitchFamily="66" charset="0"/>
              </a:rPr>
              <a:t>Kontrol ve Yönetimin Paylaşılması	</a:t>
            </a:r>
          </a:p>
          <a:p>
            <a:pPr marL="354013" lvl="1" indent="-354013"/>
            <a:r>
              <a:rPr lang="tr-TR" sz="2000" dirty="0" smtClean="0">
                <a:latin typeface="Comic Sans MS" panose="030F0702030302020204" pitchFamily="66" charset="0"/>
              </a:rPr>
              <a:t>Zamanlama	</a:t>
            </a:r>
          </a:p>
          <a:p>
            <a:pPr lvl="2" eaLnBrk="0" hangingPunct="0"/>
            <a:endParaRPr lang="tr-TR" sz="1800" dirty="0" smtClean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3024" y="1943766"/>
            <a:ext cx="3279648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406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311767" y="426720"/>
            <a:ext cx="6052457" cy="597725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İşletme Sermayesi İhtiyacını Etkileyen </a:t>
            </a:r>
            <a:r>
              <a:rPr lang="tr-TR" sz="3200" b="1" u="sng" dirty="0" smtClean="0">
                <a:solidFill>
                  <a:srgbClr val="FF0000"/>
                </a:solidFill>
              </a:rPr>
              <a:t>İşletmeyle İlgili</a:t>
            </a:r>
            <a:r>
              <a:rPr lang="tr-TR" sz="3200" b="1" dirty="0" smtClean="0">
                <a:solidFill>
                  <a:srgbClr val="FF0000"/>
                </a:solidFill>
              </a:rPr>
              <a:t> Faktörler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/>
              <a:t>İşletmenin Tipi, Faaliyet Konusu ve Büyüklüğü	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/>
              <a:t>Cari Aktif ve Pasif Kalemlerin Devir Hızı	</a:t>
            </a:r>
          </a:p>
          <a:p>
            <a:pPr lvl="2" algn="just">
              <a:lnSpc>
                <a:spcPct val="80000"/>
              </a:lnSpc>
            </a:pPr>
            <a:r>
              <a:rPr lang="tr-TR" dirty="0" smtClean="0"/>
              <a:t>Cari Aktiflerin Genel Olarak Devir Hızı	</a:t>
            </a:r>
          </a:p>
          <a:p>
            <a:pPr lvl="2" algn="just">
              <a:lnSpc>
                <a:spcPct val="80000"/>
              </a:lnSpc>
            </a:pPr>
            <a:r>
              <a:rPr lang="tr-TR" dirty="0" smtClean="0"/>
              <a:t>Nakit Devir Hızı	</a:t>
            </a:r>
          </a:p>
          <a:p>
            <a:pPr lvl="2" algn="just">
              <a:lnSpc>
                <a:spcPct val="80000"/>
              </a:lnSpc>
            </a:pPr>
            <a:r>
              <a:rPr lang="tr-TR" dirty="0" smtClean="0"/>
              <a:t>Alacakların Devir Hızı	</a:t>
            </a:r>
          </a:p>
          <a:p>
            <a:pPr lvl="2" algn="just">
              <a:lnSpc>
                <a:spcPct val="80000"/>
              </a:lnSpc>
            </a:pPr>
            <a:r>
              <a:rPr lang="tr-TR" dirty="0" smtClean="0"/>
              <a:t>Stokların Devir Hızı	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/>
              <a:t>Tedarik ve Satış Şartları	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/>
              <a:t>İşletmenin Likidite Durumu	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/>
              <a:t>Stok Değerleme Metotları	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/>
              <a:t>İşletme Kapasitesi ve Kullanma Derecesi	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/>
              <a:t>Üretim Süresi	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/>
              <a:t>Kâr Dağıtımı, ihtiyat ve Büyüme ile ilgili Politikalar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/>
              <a:t>İşletme Gelirlerinin Dalgalanma Derecesi	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/>
              <a:t>Satıcı Kredilerinden Yararlanma Derecesi	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/>
              <a:t>Sermaye Maliyeti	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/>
              <a:t>Amortisman Politikaları	</a:t>
            </a:r>
          </a:p>
          <a:p>
            <a:pPr lvl="1" algn="just">
              <a:lnSpc>
                <a:spcPct val="80000"/>
              </a:lnSpc>
            </a:pPr>
            <a:r>
              <a:rPr lang="tr-TR" sz="2000" dirty="0" smtClean="0"/>
              <a:t>İşletme Yöneticilerinin Risk Karşısındaki Tutumları	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237514" y="3016251"/>
            <a:ext cx="5454614" cy="281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İşletme Sermayesi İhtiyacını Etkileyen </a:t>
            </a:r>
            <a:r>
              <a:rPr lang="tr-TR" sz="3200" b="1" u="sng" dirty="0" smtClean="0">
                <a:solidFill>
                  <a:srgbClr val="FF0000"/>
                </a:solidFill>
              </a:rPr>
              <a:t>İşletme Dışı </a:t>
            </a:r>
            <a:r>
              <a:rPr lang="tr-TR" sz="3200" b="1" dirty="0" smtClean="0">
                <a:solidFill>
                  <a:srgbClr val="FF0000"/>
                </a:solidFill>
              </a:rPr>
              <a:t>Faktörler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tr-TR" dirty="0" smtClean="0">
                <a:latin typeface="Comic Sans MS" panose="030F0702030302020204" pitchFamily="66" charset="0"/>
              </a:rPr>
              <a:t>Vergi Uygulamaları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tr-TR" dirty="0" smtClean="0">
                <a:latin typeface="Comic Sans MS" panose="030F0702030302020204" pitchFamily="66" charset="0"/>
              </a:rPr>
              <a:t>Yatırım Teşvik Tedbirleri	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tr-TR" dirty="0" smtClean="0">
                <a:latin typeface="Comic Sans MS" panose="030F0702030302020204" pitchFamily="66" charset="0"/>
              </a:rPr>
              <a:t>Fiyat Seviyesindeki Değişmeler, Konjonktürdeki Değişmeler ve Dönemsel Dalgalanmalar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tr-TR" dirty="0" smtClean="0">
                <a:latin typeface="Comic Sans MS" panose="030F0702030302020204" pitchFamily="66" charset="0"/>
              </a:rPr>
              <a:t>Teknolojik Değişmeler	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dirty="0" smtClean="0">
                <a:latin typeface="Comic Sans MS" panose="030F0702030302020204" pitchFamily="66" charset="0"/>
              </a:rPr>
              <a:t>Finans Kurumlarının Gelişmişlik Düzeyi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681" y="426720"/>
            <a:ext cx="4934330" cy="220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499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Kuruluş Aşamasında…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453896"/>
            <a:ext cx="5554960" cy="49971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sz="2400" dirty="0" smtClean="0"/>
              <a:t>Bir </a:t>
            </a:r>
            <a:r>
              <a:rPr lang="tr-TR" sz="2400" dirty="0"/>
              <a:t>girişimci en büyük sıkıntıyı kuruluş aşamasında yaşar. İşe başlama harcamaları yüksek, satışlar ve </a:t>
            </a:r>
            <a:r>
              <a:rPr lang="tr-TR" sz="2400" dirty="0" smtClean="0"/>
              <a:t>pazar </a:t>
            </a:r>
            <a:r>
              <a:rPr lang="tr-TR" sz="2400" dirty="0"/>
              <a:t>payı düşük, finansman kaynakları kısıtlıdır.</a:t>
            </a:r>
          </a:p>
          <a:p>
            <a:pPr marL="0" indent="0" algn="just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Girişimci</a:t>
            </a:r>
            <a:r>
              <a:rPr lang="tr-TR" sz="2400" dirty="0">
                <a:solidFill>
                  <a:srgbClr val="FF0000"/>
                </a:solidFill>
              </a:rPr>
              <a:t>, bu aşamada şu yollarla finansal kaynak oluşturabilir:</a:t>
            </a:r>
          </a:p>
          <a:p>
            <a:pPr algn="just">
              <a:buNone/>
            </a:pPr>
            <a:endParaRPr lang="tr-TR" sz="2400" dirty="0"/>
          </a:p>
          <a:p>
            <a:pPr algn="just">
              <a:buNone/>
            </a:pPr>
            <a:r>
              <a:rPr lang="tr-TR" sz="2400" dirty="0"/>
              <a:t>• Sahip olduğu kişisel birikim</a:t>
            </a:r>
          </a:p>
          <a:p>
            <a:pPr algn="just">
              <a:buNone/>
            </a:pPr>
            <a:r>
              <a:rPr lang="tr-TR" sz="2400" dirty="0"/>
              <a:t>• Aile ve dost çevresinden alacağı borçlar</a:t>
            </a:r>
          </a:p>
          <a:p>
            <a:pPr algn="just">
              <a:buNone/>
            </a:pPr>
            <a:r>
              <a:rPr lang="tr-TR" sz="2400" dirty="0"/>
              <a:t>• Tedarikçilerin kredi açması</a:t>
            </a:r>
          </a:p>
          <a:p>
            <a:pPr algn="just">
              <a:buNone/>
            </a:pPr>
            <a:r>
              <a:rPr lang="tr-TR" sz="2400" dirty="0"/>
              <a:t>• Ev, tarla vb. gayrimenkullerin ipotek edilmesi</a:t>
            </a:r>
          </a:p>
          <a:p>
            <a:pPr algn="just">
              <a:buNone/>
            </a:pPr>
            <a:r>
              <a:rPr lang="tr-TR" sz="2400" dirty="0"/>
              <a:t>• Kredi kartıyla mal alımı</a:t>
            </a:r>
          </a:p>
          <a:p>
            <a:pPr algn="just">
              <a:buNone/>
            </a:pPr>
            <a:r>
              <a:rPr lang="tr-TR" sz="2400" dirty="0"/>
              <a:t>• Banka kredisi kullanımı</a:t>
            </a:r>
          </a:p>
        </p:txBody>
      </p:sp>
      <p:pic>
        <p:nvPicPr>
          <p:cNvPr id="19458" name="Picture 2" descr="http://img.karikaturturk.net/Karikatur/Orjinal/Makas-kesmiyor-76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192" y="0"/>
            <a:ext cx="284380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270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Tedarikçilerden Nasıl Kredi</a:t>
            </a:r>
            <a:br>
              <a:rPr lang="tr-TR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Alınabilir?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latin typeface="Comic Sans MS" panose="030F0702030302020204" pitchFamily="66" charset="0"/>
              </a:rPr>
              <a:t>Yeni iş kuran birçok girişimci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vadeli mal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alımı </a:t>
            </a:r>
            <a:r>
              <a:rPr lang="tr-TR" dirty="0" smtClean="0">
                <a:latin typeface="Comic Sans MS" panose="030F0702030302020204" pitchFamily="66" charset="0"/>
              </a:rPr>
              <a:t>şeklindeki </a:t>
            </a:r>
            <a:r>
              <a:rPr lang="tr-TR" dirty="0">
                <a:latin typeface="Comic Sans MS" panose="030F0702030302020204" pitchFamily="66" charset="0"/>
              </a:rPr>
              <a:t>bu krediyi kullanır. İş fikrini </a:t>
            </a:r>
            <a:r>
              <a:rPr lang="tr-TR" dirty="0" smtClean="0">
                <a:latin typeface="Comic Sans MS" panose="030F0702030302020204" pitchFamily="66" charset="0"/>
              </a:rPr>
              <a:t>oluşturan mal </a:t>
            </a:r>
            <a:r>
              <a:rPr lang="tr-TR" dirty="0">
                <a:latin typeface="Comic Sans MS" panose="030F0702030302020204" pitchFamily="66" charset="0"/>
              </a:rPr>
              <a:t>ya da hizmet için gereken girdiler, </a:t>
            </a:r>
            <a:r>
              <a:rPr lang="tr-TR" dirty="0" smtClean="0">
                <a:latin typeface="Comic Sans MS" panose="030F0702030302020204" pitchFamily="66" charset="0"/>
              </a:rPr>
              <a:t>tedarikçiden </a:t>
            </a:r>
            <a:r>
              <a:rPr lang="tr-TR" u="sng" dirty="0" smtClean="0">
                <a:latin typeface="Comic Sans MS" panose="030F0702030302020204" pitchFamily="66" charset="0"/>
              </a:rPr>
              <a:t>30</a:t>
            </a:r>
            <a:r>
              <a:rPr lang="tr-TR" u="sng" dirty="0">
                <a:latin typeface="Comic Sans MS" panose="030F0702030302020204" pitchFamily="66" charset="0"/>
              </a:rPr>
              <a:t>, 60 ya da 90 günlük </a:t>
            </a:r>
            <a:r>
              <a:rPr lang="tr-TR" dirty="0">
                <a:latin typeface="Comic Sans MS" panose="030F0702030302020204" pitchFamily="66" charset="0"/>
              </a:rPr>
              <a:t>vadelerle alınabilir. Bu </a:t>
            </a:r>
            <a:r>
              <a:rPr lang="tr-TR" dirty="0" smtClean="0">
                <a:latin typeface="Comic Sans MS" panose="030F0702030302020204" pitchFamily="66" charset="0"/>
              </a:rPr>
              <a:t>kredi </a:t>
            </a:r>
            <a:r>
              <a:rPr lang="tr-TR" u="sng" dirty="0" smtClean="0">
                <a:latin typeface="Comic Sans MS" panose="030F0702030302020204" pitchFamily="66" charset="0"/>
              </a:rPr>
              <a:t>işe </a:t>
            </a:r>
            <a:r>
              <a:rPr lang="tr-TR" u="sng" dirty="0">
                <a:latin typeface="Comic Sans MS" panose="030F0702030302020204" pitchFamily="66" charset="0"/>
              </a:rPr>
              <a:t>başlama </a:t>
            </a:r>
            <a:r>
              <a:rPr lang="tr-TR" dirty="0">
                <a:latin typeface="Comic Sans MS" panose="030F0702030302020204" pitchFamily="66" charset="0"/>
              </a:rPr>
              <a:t>desteği olarak kullanılabileceği gibi </a:t>
            </a:r>
            <a:r>
              <a:rPr lang="tr-TR" u="sng" dirty="0" smtClean="0">
                <a:latin typeface="Comic Sans MS" panose="030F0702030302020204" pitchFamily="66" charset="0"/>
              </a:rPr>
              <a:t>işin devamında </a:t>
            </a:r>
            <a:r>
              <a:rPr lang="tr-TR" dirty="0">
                <a:latin typeface="Comic Sans MS" panose="030F0702030302020204" pitchFamily="66" charset="0"/>
              </a:rPr>
              <a:t>da kullanılabilir.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8400256" y="4486656"/>
            <a:ext cx="2426240" cy="2135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Ayrıca çeşitli kurumlar</a:t>
            </a:r>
          </a:p>
          <a:p>
            <a:pPr algn="ctr"/>
            <a:r>
              <a:rPr lang="tr-TR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tarafından da girişimciler</a:t>
            </a:r>
          </a:p>
          <a:p>
            <a:pPr algn="ctr"/>
            <a:r>
              <a:rPr lang="tr-TR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desteklenmektedir.</a:t>
            </a:r>
          </a:p>
          <a:p>
            <a:pPr algn="ctr"/>
            <a:r>
              <a:rPr lang="tr-TR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Daha fazla bilgi için bk.</a:t>
            </a:r>
          </a:p>
          <a:p>
            <a:pPr algn="ctr"/>
            <a:r>
              <a:rPr lang="tr-TR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Ülkemizde Girişimciliğe</a:t>
            </a:r>
          </a:p>
          <a:p>
            <a:pPr algn="ctr"/>
            <a:r>
              <a:rPr lang="tr-TR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Hizmet Veren Kurumlar</a:t>
            </a:r>
          </a:p>
          <a:p>
            <a:pPr algn="ctr"/>
            <a:r>
              <a:rPr lang="tr-TR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ve Destek Koşulları</a:t>
            </a:r>
          </a:p>
          <a:p>
            <a:pPr algn="ctr"/>
            <a:r>
              <a:rPr lang="tr-TR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bölümü.</a:t>
            </a:r>
          </a:p>
        </p:txBody>
      </p:sp>
      <p:pic>
        <p:nvPicPr>
          <p:cNvPr id="2054" name="Picture 6" descr="https://encrypted-tbn1.gstatic.com/images?q=tbn:ANd9GcSWXmYBs-04OeBvn8y7yfDKzNSCgADbewDozgCAlLmGCSop-tQu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0776" y="4077072"/>
            <a:ext cx="657225" cy="707530"/>
          </a:xfrm>
          <a:prstGeom prst="rect">
            <a:avLst/>
          </a:prstGeom>
          <a:noFill/>
        </p:spPr>
      </p:pic>
      <p:pic>
        <p:nvPicPr>
          <p:cNvPr id="4098" name="Picture 2" descr="finan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191" y="3904107"/>
            <a:ext cx="5143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48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1376" y="414528"/>
            <a:ext cx="9869424" cy="1003110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  <a:t>Kuruluş Aşamasında Bankalardan</a:t>
            </a:r>
            <a:b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tr-TR" sz="4000" b="1" dirty="0">
                <a:solidFill>
                  <a:srgbClr val="C00000"/>
                </a:solidFill>
                <a:latin typeface="Comic Sans MS" pitchFamily="66" charset="0"/>
              </a:rPr>
              <a:t>Nasıl Kredi Alınabilir?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6032" y="1496490"/>
            <a:ext cx="9296352" cy="46053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Bazı </a:t>
            </a:r>
            <a:r>
              <a:rPr lang="tr-TR" sz="1800" dirty="0">
                <a:latin typeface="Comic Sans MS" panose="030F0702030302020204" pitchFamily="66" charset="0"/>
              </a:rPr>
              <a:t>işlerde </a:t>
            </a:r>
            <a:r>
              <a:rPr lang="tr-TR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bankalardan sınırlı da olsa </a:t>
            </a:r>
            <a:r>
              <a:rPr lang="tr-TR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finansman desteği </a:t>
            </a:r>
            <a:r>
              <a:rPr lang="tr-TR" sz="1800" dirty="0">
                <a:latin typeface="Comic Sans MS" panose="030F0702030302020204" pitchFamily="66" charset="0"/>
              </a:rPr>
              <a:t>alınabilir. Bankalar küçük </a:t>
            </a:r>
            <a:r>
              <a:rPr lang="tr-TR" sz="1800" dirty="0" smtClean="0">
                <a:latin typeface="Comic Sans MS" panose="030F0702030302020204" pitchFamily="66" charset="0"/>
              </a:rPr>
              <a:t>işletmelere uzun </a:t>
            </a:r>
            <a:r>
              <a:rPr lang="tr-TR" sz="1800" dirty="0">
                <a:latin typeface="Comic Sans MS" panose="030F0702030302020204" pitchFamily="66" charset="0"/>
              </a:rPr>
              <a:t>vadeli </a:t>
            </a:r>
            <a:r>
              <a:rPr lang="tr-TR" sz="1800" dirty="0" smtClean="0">
                <a:latin typeface="Comic Sans MS" panose="030F0702030302020204" pitchFamily="66" charset="0"/>
              </a:rPr>
              <a:t>borçlar vermekten </a:t>
            </a:r>
            <a:r>
              <a:rPr lang="tr-TR" sz="1800" dirty="0">
                <a:latin typeface="Comic Sans MS" panose="030F0702030302020204" pitchFamily="66" charset="0"/>
              </a:rPr>
              <a:t>kaçınır. Daha </a:t>
            </a:r>
            <a:r>
              <a:rPr lang="tr-TR" sz="1800" dirty="0" smtClean="0">
                <a:latin typeface="Comic Sans MS" panose="030F0702030302020204" pitchFamily="66" charset="0"/>
              </a:rPr>
              <a:t>çok kısa </a:t>
            </a:r>
            <a:r>
              <a:rPr lang="tr-TR" sz="1800" dirty="0">
                <a:latin typeface="Comic Sans MS" panose="030F0702030302020204" pitchFamily="66" charset="0"/>
              </a:rPr>
              <a:t>vadeli, mevsimlik krediler ile belli bir </a:t>
            </a:r>
            <a:r>
              <a:rPr lang="tr-TR" sz="1800" dirty="0" smtClean="0">
                <a:latin typeface="Comic Sans MS" panose="030F0702030302020204" pitchFamily="66" charset="0"/>
              </a:rPr>
              <a:t>amaca yönelik </a:t>
            </a:r>
            <a:r>
              <a:rPr lang="tr-TR" sz="1800" dirty="0">
                <a:latin typeface="Comic Sans MS" panose="030F0702030302020204" pitchFamily="66" charset="0"/>
              </a:rPr>
              <a:t>(makine ve ekipman alımı gibi) </a:t>
            </a:r>
            <a:r>
              <a:rPr lang="tr-TR" sz="1800" dirty="0" smtClean="0">
                <a:latin typeface="Comic Sans MS" panose="030F0702030302020204" pitchFamily="66" charset="0"/>
              </a:rPr>
              <a:t>krediler verir</a:t>
            </a:r>
            <a:r>
              <a:rPr lang="tr-TR" sz="1800" dirty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Kuruluş </a:t>
            </a:r>
            <a:r>
              <a:rPr lang="tr-TR" sz="1800" dirty="0">
                <a:latin typeface="Comic Sans MS" panose="030F0702030302020204" pitchFamily="66" charset="0"/>
              </a:rPr>
              <a:t>aşamasındaki bir işletmeye kredi </a:t>
            </a:r>
            <a:r>
              <a:rPr lang="tr-TR" sz="1800" dirty="0" smtClean="0">
                <a:latin typeface="Comic Sans MS" panose="030F0702030302020204" pitchFamily="66" charset="0"/>
              </a:rPr>
              <a:t>veren bankalar </a:t>
            </a:r>
            <a:r>
              <a:rPr lang="tr-TR" sz="1800" dirty="0">
                <a:latin typeface="Comic Sans MS" panose="030F0702030302020204" pitchFamily="66" charset="0"/>
              </a:rPr>
              <a:t>şu sorulara cevap ararlar</a:t>
            </a:r>
            <a:r>
              <a:rPr lang="tr-TR" sz="1800" dirty="0" smtClean="0">
                <a:latin typeface="Comic Sans MS" panose="030F0702030302020204" pitchFamily="66" charset="0"/>
              </a:rPr>
              <a:t>:</a:t>
            </a:r>
          </a:p>
          <a:p>
            <a:pPr marL="0" indent="0" algn="just">
              <a:buAutoNum type="arabicPeriod"/>
            </a:pPr>
            <a:r>
              <a:rPr lang="tr-TR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Borç </a:t>
            </a:r>
            <a:r>
              <a:rPr lang="tr-TR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alan, aldığı parayı geri ödeyebilecek mi</a:t>
            </a:r>
            <a:r>
              <a:rPr lang="tr-TR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 algn="just"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• </a:t>
            </a:r>
            <a:r>
              <a:rPr lang="tr-TR" sz="1800" dirty="0">
                <a:latin typeface="Comic Sans MS" panose="030F0702030302020204" pitchFamily="66" charset="0"/>
              </a:rPr>
              <a:t>Girişimci pazarı tanıyor </a:t>
            </a:r>
            <a:r>
              <a:rPr lang="tr-TR" sz="1800" dirty="0" smtClean="0">
                <a:latin typeface="Comic Sans MS" panose="030F0702030302020204" pitchFamily="66" charset="0"/>
              </a:rPr>
              <a:t>mu, </a:t>
            </a:r>
            <a:r>
              <a:rPr lang="tr-TR" sz="1800" dirty="0">
                <a:latin typeface="Comic Sans MS" panose="030F0702030302020204" pitchFamily="66" charset="0"/>
              </a:rPr>
              <a:t>pazarın </a:t>
            </a:r>
            <a:r>
              <a:rPr lang="tr-TR" sz="1800" dirty="0" smtClean="0">
                <a:latin typeface="Comic Sans MS" panose="030F0702030302020204" pitchFamily="66" charset="0"/>
              </a:rPr>
              <a:t>ihtiyaçlarına cevap </a:t>
            </a:r>
            <a:r>
              <a:rPr lang="tr-TR" sz="1800" dirty="0">
                <a:latin typeface="Comic Sans MS" panose="030F0702030302020204" pitchFamily="66" charset="0"/>
              </a:rPr>
              <a:t>verecek bir iş planı var mı?</a:t>
            </a:r>
          </a:p>
          <a:p>
            <a:pPr marL="0" indent="0" algn="just"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• </a:t>
            </a:r>
            <a:r>
              <a:rPr lang="tr-TR" sz="1800" dirty="0">
                <a:latin typeface="Comic Sans MS" panose="030F0702030302020204" pitchFamily="66" charset="0"/>
              </a:rPr>
              <a:t>Girişimci bu tür bir işi başarıyla yürütecek </a:t>
            </a:r>
            <a:r>
              <a:rPr lang="tr-TR" sz="1800" dirty="0" smtClean="0">
                <a:latin typeface="Comic Sans MS" panose="030F0702030302020204" pitchFamily="66" charset="0"/>
              </a:rPr>
              <a:t>deneyim </a:t>
            </a:r>
            <a:r>
              <a:rPr lang="es-ES" sz="1800" dirty="0" smtClean="0">
                <a:latin typeface="Comic Sans MS" panose="030F0702030302020204" pitchFamily="66" charset="0"/>
              </a:rPr>
              <a:t>ya </a:t>
            </a:r>
            <a:r>
              <a:rPr lang="es-ES" sz="1800" dirty="0">
                <a:latin typeface="Comic Sans MS" panose="030F0702030302020204" pitchFamily="66" charset="0"/>
              </a:rPr>
              <a:t>da bilgiye sahip mi?</a:t>
            </a:r>
          </a:p>
          <a:p>
            <a:pPr marL="0" indent="0" algn="just"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• </a:t>
            </a:r>
            <a:r>
              <a:rPr lang="tr-TR" sz="1800" dirty="0">
                <a:latin typeface="Comic Sans MS" panose="030F0702030302020204" pitchFamily="66" charset="0"/>
              </a:rPr>
              <a:t>İş planı gerçekçi, tam ve akla uygun </a:t>
            </a:r>
            <a:r>
              <a:rPr lang="tr-TR" sz="1800" dirty="0" smtClean="0">
                <a:latin typeface="Comic Sans MS" panose="030F0702030302020204" pitchFamily="66" charset="0"/>
              </a:rPr>
              <a:t>varsayımlara dayanıyor </a:t>
            </a:r>
            <a:r>
              <a:rPr lang="tr-TR" sz="1800" dirty="0">
                <a:latin typeface="Comic Sans MS" panose="030F0702030302020204" pitchFamily="66" charset="0"/>
              </a:rPr>
              <a:t>mu?</a:t>
            </a:r>
          </a:p>
          <a:p>
            <a:pPr marL="0" indent="0" algn="just"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• </a:t>
            </a:r>
            <a:r>
              <a:rPr lang="tr-TR" sz="1800" dirty="0">
                <a:latin typeface="Comic Sans MS" panose="030F0702030302020204" pitchFamily="66" charset="0"/>
              </a:rPr>
              <a:t>Planın gelir ve gider öngörüleri gerçekçi ve titiz mi?</a:t>
            </a:r>
          </a:p>
          <a:p>
            <a:pPr marL="0" indent="0" algn="just"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• </a:t>
            </a:r>
            <a:r>
              <a:rPr lang="tr-TR" sz="1800" dirty="0">
                <a:latin typeface="Comic Sans MS" panose="030F0702030302020204" pitchFamily="66" charset="0"/>
              </a:rPr>
              <a:t>İşletme </a:t>
            </a:r>
            <a:r>
              <a:rPr lang="tr-TR" sz="1800" dirty="0" smtClean="0">
                <a:latin typeface="Comic Sans MS" panose="030F0702030302020204" pitchFamily="66" charset="0"/>
              </a:rPr>
              <a:t>faaliyette ise </a:t>
            </a:r>
            <a:r>
              <a:rPr lang="tr-TR" sz="1800" dirty="0">
                <a:latin typeface="Comic Sans MS" panose="030F0702030302020204" pitchFamily="66" charset="0"/>
              </a:rPr>
              <a:t>borç isteyen kişinin geri </a:t>
            </a:r>
            <a:r>
              <a:rPr lang="tr-TR" sz="1800" dirty="0" smtClean="0">
                <a:latin typeface="Comic Sans MS" panose="030F0702030302020204" pitchFamily="66" charset="0"/>
              </a:rPr>
              <a:t>ödeme </a:t>
            </a:r>
            <a:r>
              <a:rPr lang="it-IT" sz="1800" dirty="0" smtClean="0">
                <a:latin typeface="Comic Sans MS" panose="030F0702030302020204" pitchFamily="66" charset="0"/>
              </a:rPr>
              <a:t>yeteneğini nedir?</a:t>
            </a:r>
            <a:endParaRPr lang="tr-TR" sz="18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tr-TR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tr-TR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. Borç alan kişi geri ödeme yapacak bir </a:t>
            </a:r>
            <a:r>
              <a:rPr lang="tr-TR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karaktere </a:t>
            </a:r>
            <a:r>
              <a:rPr lang="pl-PL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sahip </a:t>
            </a:r>
            <a:r>
              <a:rPr lang="pl-PL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mi? </a:t>
            </a:r>
            <a:r>
              <a:rPr lang="pl-PL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Kredi </a:t>
            </a:r>
            <a:r>
              <a:rPr lang="pl-PL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geçmişi temiz mi</a:t>
            </a:r>
            <a:r>
              <a:rPr lang="pl-PL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  <a:endParaRPr lang="tr-TR" sz="18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tr-TR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tr-TR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. Borç alan kişi geri ödeme yapamazsa el </a:t>
            </a:r>
            <a:r>
              <a:rPr lang="tr-TR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konulabilecek bir </a:t>
            </a:r>
            <a:r>
              <a:rPr lang="tr-TR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mal varlığı var mı?</a:t>
            </a:r>
          </a:p>
        </p:txBody>
      </p:sp>
      <p:sp>
        <p:nvSpPr>
          <p:cNvPr id="4" name="3 Dikdörtgen"/>
          <p:cNvSpPr/>
          <p:nvPr/>
        </p:nvSpPr>
        <p:spPr>
          <a:xfrm>
            <a:off x="9760104" y="3658716"/>
            <a:ext cx="2188056" cy="20715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Cari </a:t>
            </a:r>
            <a:r>
              <a:rPr lang="tr-TR" sz="1200" b="1" dirty="0">
                <a:solidFill>
                  <a:schemeClr val="tx1"/>
                </a:solidFill>
              </a:rPr>
              <a:t>oran: Cari varlıkların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</a:rPr>
              <a:t>toplam bedelinin cari borç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</a:rPr>
              <a:t>ve yükümlülüklerin toplam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</a:rPr>
              <a:t>bedeline bölümü.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</a:rPr>
              <a:t>cari varlıklar: Nakit, menkul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</a:rPr>
              <a:t>kıymetler, alacaklar,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</a:rPr>
              <a:t>stok.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</a:rPr>
              <a:t>cari borç ve yükümlülükler: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</a:rPr>
              <a:t>Şirketin günü gelen</a:t>
            </a:r>
          </a:p>
          <a:p>
            <a:pPr algn="ctr"/>
            <a:r>
              <a:rPr lang="tr-TR" sz="1200" b="1" dirty="0">
                <a:solidFill>
                  <a:schemeClr val="tx1"/>
                </a:solidFill>
              </a:rPr>
              <a:t>borçları.</a:t>
            </a:r>
          </a:p>
        </p:txBody>
      </p:sp>
      <p:pic>
        <p:nvPicPr>
          <p:cNvPr id="18434" name="Picture 2" descr="http://www.acikistihbarat.com/Resimler/Haber/hareketli-unle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8704" y="2749289"/>
            <a:ext cx="1115616" cy="857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49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1278</Words>
  <Application>Microsoft Office PowerPoint</Application>
  <PresentationFormat>Özel</PresentationFormat>
  <Paragraphs>169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Teması</vt:lpstr>
      <vt:lpstr>FİNANSAL PLANLAMA  YÖNETİM: FİNANS KAYNAKLARI VE FİNANSAL ANALİZ </vt:lpstr>
      <vt:lpstr>Slayt 2</vt:lpstr>
      <vt:lpstr>Değirmenin Suyu Nereden Gelecek?</vt:lpstr>
      <vt:lpstr>Slayt 4</vt:lpstr>
      <vt:lpstr>Slayt 5</vt:lpstr>
      <vt:lpstr>Slayt 6</vt:lpstr>
      <vt:lpstr>Kuruluş Aşamasında…</vt:lpstr>
      <vt:lpstr>Tedarikçilerden Nasıl Kredi Alınabilir?</vt:lpstr>
      <vt:lpstr>Kuruluş Aşamasında Bankalardan Nasıl Kredi Alınabilir?</vt:lpstr>
      <vt:lpstr>Slayt 10</vt:lpstr>
      <vt:lpstr>Gelişme Aşamasında…</vt:lpstr>
      <vt:lpstr>Gelişme Aşamasında Bankalardan Nasıl Kredi Alınabilir?</vt:lpstr>
      <vt:lpstr>Risk Sermayesi (RS) Yatırımcısı Kime Denir?</vt:lpstr>
      <vt:lpstr>Risk Sermayesi Yatırımcısına Neden Başvurulur?</vt:lpstr>
      <vt:lpstr>Risk Sermayesi Yatırımı Kullanmanın Riskleri Nelerdir?</vt:lpstr>
      <vt:lpstr>İş Melekleri Kime Denir?</vt:lpstr>
      <vt:lpstr>Olgunlaşma Aşamasında…</vt:lpstr>
      <vt:lpstr>Slayt 18</vt:lpstr>
      <vt:lpstr>Olgunlaşma Aşamasında Başvurulabilecek Bir Finansman Biçimi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FİNANSAL PLANLAMA VE ANALİZ</dc:title>
  <dc:creator>gıda g</dc:creator>
  <cp:lastModifiedBy>Be</cp:lastModifiedBy>
  <cp:revision>48</cp:revision>
  <dcterms:created xsi:type="dcterms:W3CDTF">2017-05-02T12:25:24Z</dcterms:created>
  <dcterms:modified xsi:type="dcterms:W3CDTF">2018-05-28T09:59:05Z</dcterms:modified>
</cp:coreProperties>
</file>