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305" r:id="rId2"/>
    <p:sldId id="306" r:id="rId3"/>
    <p:sldId id="304" r:id="rId4"/>
    <p:sldId id="307" r:id="rId5"/>
    <p:sldId id="309" r:id="rId6"/>
    <p:sldId id="311" r:id="rId7"/>
    <p:sldId id="310" r:id="rId8"/>
    <p:sldId id="312" r:id="rId9"/>
    <p:sldId id="308" r:id="rId10"/>
    <p:sldId id="316" r:id="rId11"/>
    <p:sldId id="313" r:id="rId12"/>
    <p:sldId id="317" r:id="rId13"/>
    <p:sldId id="318" r:id="rId14"/>
    <p:sldId id="319" r:id="rId15"/>
    <p:sldId id="320" r:id="rId16"/>
    <p:sldId id="321" r:id="rId17"/>
    <p:sldId id="325" r:id="rId18"/>
    <p:sldId id="324" r:id="rId19"/>
    <p:sldId id="327" r:id="rId20"/>
    <p:sldId id="326" r:id="rId21"/>
    <p:sldId id="328" r:id="rId22"/>
    <p:sldId id="329" r:id="rId23"/>
    <p:sldId id="331" r:id="rId24"/>
    <p:sldId id="335" r:id="rId25"/>
    <p:sldId id="336" r:id="rId26"/>
    <p:sldId id="337" r:id="rId27"/>
    <p:sldId id="332" r:id="rId28"/>
    <p:sldId id="338" r:id="rId29"/>
    <p:sldId id="339" r:id="rId30"/>
    <p:sldId id="340" r:id="rId31"/>
    <p:sldId id="341" r:id="rId32"/>
    <p:sldId id="342"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5" autoAdjust="0"/>
    <p:restoredTop sz="94662" autoAdjust="0"/>
  </p:normalViewPr>
  <p:slideViewPr>
    <p:cSldViewPr>
      <p:cViewPr varScale="1">
        <p:scale>
          <a:sx n="89" d="100"/>
          <a:sy n="89" d="100"/>
        </p:scale>
        <p:origin x="-696" y="-112"/>
      </p:cViewPr>
      <p:guideLst>
        <p:guide orient="horz" pos="2160"/>
        <p:guide pos="2880"/>
      </p:guideLst>
    </p:cSldViewPr>
  </p:slideViewPr>
  <p:outlineViewPr>
    <p:cViewPr>
      <p:scale>
        <a:sx n="33" d="100"/>
        <a:sy n="33" d="100"/>
      </p:scale>
      <p:origin x="0" y="4923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7E4430-E5BA-49F1-9985-EFB3D70CE26E}" type="datetimeFigureOut">
              <a:rPr lang="tr-TR" smtClean="0"/>
              <a:pPr/>
              <a:t>30.10.2019</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3DBD98-7258-4DF2-A43C-2ED372FE4308}" type="slidenum">
              <a:rPr lang="tr-TR" smtClean="0"/>
              <a:pPr/>
              <a:t>‹#›</a:t>
            </a:fld>
            <a:endParaRPr lang="tr-TR"/>
          </a:p>
        </p:txBody>
      </p:sp>
    </p:spTree>
    <p:extLst>
      <p:ext uri="{BB962C8B-B14F-4D97-AF65-F5344CB8AC3E}">
        <p14:creationId xmlns:p14="http://schemas.microsoft.com/office/powerpoint/2010/main" val="562646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043DBD98-7258-4DF2-A43C-2ED372FE4308}" type="slidenum">
              <a:rPr lang="tr-TR" smtClean="0"/>
              <a:pPr/>
              <a:t>30</a:t>
            </a:fld>
            <a:endParaRPr lang="tr-TR"/>
          </a:p>
        </p:txBody>
      </p:sp>
    </p:spTree>
    <p:extLst>
      <p:ext uri="{BB962C8B-B14F-4D97-AF65-F5344CB8AC3E}">
        <p14:creationId xmlns:p14="http://schemas.microsoft.com/office/powerpoint/2010/main" val="513872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E8E1F71E-9AA7-4105-B7C5-313E01FAF072}" type="datetimeFigureOut">
              <a:rPr lang="tr-TR" smtClean="0"/>
              <a:pPr/>
              <a:t>30.10.2019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1F0735B-2E15-46FA-A395-8E1AA9EF058E}"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E8E1F71E-9AA7-4105-B7C5-313E01FAF072}" type="datetimeFigureOut">
              <a:rPr lang="tr-TR" smtClean="0"/>
              <a:pPr/>
              <a:t>30.10.2019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1F0735B-2E15-46FA-A395-8E1AA9EF058E}"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E8E1F71E-9AA7-4105-B7C5-313E01FAF072}" type="datetimeFigureOut">
              <a:rPr lang="tr-TR" smtClean="0"/>
              <a:pPr/>
              <a:t>30.10.2019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1F0735B-2E15-46FA-A395-8E1AA9EF058E}"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E8E1F71E-9AA7-4105-B7C5-313E01FAF072}" type="datetimeFigureOut">
              <a:rPr lang="tr-TR" smtClean="0"/>
              <a:pPr/>
              <a:t>30.10.2019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1F0735B-2E15-46FA-A395-8E1AA9EF058E}"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E1F71E-9AA7-4105-B7C5-313E01FAF072}" type="datetimeFigureOut">
              <a:rPr lang="tr-TR" smtClean="0"/>
              <a:pPr/>
              <a:t>30.10.2019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1F0735B-2E15-46FA-A395-8E1AA9EF058E}"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E8E1F71E-9AA7-4105-B7C5-313E01FAF072}" type="datetimeFigureOut">
              <a:rPr lang="tr-TR" smtClean="0"/>
              <a:pPr/>
              <a:t>30.10.2019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1F0735B-2E15-46FA-A395-8E1AA9EF058E}"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E8E1F71E-9AA7-4105-B7C5-313E01FAF072}" type="datetimeFigureOut">
              <a:rPr lang="tr-TR" smtClean="0"/>
              <a:pPr/>
              <a:t>30.10.2019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1F0735B-2E15-46FA-A395-8E1AA9EF058E}"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E8E1F71E-9AA7-4105-B7C5-313E01FAF072}" type="datetimeFigureOut">
              <a:rPr lang="tr-TR" smtClean="0"/>
              <a:pPr/>
              <a:t>30.10.2019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1F0735B-2E15-46FA-A395-8E1AA9EF058E}"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1F71E-9AA7-4105-B7C5-313E01FAF072}" type="datetimeFigureOut">
              <a:rPr lang="tr-TR" smtClean="0"/>
              <a:pPr/>
              <a:t>30.10.2019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1F0735B-2E15-46FA-A395-8E1AA9EF058E}"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E1F71E-9AA7-4105-B7C5-313E01FAF072}" type="datetimeFigureOut">
              <a:rPr lang="tr-TR" smtClean="0"/>
              <a:pPr/>
              <a:t>30.10.2019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1F0735B-2E15-46FA-A395-8E1AA9EF058E}"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E1F71E-9AA7-4105-B7C5-313E01FAF072}" type="datetimeFigureOut">
              <a:rPr lang="tr-TR" smtClean="0"/>
              <a:pPr/>
              <a:t>30.10.2019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1F0735B-2E15-46FA-A395-8E1AA9EF058E}"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1F71E-9AA7-4105-B7C5-313E01FAF072}" type="datetimeFigureOut">
              <a:rPr lang="tr-TR" smtClean="0"/>
              <a:pPr/>
              <a:t>30.10.2019</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0735B-2E15-46FA-A395-8E1AA9EF058E}"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 Id="rId3" Type="http://schemas.openxmlformats.org/officeDocument/2006/relationships/image" Target="../media/image10.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 Id="rId3" Type="http://schemas.openxmlformats.org/officeDocument/2006/relationships/image" Target="../media/image3.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FF0000"/>
                </a:solidFill>
              </a:rPr>
              <a:t>DNA Restriksiyon Enzimleri</a:t>
            </a:r>
            <a:endParaRPr lang="tr-TR"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tr-TR" dirty="0" smtClean="0"/>
              <a:t>Rstriksiyon endonükleaz (RE) enzimleri kısa DNA dizilerini özgül olarak tanıyan, bu dizilere yakın bölgelerden veya bu diziler içindeki spesifik bölgelerden DNA’yı kesen yapılardır. </a:t>
            </a:r>
          </a:p>
          <a:p>
            <a:r>
              <a:rPr lang="tr-TR" dirty="0" smtClean="0"/>
              <a:t>Günümüzde 230’un üzerinde farklı DNA dizilimini tanıyan yaklaşık 3000’den fazla RE bulunduğu belirtilmektedir.</a:t>
            </a:r>
          </a:p>
          <a:p>
            <a:r>
              <a:rPr lang="tr-TR" dirty="0" smtClean="0"/>
              <a:t>RE’nin büyük bir kısmı bakterilerde çok az bir kısmı da virüs ve ökaryotlarda bulunmaktadır.</a:t>
            </a:r>
          </a:p>
          <a:p>
            <a:r>
              <a:rPr lang="tr-TR" dirty="0" smtClean="0"/>
              <a:t>Her bakteri, en az bir tane olmak üzere RE’ne sahiptir.</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tr-TR" dirty="0" smtClean="0">
                <a:solidFill>
                  <a:srgbClr val="FF0000"/>
                </a:solidFill>
              </a:rPr>
              <a:t>Ökaryot Gen Yapısı ve Organizasyonu</a:t>
            </a:r>
            <a:endParaRPr lang="tr-TR" dirty="0"/>
          </a:p>
        </p:txBody>
      </p:sp>
      <p:sp>
        <p:nvSpPr>
          <p:cNvPr id="3" name="Content Placeholder 2"/>
          <p:cNvSpPr>
            <a:spLocks noGrp="1"/>
          </p:cNvSpPr>
          <p:nvPr>
            <p:ph idx="1"/>
          </p:nvPr>
        </p:nvSpPr>
        <p:spPr/>
        <p:txBody>
          <a:bodyPr>
            <a:normAutofit lnSpcReduction="10000"/>
          </a:bodyPr>
          <a:lstStyle/>
          <a:p>
            <a:r>
              <a:rPr lang="tr-TR" dirty="0" smtClean="0"/>
              <a:t>Ökaryotlar hücre yapısı olarak prokaryotlardan büyük farklılıklar göstermekle birlikte, gen yapısı açısından da önemli farklılıklar gösterirler.</a:t>
            </a:r>
          </a:p>
          <a:p>
            <a:r>
              <a:rPr lang="tr-TR" dirty="0" smtClean="0"/>
              <a:t>Ökaryotik genler, primer transkriptlerine göre, başlıca 3 temel sınıfta incelenmektedir.</a:t>
            </a:r>
          </a:p>
          <a:p>
            <a:r>
              <a:rPr lang="tr-TR" dirty="0" smtClean="0"/>
              <a:t>Her üç tipin transkripsiyonu farklı RNA polimeraz enzimleri tarafından gerçekleştirilmektedir.</a:t>
            </a: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48680"/>
          </a:xfrm>
        </p:spPr>
        <p:txBody>
          <a:bodyPr>
            <a:normAutofit fontScale="90000"/>
          </a:bodyPr>
          <a:lstStyle/>
          <a:p>
            <a:r>
              <a:rPr lang="tr-TR" dirty="0" smtClean="0">
                <a:solidFill>
                  <a:srgbClr val="FF0000"/>
                </a:solidFill>
              </a:rPr>
              <a:t>Ökaryot Gen Yapısı ve Organizasyonu</a:t>
            </a:r>
            <a:endParaRPr lang="tr-TR" dirty="0"/>
          </a:p>
        </p:txBody>
      </p:sp>
      <p:sp>
        <p:nvSpPr>
          <p:cNvPr id="3" name="Content Placeholder 2"/>
          <p:cNvSpPr>
            <a:spLocks noGrp="1"/>
          </p:cNvSpPr>
          <p:nvPr>
            <p:ph idx="1"/>
          </p:nvPr>
        </p:nvSpPr>
        <p:spPr>
          <a:xfrm>
            <a:off x="467544" y="692696"/>
            <a:ext cx="8229600" cy="5832648"/>
          </a:xfrm>
        </p:spPr>
        <p:txBody>
          <a:bodyPr>
            <a:normAutofit fontScale="70000" lnSpcReduction="20000"/>
          </a:bodyPr>
          <a:lstStyle/>
          <a:p>
            <a:r>
              <a:rPr lang="tr-TR" b="1" dirty="0" smtClean="0"/>
              <a:t>I. Sınıf Genler: </a:t>
            </a:r>
            <a:r>
              <a:rPr lang="tr-TR" dirty="0" smtClean="0"/>
              <a:t>Transkripsiyon ürünü olarak ribozomal RNA (rRNA)’ların şifrelenmesi için gerekli olan genetik bilgiyi taşıyan genlerdir. </a:t>
            </a:r>
            <a:r>
              <a:rPr lang="tr-TR" b="1" dirty="0" smtClean="0"/>
              <a:t>Pol I veya ribozomal RNA</a:t>
            </a:r>
            <a:r>
              <a:rPr lang="tr-TR" dirty="0" smtClean="0"/>
              <a:t> genleri olarak da isimlendirilirler. </a:t>
            </a:r>
            <a:r>
              <a:rPr lang="tr-TR" b="1" dirty="0" smtClean="0"/>
              <a:t>RNA polimeraz I </a:t>
            </a:r>
            <a:r>
              <a:rPr lang="tr-TR" dirty="0" smtClean="0"/>
              <a:t>enzimi tarafından tek bir RNA trasnkriptinde 28S, 5.8S ve 18S çökme katsayılarına sahip 3 rRNA’yı şifrelemektedirler.</a:t>
            </a:r>
          </a:p>
          <a:p>
            <a:r>
              <a:rPr lang="tr-TR" dirty="0" smtClean="0"/>
              <a:t> </a:t>
            </a:r>
            <a:r>
              <a:rPr lang="tr-TR" b="1" dirty="0" smtClean="0"/>
              <a:t>II. Sınıf Genler: </a:t>
            </a:r>
            <a:r>
              <a:rPr lang="tr-TR" dirty="0" smtClean="0"/>
              <a:t>Hücrede proteinlerin sentezinden ve bazı küçük RNA’ların şifrelenmesinden sorumlu olan genlerdir. Proteinlere ait bilgiyi taşıdıklarından </a:t>
            </a:r>
            <a:r>
              <a:rPr lang="tr-TR" b="1" dirty="0" smtClean="0"/>
              <a:t>yapısal gen </a:t>
            </a:r>
            <a:r>
              <a:rPr lang="tr-TR" dirty="0" smtClean="0"/>
              <a:t>olarak da adlandırılırlar. Bu sınıftaki genlerin transkripsiyonundan </a:t>
            </a:r>
            <a:r>
              <a:rPr lang="tr-TR" b="1" dirty="0" smtClean="0"/>
              <a:t>RNA polimeraz II </a:t>
            </a:r>
            <a:r>
              <a:rPr lang="tr-TR" dirty="0" smtClean="0"/>
              <a:t>enzimi sorumludur.  </a:t>
            </a:r>
            <a:r>
              <a:rPr lang="tr-TR" b="1" dirty="0" smtClean="0"/>
              <a:t>Pol II </a:t>
            </a:r>
            <a:r>
              <a:rPr lang="tr-TR" dirty="0" smtClean="0"/>
              <a:t>genleri olarak da bilinirler. </a:t>
            </a:r>
          </a:p>
          <a:p>
            <a:r>
              <a:rPr lang="tr-TR" b="1" dirty="0" smtClean="0"/>
              <a:t>III. Sınıf Genler: </a:t>
            </a:r>
            <a:r>
              <a:rPr lang="tr-TR" dirty="0" smtClean="0"/>
              <a:t>Transfer RNA ve diğer küçük RNA moleküllerinin sentezlenmesinden sorumlu olan bu genlerin promotör bölgeleri diğerlerinden farklı olarak genin iç bölgesinde bulunmaktadır. Transkripsiyon </a:t>
            </a:r>
            <a:r>
              <a:rPr lang="tr-TR" b="1" dirty="0" smtClean="0"/>
              <a:t>RNA polimeraz III</a:t>
            </a:r>
            <a:r>
              <a:rPr lang="tr-TR" dirty="0" smtClean="0"/>
              <a:t> enzimi tarafından gerçekleştirilir. </a:t>
            </a:r>
            <a:r>
              <a:rPr lang="tr-TR" b="1" dirty="0" smtClean="0"/>
              <a:t>Pol III </a:t>
            </a:r>
            <a:r>
              <a:rPr lang="tr-TR" dirty="0" smtClean="0"/>
              <a:t>genleri olarak da bilinirler. Translasyonda görevli olan tRNA’lar, 3’uçlarında bulunan CCA üçlüsünün A nükleotidinde </a:t>
            </a:r>
            <a:r>
              <a:rPr lang="tr-TR" b="1" dirty="0" smtClean="0"/>
              <a:t>amino asit </a:t>
            </a:r>
            <a:r>
              <a:rPr lang="tr-TR" dirty="0" smtClean="0"/>
              <a:t>taşırlar.</a:t>
            </a:r>
          </a:p>
          <a:p>
            <a:endParaRPr lang="tr-TR" dirty="0"/>
          </a:p>
        </p:txBody>
      </p:sp>
      <p:grpSp>
        <p:nvGrpSpPr>
          <p:cNvPr id="11" name="Group 10"/>
          <p:cNvGrpSpPr/>
          <p:nvPr/>
        </p:nvGrpSpPr>
        <p:grpSpPr>
          <a:xfrm>
            <a:off x="3275856" y="5589240"/>
            <a:ext cx="2664296" cy="729372"/>
            <a:chOff x="3347864" y="5445224"/>
            <a:chExt cx="2664296" cy="729372"/>
          </a:xfrm>
        </p:grpSpPr>
        <p:sp>
          <p:nvSpPr>
            <p:cNvPr id="4" name="Rectangle 3"/>
            <p:cNvSpPr/>
            <p:nvPr/>
          </p:nvSpPr>
          <p:spPr>
            <a:xfrm>
              <a:off x="3347864" y="5445224"/>
              <a:ext cx="2664296" cy="28803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5" name="Rectangle 4"/>
            <p:cNvSpPr/>
            <p:nvPr/>
          </p:nvSpPr>
          <p:spPr>
            <a:xfrm>
              <a:off x="4067944" y="5445224"/>
              <a:ext cx="504056" cy="288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TextBox 5"/>
            <p:cNvSpPr txBox="1"/>
            <p:nvPr/>
          </p:nvSpPr>
          <p:spPr>
            <a:xfrm>
              <a:off x="3851920" y="5805264"/>
              <a:ext cx="1084399" cy="369332"/>
            </a:xfrm>
            <a:prstGeom prst="rect">
              <a:avLst/>
            </a:prstGeom>
            <a:noFill/>
          </p:spPr>
          <p:txBody>
            <a:bodyPr wrap="none" rtlCol="0">
              <a:spAutoFit/>
            </a:bodyPr>
            <a:lstStyle/>
            <a:p>
              <a:r>
                <a:rPr lang="tr-TR" dirty="0" smtClean="0"/>
                <a:t>Promotör</a:t>
              </a:r>
              <a:endParaRPr lang="tr-TR" dirty="0"/>
            </a:p>
          </p:txBody>
        </p:sp>
        <p:cxnSp>
          <p:nvCxnSpPr>
            <p:cNvPr id="8" name="Straight Connector 7"/>
            <p:cNvCxnSpPr>
              <a:stCxn id="5" idx="2"/>
            </p:cNvCxnSpPr>
            <p:nvPr/>
          </p:nvCxnSpPr>
          <p:spPr>
            <a:xfrm flipH="1">
              <a:off x="4283968" y="5733256"/>
              <a:ext cx="36004" cy="144016"/>
            </a:xfrm>
            <a:prstGeom prst="line">
              <a:avLst/>
            </a:prstGeom>
            <a:ln w="12700"/>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634082"/>
          </a:xfrm>
        </p:spPr>
        <p:txBody>
          <a:bodyPr>
            <a:normAutofit fontScale="90000"/>
          </a:bodyPr>
          <a:lstStyle/>
          <a:p>
            <a:r>
              <a:rPr lang="tr-TR" dirty="0" smtClean="0">
                <a:solidFill>
                  <a:srgbClr val="FF0000"/>
                </a:solidFill>
              </a:rPr>
              <a:t>RNA’nın Yapısı</a:t>
            </a:r>
            <a:endParaRPr lang="tr-TR" dirty="0">
              <a:solidFill>
                <a:srgbClr val="FF0000"/>
              </a:solidFill>
            </a:endParaRPr>
          </a:p>
        </p:txBody>
      </p:sp>
      <p:sp>
        <p:nvSpPr>
          <p:cNvPr id="3" name="Content Placeholder 2"/>
          <p:cNvSpPr>
            <a:spLocks noGrp="1"/>
          </p:cNvSpPr>
          <p:nvPr>
            <p:ph idx="1"/>
          </p:nvPr>
        </p:nvSpPr>
        <p:spPr>
          <a:xfrm>
            <a:off x="457200" y="1052736"/>
            <a:ext cx="8229600" cy="5073427"/>
          </a:xfrm>
        </p:spPr>
        <p:txBody>
          <a:bodyPr>
            <a:normAutofit fontScale="92500" lnSpcReduction="10000"/>
          </a:bodyPr>
          <a:lstStyle/>
          <a:p>
            <a:r>
              <a:rPr lang="tr-TR" dirty="0" smtClean="0"/>
              <a:t>RNA genomuna sahip bazı virüsler hariç tutulduğunda, bütün RNA molekülleri DNA içinde depolanmış bilgiden meydana gelmektedir.</a:t>
            </a:r>
          </a:p>
          <a:p>
            <a:r>
              <a:rPr lang="tr-TR" dirty="0" smtClean="0"/>
              <a:t>Yine bazı virüs ve fajlar hariç turulduğunda, RNA tek zincirli bir polinüklleotitdir.</a:t>
            </a:r>
          </a:p>
          <a:p>
            <a:r>
              <a:rPr lang="tr-TR" dirty="0" smtClean="0"/>
              <a:t>RNA’nın kimyasal yapısı DNA’ya çok benzer  Hücrede kararlılıkları DNA ile karşılaştırıldığında daha azdır.</a:t>
            </a:r>
          </a:p>
          <a:p>
            <a:r>
              <a:rPr lang="tr-TR" dirty="0" smtClean="0"/>
              <a:t>DNA’daki bilgi transkirpsiyonla RNA’ya aktarılır. Daha sonrada bu bilgi translasyon ile proteinleri meydana getirir.</a:t>
            </a:r>
          </a:p>
          <a:p>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tr-TR" dirty="0" smtClean="0">
                <a:solidFill>
                  <a:srgbClr val="FF0000"/>
                </a:solidFill>
              </a:rPr>
              <a:t>RNA Tipleri</a:t>
            </a:r>
            <a:endParaRPr lang="tr-TR" dirty="0">
              <a:solidFill>
                <a:srgbClr val="FF0000"/>
              </a:solidFill>
            </a:endParaRPr>
          </a:p>
        </p:txBody>
      </p:sp>
      <p:sp>
        <p:nvSpPr>
          <p:cNvPr id="3" name="Content Placeholder 2"/>
          <p:cNvSpPr>
            <a:spLocks noGrp="1"/>
          </p:cNvSpPr>
          <p:nvPr>
            <p:ph idx="1"/>
          </p:nvPr>
        </p:nvSpPr>
        <p:spPr>
          <a:xfrm>
            <a:off x="457200" y="1124744"/>
            <a:ext cx="8229600" cy="5001419"/>
          </a:xfrm>
        </p:spPr>
        <p:txBody>
          <a:bodyPr>
            <a:normAutofit fontScale="77500" lnSpcReduction="20000"/>
          </a:bodyPr>
          <a:lstStyle/>
          <a:p>
            <a:r>
              <a:rPr lang="tr-TR" dirty="0" smtClean="0"/>
              <a:t>Genetik biginin transferinde 3 temel tipte RNA görev almaktadır. </a:t>
            </a:r>
          </a:p>
          <a:p>
            <a:r>
              <a:rPr lang="tr-TR" dirty="0" smtClean="0"/>
              <a:t>1. Haberci RNA (mRNA): Protein sentezi için kalıp görevi görerek, DNA’dan gelen bilgiyi hücresel protein sentez mekanizmasına ulaştırırlar. </a:t>
            </a:r>
          </a:p>
          <a:p>
            <a:r>
              <a:rPr lang="tr-TR" dirty="0" smtClean="0"/>
              <a:t>2. Taşıyıcı RNA (tRNA): Bir adaptör olup, mRNA üzerindeki bilgiyi okuyarak protein sentezi sırasında uzayan polipeptit zincirine uygun amino asitleri taşırlar.</a:t>
            </a:r>
          </a:p>
          <a:p>
            <a:r>
              <a:rPr lang="tr-TR" dirty="0" smtClean="0"/>
              <a:t>3. Ribozomal (rRNA): Protein sentez makinesi olan ribozomları meydana getirmek için proteinlerle birleşirler.</a:t>
            </a:r>
          </a:p>
          <a:p>
            <a:r>
              <a:rPr lang="tr-TR" dirty="0" smtClean="0"/>
              <a:t>İlave olarak, deüzenleyici göreve sahip çok sayıda özelleşmiş RNA bulunur.</a:t>
            </a:r>
          </a:p>
          <a:p>
            <a:r>
              <a:rPr lang="tr-TR" dirty="0" smtClean="0"/>
              <a:t>Tipik bir hücre, DNA’ya göre 10 kat daha fazla RNA içerir.</a:t>
            </a:r>
          </a:p>
          <a:p>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tr-TR" dirty="0" smtClean="0">
                <a:solidFill>
                  <a:srgbClr val="FF0000"/>
                </a:solidFill>
              </a:rPr>
              <a:t>tRNA</a:t>
            </a:r>
            <a:endParaRPr lang="tr-TR" dirty="0">
              <a:solidFill>
                <a:srgbClr val="FF0000"/>
              </a:solidFill>
            </a:endParaRPr>
          </a:p>
        </p:txBody>
      </p:sp>
      <p:sp>
        <p:nvSpPr>
          <p:cNvPr id="3" name="Content Placeholder 2"/>
          <p:cNvSpPr>
            <a:spLocks noGrp="1"/>
          </p:cNvSpPr>
          <p:nvPr>
            <p:ph idx="1"/>
          </p:nvPr>
        </p:nvSpPr>
        <p:spPr>
          <a:xfrm>
            <a:off x="457200" y="908720"/>
            <a:ext cx="8229600" cy="5217443"/>
          </a:xfrm>
        </p:spPr>
        <p:txBody>
          <a:bodyPr>
            <a:normAutofit fontScale="92500" lnSpcReduction="20000"/>
          </a:bodyPr>
          <a:lstStyle/>
          <a:p>
            <a:r>
              <a:rPr lang="tr-TR" dirty="0" err="1" smtClean="0"/>
              <a:t>tRNA</a:t>
            </a:r>
            <a:r>
              <a:rPr lang="tr-TR" dirty="0" smtClean="0"/>
              <a:t> toplam hücresel RNA’nın %15’ini meydana getirmekte olup, küçük ve tek zincirli yapının üç boyutlu yapıda katlanmasından oluşmaktadır.</a:t>
            </a:r>
          </a:p>
          <a:p>
            <a:r>
              <a:rPr lang="tr-TR" dirty="0" smtClean="0"/>
              <a:t>Bakterilerde ve ökaryotlarda 73 ile 93 nükleotide sahiptirler.</a:t>
            </a:r>
          </a:p>
          <a:p>
            <a:r>
              <a:rPr lang="tr-TR" dirty="0" smtClean="0"/>
              <a:t>Mitokondriler daha küçük ve farklı tRNA’lara sahip olabilmektedirler.</a:t>
            </a:r>
          </a:p>
          <a:p>
            <a:r>
              <a:rPr lang="tr-TR" dirty="0" smtClean="0"/>
              <a:t>Her amino asit için en az bir çeşit tRNA bulunur. Ancak bazı amino asitler için daha fazla özgün tRNA bulunmaktadır.</a:t>
            </a:r>
          </a:p>
          <a:p>
            <a:r>
              <a:rPr lang="tr-TR" dirty="0" smtClean="0"/>
              <a:t>Otuziki adet tRNA, bütün amino asit kodonlarını tanımak için gerekmektedir (Bazı tRNA’lar birden fazla kodonu tanırlar).</a:t>
            </a:r>
          </a:p>
          <a:p>
            <a:endParaRPr lang="tr-TR"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490066"/>
          </a:xfrm>
        </p:spPr>
        <p:txBody>
          <a:bodyPr>
            <a:normAutofit fontScale="90000"/>
          </a:bodyPr>
          <a:lstStyle/>
          <a:p>
            <a:r>
              <a:rPr lang="tr-TR" dirty="0" smtClean="0">
                <a:solidFill>
                  <a:srgbClr val="FF0000"/>
                </a:solidFill>
              </a:rPr>
              <a:t>tRNA</a:t>
            </a:r>
            <a:endParaRPr lang="tr-TR" dirty="0"/>
          </a:p>
        </p:txBody>
      </p:sp>
      <p:sp>
        <p:nvSpPr>
          <p:cNvPr id="3" name="Content Placeholder 2"/>
          <p:cNvSpPr>
            <a:spLocks noGrp="1"/>
          </p:cNvSpPr>
          <p:nvPr>
            <p:ph idx="1"/>
          </p:nvPr>
        </p:nvSpPr>
        <p:spPr>
          <a:xfrm>
            <a:off x="4211960" y="764704"/>
            <a:ext cx="4464496" cy="5616624"/>
          </a:xfrm>
        </p:spPr>
        <p:txBody>
          <a:bodyPr>
            <a:normAutofit fontScale="47500" lnSpcReduction="20000"/>
          </a:bodyPr>
          <a:lstStyle/>
          <a:p>
            <a:r>
              <a:rPr lang="tr-TR" dirty="0" smtClean="0"/>
              <a:t>tRNA üçgül yaprağını andıran bir yapıya sahiptir (Şekil a). </a:t>
            </a:r>
          </a:p>
          <a:p>
            <a:r>
              <a:rPr lang="tr-TR" dirty="0" smtClean="0"/>
              <a:t>Aslında bu molekülün gerçekte bu şekilde görülmediği, normalde L şeklinde kıvrılmış bir yapıya sahip olduğu bilinmektedir (Şekil b). </a:t>
            </a:r>
          </a:p>
          <a:p>
            <a:r>
              <a:rPr lang="tr-TR" dirty="0" smtClean="0"/>
              <a:t>Ancak, üçgül yaprağı modeli tRNA’nın ikincil yapısını yani molekülün baz çiftleşmesini göstermesi açısından önemlidir.</a:t>
            </a:r>
          </a:p>
          <a:p>
            <a:r>
              <a:rPr lang="tr-TR" dirty="0" smtClean="0"/>
              <a:t> Örneğin, diyagramın tepesinde tRNA’nın 5’ kısmı sağda ve 3’ kısmı solda olmak üzere iki ucu gösterilmektedir. </a:t>
            </a:r>
          </a:p>
          <a:p>
            <a:r>
              <a:rPr lang="tr-TR" dirty="0" smtClean="0"/>
              <a:t>Bu uçlar birbiriyle baz eşleşmesine sahip olup, kabullenici dal olarak adlandırılır ve 7 baz çiftine sahiptir.</a:t>
            </a:r>
          </a:p>
          <a:p>
            <a:r>
              <a:rPr lang="tr-TR" dirty="0" smtClean="0"/>
              <a:t> mRNA’nın yazılımını tanıyan kodonun bazlarını tamamlayıcı ve antiparalel olan bölge antikodon kıvrımı olarak adlandırılır.</a:t>
            </a:r>
          </a:p>
          <a:p>
            <a:r>
              <a:rPr lang="tr-TR" dirty="0" smtClean="0"/>
              <a:t> Diğer bir bölge ise daima modifiye olmuş urasil bazları içermesinden ötürü D-kıvrımı (dihidrourasil kıvrımı) adı verilen kısımdır.</a:t>
            </a:r>
          </a:p>
          <a:p>
            <a:r>
              <a:rPr lang="tr-TR" dirty="0" smtClean="0"/>
              <a:t> T</a:t>
            </a:r>
            <a:r>
              <a:rPr lang="tr-TR" dirty="0" smtClean="0">
                <a:sym typeface="Symbol"/>
              </a:rPr>
              <a:t></a:t>
            </a:r>
            <a:r>
              <a:rPr lang="tr-TR" dirty="0" smtClean="0"/>
              <a:t>C kıvrımı ise adını, hemen hiç değişmeyen üç baz dizisinden (T</a:t>
            </a:r>
            <a:r>
              <a:rPr lang="tr-TR" dirty="0" smtClean="0">
                <a:sym typeface="Symbol"/>
              </a:rPr>
              <a:t></a:t>
            </a:r>
            <a:r>
              <a:rPr lang="tr-TR" dirty="0" smtClean="0"/>
              <a:t>C) almaktadır.</a:t>
            </a:r>
          </a:p>
          <a:p>
            <a:r>
              <a:rPr lang="tr-TR" dirty="0" smtClean="0"/>
              <a:t> Psi (</a:t>
            </a:r>
            <a:r>
              <a:rPr lang="tr-TR" dirty="0" smtClean="0">
                <a:sym typeface="Symbol"/>
              </a:rPr>
              <a:t></a:t>
            </a:r>
            <a:r>
              <a:rPr lang="tr-TR" dirty="0" smtClean="0"/>
              <a:t>) tRNA içinde modifiye olmuş bir bazı (pseudouracil = yalancı urasil) simgelemektedir. </a:t>
            </a:r>
          </a:p>
          <a:p>
            <a:r>
              <a:rPr lang="tr-TR" dirty="0" smtClean="0"/>
              <a:t>Antikodon kıvrımı ile T</a:t>
            </a:r>
            <a:r>
              <a:rPr lang="tr-TR" dirty="0" smtClean="0">
                <a:sym typeface="Symbol"/>
              </a:rPr>
              <a:t></a:t>
            </a:r>
            <a:r>
              <a:rPr lang="tr-TR" dirty="0" smtClean="0"/>
              <a:t>C kıvrımı arasında uzunluğu 4 ile 13 baz çifti arasında bulunan değişken kıvrım bulunmaktadır.</a:t>
            </a:r>
          </a:p>
          <a:p>
            <a:endParaRPr lang="tr-TR" dirty="0"/>
          </a:p>
        </p:txBody>
      </p:sp>
      <p:pic>
        <p:nvPicPr>
          <p:cNvPr id="2050" name="Picture 2" descr="E:\DATA\Biyoteknoloji Kitabı\kitap cd2\Resimler B-12-14\B 13 sekilleri\Şekil 13.11.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764704"/>
            <a:ext cx="3685032" cy="5779008"/>
          </a:xfrm>
          <a:prstGeom prst="rect">
            <a:avLst/>
          </a:prstGeom>
          <a:noFill/>
        </p:spPr>
      </p:pic>
      <p:sp>
        <p:nvSpPr>
          <p:cNvPr id="5" name="TextBox 4"/>
          <p:cNvSpPr txBox="1"/>
          <p:nvPr/>
        </p:nvSpPr>
        <p:spPr>
          <a:xfrm>
            <a:off x="4211960" y="6381328"/>
            <a:ext cx="4249255" cy="369332"/>
          </a:xfrm>
          <a:prstGeom prst="rect">
            <a:avLst/>
          </a:prstGeom>
          <a:noFill/>
        </p:spPr>
        <p:txBody>
          <a:bodyPr wrap="none" rtlCol="0">
            <a:spAutoFit/>
          </a:bodyPr>
          <a:lstStyle/>
          <a:p>
            <a:r>
              <a:rPr lang="en-US" dirty="0" smtClean="0">
                <a:solidFill>
                  <a:srgbClr val="0000FF"/>
                </a:solidFill>
              </a:rPr>
              <a:t>Griffiths 1996</a:t>
            </a:r>
            <a:r>
              <a:rPr lang="en-US" dirty="0">
                <a:solidFill>
                  <a:srgbClr val="0000FF"/>
                </a:solidFill>
              </a:rPr>
              <a:t>, Yıldırım </a:t>
            </a:r>
            <a:r>
              <a:rPr lang="en-US" dirty="0" smtClean="0">
                <a:solidFill>
                  <a:srgbClr val="0000FF"/>
                </a:solidFill>
              </a:rPr>
              <a:t>2002 </a:t>
            </a:r>
            <a:r>
              <a:rPr lang="en-US" dirty="0">
                <a:solidFill>
                  <a:srgbClr val="0000FF"/>
                </a:solidFill>
              </a:rPr>
              <a:t>(Ed: Özcan </a:t>
            </a:r>
            <a:r>
              <a:rPr lang="en-US" dirty="0" err="1">
                <a:solidFill>
                  <a:srgbClr val="0000FF"/>
                </a:solidFill>
              </a:rPr>
              <a:t>vd</a:t>
            </a:r>
            <a:r>
              <a:rPr lang="en-US" dirty="0" smtClean="0">
                <a:solidFill>
                  <a:srgbClr val="0000FF"/>
                </a:solidFill>
              </a:rPr>
              <a:t>.)</a:t>
            </a:r>
            <a:endParaRPr lang="en-US"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634082"/>
          </a:xfrm>
        </p:spPr>
        <p:txBody>
          <a:bodyPr>
            <a:normAutofit fontScale="90000"/>
          </a:bodyPr>
          <a:lstStyle/>
          <a:p>
            <a:r>
              <a:rPr lang="tr-TR" dirty="0" smtClean="0">
                <a:solidFill>
                  <a:srgbClr val="FF0000"/>
                </a:solidFill>
              </a:rPr>
              <a:t>tRNA</a:t>
            </a:r>
            <a:endParaRPr lang="tr-TR" dirty="0"/>
          </a:p>
        </p:txBody>
      </p:sp>
      <p:sp>
        <p:nvSpPr>
          <p:cNvPr id="3" name="Content Placeholder 2"/>
          <p:cNvSpPr>
            <a:spLocks noGrp="1"/>
          </p:cNvSpPr>
          <p:nvPr>
            <p:ph idx="1"/>
          </p:nvPr>
        </p:nvSpPr>
        <p:spPr>
          <a:xfrm>
            <a:off x="3779912" y="836712"/>
            <a:ext cx="4906888" cy="5289451"/>
          </a:xfrm>
        </p:spPr>
        <p:txBody>
          <a:bodyPr>
            <a:normAutofit fontScale="85000" lnSpcReduction="10000"/>
          </a:bodyPr>
          <a:lstStyle/>
          <a:p>
            <a:r>
              <a:rPr lang="tr-TR" dirty="0" smtClean="0"/>
              <a:t>Bir tRNA’nın 3’ sonuna bir amino asidin bağlanmasına tRNA’nın yakalanması adı verilir ve aminoaçil-tRNA sentetaz adı verilen bir enzim tarafından katalize edilir. </a:t>
            </a:r>
          </a:p>
          <a:p>
            <a:r>
              <a:rPr lang="tr-TR" dirty="0" smtClean="0"/>
              <a:t>Her bir amino asit için oldukça spesifik olan yalnızca 20 adet sentetaz enzimi bulunmaktadır. </a:t>
            </a:r>
          </a:p>
          <a:p>
            <a:r>
              <a:rPr lang="tr-TR" dirty="0" smtClean="0"/>
              <a:t>Her bir enzim spesifik amino asidini doğru tRNA ile birleştirir. </a:t>
            </a:r>
          </a:p>
          <a:p>
            <a:endParaRPr lang="tr-TR" dirty="0"/>
          </a:p>
        </p:txBody>
      </p:sp>
      <p:pic>
        <p:nvPicPr>
          <p:cNvPr id="3074" name="Picture 2" descr="E:\DATA\Biyoteknoloji Kitabı\kitap cd2\Resimler B-12-14\B 13 sekilleri\Şekil 13.11.tif"/>
          <p:cNvPicPr>
            <a:picLocks noChangeAspect="1" noChangeArrowheads="1"/>
          </p:cNvPicPr>
          <p:nvPr/>
        </p:nvPicPr>
        <p:blipFill>
          <a:blip r:embed="rId2" cstate="email">
            <a:extLst>
              <a:ext uri="{28A0092B-C50C-407E-A947-70E740481C1C}">
                <a14:useLocalDpi xmlns:a14="http://schemas.microsoft.com/office/drawing/2010/main"/>
              </a:ext>
            </a:extLst>
          </a:blip>
          <a:srcRect b="43038"/>
          <a:stretch>
            <a:fillRect/>
          </a:stretch>
        </p:blipFill>
        <p:spPr bwMode="auto">
          <a:xfrm>
            <a:off x="179512" y="1124744"/>
            <a:ext cx="3684587" cy="324036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420888"/>
            <a:ext cx="8229600" cy="1143000"/>
          </a:xfrm>
        </p:spPr>
        <p:txBody>
          <a:bodyPr/>
          <a:lstStyle/>
          <a:p>
            <a:r>
              <a:rPr lang="tr-TR" dirty="0" smtClean="0">
                <a:solidFill>
                  <a:srgbClr val="FF0000"/>
                </a:solidFill>
              </a:rPr>
              <a:t>Protein Sentezi</a:t>
            </a:r>
            <a:endParaRPr lang="tr-TR"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tr-TR" dirty="0" smtClean="0">
                <a:solidFill>
                  <a:srgbClr val="FF0000"/>
                </a:solidFill>
              </a:rPr>
              <a:t>Amino Asitlerin Yapısı</a:t>
            </a:r>
            <a:endParaRPr lang="tr-TR" dirty="0">
              <a:solidFill>
                <a:srgbClr val="FF0000"/>
              </a:solidFill>
            </a:endParaRPr>
          </a:p>
        </p:txBody>
      </p:sp>
      <p:pic>
        <p:nvPicPr>
          <p:cNvPr id="6146" name="Picture 2" descr="C:\Users\Sebahattin Özcan\Pictures\Esra02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23528" y="1340768"/>
            <a:ext cx="3248361" cy="4176464"/>
          </a:xfrm>
          <a:prstGeom prst="rect">
            <a:avLst/>
          </a:prstGeom>
          <a:noFill/>
        </p:spPr>
      </p:pic>
      <p:sp>
        <p:nvSpPr>
          <p:cNvPr id="5121" name="Rectangle 1"/>
          <p:cNvSpPr>
            <a:spLocks noChangeArrowheads="1"/>
          </p:cNvSpPr>
          <p:nvPr/>
        </p:nvSpPr>
        <p:spPr bwMode="auto">
          <a:xfrm>
            <a:off x="3995936" y="1988840"/>
            <a:ext cx="439248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1530350" algn="l"/>
              </a:tabLst>
            </a:pPr>
            <a:r>
              <a:rPr kumimoji="0" lang="tr-T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Proteinler sınırlı sayıda farklı alt ünitelerin birleşmesinden meydana gelirler. Teorik olarak amino asit sınıfının sınırsız olması ve değişik organizmalarda birkaç düzine amino asidin metabolik ürünler olarak tanımlanmalarına rağmen, yalnızca </a:t>
            </a:r>
            <a:r>
              <a:rPr kumimoji="0" lang="tr-T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 farklı amino asit </a:t>
            </a:r>
            <a:r>
              <a:rPr kumimoji="0" lang="tr-T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protein yapımında kullanılmaktadır.</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763688" y="692696"/>
            <a:ext cx="4896543" cy="5830561"/>
            <a:chOff x="395536" y="548680"/>
            <a:chExt cx="4968551" cy="5830561"/>
          </a:xfrm>
        </p:grpSpPr>
        <p:pic>
          <p:nvPicPr>
            <p:cNvPr id="8194" name="Picture 2" descr="E:\DATA\Biyoteknoloji Kitabı\kitap cd3\Resimler B-15-27\B 24 sekilleri\Şekil 24.8.tif"/>
            <p:cNvPicPr>
              <a:picLocks noChangeAspect="1" noChangeArrowheads="1"/>
            </p:cNvPicPr>
            <p:nvPr/>
          </p:nvPicPr>
          <p:blipFill>
            <a:blip r:embed="rId2" cstate="email">
              <a:extLst>
                <a:ext uri="{28A0092B-C50C-407E-A947-70E740481C1C}">
                  <a14:useLocalDpi xmlns:a14="http://schemas.microsoft.com/office/drawing/2010/main"/>
                </a:ext>
              </a:extLst>
            </a:blip>
            <a:srcRect l="7992" b="28975"/>
            <a:stretch>
              <a:fillRect/>
            </a:stretch>
          </p:blipFill>
          <p:spPr bwMode="auto">
            <a:xfrm>
              <a:off x="467544" y="548680"/>
              <a:ext cx="4145285" cy="4248472"/>
            </a:xfrm>
            <a:prstGeom prst="rect">
              <a:avLst/>
            </a:prstGeom>
            <a:noFill/>
          </p:spPr>
        </p:pic>
        <p:pic>
          <p:nvPicPr>
            <p:cNvPr id="8195" name="Picture 3" descr="E:\DATA\Biyoteknoloji Kitabı\kitap cd3\Resimler B-15-27\B 24 sekilleri\Şekil 24.8.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6" y="4797152"/>
              <a:ext cx="4968551" cy="1582089"/>
            </a:xfrm>
            <a:prstGeom prst="rect">
              <a:avLst/>
            </a:prstGeom>
            <a:noFill/>
          </p:spPr>
        </p:pic>
      </p:grpSp>
      <p:sp>
        <p:nvSpPr>
          <p:cNvPr id="6" name="TextBox 5"/>
          <p:cNvSpPr txBox="1"/>
          <p:nvPr/>
        </p:nvSpPr>
        <p:spPr>
          <a:xfrm>
            <a:off x="971600" y="116632"/>
            <a:ext cx="7128792" cy="461665"/>
          </a:xfrm>
          <a:prstGeom prst="rect">
            <a:avLst/>
          </a:prstGeom>
          <a:noFill/>
        </p:spPr>
        <p:txBody>
          <a:bodyPr wrap="square" rtlCol="0">
            <a:spAutoFit/>
          </a:bodyPr>
          <a:lstStyle/>
          <a:p>
            <a:r>
              <a:rPr lang="tr-TR" sz="2400" dirty="0" smtClean="0">
                <a:solidFill>
                  <a:srgbClr val="FF0000"/>
                </a:solidFill>
              </a:rPr>
              <a:t>Proteinlerin yapısında Bulunan 20  Amino Asitin yapısı</a:t>
            </a:r>
            <a:endParaRPr lang="tr-TR" sz="2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346050"/>
          </a:xfrm>
        </p:spPr>
        <p:txBody>
          <a:bodyPr>
            <a:noAutofit/>
          </a:bodyPr>
          <a:lstStyle/>
          <a:p>
            <a:r>
              <a:rPr lang="tr-TR" sz="2800" b="1" dirty="0" smtClean="0">
                <a:solidFill>
                  <a:srgbClr val="FF0000"/>
                </a:solidFill>
              </a:rPr>
              <a:t>Bazı RE’leri ve Kesim Noktaları</a:t>
            </a:r>
            <a:endParaRPr lang="tr-TR" sz="2800" b="1" dirty="0">
              <a:solidFill>
                <a:srgbClr val="FF0000"/>
              </a:solidFill>
            </a:endParaRPr>
          </a:p>
        </p:txBody>
      </p:sp>
      <p:sp>
        <p:nvSpPr>
          <p:cNvPr id="6" name="Content Placeholder 5"/>
          <p:cNvSpPr>
            <a:spLocks noGrp="1"/>
          </p:cNvSpPr>
          <p:nvPr>
            <p:ph idx="1"/>
          </p:nvPr>
        </p:nvSpPr>
        <p:spPr>
          <a:xfrm>
            <a:off x="251520" y="1412776"/>
            <a:ext cx="4176464" cy="4525963"/>
          </a:xfrm>
        </p:spPr>
        <p:txBody>
          <a:bodyPr>
            <a:normAutofit/>
          </a:bodyPr>
          <a:lstStyle/>
          <a:p>
            <a:pPr>
              <a:buNone/>
            </a:pPr>
            <a:r>
              <a:rPr lang="tr-TR" b="1" dirty="0" smtClean="0"/>
              <a:t>BamH I</a:t>
            </a:r>
            <a:r>
              <a:rPr lang="tr-TR" dirty="0" smtClean="0"/>
              <a:t> </a:t>
            </a:r>
            <a:r>
              <a:rPr lang="tr-TR" sz="1800" dirty="0" smtClean="0"/>
              <a:t>(</a:t>
            </a:r>
            <a:r>
              <a:rPr lang="tr-TR" sz="1800" i="1" dirty="0" smtClean="0"/>
              <a:t>Bacillus amyloliqueficiens</a:t>
            </a:r>
            <a:r>
              <a:rPr lang="tr-TR" sz="1800" dirty="0" smtClean="0"/>
              <a:t>H)</a:t>
            </a:r>
          </a:p>
          <a:p>
            <a:pPr>
              <a:spcBef>
                <a:spcPts val="0"/>
              </a:spcBef>
              <a:buNone/>
            </a:pPr>
            <a:r>
              <a:rPr lang="tr-TR" dirty="0" smtClean="0"/>
              <a:t>      5’ G</a:t>
            </a:r>
            <a:r>
              <a:rPr lang="tr-TR" dirty="0" smtClean="0">
                <a:solidFill>
                  <a:srgbClr val="00B0F0"/>
                </a:solidFill>
              </a:rPr>
              <a:t>GATCC</a:t>
            </a:r>
            <a:r>
              <a:rPr lang="tr-TR" dirty="0" smtClean="0"/>
              <a:t> 3’</a:t>
            </a:r>
          </a:p>
          <a:p>
            <a:pPr>
              <a:spcBef>
                <a:spcPts val="0"/>
              </a:spcBef>
              <a:buNone/>
            </a:pPr>
            <a:r>
              <a:rPr lang="tr-TR" dirty="0" smtClean="0"/>
              <a:t>      3’ CCTAG</a:t>
            </a:r>
            <a:r>
              <a:rPr lang="tr-TR" dirty="0" smtClean="0">
                <a:solidFill>
                  <a:srgbClr val="00B0F0"/>
                </a:solidFill>
              </a:rPr>
              <a:t>G</a:t>
            </a:r>
            <a:r>
              <a:rPr lang="tr-TR" dirty="0" smtClean="0"/>
              <a:t> 5’</a:t>
            </a:r>
          </a:p>
          <a:p>
            <a:pPr>
              <a:buNone/>
            </a:pPr>
            <a:r>
              <a:rPr lang="tr-TR" b="1" dirty="0" smtClean="0"/>
              <a:t>EcoR I </a:t>
            </a:r>
            <a:r>
              <a:rPr lang="tr-TR" sz="1800" dirty="0" smtClean="0"/>
              <a:t>(</a:t>
            </a:r>
            <a:r>
              <a:rPr lang="tr-TR" sz="1800" i="1" dirty="0" smtClean="0"/>
              <a:t>Escherichia coli </a:t>
            </a:r>
            <a:r>
              <a:rPr lang="tr-TR" sz="1800" dirty="0" smtClean="0"/>
              <a:t>RY13)</a:t>
            </a:r>
          </a:p>
          <a:p>
            <a:pPr>
              <a:spcBef>
                <a:spcPts val="0"/>
              </a:spcBef>
              <a:buNone/>
            </a:pPr>
            <a:r>
              <a:rPr lang="tr-TR" dirty="0" smtClean="0"/>
              <a:t>      5’ G</a:t>
            </a:r>
            <a:r>
              <a:rPr lang="tr-TR" dirty="0" smtClean="0">
                <a:solidFill>
                  <a:srgbClr val="00B0F0"/>
                </a:solidFill>
              </a:rPr>
              <a:t>AATTC</a:t>
            </a:r>
            <a:r>
              <a:rPr lang="tr-TR" dirty="0" smtClean="0"/>
              <a:t> 3’</a:t>
            </a:r>
          </a:p>
          <a:p>
            <a:pPr>
              <a:spcBef>
                <a:spcPts val="0"/>
              </a:spcBef>
              <a:buNone/>
            </a:pPr>
            <a:r>
              <a:rPr lang="tr-TR" dirty="0" smtClean="0"/>
              <a:t>      3’ CTTAA</a:t>
            </a:r>
            <a:r>
              <a:rPr lang="tr-TR" dirty="0" smtClean="0">
                <a:solidFill>
                  <a:srgbClr val="00B0F0"/>
                </a:solidFill>
              </a:rPr>
              <a:t>G</a:t>
            </a:r>
            <a:r>
              <a:rPr lang="tr-TR" dirty="0" smtClean="0"/>
              <a:t> 5’ </a:t>
            </a:r>
          </a:p>
          <a:p>
            <a:pPr>
              <a:spcBef>
                <a:spcPts val="0"/>
              </a:spcBef>
              <a:buNone/>
            </a:pPr>
            <a:r>
              <a:rPr lang="tr-TR" b="1" dirty="0" smtClean="0"/>
              <a:t>EcoR V </a:t>
            </a:r>
            <a:r>
              <a:rPr lang="tr-TR" sz="1800" dirty="0" smtClean="0"/>
              <a:t>(</a:t>
            </a:r>
            <a:r>
              <a:rPr lang="tr-TR" sz="1800" i="1" dirty="0" smtClean="0"/>
              <a:t>Escherichia coli </a:t>
            </a:r>
            <a:r>
              <a:rPr lang="tr-TR" sz="1800" dirty="0" smtClean="0"/>
              <a:t>J62plg74)</a:t>
            </a:r>
          </a:p>
          <a:p>
            <a:pPr>
              <a:spcBef>
                <a:spcPts val="0"/>
              </a:spcBef>
              <a:buNone/>
            </a:pPr>
            <a:r>
              <a:rPr lang="tr-TR" sz="2400" dirty="0" smtClean="0"/>
              <a:t>      5’ GAT</a:t>
            </a:r>
            <a:r>
              <a:rPr lang="tr-TR" sz="2400" dirty="0" smtClean="0">
                <a:solidFill>
                  <a:srgbClr val="00B0F0"/>
                </a:solidFill>
              </a:rPr>
              <a:t>ATC</a:t>
            </a:r>
            <a:r>
              <a:rPr lang="tr-TR" sz="2400" dirty="0" smtClean="0"/>
              <a:t> 3’</a:t>
            </a:r>
          </a:p>
          <a:p>
            <a:pPr>
              <a:spcBef>
                <a:spcPts val="0"/>
              </a:spcBef>
              <a:buNone/>
            </a:pPr>
            <a:r>
              <a:rPr lang="tr-TR" sz="2400" dirty="0" smtClean="0"/>
              <a:t>      3’ CTA</a:t>
            </a:r>
            <a:r>
              <a:rPr lang="tr-TR" sz="2400" dirty="0" smtClean="0">
                <a:solidFill>
                  <a:srgbClr val="00B0F0"/>
                </a:solidFill>
              </a:rPr>
              <a:t>TAG</a:t>
            </a:r>
            <a:r>
              <a:rPr lang="tr-TR" sz="2400" dirty="0" smtClean="0"/>
              <a:t> 5’ </a:t>
            </a:r>
          </a:p>
          <a:p>
            <a:pPr>
              <a:spcBef>
                <a:spcPts val="0"/>
              </a:spcBef>
              <a:buNone/>
            </a:pPr>
            <a:endParaRPr lang="tr-TR" sz="2400" dirty="0" smtClean="0"/>
          </a:p>
          <a:p>
            <a:pPr>
              <a:spcBef>
                <a:spcPts val="0"/>
              </a:spcBef>
              <a:buNone/>
            </a:pPr>
            <a:endParaRPr lang="tr-TR" dirty="0"/>
          </a:p>
        </p:txBody>
      </p:sp>
      <p:cxnSp>
        <p:nvCxnSpPr>
          <p:cNvPr id="25" name="Elbow Connector 24"/>
          <p:cNvCxnSpPr/>
          <p:nvPr/>
        </p:nvCxnSpPr>
        <p:spPr>
          <a:xfrm rot="16200000" flipH="1">
            <a:off x="1511660" y="2096852"/>
            <a:ext cx="936104" cy="864096"/>
          </a:xfrm>
          <a:prstGeom prst="bentConnector3">
            <a:avLst>
              <a:gd name="adj1"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16200000" flipH="1">
            <a:off x="1475656" y="3573016"/>
            <a:ext cx="936104" cy="792088"/>
          </a:xfrm>
          <a:prstGeom prst="bentConnector3">
            <a:avLst>
              <a:gd name="adj1"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547664" y="4797152"/>
            <a:ext cx="0" cy="9361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Content Placeholder 5"/>
          <p:cNvSpPr txBox="1">
            <a:spLocks/>
          </p:cNvSpPr>
          <p:nvPr/>
        </p:nvSpPr>
        <p:spPr>
          <a:xfrm>
            <a:off x="4644008" y="1556792"/>
            <a:ext cx="4176464"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dirty="0" smtClean="0"/>
              <a:t>Hind III</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1800" b="0" i="0" u="none" strike="noStrike" kern="1200" cap="none" spc="0" normalizeH="0" baseline="0" noProof="0" dirty="0" smtClean="0">
                <a:ln>
                  <a:noFill/>
                </a:ln>
                <a:solidFill>
                  <a:schemeClr val="tx1"/>
                </a:solidFill>
                <a:effectLst/>
                <a:uLnTx/>
                <a:uFillTx/>
                <a:latin typeface="+mn-lt"/>
                <a:ea typeface="+mn-ea"/>
                <a:cs typeface="+mn-cs"/>
              </a:rPr>
              <a:t>(</a:t>
            </a:r>
            <a:r>
              <a:rPr lang="tr-TR" i="1" dirty="0" smtClean="0"/>
              <a:t>Haemohilus influenzae </a:t>
            </a:r>
            <a:r>
              <a:rPr lang="tr-TR" dirty="0" smtClean="0"/>
              <a:t>R</a:t>
            </a:r>
            <a:r>
              <a:rPr kumimoji="0" lang="tr-TR" sz="18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      5’ A</a:t>
            </a:r>
            <a:r>
              <a:rPr kumimoji="0" lang="tr-TR" sz="3200" b="0" i="0" u="none" strike="noStrike" kern="1200" cap="none" spc="0" normalizeH="0" baseline="0" noProof="0" dirty="0" smtClean="0">
                <a:ln>
                  <a:noFill/>
                </a:ln>
                <a:solidFill>
                  <a:srgbClr val="00B0F0"/>
                </a:solidFill>
                <a:effectLst/>
                <a:uLnTx/>
                <a:uFillTx/>
                <a:latin typeface="+mn-lt"/>
                <a:ea typeface="+mn-ea"/>
                <a:cs typeface="+mn-cs"/>
              </a:rPr>
              <a:t>AGCTT</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3’</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      3’ TTCGA</a:t>
            </a:r>
            <a:r>
              <a:rPr kumimoji="0" lang="tr-TR" sz="3200" b="0" i="0" u="none" strike="noStrike" kern="1200" cap="none" spc="0" normalizeH="0" baseline="0" noProof="0" dirty="0" smtClean="0">
                <a:ln>
                  <a:noFill/>
                </a:ln>
                <a:solidFill>
                  <a:srgbClr val="00B0F0"/>
                </a:solidFill>
                <a:effectLst/>
                <a:uLnTx/>
                <a:uFillTx/>
                <a:latin typeface="+mn-lt"/>
                <a:ea typeface="+mn-ea"/>
                <a:cs typeface="+mn-cs"/>
              </a:rPr>
              <a:t>A</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5’</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dirty="0" smtClean="0"/>
              <a:t>Kpn</a:t>
            </a:r>
            <a:r>
              <a:rPr kumimoji="0" lang="tr-TR" sz="3200" b="1" i="0" u="none" strike="noStrike" kern="1200" cap="none" spc="0" normalizeH="0" baseline="0" noProof="0" dirty="0" smtClean="0">
                <a:ln>
                  <a:noFill/>
                </a:ln>
                <a:solidFill>
                  <a:schemeClr val="tx1"/>
                </a:solidFill>
                <a:effectLst/>
                <a:uLnTx/>
                <a:uFillTx/>
                <a:latin typeface="+mn-lt"/>
                <a:ea typeface="+mn-ea"/>
                <a:cs typeface="+mn-cs"/>
              </a:rPr>
              <a:t> I </a:t>
            </a:r>
            <a:r>
              <a:rPr kumimoji="0" lang="tr-TR" sz="1800" b="0" i="0" u="none" strike="noStrike" kern="1200" cap="none" spc="0" normalizeH="0" baseline="0" noProof="0" dirty="0" smtClean="0">
                <a:ln>
                  <a:noFill/>
                </a:ln>
                <a:solidFill>
                  <a:schemeClr val="tx1"/>
                </a:solidFill>
                <a:effectLst/>
                <a:uLnTx/>
                <a:uFillTx/>
                <a:latin typeface="+mn-lt"/>
                <a:ea typeface="+mn-ea"/>
                <a:cs typeface="+mn-cs"/>
              </a:rPr>
              <a:t>(</a:t>
            </a:r>
            <a:r>
              <a:rPr kumimoji="0" lang="tr-TR" sz="1800" b="0" i="1" u="none" strike="noStrike" kern="1200" cap="none" spc="0" normalizeH="0" baseline="0" noProof="0" dirty="0" smtClean="0">
                <a:ln>
                  <a:noFill/>
                </a:ln>
                <a:solidFill>
                  <a:schemeClr val="tx1"/>
                </a:solidFill>
                <a:effectLst/>
                <a:uLnTx/>
                <a:uFillTx/>
                <a:latin typeface="+mn-lt"/>
                <a:ea typeface="+mn-ea"/>
                <a:cs typeface="+mn-cs"/>
              </a:rPr>
              <a:t>Escherichia coli </a:t>
            </a:r>
            <a:r>
              <a:rPr kumimoji="0" lang="tr-TR" sz="1800" b="0" i="0" u="none" strike="noStrike" kern="1200" cap="none" spc="0" normalizeH="0" baseline="0" noProof="0" dirty="0" smtClean="0">
                <a:ln>
                  <a:noFill/>
                </a:ln>
                <a:solidFill>
                  <a:schemeClr val="tx1"/>
                </a:solidFill>
                <a:effectLst/>
                <a:uLnTx/>
                <a:uFillTx/>
                <a:latin typeface="+mn-lt"/>
                <a:ea typeface="+mn-ea"/>
                <a:cs typeface="+mn-cs"/>
              </a:rPr>
              <a:t>RY13)</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      5’ G</a:t>
            </a:r>
            <a:r>
              <a:rPr lang="tr-TR" sz="2800" dirty="0" smtClean="0"/>
              <a:t>GTAC</a:t>
            </a:r>
            <a:r>
              <a:rPr lang="tr-TR" sz="2800" dirty="0" smtClean="0">
                <a:solidFill>
                  <a:srgbClr val="00B0F0"/>
                </a:solidFill>
              </a:rPr>
              <a:t>C</a:t>
            </a:r>
            <a:r>
              <a:rPr kumimoji="0" lang="tr-TR" sz="2800" b="0" i="0" u="none" strike="noStrike" kern="1200" cap="none" spc="0" normalizeH="0" baseline="0" noProof="0" dirty="0" smtClean="0">
                <a:ln>
                  <a:noFill/>
                </a:ln>
                <a:solidFill>
                  <a:srgbClr val="00B0F0"/>
                </a:solidFill>
                <a:effectLst/>
                <a:uLnTx/>
                <a:uFillTx/>
                <a:latin typeface="+mn-lt"/>
                <a:ea typeface="+mn-ea"/>
                <a:cs typeface="+mn-cs"/>
              </a:rPr>
              <a:t> </a:t>
            </a:r>
            <a:r>
              <a:rPr kumimoji="0" lang="tr-TR" sz="2800" b="0" i="0" u="none" strike="noStrike" kern="1200" cap="none" spc="0" normalizeH="0" baseline="0" noProof="0" dirty="0" smtClean="0">
                <a:ln>
                  <a:noFill/>
                </a:ln>
                <a:solidFill>
                  <a:schemeClr val="tx1"/>
                </a:solidFill>
                <a:effectLst/>
                <a:uLnTx/>
                <a:uFillTx/>
                <a:latin typeface="+mn-lt"/>
                <a:ea typeface="+mn-ea"/>
                <a:cs typeface="+mn-cs"/>
              </a:rPr>
              <a:t>3’</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      3’ C</a:t>
            </a:r>
            <a:r>
              <a:rPr kumimoji="0" lang="tr-TR" sz="2800" b="0" i="0" u="none" strike="noStrike" kern="1200" cap="none" spc="0" normalizeH="0" baseline="0" noProof="0" dirty="0" smtClean="0">
                <a:ln>
                  <a:noFill/>
                </a:ln>
                <a:solidFill>
                  <a:srgbClr val="00B0F0"/>
                </a:solidFill>
                <a:effectLst/>
                <a:uLnTx/>
                <a:uFillTx/>
                <a:latin typeface="+mn-lt"/>
                <a:ea typeface="+mn-ea"/>
                <a:cs typeface="+mn-cs"/>
              </a:rPr>
              <a:t>CATGG</a:t>
            </a:r>
            <a:r>
              <a:rPr kumimoji="0" lang="tr-TR" sz="2800" b="0" i="0" u="none" strike="noStrike" kern="1200" cap="none" spc="0" normalizeH="0" baseline="0" noProof="0" dirty="0" smtClean="0">
                <a:ln>
                  <a:noFill/>
                </a:ln>
                <a:solidFill>
                  <a:schemeClr val="tx1"/>
                </a:solidFill>
                <a:effectLst/>
                <a:uLnTx/>
                <a:uFillTx/>
                <a:latin typeface="+mn-lt"/>
                <a:ea typeface="+mn-ea"/>
                <a:cs typeface="+mn-cs"/>
              </a:rPr>
              <a:t> 5</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39" name="Elbow Connector 38"/>
          <p:cNvCxnSpPr/>
          <p:nvPr/>
        </p:nvCxnSpPr>
        <p:spPr>
          <a:xfrm rot="16200000" flipH="1">
            <a:off x="5904148" y="2168860"/>
            <a:ext cx="936104" cy="864096"/>
          </a:xfrm>
          <a:prstGeom prst="bentConnector3">
            <a:avLst>
              <a:gd name="adj1"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Elbow Connector 57"/>
          <p:cNvCxnSpPr/>
          <p:nvPr/>
        </p:nvCxnSpPr>
        <p:spPr>
          <a:xfrm rot="5400000">
            <a:off x="5796136" y="3717032"/>
            <a:ext cx="792088" cy="792088"/>
          </a:xfrm>
          <a:prstGeom prst="bentConnector3">
            <a:avLst>
              <a:gd name="adj1" fmla="val 48575"/>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dirty="0" smtClean="0">
                <a:solidFill>
                  <a:srgbClr val="FF0000"/>
                </a:solidFill>
              </a:rPr>
              <a:t>Valilalanin dipeptidinin peptid bağını gösteren yapısı</a:t>
            </a:r>
            <a:endParaRPr lang="tr-TR" sz="2800" dirty="0">
              <a:solidFill>
                <a:srgbClr val="FF0000"/>
              </a:solidFill>
            </a:endParaRPr>
          </a:p>
        </p:txBody>
      </p:sp>
      <p:pic>
        <p:nvPicPr>
          <p:cNvPr id="7170" name="Picture 2" descr="C:\Users\Sebahattin Özcan\Pictures\Esra022.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67544" y="1412776"/>
            <a:ext cx="3312368" cy="4111905"/>
          </a:xfrm>
          <a:prstGeom prst="rect">
            <a:avLst/>
          </a:prstGeom>
          <a:noFill/>
        </p:spPr>
      </p:pic>
      <p:sp>
        <p:nvSpPr>
          <p:cNvPr id="7171" name="Rectangle 3"/>
          <p:cNvSpPr>
            <a:spLocks noChangeArrowheads="1"/>
          </p:cNvSpPr>
          <p:nvPr/>
        </p:nvSpPr>
        <p:spPr bwMode="auto">
          <a:xfrm>
            <a:off x="4067944" y="1736773"/>
            <a:ext cx="4176464"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r-TR" sz="2000" dirty="0" smtClean="0">
                <a:solidFill>
                  <a:srgbClr val="000000"/>
                </a:solidFill>
                <a:latin typeface="Garamond" pitchFamily="18" charset="0"/>
                <a:ea typeface="Times New Roman" pitchFamily="18" charset="0"/>
                <a:cs typeface="Arial" pitchFamily="34" charset="0"/>
              </a:rPr>
              <a:t>B</a:t>
            </a:r>
            <a:r>
              <a:rPr kumimoji="0" lang="tr-TR" sz="2000" b="0" i="0" u="none" strike="noStrike" cap="none" normalizeH="0" baseline="0" dirty="0" smtClean="0">
                <a:ln>
                  <a:noFill/>
                </a:ln>
                <a:solidFill>
                  <a:srgbClr val="000000"/>
                </a:solidFill>
                <a:effectLst/>
                <a:latin typeface="Garamond" pitchFamily="18" charset="0"/>
                <a:ea typeface="Times New Roman" pitchFamily="18" charset="0"/>
                <a:cs typeface="Arial" pitchFamily="34" charset="0"/>
              </a:rPr>
              <a:t>ir araya gelen amino asit zincirine polipeptid veya kısaca peptid denir. Proteinler bu polipeptidlerden bir veya daha fazlasını içermektedir. Polipeptidlerin uzunluğu 40 ile 4000 amino asit arasında değişmektedir. Polipeptidlerin ve proteinlerin kütleleri Dalton ile (D) ifade edilir (1000 Dalton= 1 kilodalton, kD). Bir Dalton yaklaşık olarak bir hidrojen atomu kütlesine eşittir.</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1" name="Picture 3" descr="C:\Users\Sebahattin Özcan\Pictures\Esra02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23728" y="284386"/>
            <a:ext cx="4609856" cy="657361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648072"/>
          </a:xfrm>
        </p:spPr>
        <p:txBody>
          <a:bodyPr>
            <a:normAutofit/>
          </a:bodyPr>
          <a:lstStyle/>
          <a:p>
            <a:r>
              <a:rPr lang="en-US" sz="2400" dirty="0" err="1" smtClean="0">
                <a:solidFill>
                  <a:srgbClr val="FF0000"/>
                </a:solidFill>
              </a:rPr>
              <a:t>Genetik</a:t>
            </a:r>
            <a:r>
              <a:rPr lang="en-US" sz="2400" dirty="0" smtClean="0">
                <a:solidFill>
                  <a:srgbClr val="FF0000"/>
                </a:solidFill>
              </a:rPr>
              <a:t> </a:t>
            </a:r>
            <a:r>
              <a:rPr lang="en-US" sz="2400" dirty="0" err="1" smtClean="0">
                <a:solidFill>
                  <a:srgbClr val="FF0000"/>
                </a:solidFill>
              </a:rPr>
              <a:t>kod</a:t>
            </a:r>
            <a:r>
              <a:rPr lang="tr-TR" sz="2400" dirty="0" smtClean="0">
                <a:solidFill>
                  <a:srgbClr val="FF0000"/>
                </a:solidFill>
              </a:rPr>
              <a:t>:</a:t>
            </a:r>
            <a:r>
              <a:rPr lang="en-US" sz="2400" dirty="0" smtClean="0">
                <a:solidFill>
                  <a:srgbClr val="FF0000"/>
                </a:solidFill>
              </a:rPr>
              <a:t> </a:t>
            </a:r>
            <a:r>
              <a:rPr lang="en-US" sz="1800" b="1" dirty="0" err="1" smtClean="0"/>
              <a:t>Toplam</a:t>
            </a:r>
            <a:r>
              <a:rPr lang="en-US" sz="1800" b="1" dirty="0" smtClean="0"/>
              <a:t> 20 </a:t>
            </a:r>
            <a:r>
              <a:rPr lang="en-US" sz="1800" b="1" dirty="0" err="1" smtClean="0"/>
              <a:t>adet</a:t>
            </a:r>
            <a:r>
              <a:rPr lang="en-US" sz="1800" b="1" dirty="0" smtClean="0"/>
              <a:t> </a:t>
            </a:r>
            <a:r>
              <a:rPr lang="en-US" sz="1800" b="1" dirty="0" err="1" smtClean="0"/>
              <a:t>asit</a:t>
            </a:r>
            <a:r>
              <a:rPr lang="en-US" sz="1800" b="1" dirty="0" smtClean="0"/>
              <a:t>, 64 </a:t>
            </a:r>
            <a:r>
              <a:rPr lang="en-US" sz="1800" b="1" dirty="0" err="1" smtClean="0"/>
              <a:t>adet</a:t>
            </a:r>
            <a:r>
              <a:rPr lang="en-US" sz="1800" b="1" dirty="0" smtClean="0"/>
              <a:t> </a:t>
            </a:r>
            <a:r>
              <a:rPr lang="en-US" sz="1800" b="1" dirty="0" err="1" smtClean="0"/>
              <a:t>kodon</a:t>
            </a:r>
            <a:r>
              <a:rPr lang="en-US" sz="1800" b="1" dirty="0" smtClean="0"/>
              <a:t> </a:t>
            </a:r>
            <a:r>
              <a:rPr lang="tr-TR" sz="1800" b="1" dirty="0" smtClean="0"/>
              <a:t>tarafından kodlanmaktadır</a:t>
            </a:r>
            <a:r>
              <a:rPr lang="en-US" sz="1800" b="1" dirty="0" smtClean="0"/>
              <a:t>.</a:t>
            </a:r>
            <a:endParaRPr lang="tr-TR" sz="1800" b="1" dirty="0"/>
          </a:p>
        </p:txBody>
      </p:sp>
      <p:pic>
        <p:nvPicPr>
          <p:cNvPr id="1026" name="Picture 2" descr="E:\DATA\Biyoteknoloji Kitabı\kitap cd2\Resimler B-12-14\B 13 sekilleri\Tablo 13.2 en son.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1600" y="1196752"/>
            <a:ext cx="6840760" cy="4159954"/>
          </a:xfrm>
          <a:prstGeom prst="rect">
            <a:avLst/>
          </a:prstGeom>
          <a:noFill/>
        </p:spPr>
      </p:pic>
      <p:sp>
        <p:nvSpPr>
          <p:cNvPr id="1027" name="Rectangle 3"/>
          <p:cNvSpPr>
            <a:spLocks noChangeArrowheads="1"/>
          </p:cNvSpPr>
          <p:nvPr/>
        </p:nvSpPr>
        <p:spPr bwMode="auto">
          <a:xfrm>
            <a:off x="1403648" y="5445224"/>
            <a:ext cx="586814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Ala: Alanin, Arg: Arginin, Asn: Asparagin, Asp: Aspartat, Cys: Sitein, His: Histidin, Ile: İsolösin, Gln: Glutamin, Glu: Glutamat, Gly: Glisin, Leu: Lösin, Lys: Lisin, Met: Metionin, Phe: Fenilalanin, Pro: Prolin, Ser: Serin, Thr: Treonin, Trp: Triptofan, Tyr: Tirozin, Val: Valin.</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5508104" y="6381328"/>
            <a:ext cx="2864937" cy="369332"/>
          </a:xfrm>
          <a:prstGeom prst="rect">
            <a:avLst/>
          </a:prstGeom>
          <a:noFill/>
        </p:spPr>
        <p:txBody>
          <a:bodyPr wrap="none" rtlCol="0">
            <a:spAutoFit/>
          </a:bodyPr>
          <a:lstStyle/>
          <a:p>
            <a:r>
              <a:rPr lang="en-US" dirty="0">
                <a:solidFill>
                  <a:srgbClr val="0000FF"/>
                </a:solidFill>
              </a:rPr>
              <a:t>Yıldırım </a:t>
            </a:r>
            <a:r>
              <a:rPr lang="en-US" dirty="0" smtClean="0">
                <a:solidFill>
                  <a:srgbClr val="0000FF"/>
                </a:solidFill>
              </a:rPr>
              <a:t>2002 </a:t>
            </a:r>
            <a:r>
              <a:rPr lang="en-US" dirty="0">
                <a:solidFill>
                  <a:srgbClr val="0000FF"/>
                </a:solidFill>
              </a:rPr>
              <a:t>(Ed: Özcan </a:t>
            </a:r>
            <a:r>
              <a:rPr lang="en-US" dirty="0" err="1">
                <a:solidFill>
                  <a:srgbClr val="0000FF"/>
                </a:solidFill>
              </a:rPr>
              <a:t>vd</a:t>
            </a:r>
            <a:r>
              <a:rPr lang="en-US" dirty="0" smtClean="0">
                <a:solidFill>
                  <a:srgbClr val="0000FF"/>
                </a:solidFill>
              </a:rPr>
              <a:t>.)</a:t>
            </a:r>
            <a:endParaRPr lang="en-US"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504056"/>
          </a:xfrm>
        </p:spPr>
        <p:txBody>
          <a:bodyPr>
            <a:noAutofit/>
          </a:bodyPr>
          <a:lstStyle/>
          <a:p>
            <a:r>
              <a:rPr lang="tr-TR" sz="3200" dirty="0" smtClean="0">
                <a:solidFill>
                  <a:srgbClr val="FF0000"/>
                </a:solidFill>
              </a:rPr>
              <a:t>Transcription (Yazılım)</a:t>
            </a:r>
            <a:endParaRPr lang="tr-TR" sz="3200" dirty="0">
              <a:solidFill>
                <a:srgbClr val="FF0000"/>
              </a:solidFill>
            </a:endParaRPr>
          </a:p>
        </p:txBody>
      </p:sp>
      <p:sp>
        <p:nvSpPr>
          <p:cNvPr id="3" name="Content Placeholder 2"/>
          <p:cNvSpPr>
            <a:spLocks noGrp="1"/>
          </p:cNvSpPr>
          <p:nvPr>
            <p:ph idx="1"/>
          </p:nvPr>
        </p:nvSpPr>
        <p:spPr>
          <a:xfrm>
            <a:off x="5292080" y="620688"/>
            <a:ext cx="3744416" cy="5616624"/>
          </a:xfrm>
        </p:spPr>
        <p:txBody>
          <a:bodyPr>
            <a:normAutofit fontScale="25000" lnSpcReduction="20000"/>
          </a:bodyPr>
          <a:lstStyle/>
          <a:p>
            <a:r>
              <a:rPr lang="tr-TR" sz="4800" dirty="0" smtClean="0">
                <a:latin typeface="Arial" pitchFamily="34" charset="0"/>
                <a:cs typeface="Arial" pitchFamily="34" charset="0"/>
              </a:rPr>
              <a:t>RNA yalnızca bir DNA iplikçiğinden yazılır ve aynı DNA ipliğinin bütün kromozom boyunca veya hücre döngüsünün tüm dönemlerinde transkripsiyona uğraması zorunlu değildir. </a:t>
            </a:r>
          </a:p>
          <a:p>
            <a:r>
              <a:rPr lang="tr-TR" sz="4800" dirty="0" smtClean="0">
                <a:latin typeface="Arial" pitchFamily="34" charset="0"/>
                <a:cs typeface="Arial" pitchFamily="34" charset="0"/>
              </a:rPr>
              <a:t>Döngünün farklı dönemlerinde farklı genlerin aktifleştiği görülmektedir. </a:t>
            </a:r>
          </a:p>
          <a:p>
            <a:r>
              <a:rPr lang="tr-TR" sz="4800" dirty="0" smtClean="0">
                <a:latin typeface="Arial" pitchFamily="34" charset="0"/>
                <a:cs typeface="Arial" pitchFamily="34" charset="0"/>
              </a:rPr>
              <a:t>mRNA’yı üretmek için transkript edilen DNA iplikçiğine kalıp (sens) iplikçiği ve karşısındaki tamamlayıcı iplikçiğe de kalıp olmayan (antisens) iplikçik adı verilir.</a:t>
            </a:r>
          </a:p>
          <a:p>
            <a:r>
              <a:rPr lang="tr-TR" sz="4800" dirty="0" smtClean="0">
                <a:latin typeface="Arial" pitchFamily="34" charset="0"/>
                <a:cs typeface="Arial" pitchFamily="34" charset="0"/>
              </a:rPr>
              <a:t>Promotör bölgesinin yönüne göre mRNA farklı sarmallardan sentezlenebilir.</a:t>
            </a:r>
          </a:p>
          <a:p>
            <a:r>
              <a:rPr lang="tr-TR" sz="4800" dirty="0" smtClean="0">
                <a:latin typeface="Arial" pitchFamily="34" charset="0"/>
                <a:cs typeface="Arial" pitchFamily="34" charset="0"/>
              </a:rPr>
              <a:t>Transkript edilen mRNA, “T”nin yerine geçen “U” dışında, kalıp olmayan iplikçikle tam bir benzer diziye sahiptir.</a:t>
            </a:r>
          </a:p>
          <a:p>
            <a:r>
              <a:rPr lang="tr-TR" sz="4800" dirty="0" smtClean="0">
                <a:latin typeface="Arial" pitchFamily="34" charset="0"/>
                <a:cs typeface="Arial" pitchFamily="34" charset="0"/>
              </a:rPr>
              <a:t>Transkripsiyon RNA polimeraz adı verilen bir enzim tarafından katalize edilir. </a:t>
            </a:r>
          </a:p>
          <a:p>
            <a:r>
              <a:rPr lang="tr-TR" sz="4800" i="1" dirty="0" smtClean="0">
                <a:latin typeface="Arial" pitchFamily="34" charset="0"/>
                <a:cs typeface="Arial" pitchFamily="34" charset="0"/>
              </a:rPr>
              <a:t>E. coli</a:t>
            </a:r>
            <a:r>
              <a:rPr lang="tr-TR" sz="4800" dirty="0" smtClean="0">
                <a:latin typeface="Arial" pitchFamily="34" charset="0"/>
                <a:cs typeface="Arial" pitchFamily="34" charset="0"/>
              </a:rPr>
              <a:t>’de RNA polimeraz enziminin dört alt ünite tipinden oluştuğu görülmektedir. </a:t>
            </a:r>
          </a:p>
          <a:p>
            <a:r>
              <a:rPr lang="tr-TR" sz="4800" dirty="0" smtClean="0">
                <a:latin typeface="Arial" pitchFamily="34" charset="0"/>
                <a:cs typeface="Arial" pitchFamily="34" charset="0"/>
              </a:rPr>
              <a:t>Beta (</a:t>
            </a:r>
            <a:r>
              <a:rPr lang="tr-TR" sz="4800" dirty="0" smtClean="0">
                <a:latin typeface="Arial" pitchFamily="34" charset="0"/>
                <a:cs typeface="Arial" pitchFamily="34" charset="0"/>
                <a:sym typeface="Symbol"/>
              </a:rPr>
              <a:t></a:t>
            </a:r>
            <a:r>
              <a:rPr lang="tr-TR" sz="4800" dirty="0" smtClean="0">
                <a:latin typeface="Arial" pitchFamily="34" charset="0"/>
                <a:cs typeface="Arial" pitchFamily="34" charset="0"/>
              </a:rPr>
              <a:t>) alt ünitesi 150000, beta prime (</a:t>
            </a:r>
            <a:r>
              <a:rPr lang="tr-TR" sz="4800" dirty="0" smtClean="0">
                <a:latin typeface="Arial" pitchFamily="34" charset="0"/>
                <a:cs typeface="Arial" pitchFamily="34" charset="0"/>
                <a:sym typeface="Symbol"/>
              </a:rPr>
              <a:t></a:t>
            </a:r>
            <a:r>
              <a:rPr lang="tr-TR" sz="4800" dirty="0" smtClean="0">
                <a:latin typeface="Arial" pitchFamily="34" charset="0"/>
                <a:cs typeface="Arial" pitchFamily="34" charset="0"/>
              </a:rPr>
              <a:t>’) 160000, alfa (</a:t>
            </a:r>
            <a:r>
              <a:rPr lang="tr-TR" sz="4800" dirty="0" smtClean="0">
                <a:latin typeface="Arial" pitchFamily="34" charset="0"/>
                <a:cs typeface="Arial" pitchFamily="34" charset="0"/>
                <a:sym typeface="Symbol"/>
              </a:rPr>
              <a:t></a:t>
            </a:r>
            <a:r>
              <a:rPr lang="tr-TR" sz="4800" dirty="0" smtClean="0">
                <a:latin typeface="Arial" pitchFamily="34" charset="0"/>
                <a:cs typeface="Arial" pitchFamily="34" charset="0"/>
              </a:rPr>
              <a:t>) 40000 ve sigma (σ) 70000 dalton molekül ağırlığa sahiptir. </a:t>
            </a:r>
          </a:p>
          <a:p>
            <a:r>
              <a:rPr lang="tr-TR" sz="4800" dirty="0" smtClean="0">
                <a:latin typeface="Arial" pitchFamily="34" charset="0"/>
                <a:cs typeface="Arial" pitchFamily="34" charset="0"/>
              </a:rPr>
              <a:t>Sigma (σ) alt ünitesi kompleksten ayrılarak yalın enzim (core enzyme) oluşumuna neden olur. </a:t>
            </a:r>
          </a:p>
          <a:p>
            <a:r>
              <a:rPr lang="tr-TR" sz="4800" dirty="0" smtClean="0">
                <a:latin typeface="Arial" pitchFamily="34" charset="0"/>
                <a:cs typeface="Arial" pitchFamily="34" charset="0"/>
              </a:rPr>
              <a:t>Sigma ile birlikteki tam enzim RNA polimeraz-holoenzim olarak adlandırılmakta ve transkripsiyon başlangıcının doğru olması için gereklidir. </a:t>
            </a:r>
          </a:p>
          <a:p>
            <a:r>
              <a:rPr lang="tr-TR" sz="4800" dirty="0" smtClean="0">
                <a:latin typeface="Arial" pitchFamily="34" charset="0"/>
                <a:cs typeface="Arial" pitchFamily="34" charset="0"/>
              </a:rPr>
              <a:t>Yalın enzim ise başlangıç sonrası transkripsiyona devam edebilir. </a:t>
            </a:r>
          </a:p>
          <a:p>
            <a:r>
              <a:rPr lang="tr-TR" sz="4800" dirty="0" smtClean="0">
                <a:latin typeface="Arial" pitchFamily="34" charset="0"/>
                <a:cs typeface="Arial" pitchFamily="34" charset="0"/>
              </a:rPr>
              <a:t>Transkripsiyon; başlangıç, uzama ve sona eriş safhaları olmak üzere üç farklı safha halinde gerçekleşir.</a:t>
            </a:r>
          </a:p>
          <a:p>
            <a:endParaRPr lang="tr-TR" dirty="0" smtClean="0"/>
          </a:p>
          <a:p>
            <a:endParaRPr lang="tr-TR" dirty="0"/>
          </a:p>
        </p:txBody>
      </p:sp>
      <p:pic>
        <p:nvPicPr>
          <p:cNvPr id="3074" name="Picture 2" descr="Şekil 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836712"/>
            <a:ext cx="5108968" cy="864096"/>
          </a:xfrm>
          <a:prstGeom prst="rect">
            <a:avLst/>
          </a:prstGeom>
          <a:noFill/>
          <a:ln w="9525">
            <a:noFill/>
            <a:miter lim="800000"/>
            <a:headEnd/>
            <a:tailEnd/>
          </a:ln>
        </p:spPr>
      </p:pic>
      <p:grpSp>
        <p:nvGrpSpPr>
          <p:cNvPr id="9" name="Group 8"/>
          <p:cNvGrpSpPr/>
          <p:nvPr/>
        </p:nvGrpSpPr>
        <p:grpSpPr>
          <a:xfrm>
            <a:off x="179512" y="4581128"/>
            <a:ext cx="4752528" cy="2030152"/>
            <a:chOff x="107504" y="2348880"/>
            <a:chExt cx="4248472" cy="1706348"/>
          </a:xfrm>
        </p:grpSpPr>
        <p:pic>
          <p:nvPicPr>
            <p:cNvPr id="3076" name="Picture 4" descr="Şekil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2348880"/>
              <a:ext cx="3476625" cy="1057275"/>
            </a:xfrm>
            <a:prstGeom prst="rect">
              <a:avLst/>
            </a:prstGeom>
            <a:noFill/>
            <a:ln w="9525">
              <a:noFill/>
              <a:miter lim="800000"/>
              <a:headEnd/>
              <a:tailEnd/>
            </a:ln>
          </p:spPr>
        </p:pic>
        <p:sp>
          <p:nvSpPr>
            <p:cNvPr id="3077" name="Rectangle 5"/>
            <p:cNvSpPr>
              <a:spLocks noChangeArrowheads="1"/>
            </p:cNvSpPr>
            <p:nvPr/>
          </p:nvSpPr>
          <p:spPr bwMode="auto">
            <a:xfrm>
              <a:off x="107504" y="3356773"/>
              <a:ext cx="4248472" cy="6984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E. coli</a:t>
              </a:r>
              <a:r>
                <a:rPr kumimoji="0" lang="tr-TR" sz="1200" b="1"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’de RNA polimerazın yapısı. Yalın enzim iki adet </a:t>
              </a:r>
              <a:r>
                <a:rPr kumimoji="0" lang="tr-TR" sz="1200" b="1" i="0" u="none" strike="noStrike" cap="none" normalizeH="0" baseline="0" dirty="0" smtClean="0">
                  <a:ln>
                    <a:noFill/>
                  </a:ln>
                  <a:solidFill>
                    <a:schemeClr val="tx1"/>
                  </a:solidFill>
                  <a:effectLst/>
                  <a:latin typeface="Garamond" pitchFamily="18" charset="0"/>
                  <a:ea typeface="Times New Roman" pitchFamily="18" charset="0"/>
                  <a:cs typeface="Arial" pitchFamily="34" charset="0"/>
                  <a:sym typeface="Symbol" pitchFamily="18" charset="2"/>
                </a:rPr>
                <a:t></a:t>
              </a:r>
              <a:r>
                <a:rPr kumimoji="0" lang="tr-TR" sz="1200" b="1"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 polipeptidi, bir </a:t>
              </a:r>
              <a:r>
                <a:rPr kumimoji="0" lang="tr-TR" sz="1200" b="1" i="0" u="none" strike="noStrike" cap="none" normalizeH="0" baseline="0" dirty="0" smtClean="0">
                  <a:ln>
                    <a:noFill/>
                  </a:ln>
                  <a:solidFill>
                    <a:schemeClr val="tx1"/>
                  </a:solidFill>
                  <a:effectLst/>
                  <a:latin typeface="Garamond" pitchFamily="18" charset="0"/>
                  <a:ea typeface="Times New Roman" pitchFamily="18" charset="0"/>
                  <a:cs typeface="Arial" pitchFamily="34" charset="0"/>
                  <a:sym typeface="Symbol" pitchFamily="18" charset="2"/>
                </a:rPr>
                <a:t></a:t>
              </a:r>
              <a:r>
                <a:rPr kumimoji="0" lang="tr-TR" sz="1200" b="1"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 ve bir de </a:t>
              </a:r>
              <a:r>
                <a:rPr kumimoji="0" lang="tr-TR" sz="1200" b="1" i="0" u="none" strike="noStrike" cap="none" normalizeH="0" baseline="0" dirty="0" smtClean="0">
                  <a:ln>
                    <a:noFill/>
                  </a:ln>
                  <a:solidFill>
                    <a:schemeClr val="tx1"/>
                  </a:solidFill>
                  <a:effectLst/>
                  <a:latin typeface="Garamond" pitchFamily="18" charset="0"/>
                  <a:ea typeface="Times New Roman" pitchFamily="18" charset="0"/>
                  <a:cs typeface="Arial" pitchFamily="34" charset="0"/>
                  <a:sym typeface="Symbol" pitchFamily="18" charset="2"/>
                </a:rPr>
                <a:t></a:t>
              </a:r>
              <a:r>
                <a:rPr kumimoji="0" lang="tr-TR" sz="1200" b="1"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 polipeptidlerini içerir. Sigma (σ) alt ünitesinin eklenmesi promotor (teşvik edici) bölgelerinin doğru başlangıç yapmalarını sağlar.</a:t>
              </a:r>
              <a:endParaRPr kumimoji="0" lang="tr-TR" sz="1200" b="1" i="0" u="none" strike="noStrike" cap="none" normalizeH="0" baseline="0" dirty="0" smtClean="0">
                <a:ln>
                  <a:noFill/>
                </a:ln>
                <a:solidFill>
                  <a:schemeClr val="tx1"/>
                </a:solidFill>
                <a:effectLst/>
                <a:latin typeface="Garamond" pitchFamily="18" charset="0"/>
                <a:ea typeface="Times New Roman" pitchFamily="18" charset="0"/>
                <a:cs typeface="Arial" pitchFamily="34" charset="0"/>
                <a:sym typeface="Symbol" pitchFamily="18" charset="2"/>
              </a:endParaRPr>
            </a:p>
          </p:txBody>
        </p:sp>
      </p:grpSp>
      <p:grpSp>
        <p:nvGrpSpPr>
          <p:cNvPr id="14" name="Group 13"/>
          <p:cNvGrpSpPr/>
          <p:nvPr/>
        </p:nvGrpSpPr>
        <p:grpSpPr>
          <a:xfrm>
            <a:off x="107504" y="2132856"/>
            <a:ext cx="4824536" cy="2055129"/>
            <a:chOff x="107504" y="2132856"/>
            <a:chExt cx="4824536" cy="2055129"/>
          </a:xfrm>
        </p:grpSpPr>
        <p:pic>
          <p:nvPicPr>
            <p:cNvPr id="10" name="Picture 2" descr="C:\Users\Sebahattin Özcan\Pictures\Esra02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504" y="2132856"/>
              <a:ext cx="4824536" cy="2055129"/>
            </a:xfrm>
            <a:prstGeom prst="rect">
              <a:avLst/>
            </a:prstGeom>
            <a:noFill/>
          </p:spPr>
        </p:pic>
        <p:sp>
          <p:nvSpPr>
            <p:cNvPr id="12" name="Rectangle 11"/>
            <p:cNvSpPr/>
            <p:nvPr/>
          </p:nvSpPr>
          <p:spPr>
            <a:xfrm>
              <a:off x="2555776" y="2348880"/>
              <a:ext cx="432048" cy="72008"/>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13" name="Rectangle 12"/>
            <p:cNvSpPr/>
            <p:nvPr/>
          </p:nvSpPr>
          <p:spPr>
            <a:xfrm>
              <a:off x="2483768" y="3645024"/>
              <a:ext cx="360040" cy="14401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grpSp>
      <p:sp>
        <p:nvSpPr>
          <p:cNvPr id="15" name="TextBox 14"/>
          <p:cNvSpPr txBox="1"/>
          <p:nvPr/>
        </p:nvSpPr>
        <p:spPr>
          <a:xfrm>
            <a:off x="5508104" y="6309320"/>
            <a:ext cx="2864937" cy="369332"/>
          </a:xfrm>
          <a:prstGeom prst="rect">
            <a:avLst/>
          </a:prstGeom>
          <a:noFill/>
        </p:spPr>
        <p:txBody>
          <a:bodyPr wrap="none" rtlCol="0">
            <a:spAutoFit/>
          </a:bodyPr>
          <a:lstStyle/>
          <a:p>
            <a:r>
              <a:rPr lang="en-US" dirty="0">
                <a:solidFill>
                  <a:srgbClr val="0000FF"/>
                </a:solidFill>
              </a:rPr>
              <a:t>Yıldırım </a:t>
            </a:r>
            <a:r>
              <a:rPr lang="en-US" dirty="0" smtClean="0">
                <a:solidFill>
                  <a:srgbClr val="0000FF"/>
                </a:solidFill>
              </a:rPr>
              <a:t>2002 </a:t>
            </a:r>
            <a:r>
              <a:rPr lang="en-US" dirty="0">
                <a:solidFill>
                  <a:srgbClr val="0000FF"/>
                </a:solidFill>
              </a:rPr>
              <a:t>(Ed: Özcan </a:t>
            </a:r>
            <a:r>
              <a:rPr lang="en-US" dirty="0" err="1">
                <a:solidFill>
                  <a:srgbClr val="0000FF"/>
                </a:solidFill>
              </a:rPr>
              <a:t>vd</a:t>
            </a:r>
            <a:r>
              <a:rPr lang="en-US" dirty="0" smtClean="0">
                <a:solidFill>
                  <a:srgbClr val="0000FF"/>
                </a:solidFill>
              </a:rPr>
              <a:t>.)</a:t>
            </a:r>
            <a:endParaRPr lang="en-US"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418058"/>
          </a:xfrm>
        </p:spPr>
        <p:txBody>
          <a:bodyPr>
            <a:noAutofit/>
          </a:bodyPr>
          <a:lstStyle/>
          <a:p>
            <a:pPr lvl="0"/>
            <a:r>
              <a:rPr lang="tr-TR" sz="2800" dirty="0" smtClean="0">
                <a:solidFill>
                  <a:srgbClr val="FF0000"/>
                </a:solidFill>
              </a:rPr>
              <a:t>Transcription (</a:t>
            </a:r>
            <a:r>
              <a:rPr lang="tr-TR" sz="2800" b="1" dirty="0" smtClean="0">
                <a:solidFill>
                  <a:srgbClr val="FF0000"/>
                </a:solidFill>
                <a:latin typeface="Garamond" pitchFamily="18" charset="0"/>
                <a:ea typeface="Times New Roman" pitchFamily="18" charset="0"/>
                <a:cs typeface="Arial" pitchFamily="34" charset="0"/>
              </a:rPr>
              <a:t>Başlangıç safhası</a:t>
            </a:r>
            <a:r>
              <a:rPr lang="tr-TR" sz="2800" dirty="0" smtClean="0">
                <a:solidFill>
                  <a:srgbClr val="FF0000"/>
                </a:solidFill>
              </a:rPr>
              <a:t>)</a:t>
            </a:r>
            <a:endParaRPr lang="tr-TR" sz="2800" dirty="0">
              <a:solidFill>
                <a:srgbClr val="FF0000"/>
              </a:solidFill>
            </a:endParaRPr>
          </a:p>
        </p:txBody>
      </p:sp>
      <p:sp>
        <p:nvSpPr>
          <p:cNvPr id="4097" name="Rectangle 1"/>
          <p:cNvSpPr>
            <a:spLocks noChangeArrowheads="1"/>
          </p:cNvSpPr>
          <p:nvPr/>
        </p:nvSpPr>
        <p:spPr bwMode="auto">
          <a:xfrm>
            <a:off x="5364088" y="722791"/>
            <a:ext cx="352839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İlk olarak, RNA polimeraz enzimi genden önde bulunan ve promotor (teşvik edici) olarak adlandırılan bölgeyi tanır. </a:t>
            </a:r>
          </a:p>
          <a:p>
            <a:pPr marL="228600" marR="0" lvl="0" indent="-2286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RNA polimerazın ayrılan ünitesi olan sigma (σ) faktörü, enzimin özellikle promotor bölgelerini tanımasını ve bağlanmasını sağlar. </a:t>
            </a:r>
          </a:p>
          <a:p>
            <a:pPr marL="228600" marR="0" lvl="0" indent="-2286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İlk olarak holoenzim bir promotoru araştırır ve -35 ve –10 bölgelerini tanıyarak promotora gevşek bir şekilde bağlanır. Elde edilen bu yeni yapıya kapalı promotor kompleksi adı verilir. </a:t>
            </a:r>
          </a:p>
          <a:p>
            <a:pPr marL="228600" marR="0" lvl="0" indent="-2286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Daha sonra enzim promotora sıkıca bağlanarak, promotor içindeki DNA’nın iki iplikçiğinin –10 bölgesinde birbirinden ayrılmasını sağlar. Bu yapı ise açık bir promotor kompleksi olarak adlandırılır. </a:t>
            </a:r>
          </a:p>
          <a:p>
            <a:pPr marL="228600" marR="0" lvl="0" indent="-2286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Yaklaşık olarak 10 baz çifti çözülür ve polimeraz enzimi RNA zincirini inşa etmeye başlar.  </a:t>
            </a:r>
          </a:p>
          <a:p>
            <a:pPr marL="228600" marR="0" lvl="0" indent="-2286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Enzimin bu iş için kullandığı yapı malzemeleri ATP, GTP, CTP ve UTP’den oluşan dört ribonükleosit trifosfatlardır. </a:t>
            </a:r>
          </a:p>
          <a:p>
            <a:pPr marL="228600" marR="0" lvl="0" indent="-2286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İlk veya başlangıç noktası genellikle bir pürin nükleotidir. İlk nükleotid yerleştirildikten sonra, polimeraz ikinci nükleotide bağlanır ve onu birinci nükleotidle birleştirir. </a:t>
            </a:r>
          </a:p>
          <a:p>
            <a:pPr marL="228600" marR="0" lvl="0" indent="-2286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Böylece, RNA zincirinin başlangıç fosfodiester bağı oluşmuş olur. Bu aşamada başlangıç safhası tamamlanmış olur.</a:t>
            </a:r>
            <a:endParaRPr kumimoji="0" lang="tr-TR" sz="12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100" name="Picture 4" descr="ŞEkil 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2636912"/>
            <a:ext cx="4514850" cy="4077072"/>
          </a:xfrm>
          <a:prstGeom prst="rect">
            <a:avLst/>
          </a:prstGeom>
          <a:noFill/>
          <a:ln w="9525">
            <a:noFill/>
            <a:miter lim="800000"/>
            <a:headEnd/>
            <a:tailEnd/>
          </a:ln>
        </p:spPr>
      </p:pic>
      <p:pic>
        <p:nvPicPr>
          <p:cNvPr id="13" name="Picture 2" descr="C:\Users\Sebahattin Özcan\Pictures\Esra02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476672"/>
            <a:ext cx="3701367" cy="864096"/>
          </a:xfrm>
          <a:prstGeom prst="rect">
            <a:avLst/>
          </a:prstGeom>
          <a:noFill/>
        </p:spPr>
      </p:pic>
      <p:pic>
        <p:nvPicPr>
          <p:cNvPr id="14" name="Picture 3" descr="C:\Users\Sebahattin Özcan\Pictures\Esra02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512" y="1484784"/>
            <a:ext cx="4932040" cy="1049930"/>
          </a:xfrm>
          <a:prstGeom prst="rect">
            <a:avLst/>
          </a:prstGeom>
          <a:noFill/>
        </p:spPr>
      </p:pic>
      <p:sp>
        <p:nvSpPr>
          <p:cNvPr id="3" name="Rectangle 2"/>
          <p:cNvSpPr/>
          <p:nvPr/>
        </p:nvSpPr>
        <p:spPr>
          <a:xfrm>
            <a:off x="4283968" y="6309320"/>
            <a:ext cx="4506011" cy="369332"/>
          </a:xfrm>
          <a:prstGeom prst="rect">
            <a:avLst/>
          </a:prstGeom>
        </p:spPr>
        <p:txBody>
          <a:bodyPr wrap="none">
            <a:spAutoFit/>
          </a:bodyPr>
          <a:lstStyle/>
          <a:p>
            <a:r>
              <a:rPr lang="en-US" dirty="0" smtClean="0">
                <a:solidFill>
                  <a:srgbClr val="0000FF"/>
                </a:solidFill>
              </a:rPr>
              <a:t>Darnell </a:t>
            </a:r>
            <a:r>
              <a:rPr lang="en-US" dirty="0" err="1" smtClean="0">
                <a:solidFill>
                  <a:srgbClr val="0000FF"/>
                </a:solidFill>
              </a:rPr>
              <a:t>vd</a:t>
            </a:r>
            <a:r>
              <a:rPr lang="en-US" dirty="0" smtClean="0">
                <a:solidFill>
                  <a:srgbClr val="0000FF"/>
                </a:solidFill>
              </a:rPr>
              <a:t>. 1990, Yıldırım </a:t>
            </a:r>
            <a:r>
              <a:rPr lang="en-US" dirty="0" smtClean="0">
                <a:solidFill>
                  <a:srgbClr val="0000FF"/>
                </a:solidFill>
              </a:rPr>
              <a:t>2002 </a:t>
            </a:r>
            <a:r>
              <a:rPr lang="en-US" dirty="0">
                <a:solidFill>
                  <a:srgbClr val="0000FF"/>
                </a:solidFill>
              </a:rPr>
              <a:t>(Ed: Özcan </a:t>
            </a:r>
            <a:r>
              <a:rPr lang="en-US" dirty="0" err="1">
                <a:solidFill>
                  <a:srgbClr val="0000FF"/>
                </a:solidFill>
              </a:rPr>
              <a:t>vd</a:t>
            </a:r>
            <a:r>
              <a:rPr lang="en-US" dirty="0" smtClean="0">
                <a:solidFill>
                  <a:srgbClr val="0000FF"/>
                </a:solidFill>
              </a:rPr>
              <a:t>.)</a:t>
            </a:r>
            <a:endParaRPr lang="en-US"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360040"/>
          </a:xfrm>
        </p:spPr>
        <p:txBody>
          <a:bodyPr>
            <a:noAutofit/>
          </a:bodyPr>
          <a:lstStyle/>
          <a:p>
            <a:r>
              <a:rPr lang="tr-TR" sz="2800" dirty="0" smtClean="0">
                <a:solidFill>
                  <a:srgbClr val="FF0000"/>
                </a:solidFill>
              </a:rPr>
              <a:t>Transcription (</a:t>
            </a:r>
            <a:r>
              <a:rPr lang="tr-TR" sz="2800" b="1" dirty="0" smtClean="0">
                <a:solidFill>
                  <a:srgbClr val="FF0000"/>
                </a:solidFill>
                <a:latin typeface="Garamond" pitchFamily="18" charset="0"/>
                <a:cs typeface="Arial" pitchFamily="34" charset="0"/>
              </a:rPr>
              <a:t>Uzama</a:t>
            </a:r>
            <a:r>
              <a:rPr lang="tr-TR" sz="2800" b="1" dirty="0" smtClean="0">
                <a:solidFill>
                  <a:srgbClr val="FF0000"/>
                </a:solidFill>
                <a:latin typeface="Garamond" pitchFamily="18" charset="0"/>
                <a:ea typeface="Times New Roman" pitchFamily="18" charset="0"/>
                <a:cs typeface="Arial" pitchFamily="34" charset="0"/>
              </a:rPr>
              <a:t> safhası</a:t>
            </a:r>
            <a:r>
              <a:rPr lang="tr-TR" sz="2800" dirty="0" smtClean="0">
                <a:solidFill>
                  <a:srgbClr val="FF0000"/>
                </a:solidFill>
              </a:rPr>
              <a:t>)</a:t>
            </a:r>
            <a:endParaRPr lang="tr-TR" sz="2800" dirty="0"/>
          </a:p>
        </p:txBody>
      </p:sp>
      <p:sp>
        <p:nvSpPr>
          <p:cNvPr id="3" name="Content Placeholder 2"/>
          <p:cNvSpPr>
            <a:spLocks noGrp="1"/>
          </p:cNvSpPr>
          <p:nvPr>
            <p:ph idx="1"/>
          </p:nvPr>
        </p:nvSpPr>
        <p:spPr>
          <a:xfrm>
            <a:off x="5364088" y="692696"/>
            <a:ext cx="3322712" cy="5433467"/>
          </a:xfrm>
        </p:spPr>
        <p:txBody>
          <a:bodyPr>
            <a:normAutofit fontScale="47500" lnSpcReduction="20000"/>
          </a:bodyPr>
          <a:lstStyle/>
          <a:p>
            <a:r>
              <a:rPr lang="tr-TR" dirty="0" smtClean="0"/>
              <a:t>Başlangıç safhasının başlamasından kısa bir süre sonra sigma faktörü RNA polimerazdan ayrılır ve uzama safhası başlar. </a:t>
            </a:r>
          </a:p>
          <a:p>
            <a:r>
              <a:rPr lang="tr-TR" dirty="0" smtClean="0"/>
              <a:t>Transkripsiyonun uzama safhasında RNA polimeraz, ribonükleotidlerin büyüyen RNA zincirine ardışık olarak bağlanmalarını sağlar. </a:t>
            </a:r>
          </a:p>
          <a:p>
            <a:r>
              <a:rPr lang="tr-TR" dirty="0" smtClean="0"/>
              <a:t>RNA, daima 5’</a:t>
            </a:r>
            <a:r>
              <a:rPr lang="tr-TR" dirty="0" smtClean="0">
                <a:sym typeface="Wingdings"/>
              </a:rPr>
              <a:t></a:t>
            </a:r>
            <a:r>
              <a:rPr lang="tr-TR" dirty="0" smtClean="0"/>
              <a:t>3’ yönünde sentez edilir. </a:t>
            </a:r>
          </a:p>
          <a:p>
            <a:r>
              <a:rPr lang="tr-TR" dirty="0" smtClean="0"/>
              <a:t>Bu işlem esnasında RNA polimeraz DNA kalıbı boyunca ayrılan DNA iplikçiklerinin oluşturduğu transkripsiyon kabarcığı ile beraber hareket eder.</a:t>
            </a:r>
          </a:p>
          <a:p>
            <a:r>
              <a:rPr lang="tr-TR" dirty="0" smtClean="0"/>
              <a:t>Bu kabarcık içinde bulunan DNA kalıbındaki bazlar teker teker gelen ribonükleotidlerle eşleşirler. </a:t>
            </a:r>
          </a:p>
          <a:p>
            <a:r>
              <a:rPr lang="tr-TR" dirty="0" smtClean="0"/>
              <a:t>Bu transkripsiyon aleti ilerledikçe ayrılmış olan DNA iplikçikleri tekrar birbirine sarılarak eski çift sarmal hallerine geri dönerler. </a:t>
            </a:r>
          </a:p>
          <a:p>
            <a:r>
              <a:rPr lang="tr-TR" dirty="0" smtClean="0"/>
              <a:t>Yalnızca RNA polimerazın DNA kalıp iplikçiğini okumasına yetecek kadar iplikçik ayrışımı gerçekleşir. </a:t>
            </a:r>
          </a:p>
          <a:p>
            <a:endParaRPr lang="tr-TR" dirty="0" smtClean="0"/>
          </a:p>
          <a:p>
            <a:endParaRPr lang="tr-TR" dirty="0"/>
          </a:p>
        </p:txBody>
      </p:sp>
      <p:pic>
        <p:nvPicPr>
          <p:cNvPr id="4" name="Picture 4" descr="ŞEkil 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836712"/>
            <a:ext cx="4514850" cy="460851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576064"/>
          </a:xfrm>
        </p:spPr>
        <p:txBody>
          <a:bodyPr>
            <a:normAutofit/>
          </a:bodyPr>
          <a:lstStyle/>
          <a:p>
            <a:r>
              <a:rPr lang="tr-TR" sz="2400" dirty="0" smtClean="0">
                <a:solidFill>
                  <a:srgbClr val="FF0000"/>
                </a:solidFill>
              </a:rPr>
              <a:t>Transcription (</a:t>
            </a:r>
            <a:r>
              <a:rPr lang="tr-TR" sz="2400" b="1" dirty="0" smtClean="0">
                <a:solidFill>
                  <a:srgbClr val="FF0000"/>
                </a:solidFill>
                <a:latin typeface="Garamond" pitchFamily="18" charset="0"/>
                <a:cs typeface="Arial" pitchFamily="34" charset="0"/>
              </a:rPr>
              <a:t>Sonlanma</a:t>
            </a:r>
            <a:r>
              <a:rPr lang="tr-TR" sz="2400" b="1" dirty="0" smtClean="0">
                <a:solidFill>
                  <a:srgbClr val="FF0000"/>
                </a:solidFill>
                <a:latin typeface="Garamond" pitchFamily="18" charset="0"/>
                <a:ea typeface="Times New Roman" pitchFamily="18" charset="0"/>
                <a:cs typeface="Arial" pitchFamily="34" charset="0"/>
              </a:rPr>
              <a:t> safhası</a:t>
            </a:r>
            <a:r>
              <a:rPr lang="tr-TR" sz="2400" dirty="0" smtClean="0">
                <a:solidFill>
                  <a:srgbClr val="FF0000"/>
                </a:solidFill>
              </a:rPr>
              <a:t>)</a:t>
            </a:r>
            <a:endParaRPr lang="tr-TR" sz="2400" dirty="0"/>
          </a:p>
        </p:txBody>
      </p:sp>
      <p:sp>
        <p:nvSpPr>
          <p:cNvPr id="3" name="Content Placeholder 2"/>
          <p:cNvSpPr>
            <a:spLocks noGrp="1"/>
          </p:cNvSpPr>
          <p:nvPr>
            <p:ph idx="1"/>
          </p:nvPr>
        </p:nvSpPr>
        <p:spPr>
          <a:xfrm>
            <a:off x="5364088" y="476672"/>
            <a:ext cx="3672408" cy="6048672"/>
          </a:xfrm>
        </p:spPr>
        <p:txBody>
          <a:bodyPr>
            <a:noAutofit/>
          </a:bodyPr>
          <a:lstStyle/>
          <a:p>
            <a:r>
              <a:rPr lang="tr-TR" sz="1100" b="1" dirty="0" smtClean="0">
                <a:latin typeface="Times New Roman" pitchFamily="18" charset="0"/>
                <a:cs typeface="Times New Roman" pitchFamily="18" charset="0"/>
              </a:rPr>
              <a:t>Promotor’ların transkripsiyon için başlangıç sinyalleri olarak görev yapmaları gibi genlerin sonlarındaki diğer bölgeler (terminatör) de sona eriş sinyalini verirler. </a:t>
            </a:r>
          </a:p>
          <a:p>
            <a:r>
              <a:rPr lang="tr-TR" sz="1100" b="1" dirty="0" smtClean="0">
                <a:latin typeface="Times New Roman" pitchFamily="18" charset="0"/>
                <a:cs typeface="Times New Roman" pitchFamily="18" charset="0"/>
              </a:rPr>
              <a:t>RNA polimeraz sona eriş sinyallerini de tanır ve sonuçta olgunlaşmamış (ham) RNA ve enzim  DNA kalıbından ayrılır. </a:t>
            </a:r>
          </a:p>
          <a:p>
            <a:r>
              <a:rPr lang="tr-TR" sz="1100" b="1" i="1" dirty="0" smtClean="0">
                <a:latin typeface="Times New Roman" pitchFamily="18" charset="0"/>
                <a:cs typeface="Times New Roman" pitchFamily="18" charset="0"/>
              </a:rPr>
              <a:t>E. coli</a:t>
            </a:r>
            <a:r>
              <a:rPr lang="tr-TR" sz="1100" b="1" dirty="0" smtClean="0">
                <a:latin typeface="Times New Roman" pitchFamily="18" charset="0"/>
                <a:cs typeface="Times New Roman" pitchFamily="18" charset="0"/>
              </a:rPr>
              <a:t>’de gerçekleşen transkripsiyonun sona erdirilmesi iki ana mekanizmaya sahiptir.</a:t>
            </a:r>
          </a:p>
          <a:p>
            <a:r>
              <a:rPr lang="tr-TR" sz="1100" b="1" dirty="0" smtClean="0">
                <a:latin typeface="Times New Roman" pitchFamily="18" charset="0"/>
                <a:cs typeface="Times New Roman" pitchFamily="18" charset="0"/>
              </a:rPr>
              <a:t>İlki, işlemin direkt olarak sona erdirilmesidir. Bitirici diziler yaklaşık olarak 40 bp içerirler ve kalıp üzerinde 6 veya daha fazla A tarafından izlenen GC-zengin bir bölge ile son bulurlar. RNA üzerindeki tamamlayıcı GC dizileri sıralanış şekillerinden ötürü transkriptin bu bölgesinde kendisi üzerinde tamamlayıcı bir bağ oluşturma kabiliyetindedir. Bu bölgede sonuç olarak oluşan çift iplikçikli RNA bölgesi saç tokası kıvrımı olarak adlandırılır. Bu kıvrım DNA kalıbındaki A’lara karşılık gelen bir seri U ile son bulur. Saç tokası kıvrımı yapısı ve U serisi RNA polimerazın serbest bırakılması ve transkripsiyonun sona erdirilişi için bir sinyal görevi görür.</a:t>
            </a:r>
          </a:p>
          <a:p>
            <a:r>
              <a:rPr lang="tr-TR" sz="1100" b="1" dirty="0" smtClean="0">
                <a:latin typeface="Times New Roman" pitchFamily="18" charset="0"/>
                <a:cs typeface="Times New Roman" pitchFamily="18" charset="0"/>
              </a:rPr>
              <a:t>Sona erişin ikinci tipinde, RNA polimerazın sona eriş sinyallerini tanıması için </a:t>
            </a:r>
            <a:r>
              <a:rPr lang="tr-TR" sz="1100" b="1" i="1" dirty="0" smtClean="0">
                <a:latin typeface="Times New Roman" pitchFamily="18" charset="0"/>
                <a:cs typeface="Times New Roman" pitchFamily="18" charset="0"/>
              </a:rPr>
              <a:t>rho</a:t>
            </a:r>
            <a:r>
              <a:rPr lang="tr-TR" sz="1100" b="1" dirty="0" smtClean="0">
                <a:latin typeface="Times New Roman" pitchFamily="18" charset="0"/>
                <a:cs typeface="Times New Roman" pitchFamily="18" charset="0"/>
              </a:rPr>
              <a:t> olarak isimlendirilen ilave bir protein faktörünün yardımına ihtiyaç duyulur.  Bu tip sona eriş sinyaline sahip mRNA’larda saç kıvrımı yapısı ve U serisi bulunmamaktadır. İlk olarak </a:t>
            </a:r>
            <a:r>
              <a:rPr lang="tr-TR" sz="1100" b="1" i="1" dirty="0" smtClean="0">
                <a:latin typeface="Times New Roman" pitchFamily="18" charset="0"/>
                <a:cs typeface="Times New Roman" pitchFamily="18" charset="0"/>
              </a:rPr>
              <a:t>rho</a:t>
            </a:r>
            <a:r>
              <a:rPr lang="tr-TR" sz="1100" b="1" dirty="0" smtClean="0">
                <a:latin typeface="Times New Roman" pitchFamily="18" charset="0"/>
                <a:cs typeface="Times New Roman" pitchFamily="18" charset="0"/>
              </a:rPr>
              <a:t> RNA üzerindeki spesifik bir bölgeye bağlanır ve RNA’yı RNA polimerazdan çekerek kurtarır ve transkripsiyonun sona ermesini sağlar. Sona erişin her iki mekanizmasının etkinliği, çevreleyen diziler ve diğer protein faktörleri tarafından da edilmektedir.</a:t>
            </a:r>
          </a:p>
          <a:p>
            <a:endParaRPr lang="tr-TR" sz="1100" dirty="0">
              <a:latin typeface="Times New Roman" pitchFamily="18" charset="0"/>
              <a:cs typeface="Times New Roman" pitchFamily="18" charset="0"/>
            </a:endParaRPr>
          </a:p>
        </p:txBody>
      </p:sp>
      <p:grpSp>
        <p:nvGrpSpPr>
          <p:cNvPr id="8" name="Group 7"/>
          <p:cNvGrpSpPr/>
          <p:nvPr/>
        </p:nvGrpSpPr>
        <p:grpSpPr>
          <a:xfrm>
            <a:off x="0" y="620688"/>
            <a:ext cx="5364088" cy="4392488"/>
            <a:chOff x="0" y="620688"/>
            <a:chExt cx="5364088" cy="4392488"/>
          </a:xfrm>
        </p:grpSpPr>
        <p:pic>
          <p:nvPicPr>
            <p:cNvPr id="4" name="Picture 3" descr="C:\Users\Sebahattin Özcan\Pictures\Esra02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620688"/>
              <a:ext cx="5340104" cy="4392488"/>
            </a:xfrm>
            <a:prstGeom prst="rect">
              <a:avLst/>
            </a:prstGeom>
            <a:noFill/>
          </p:spPr>
        </p:pic>
        <p:sp>
          <p:nvSpPr>
            <p:cNvPr id="5" name="Rectangle 4"/>
            <p:cNvSpPr/>
            <p:nvPr/>
          </p:nvSpPr>
          <p:spPr>
            <a:xfrm>
              <a:off x="4067944" y="3140968"/>
              <a:ext cx="1296144" cy="187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tr-TR" sz="2800" dirty="0" smtClean="0">
                <a:solidFill>
                  <a:srgbClr val="FF0000"/>
                </a:solidFill>
              </a:rPr>
              <a:t>Transcription (</a:t>
            </a:r>
            <a:r>
              <a:rPr lang="tr-TR" sz="2800" b="1" dirty="0" smtClean="0">
                <a:solidFill>
                  <a:srgbClr val="FF0000"/>
                </a:solidFill>
                <a:latin typeface="Garamond" pitchFamily="18" charset="0"/>
                <a:cs typeface="Arial" pitchFamily="34" charset="0"/>
              </a:rPr>
              <a:t>Sonlanma</a:t>
            </a:r>
            <a:r>
              <a:rPr lang="tr-TR" sz="2800" b="1" dirty="0" smtClean="0">
                <a:solidFill>
                  <a:srgbClr val="FF0000"/>
                </a:solidFill>
                <a:latin typeface="Garamond" pitchFamily="18" charset="0"/>
                <a:ea typeface="Times New Roman" pitchFamily="18" charset="0"/>
                <a:cs typeface="Arial" pitchFamily="34" charset="0"/>
              </a:rPr>
              <a:t> safhası</a:t>
            </a:r>
            <a:r>
              <a:rPr lang="tr-TR" sz="2800" dirty="0" smtClean="0">
                <a:solidFill>
                  <a:srgbClr val="FF0000"/>
                </a:solidFill>
              </a:rPr>
              <a:t>)</a:t>
            </a:r>
            <a:endParaRPr lang="tr-TR" sz="2800" dirty="0"/>
          </a:p>
        </p:txBody>
      </p:sp>
      <p:pic>
        <p:nvPicPr>
          <p:cNvPr id="1028" name="Picture 4" descr="C:\Users\Sebahattin Özcan\Pictures\Esra02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6200000">
            <a:off x="4977769" y="286927"/>
            <a:ext cx="2850642" cy="4238244"/>
          </a:xfrm>
          <a:prstGeom prst="rect">
            <a:avLst/>
          </a:prstGeom>
          <a:noFill/>
        </p:spPr>
      </p:pic>
      <p:sp>
        <p:nvSpPr>
          <p:cNvPr id="8" name="TextBox 7"/>
          <p:cNvSpPr txBox="1"/>
          <p:nvPr/>
        </p:nvSpPr>
        <p:spPr>
          <a:xfrm>
            <a:off x="179512" y="2996952"/>
            <a:ext cx="3960440" cy="1815882"/>
          </a:xfrm>
          <a:prstGeom prst="rect">
            <a:avLst/>
          </a:prstGeom>
          <a:noFill/>
        </p:spPr>
        <p:txBody>
          <a:bodyPr wrap="square" rtlCol="0">
            <a:spAutoFit/>
          </a:bodyPr>
          <a:lstStyle/>
          <a:p>
            <a:r>
              <a:rPr lang="tr-TR" sz="1600" dirty="0" smtClean="0"/>
              <a:t>Prokaryot genlerinde intron olmadığından dolayı mRNA doğrudan protein sentezine katılır. Prokartotlarda çekirdek bulunamadığı için de, bir taraftan mRNA sentezi sürerken aynı zamanda stoplazmada ribozomlar mRNA’nın sentezlenmiş kısmına takılarak translasyonu başlatırlar.</a:t>
            </a:r>
            <a:endParaRPr lang="tr-TR" sz="1600" dirty="0"/>
          </a:p>
        </p:txBody>
      </p:sp>
      <p:sp>
        <p:nvSpPr>
          <p:cNvPr id="9" name="TextBox 8"/>
          <p:cNvSpPr txBox="1"/>
          <p:nvPr/>
        </p:nvSpPr>
        <p:spPr>
          <a:xfrm>
            <a:off x="4355976" y="4149080"/>
            <a:ext cx="4320480" cy="1224136"/>
          </a:xfrm>
          <a:prstGeom prst="rect">
            <a:avLst/>
          </a:prstGeom>
          <a:noFill/>
        </p:spPr>
        <p:txBody>
          <a:bodyPr wrap="square" rtlCol="0">
            <a:spAutoFit/>
          </a:bodyPr>
          <a:lstStyle/>
          <a:p>
            <a:r>
              <a:rPr lang="tr-TR" dirty="0" smtClean="0"/>
              <a:t>Ökaryotik genlerde bulunan intron bölgeleri de mRNA’ya şifrelenir. Daha sonra mRNA’da intron bölgeleri keselip çıkartılarak olgun mRNA oluşurak stoplazmaya taşınır. </a:t>
            </a:r>
            <a:endParaRPr lang="tr-TR" dirty="0"/>
          </a:p>
        </p:txBody>
      </p:sp>
      <p:grpSp>
        <p:nvGrpSpPr>
          <p:cNvPr id="15" name="Group 14"/>
          <p:cNvGrpSpPr/>
          <p:nvPr/>
        </p:nvGrpSpPr>
        <p:grpSpPr>
          <a:xfrm>
            <a:off x="107504" y="836712"/>
            <a:ext cx="4118020" cy="2016224"/>
            <a:chOff x="107504" y="836712"/>
            <a:chExt cx="4118020" cy="2016224"/>
          </a:xfrm>
        </p:grpSpPr>
        <p:pic>
          <p:nvPicPr>
            <p:cNvPr id="10" name="Picture 1" descr="C:\Users\Sebahattin Özcan\Pictures\Esra03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836712"/>
              <a:ext cx="4118020" cy="2016224"/>
            </a:xfrm>
            <a:prstGeom prst="rect">
              <a:avLst/>
            </a:prstGeom>
            <a:noFill/>
          </p:spPr>
        </p:pic>
        <p:sp>
          <p:nvSpPr>
            <p:cNvPr id="11" name="Rounded Rectangle 10"/>
            <p:cNvSpPr/>
            <p:nvPr/>
          </p:nvSpPr>
          <p:spPr>
            <a:xfrm>
              <a:off x="2051720" y="2564904"/>
              <a:ext cx="2088232" cy="28803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Rounded Rectangle 11"/>
            <p:cNvSpPr/>
            <p:nvPr/>
          </p:nvSpPr>
          <p:spPr>
            <a:xfrm>
              <a:off x="3419872" y="2276872"/>
              <a:ext cx="720080" cy="3600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Rectangle 12"/>
            <p:cNvSpPr/>
            <p:nvPr/>
          </p:nvSpPr>
          <p:spPr>
            <a:xfrm>
              <a:off x="2195736" y="1052736"/>
              <a:ext cx="360040" cy="7200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Rectangle 13"/>
            <p:cNvSpPr/>
            <p:nvPr/>
          </p:nvSpPr>
          <p:spPr>
            <a:xfrm>
              <a:off x="2051720" y="2204864"/>
              <a:ext cx="360040" cy="7200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3" name="TextBox 2"/>
          <p:cNvSpPr txBox="1"/>
          <p:nvPr/>
        </p:nvSpPr>
        <p:spPr>
          <a:xfrm>
            <a:off x="6300192" y="6093296"/>
            <a:ext cx="1487043" cy="369332"/>
          </a:xfrm>
          <a:prstGeom prst="rect">
            <a:avLst/>
          </a:prstGeom>
          <a:noFill/>
        </p:spPr>
        <p:txBody>
          <a:bodyPr wrap="none" rtlCol="0">
            <a:spAutoFit/>
          </a:bodyPr>
          <a:lstStyle/>
          <a:p>
            <a:r>
              <a:rPr lang="en-US" dirty="0" err="1" smtClean="0">
                <a:solidFill>
                  <a:srgbClr val="0000FF"/>
                </a:solidFill>
              </a:rPr>
              <a:t>Yüce</a:t>
            </a:r>
            <a:r>
              <a:rPr lang="en-US" dirty="0" smtClean="0">
                <a:solidFill>
                  <a:srgbClr val="0000FF"/>
                </a:solidFill>
              </a:rPr>
              <a:t> </a:t>
            </a:r>
            <a:r>
              <a:rPr lang="en-US" dirty="0" err="1" smtClean="0">
                <a:solidFill>
                  <a:srgbClr val="0000FF"/>
                </a:solidFill>
              </a:rPr>
              <a:t>vd</a:t>
            </a:r>
            <a:r>
              <a:rPr lang="en-US" dirty="0" smtClean="0">
                <a:solidFill>
                  <a:srgbClr val="0000FF"/>
                </a:solidFill>
              </a:rPr>
              <a:t>. 2010</a:t>
            </a:r>
            <a:endParaRPr lang="en-US"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432048"/>
          </a:xfrm>
        </p:spPr>
        <p:txBody>
          <a:bodyPr>
            <a:normAutofit fontScale="90000"/>
          </a:bodyPr>
          <a:lstStyle/>
          <a:p>
            <a:r>
              <a:rPr lang="tr-TR" sz="2400" dirty="0" smtClean="0">
                <a:solidFill>
                  <a:srgbClr val="FF0000"/>
                </a:solidFill>
              </a:rPr>
              <a:t>Translasyon (Protein Sentezi):Başlangıç Aşaması</a:t>
            </a:r>
            <a:endParaRPr lang="tr-TR" sz="2400" dirty="0">
              <a:solidFill>
                <a:srgbClr val="FF0000"/>
              </a:solidFill>
            </a:endParaRPr>
          </a:p>
        </p:txBody>
      </p:sp>
      <p:sp>
        <p:nvSpPr>
          <p:cNvPr id="3" name="Content Placeholder 2"/>
          <p:cNvSpPr>
            <a:spLocks noGrp="1"/>
          </p:cNvSpPr>
          <p:nvPr>
            <p:ph idx="1"/>
          </p:nvPr>
        </p:nvSpPr>
        <p:spPr>
          <a:xfrm>
            <a:off x="3563888" y="620688"/>
            <a:ext cx="5400600" cy="5904656"/>
          </a:xfrm>
        </p:spPr>
        <p:txBody>
          <a:bodyPr>
            <a:normAutofit fontScale="25000" lnSpcReduction="20000"/>
          </a:bodyPr>
          <a:lstStyle/>
          <a:p>
            <a:r>
              <a:rPr lang="tr-TR" sz="5600" dirty="0" smtClean="0"/>
              <a:t>Başlangıç safhası mRNA, ribozomlar ve spesifik tRNA moleküllerine ilave olarak, başlangıç faktörleri olarak adlandırılan IF1, IF2 ve IF3 gibi birçok faktöre ihtiyaç duyar</a:t>
            </a:r>
            <a:r>
              <a:rPr lang="tr-TR" sz="5600" i="1" dirty="0" smtClean="0"/>
              <a:t>.</a:t>
            </a:r>
          </a:p>
          <a:p>
            <a:r>
              <a:rPr lang="tr-TR" sz="5600" i="1" dirty="0" smtClean="0"/>
              <a:t> E. coli </a:t>
            </a:r>
            <a:r>
              <a:rPr lang="tr-TR" sz="5600" dirty="0" smtClean="0"/>
              <a:t>ve diğer bir çok prokaryotik organizmalarda yeni sentezlenen herhangi bir polipeptidteki ilk amino asit N-formilmetionindir.</a:t>
            </a:r>
          </a:p>
          <a:p>
            <a:r>
              <a:rPr lang="tr-TR" sz="5600" dirty="0" smtClean="0"/>
              <a:t> Bu amino asit tRNA</a:t>
            </a:r>
            <a:r>
              <a:rPr lang="tr-TR" sz="5600" baseline="30000" dirty="0" smtClean="0"/>
              <a:t>Met</a:t>
            </a:r>
            <a:r>
              <a:rPr lang="tr-TR" sz="5600" dirty="0" smtClean="0"/>
              <a:t> yerine tRNA</a:t>
            </a:r>
            <a:r>
              <a:rPr lang="tr-TR" sz="5600" baseline="30000" dirty="0" smtClean="0"/>
              <a:t>fMet</a:t>
            </a:r>
            <a:r>
              <a:rPr lang="tr-TR" sz="5600" dirty="0" smtClean="0"/>
              <a:t> olarak tanımlanan bir başlangıç tRNA’sı tarafından temin edilmektedir. </a:t>
            </a:r>
          </a:p>
          <a:p>
            <a:r>
              <a:rPr lang="tr-TR" sz="5600" dirty="0" smtClean="0"/>
              <a:t>Bu başlangıç tRNA’sı normal metionin antikodonuna sahip olmasına rağmen, metioninden ziyade N-formilmetionin temin etmektedir. </a:t>
            </a:r>
          </a:p>
          <a:p>
            <a:r>
              <a:rPr lang="tr-TR" sz="5600" i="1" dirty="0" smtClean="0"/>
              <a:t>E. coli</a:t>
            </a:r>
            <a:r>
              <a:rPr lang="tr-TR" sz="5600" dirty="0" smtClean="0"/>
              <a:t>’da AUG ve GUG ve seyrek olarakta UUG başlangıç kodonları olarak kullanılmaktadır. </a:t>
            </a:r>
          </a:p>
          <a:p>
            <a:r>
              <a:rPr lang="tr-TR" sz="5600" dirty="0" smtClean="0"/>
              <a:t>Bu üçlülerden biri başlangıç pozisyonunda bulunduğunda, N-formilMet-tRNA tarafından tanınır ve metionin, zincirdeki ilk amino asit olarak karşımıza çıkar. </a:t>
            </a:r>
          </a:p>
          <a:p>
            <a:pPr>
              <a:buNone/>
            </a:pPr>
            <a:r>
              <a:rPr lang="tr-TR" sz="5600" b="1" dirty="0" smtClean="0"/>
              <a:t>Başlangıç safhası üç aşamada gerçekleşir ve aşağıdaki şekilde özetlenebilir:</a:t>
            </a:r>
          </a:p>
          <a:p>
            <a:pPr lvl="0"/>
            <a:r>
              <a:rPr lang="tr-TR" sz="5600" dirty="0" smtClean="0"/>
              <a:t>Başlangıç safhası mRNA’nın 30S alt-ünitesine bağlanmasını içerir. Bağlanma IF3 faktörü tarafından teşvik edilir. Protein biyosentezine angaje olmamış olan ribozom alt üniteleri serbest formda bulunurlar. Bunlar başlangıç işleminin bir sonucu olarak bütün bir ribozom halinde birleşirler.</a:t>
            </a:r>
          </a:p>
          <a:p>
            <a:pPr lvl="0"/>
            <a:r>
              <a:rPr lang="tr-TR" sz="5600" dirty="0" smtClean="0"/>
              <a:t>IF2 başlangıç faktörü GTP (guanozin trifosfat)’a ve başlatıcı fMet-tRNA’ya bağlanır ve fMet-tRNA’nın başlangıç kompleksine bağlanmasını teşvik eder. Böylece, fMet-tRNA’yı “P” bölgesine götürür.</a:t>
            </a:r>
          </a:p>
          <a:p>
            <a:pPr lvl="0"/>
            <a:r>
              <a:rPr lang="tr-TR" sz="5600" dirty="0" smtClean="0"/>
              <a:t>Bir ribozom proteini parçalanarak iki alt ünitenin oluşumu sağlanır. Bu safhada IF2 ve IF3 faktörleri serbest bırakılır. (IF1’in rolü tam olarak açık değildir, ancak ribozomun tekrar sirkülasyonunda rol aldığı düşünülmektedir.)</a:t>
            </a:r>
          </a:p>
          <a:p>
            <a:endParaRPr lang="tr-TR" dirty="0"/>
          </a:p>
        </p:txBody>
      </p:sp>
      <p:pic>
        <p:nvPicPr>
          <p:cNvPr id="84994" name="Picture 2" descr="Şekil 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692696"/>
            <a:ext cx="3456384" cy="4769195"/>
          </a:xfrm>
          <a:prstGeom prst="rect">
            <a:avLst/>
          </a:prstGeom>
          <a:noFill/>
          <a:ln w="9525">
            <a:noFill/>
            <a:miter lim="800000"/>
            <a:headEnd/>
            <a:tailEnd/>
          </a:ln>
        </p:spPr>
      </p:pic>
      <p:sp>
        <p:nvSpPr>
          <p:cNvPr id="6" name="TextBox 5"/>
          <p:cNvSpPr txBox="1"/>
          <p:nvPr/>
        </p:nvSpPr>
        <p:spPr>
          <a:xfrm>
            <a:off x="4355976" y="6309320"/>
            <a:ext cx="4249255" cy="369332"/>
          </a:xfrm>
          <a:prstGeom prst="rect">
            <a:avLst/>
          </a:prstGeom>
          <a:noFill/>
        </p:spPr>
        <p:txBody>
          <a:bodyPr wrap="none" rtlCol="0">
            <a:spAutoFit/>
          </a:bodyPr>
          <a:lstStyle/>
          <a:p>
            <a:r>
              <a:rPr lang="en-US" dirty="0" smtClean="0">
                <a:solidFill>
                  <a:srgbClr val="0000FF"/>
                </a:solidFill>
              </a:rPr>
              <a:t>Griffiths 1996, Yıldırım </a:t>
            </a:r>
            <a:r>
              <a:rPr lang="en-US" dirty="0" smtClean="0">
                <a:solidFill>
                  <a:srgbClr val="0000FF"/>
                </a:solidFill>
              </a:rPr>
              <a:t>2002 </a:t>
            </a:r>
            <a:r>
              <a:rPr lang="en-US" dirty="0">
                <a:solidFill>
                  <a:srgbClr val="0000FF"/>
                </a:solidFill>
              </a:rPr>
              <a:t>(Ed: Özcan </a:t>
            </a:r>
            <a:r>
              <a:rPr lang="en-US" dirty="0" err="1">
                <a:solidFill>
                  <a:srgbClr val="0000FF"/>
                </a:solidFill>
              </a:rPr>
              <a:t>vd</a:t>
            </a:r>
            <a:r>
              <a:rPr lang="en-US" dirty="0" smtClean="0">
                <a:solidFill>
                  <a:srgbClr val="0000FF"/>
                </a:solidFill>
              </a:rPr>
              <a:t>.)</a:t>
            </a:r>
            <a:endParaRPr lang="en-US"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8072"/>
          </a:xfrm>
        </p:spPr>
        <p:txBody>
          <a:bodyPr>
            <a:normAutofit/>
          </a:bodyPr>
          <a:lstStyle/>
          <a:p>
            <a:r>
              <a:rPr lang="tr-TR" sz="2800" dirty="0" smtClean="0">
                <a:solidFill>
                  <a:srgbClr val="FF0000"/>
                </a:solidFill>
              </a:rPr>
              <a:t>Translasyon (Protein Sentezi):Uzama Aşaması</a:t>
            </a:r>
            <a:endParaRPr lang="tr-TR" sz="2800" dirty="0"/>
          </a:p>
        </p:txBody>
      </p:sp>
      <p:sp>
        <p:nvSpPr>
          <p:cNvPr id="3" name="Content Placeholder 2"/>
          <p:cNvSpPr>
            <a:spLocks noGrp="1"/>
          </p:cNvSpPr>
          <p:nvPr>
            <p:ph idx="1"/>
          </p:nvPr>
        </p:nvSpPr>
        <p:spPr>
          <a:xfrm>
            <a:off x="4211960" y="764704"/>
            <a:ext cx="4752528" cy="3384376"/>
          </a:xfrm>
        </p:spPr>
        <p:txBody>
          <a:bodyPr>
            <a:normAutofit fontScale="32500" lnSpcReduction="20000"/>
          </a:bodyPr>
          <a:lstStyle/>
          <a:p>
            <a:r>
              <a:rPr lang="tr-TR" sz="3700" b="1" dirty="0" smtClean="0"/>
              <a:t>Bu işlem EF-Tu, EF-Ts ve EF-G gibi üç protein faktörü tarafından gerçekleştirilir ve üç ayrı adımdan oluşur:</a:t>
            </a:r>
          </a:p>
          <a:p>
            <a:pPr lvl="0"/>
            <a:r>
              <a:rPr lang="tr-TR" sz="3700" b="1" dirty="0" smtClean="0"/>
              <a:t>Uzama faktörü EF-Tu aminoaçil-tRNA’nın “A” bölgesine girişine yardım eder. Bunu başarmak için, EF-Tu ilk önce GTP (guanozin trifosfat)’ye bağlanır. Aktifleştirilen bu EF-Tu/GTP kompleksi tRNA’ya bağlanır. Daha sonra kompleksin GTP’si GDP’ye hidrolize olmak yoluyla aminoaçil-tRNA’nın “A” bölgesine bağlanmasına yardımcı olur ve bu noktada EF-Tu serbest bırakılır (Şekil a) ve yeni tRNA “A” bölgesinde terkedilir (Şekil b).</a:t>
            </a:r>
          </a:p>
          <a:p>
            <a:pPr lvl="0"/>
            <a:r>
              <a:rPr lang="tr-TR" sz="3700" b="1" dirty="0" smtClean="0"/>
              <a:t>Uzama faktörü EF-Ts ribozomdan EF-Tu/GDP’nin ayrılışı ve EF-Tu/GTP’nin yeniden oluşumuna aracılık eder.</a:t>
            </a:r>
          </a:p>
          <a:p>
            <a:pPr lvl="0"/>
            <a:r>
              <a:rPr lang="tr-TR" sz="3700" b="1" dirty="0" smtClean="0"/>
              <a:t>Translokasyon bölümünde, peptidyl-tRNA üzerindeki polipeptid zinciri peptidiltransferaz enzimi tarafından katalize edilen bir reaksiyonda “A” bölgesinde aminoaçil-tRNA’ya transfer edilir (Şekil c). </a:t>
            </a:r>
          </a:p>
          <a:p>
            <a:pPr lvl="0"/>
            <a:r>
              <a:rPr lang="tr-TR" sz="3700" b="1" dirty="0" smtClean="0"/>
              <a:t>Daha sonra ribozom mRNA boyunca 5’</a:t>
            </a:r>
            <a:r>
              <a:rPr lang="tr-TR" sz="3700" b="1" dirty="0" smtClean="0">
                <a:sym typeface="Wingdings"/>
              </a:rPr>
              <a:t></a:t>
            </a:r>
            <a:r>
              <a:rPr lang="tr-TR" sz="3700" b="1" dirty="0" smtClean="0"/>
              <a:t>3’ yönünde bir kodon ileri giderek translokasyon gerçekleştirilir. Bu adım uzama faktörü EF-G’nin yardımıyla ve bir GTP’nin GDP’ye dönüşümüyle oluşur (Şekil d). Bu işlem “P” bölgesinden boşaltılmış tRNA’yı serbest bırakır ve yeni oluşturulmuş peptidyl-tRNA’yı “A” bölgesinden “P” bölgesine transfer eder (Şekil e).</a:t>
            </a:r>
          </a:p>
          <a:p>
            <a:endParaRPr lang="tr-TR" dirty="0"/>
          </a:p>
        </p:txBody>
      </p:sp>
      <p:pic>
        <p:nvPicPr>
          <p:cNvPr id="86018" name="Picture 2" descr="Şekil 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764704"/>
            <a:ext cx="4010025" cy="5210175"/>
          </a:xfrm>
          <a:prstGeom prst="rect">
            <a:avLst/>
          </a:prstGeom>
          <a:noFill/>
          <a:ln w="9525">
            <a:noFill/>
            <a:miter lim="800000"/>
            <a:headEnd/>
            <a:tailEnd/>
          </a:ln>
        </p:spPr>
      </p:pic>
      <p:pic>
        <p:nvPicPr>
          <p:cNvPr id="86019" name="Picture 3" descr="Şekil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1920" y="4005064"/>
            <a:ext cx="4152900" cy="2571750"/>
          </a:xfrm>
          <a:prstGeom prst="rect">
            <a:avLst/>
          </a:prstGeom>
          <a:noFill/>
          <a:ln w="9525">
            <a:noFill/>
            <a:miter lim="800000"/>
            <a:headEnd/>
            <a:tailEnd/>
          </a:ln>
        </p:spPr>
      </p:pic>
      <p:sp>
        <p:nvSpPr>
          <p:cNvPr id="7" name="TextBox 6"/>
          <p:cNvSpPr txBox="1"/>
          <p:nvPr/>
        </p:nvSpPr>
        <p:spPr>
          <a:xfrm>
            <a:off x="4716016" y="6381328"/>
            <a:ext cx="4249255" cy="369332"/>
          </a:xfrm>
          <a:prstGeom prst="rect">
            <a:avLst/>
          </a:prstGeom>
          <a:noFill/>
        </p:spPr>
        <p:txBody>
          <a:bodyPr wrap="none" rtlCol="0">
            <a:spAutoFit/>
          </a:bodyPr>
          <a:lstStyle/>
          <a:p>
            <a:r>
              <a:rPr lang="en-US" dirty="0" smtClean="0">
                <a:solidFill>
                  <a:srgbClr val="0000FF"/>
                </a:solidFill>
              </a:rPr>
              <a:t>Griffiths 1996, Yıldırım </a:t>
            </a:r>
            <a:r>
              <a:rPr lang="en-US" dirty="0" smtClean="0">
                <a:solidFill>
                  <a:srgbClr val="0000FF"/>
                </a:solidFill>
              </a:rPr>
              <a:t>2002 </a:t>
            </a:r>
            <a:r>
              <a:rPr lang="en-US" dirty="0">
                <a:solidFill>
                  <a:srgbClr val="0000FF"/>
                </a:solidFill>
              </a:rPr>
              <a:t>(Ed: Özcan </a:t>
            </a:r>
            <a:r>
              <a:rPr lang="en-US" dirty="0" err="1">
                <a:solidFill>
                  <a:srgbClr val="0000FF"/>
                </a:solidFill>
              </a:rPr>
              <a:t>vd</a:t>
            </a:r>
            <a:r>
              <a:rPr lang="en-US" dirty="0" smtClean="0">
                <a:solidFill>
                  <a:srgbClr val="0000FF"/>
                </a:solidFill>
              </a:rPr>
              <a:t>.)</a:t>
            </a:r>
            <a:endParaRPr lang="en-US"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nxterm.aecom.yu.edu/wiki/data/Recombinant_DNA_engineering_attach/plasmidmap.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50520" y="1412777"/>
            <a:ext cx="4635707" cy="4320480"/>
          </a:xfrm>
          <a:prstGeom prst="rect">
            <a:avLst/>
          </a:prstGeom>
          <a:noFill/>
        </p:spPr>
      </p:pic>
      <p:sp>
        <p:nvSpPr>
          <p:cNvPr id="2" name="Rectangle 1"/>
          <p:cNvSpPr/>
          <p:nvPr/>
        </p:nvSpPr>
        <p:spPr>
          <a:xfrm>
            <a:off x="3635896" y="6093296"/>
            <a:ext cx="5184576" cy="369332"/>
          </a:xfrm>
          <a:prstGeom prst="rect">
            <a:avLst/>
          </a:prstGeom>
        </p:spPr>
        <p:txBody>
          <a:bodyPr wrap="square">
            <a:spAutoFit/>
          </a:bodyPr>
          <a:lstStyle/>
          <a:p>
            <a:r>
              <a:rPr lang="en-US" dirty="0">
                <a:solidFill>
                  <a:srgbClr val="0000FF"/>
                </a:solidFill>
              </a:rPr>
              <a:t>https://</a:t>
            </a:r>
            <a:r>
              <a:rPr lang="en-US" dirty="0" err="1">
                <a:solidFill>
                  <a:srgbClr val="0000FF"/>
                </a:solidFill>
              </a:rPr>
              <a:t>www.addgene.org</a:t>
            </a:r>
            <a:r>
              <a:rPr lang="en-US" dirty="0">
                <a:solidFill>
                  <a:srgbClr val="0000FF"/>
                </a:solidFill>
              </a:rPr>
              <a:t>/vector-database/2093/</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504056"/>
          </a:xfrm>
        </p:spPr>
        <p:txBody>
          <a:bodyPr>
            <a:normAutofit fontScale="90000"/>
          </a:bodyPr>
          <a:lstStyle/>
          <a:p>
            <a:r>
              <a:rPr lang="tr-TR" sz="3200" dirty="0" smtClean="0">
                <a:solidFill>
                  <a:srgbClr val="FF0000"/>
                </a:solidFill>
              </a:rPr>
              <a:t>Translasyon (Protein Sentezi):Sonlanma Aşaması</a:t>
            </a:r>
            <a:endParaRPr lang="tr-TR" sz="3200" dirty="0"/>
          </a:p>
        </p:txBody>
      </p:sp>
      <p:sp>
        <p:nvSpPr>
          <p:cNvPr id="3" name="Content Placeholder 2"/>
          <p:cNvSpPr>
            <a:spLocks noGrp="1"/>
          </p:cNvSpPr>
          <p:nvPr>
            <p:ph idx="1"/>
          </p:nvPr>
        </p:nvSpPr>
        <p:spPr>
          <a:xfrm>
            <a:off x="4572000" y="908720"/>
            <a:ext cx="4464496" cy="5289451"/>
          </a:xfrm>
        </p:spPr>
        <p:txBody>
          <a:bodyPr>
            <a:normAutofit fontScale="40000" lnSpcReduction="20000"/>
          </a:bodyPr>
          <a:lstStyle/>
          <a:p>
            <a:r>
              <a:rPr lang="tr-TR" sz="3500" b="1" dirty="0" smtClean="0"/>
              <a:t>UAG, UAA ve UGA dur (stop) kodonlarıdır.</a:t>
            </a:r>
          </a:p>
          <a:p>
            <a:r>
              <a:rPr lang="tr-TR" sz="3500" b="1" dirty="0" smtClean="0"/>
              <a:t>Bu üçlü yazılımlar bir tRNA tarafından değil fakat RF1 ve RF2 şeklinde gösterilen ve serbest bırakma faktörleri olarak adlandırılan protein faktörleri tarafından tanınırlar.</a:t>
            </a:r>
          </a:p>
          <a:p>
            <a:r>
              <a:rPr lang="tr-TR" sz="3500" b="1" dirty="0" smtClean="0"/>
              <a:t> RF1 faktörü UAA ve UAG kodonlarını, RF2 ise UAA ve UGA kodonlarını tanırlar. Üçüncü bir faktör olan RF3 ise zincir sonlanmasının katalizasyonuna yardım eder. </a:t>
            </a:r>
          </a:p>
          <a:p>
            <a:r>
              <a:rPr lang="tr-TR" sz="3500" b="1" dirty="0" smtClean="0"/>
              <a:t>Peptidil-tRNA “P” bölgesinde iken serbest bırakma faktörleri zincir sonlandıran kodonlara bir karşılık olarak “A” bölgesine bağlanırlar. Sonra polipeptid “P” bölgesinden serbest bırakılır ve ribozomlar bir GTP molekülünün hidroliziyle gerçekleştirilen bir reaksiyonda iki alt ünite halinde bölünürler (Şekil a).</a:t>
            </a:r>
          </a:p>
          <a:p>
            <a:r>
              <a:rPr lang="tr-TR" sz="3500" b="1" dirty="0" smtClean="0"/>
              <a:t> Bu noktadan sonra translasyon aygıtı UAG üçlüsünü tanıyacak bir tRNA olmadığı için dur kodonundan daha ileriye geçemez (Şekil b). </a:t>
            </a:r>
          </a:p>
          <a:p>
            <a:r>
              <a:rPr lang="tr-TR" sz="3500" b="1" dirty="0" smtClean="0"/>
              <a:t>Bu durum protein biyosentezinin son bulmasına ve polipeptid parçasının serbest bırakılmasına neden olur. </a:t>
            </a:r>
          </a:p>
          <a:p>
            <a:r>
              <a:rPr lang="tr-TR" sz="3500" b="1" dirty="0" smtClean="0"/>
              <a:t>Bazı durumlarda ise örtücü mutasyonlar oluşarak, belirli tRNA’ların antikodon kıvrımını değiştirip mRNA’daki dur kodonlarına bağlanmayı sağlarlar (Şekil c). </a:t>
            </a:r>
          </a:p>
          <a:p>
            <a:r>
              <a:rPr lang="tr-TR" sz="3500" b="1" dirty="0" smtClean="0"/>
              <a:t>Böylece dur kodonuna karşılık bir amino asit yerleşerek translasyonun devam etmesi sağlanır (Şekil d).</a:t>
            </a:r>
          </a:p>
          <a:p>
            <a:endParaRPr lang="tr-TR" dirty="0"/>
          </a:p>
        </p:txBody>
      </p:sp>
      <p:pic>
        <p:nvPicPr>
          <p:cNvPr id="87042" name="Picture 2" descr="Şekil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620688"/>
            <a:ext cx="4152900" cy="5562600"/>
          </a:xfrm>
          <a:prstGeom prst="rect">
            <a:avLst/>
          </a:prstGeom>
          <a:noFill/>
          <a:ln w="9525">
            <a:noFill/>
            <a:miter lim="800000"/>
            <a:headEnd/>
            <a:tailEnd/>
          </a:ln>
        </p:spPr>
      </p:pic>
      <p:sp>
        <p:nvSpPr>
          <p:cNvPr id="6" name="TextBox 5"/>
          <p:cNvSpPr txBox="1"/>
          <p:nvPr/>
        </p:nvSpPr>
        <p:spPr>
          <a:xfrm>
            <a:off x="4355976" y="6309320"/>
            <a:ext cx="4249255" cy="369332"/>
          </a:xfrm>
          <a:prstGeom prst="rect">
            <a:avLst/>
          </a:prstGeom>
          <a:noFill/>
        </p:spPr>
        <p:txBody>
          <a:bodyPr wrap="none" rtlCol="0">
            <a:spAutoFit/>
          </a:bodyPr>
          <a:lstStyle/>
          <a:p>
            <a:r>
              <a:rPr lang="en-US" dirty="0" smtClean="0">
                <a:solidFill>
                  <a:srgbClr val="0000FF"/>
                </a:solidFill>
              </a:rPr>
              <a:t>Griffiths 1996, Yıldırım </a:t>
            </a:r>
            <a:r>
              <a:rPr lang="en-US" dirty="0" smtClean="0">
                <a:solidFill>
                  <a:srgbClr val="0000FF"/>
                </a:solidFill>
              </a:rPr>
              <a:t>2002 </a:t>
            </a:r>
            <a:r>
              <a:rPr lang="en-US" dirty="0">
                <a:solidFill>
                  <a:srgbClr val="0000FF"/>
                </a:solidFill>
              </a:rPr>
              <a:t>(Ed: Özcan </a:t>
            </a:r>
            <a:r>
              <a:rPr lang="en-US" dirty="0" err="1">
                <a:solidFill>
                  <a:srgbClr val="0000FF"/>
                </a:solidFill>
              </a:rPr>
              <a:t>vd</a:t>
            </a:r>
            <a:r>
              <a:rPr lang="en-US" dirty="0" smtClean="0">
                <a:solidFill>
                  <a:srgbClr val="0000FF"/>
                </a:solidFill>
              </a:rPr>
              <a:t>.)</a:t>
            </a:r>
            <a:endParaRPr lang="en-US"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p>
            <a:r>
              <a:rPr lang="tr-TR" sz="2800" dirty="0" smtClean="0">
                <a:solidFill>
                  <a:srgbClr val="FF0000"/>
                </a:solidFill>
              </a:rPr>
              <a:t>Protein Sentezinin Özeti</a:t>
            </a:r>
            <a:endParaRPr lang="tr-TR" sz="2800" dirty="0"/>
          </a:p>
        </p:txBody>
      </p:sp>
      <p:pic>
        <p:nvPicPr>
          <p:cNvPr id="88066" name="Picture 2" descr="Şekil 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4008" y="1124744"/>
            <a:ext cx="3891004" cy="2448272"/>
          </a:xfrm>
          <a:prstGeom prst="rect">
            <a:avLst/>
          </a:prstGeom>
          <a:noFill/>
          <a:ln w="9525">
            <a:noFill/>
            <a:miter lim="800000"/>
            <a:headEnd/>
            <a:tailEnd/>
          </a:ln>
        </p:spPr>
      </p:pic>
      <p:pic>
        <p:nvPicPr>
          <p:cNvPr id="88067" name="Picture 3" descr="Şekil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4088" y="3645024"/>
            <a:ext cx="2867025" cy="2924175"/>
          </a:xfrm>
          <a:prstGeom prst="rect">
            <a:avLst/>
          </a:prstGeom>
          <a:noFill/>
          <a:ln w="9525">
            <a:noFill/>
            <a:miter lim="800000"/>
            <a:headEnd/>
            <a:tailEnd/>
          </a:ln>
        </p:spPr>
      </p:pic>
      <p:pic>
        <p:nvPicPr>
          <p:cNvPr id="7" name="Picture 1" descr="C:\Users\Sebahattin Özcan\Pictures\Esra03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340768"/>
            <a:ext cx="4320480" cy="3399671"/>
          </a:xfrm>
          <a:prstGeom prst="rect">
            <a:avLst/>
          </a:prstGeom>
          <a:noFill/>
        </p:spPr>
      </p:pic>
      <p:sp>
        <p:nvSpPr>
          <p:cNvPr id="8" name="TextBox 7"/>
          <p:cNvSpPr txBox="1"/>
          <p:nvPr/>
        </p:nvSpPr>
        <p:spPr>
          <a:xfrm>
            <a:off x="1187624" y="980728"/>
            <a:ext cx="1093954" cy="369332"/>
          </a:xfrm>
          <a:prstGeom prst="rect">
            <a:avLst/>
          </a:prstGeom>
          <a:noFill/>
        </p:spPr>
        <p:txBody>
          <a:bodyPr wrap="none" rtlCol="0">
            <a:spAutoFit/>
          </a:bodyPr>
          <a:lstStyle/>
          <a:p>
            <a:r>
              <a:rPr lang="tr-TR" dirty="0" smtClean="0"/>
              <a:t>Prokaryot</a:t>
            </a:r>
            <a:endParaRPr lang="tr-TR" dirty="0"/>
          </a:p>
        </p:txBody>
      </p:sp>
      <p:sp>
        <p:nvSpPr>
          <p:cNvPr id="9" name="TextBox 8"/>
          <p:cNvSpPr txBox="1"/>
          <p:nvPr/>
        </p:nvSpPr>
        <p:spPr>
          <a:xfrm>
            <a:off x="6444208" y="836712"/>
            <a:ext cx="929357" cy="369332"/>
          </a:xfrm>
          <a:prstGeom prst="rect">
            <a:avLst/>
          </a:prstGeom>
          <a:noFill/>
        </p:spPr>
        <p:txBody>
          <a:bodyPr wrap="none" rtlCol="0">
            <a:spAutoFit/>
          </a:bodyPr>
          <a:lstStyle/>
          <a:p>
            <a:r>
              <a:rPr lang="tr-TR" dirty="0" smtClean="0"/>
              <a:t>Ökaryot</a:t>
            </a:r>
            <a:endParaRPr lang="tr-TR" dirty="0"/>
          </a:p>
        </p:txBody>
      </p:sp>
      <p:sp>
        <p:nvSpPr>
          <p:cNvPr id="11" name="TextBox 10"/>
          <p:cNvSpPr txBox="1"/>
          <p:nvPr/>
        </p:nvSpPr>
        <p:spPr>
          <a:xfrm>
            <a:off x="2520697" y="6497054"/>
            <a:ext cx="6621937" cy="369332"/>
          </a:xfrm>
          <a:prstGeom prst="rect">
            <a:avLst/>
          </a:prstGeom>
          <a:noFill/>
        </p:spPr>
        <p:txBody>
          <a:bodyPr wrap="none" rtlCol="0">
            <a:spAutoFit/>
          </a:bodyPr>
          <a:lstStyle/>
          <a:p>
            <a:r>
              <a:rPr lang="en-US" dirty="0" smtClean="0">
                <a:solidFill>
                  <a:srgbClr val="0000FF"/>
                </a:solidFill>
              </a:rPr>
              <a:t>Weaver </a:t>
            </a:r>
            <a:r>
              <a:rPr lang="en-US" dirty="0" err="1" smtClean="0">
                <a:solidFill>
                  <a:srgbClr val="0000FF"/>
                </a:solidFill>
              </a:rPr>
              <a:t>ve</a:t>
            </a:r>
            <a:r>
              <a:rPr lang="en-US" dirty="0" smtClean="0">
                <a:solidFill>
                  <a:srgbClr val="0000FF"/>
                </a:solidFill>
              </a:rPr>
              <a:t> Hedrick 1991, Darnell 1983,  Yıldırım </a:t>
            </a:r>
            <a:r>
              <a:rPr lang="en-US" dirty="0" smtClean="0">
                <a:solidFill>
                  <a:srgbClr val="0000FF"/>
                </a:solidFill>
              </a:rPr>
              <a:t>2002 </a:t>
            </a:r>
            <a:r>
              <a:rPr lang="en-US" dirty="0">
                <a:solidFill>
                  <a:srgbClr val="0000FF"/>
                </a:solidFill>
              </a:rPr>
              <a:t>(Ed: Özcan </a:t>
            </a:r>
            <a:r>
              <a:rPr lang="en-US" dirty="0" err="1">
                <a:solidFill>
                  <a:srgbClr val="0000FF"/>
                </a:solidFill>
              </a:rPr>
              <a:t>vd</a:t>
            </a:r>
            <a:r>
              <a:rPr lang="en-US" dirty="0" smtClean="0">
                <a:solidFill>
                  <a:srgbClr val="0000FF"/>
                </a:solidFill>
              </a:rPr>
              <a:t>.)</a:t>
            </a:r>
            <a:endParaRPr lang="en-US"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418058"/>
          </a:xfrm>
        </p:spPr>
        <p:txBody>
          <a:bodyPr>
            <a:noAutofit/>
          </a:bodyPr>
          <a:lstStyle/>
          <a:p>
            <a:r>
              <a:rPr lang="tr-TR" sz="3200" dirty="0" smtClean="0">
                <a:solidFill>
                  <a:srgbClr val="FF0000"/>
                </a:solidFill>
              </a:rPr>
              <a:t>Genetik Bilginin Çoğaltılması</a:t>
            </a:r>
            <a:endParaRPr lang="tr-TR" sz="3200" dirty="0">
              <a:solidFill>
                <a:srgbClr val="FF0000"/>
              </a:solidFill>
            </a:endParaRPr>
          </a:p>
        </p:txBody>
      </p:sp>
      <p:sp>
        <p:nvSpPr>
          <p:cNvPr id="3" name="Content Placeholder 2"/>
          <p:cNvSpPr>
            <a:spLocks noGrp="1"/>
          </p:cNvSpPr>
          <p:nvPr>
            <p:ph idx="1"/>
          </p:nvPr>
        </p:nvSpPr>
        <p:spPr>
          <a:xfrm>
            <a:off x="457200" y="908720"/>
            <a:ext cx="8229600" cy="5217443"/>
          </a:xfrm>
        </p:spPr>
        <p:txBody>
          <a:bodyPr>
            <a:normAutofit fontScale="77500" lnSpcReduction="20000"/>
          </a:bodyPr>
          <a:lstStyle/>
          <a:p>
            <a:r>
              <a:rPr lang="tr-TR" dirty="0" smtClean="0"/>
              <a:t>Bir genden ortalama her dakikada bir mRNA kopyalanır.</a:t>
            </a:r>
          </a:p>
          <a:p>
            <a:r>
              <a:rPr lang="tr-TR" dirty="0" smtClean="0"/>
              <a:t>Bir mRNA molekülünün hücrede yaşama süresi 240 dakikadır.</a:t>
            </a:r>
          </a:p>
          <a:p>
            <a:r>
              <a:rPr lang="tr-TR" dirty="0" smtClean="0"/>
              <a:t>Aynı genden 241. mRNA kopyalandığında bir mRNA ölmektedir.</a:t>
            </a:r>
          </a:p>
          <a:p>
            <a:r>
              <a:rPr lang="tr-TR" dirty="0" smtClean="0"/>
              <a:t>Dolayısıyla bir gene ait 240 mRNA sayısı hücrede sabittir.</a:t>
            </a:r>
          </a:p>
          <a:p>
            <a:r>
              <a:rPr lang="tr-TR" dirty="0" smtClean="0"/>
              <a:t>Bir mRNA molekülünden her 5 dakikada bir enzim molekülü sentezlenmekte ve bu enzim molekülünün hücredeki ömrü yaklaşık 20 saattir.</a:t>
            </a:r>
          </a:p>
          <a:p>
            <a:r>
              <a:rPr lang="tr-TR" dirty="0" smtClean="0"/>
              <a:t>20 saatlik zaman içerisinde  bir tane mRNA’dan (20x60/5) 240 enzim yapılır.</a:t>
            </a:r>
          </a:p>
          <a:p>
            <a:r>
              <a:rPr lang="tr-TR" dirty="0" smtClean="0"/>
              <a:t>Bir mRNA’dan 240 enzim yapıldığına ve hücrede her zaman 240 mRNA bulunduğuna göre toplam enzim molekülü sayısı 240x240= 57.600 adetdir.</a:t>
            </a:r>
          </a:p>
          <a:p>
            <a:r>
              <a:rPr lang="tr-TR" dirty="0" smtClean="0"/>
              <a:t>Sonuçta; 1 gen = 240 mRNA = 57.600 Enzim   </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tr-TR" dirty="0" smtClean="0">
                <a:solidFill>
                  <a:srgbClr val="FF0000"/>
                </a:solidFill>
              </a:rPr>
              <a:t>Genler</a:t>
            </a:r>
            <a:endParaRPr lang="tr-TR" dirty="0">
              <a:solidFill>
                <a:srgbClr val="FF0000"/>
              </a:solidFill>
            </a:endParaRPr>
          </a:p>
        </p:txBody>
      </p:sp>
      <p:sp>
        <p:nvSpPr>
          <p:cNvPr id="5" name="Content Placeholder 4"/>
          <p:cNvSpPr>
            <a:spLocks noGrp="1"/>
          </p:cNvSpPr>
          <p:nvPr>
            <p:ph idx="1"/>
          </p:nvPr>
        </p:nvSpPr>
        <p:spPr>
          <a:xfrm>
            <a:off x="395536" y="980728"/>
            <a:ext cx="8229600" cy="5184576"/>
          </a:xfrm>
        </p:spPr>
        <p:txBody>
          <a:bodyPr>
            <a:normAutofit fontScale="70000" lnSpcReduction="20000"/>
          </a:bodyPr>
          <a:lstStyle/>
          <a:p>
            <a:r>
              <a:rPr lang="tr-TR" dirty="0" smtClean="0"/>
              <a:t>Genler DNA üzerinde dizilmişlerdir.</a:t>
            </a:r>
          </a:p>
          <a:p>
            <a:r>
              <a:rPr lang="tr-TR" dirty="0" smtClean="0"/>
              <a:t>Gen: bir organizmanın karakterlerinin ortaya çıkmasından sorumlu olan proteinlerin birincil yapıları olan polipeptidlere, tRNA, rNA ve diğer RNA moleküllerine ait bilgileri taşıyan genetik bilgi ünitesidir.</a:t>
            </a:r>
          </a:p>
          <a:p>
            <a:r>
              <a:rPr lang="tr-TR" dirty="0" smtClean="0"/>
              <a:t>Şifreler halinde bulunan genetik bilginin RNA moleküllerine aktarılacak olan kodlama bölgesi dışında, bir gende birçok işlevsel birimin bir araya geldiği bilinmektedir.</a:t>
            </a:r>
          </a:p>
          <a:p>
            <a:r>
              <a:rPr lang="tr-TR" dirty="0" smtClean="0"/>
              <a:t>Bir gende transkripsiyonunun başlama ve bitim noktaları ile transkripsiyon ve translasyonun kontrol edildiği bölgeler gibi birçok bölge bulunmaktadır. </a:t>
            </a:r>
          </a:p>
          <a:p>
            <a:r>
              <a:rPr lang="tr-TR" dirty="0" smtClean="0"/>
              <a:t>Kromozom üzerinde kromozom üzerinde kapladığı fiziksel alana </a:t>
            </a:r>
            <a:r>
              <a:rPr lang="tr-TR" b="1" dirty="0" smtClean="0"/>
              <a:t>lokus</a:t>
            </a:r>
            <a:r>
              <a:rPr lang="tr-TR" dirty="0" smtClean="0"/>
              <a:t> adı verilmektedir. </a:t>
            </a:r>
          </a:p>
          <a:p>
            <a:r>
              <a:rPr lang="tr-TR" dirty="0" smtClean="0"/>
              <a:t>Ökaryotlarda bir genin farklı formları da (</a:t>
            </a:r>
            <a:r>
              <a:rPr lang="tr-TR" b="1" dirty="0" smtClean="0"/>
              <a:t>allel</a:t>
            </a:r>
            <a:r>
              <a:rPr lang="tr-TR" dirty="0" smtClean="0"/>
              <a:t>) bulunmaktadır.</a:t>
            </a:r>
          </a:p>
          <a:p>
            <a:r>
              <a:rPr lang="tr-TR" dirty="0" smtClean="0"/>
              <a:t>İşlevlerine göre genler (1) </a:t>
            </a:r>
            <a:r>
              <a:rPr lang="tr-TR" b="1" dirty="0" smtClean="0"/>
              <a:t>yapısal genler</a:t>
            </a:r>
            <a:r>
              <a:rPr lang="tr-TR" dirty="0" smtClean="0"/>
              <a:t>, (2) </a:t>
            </a:r>
            <a:r>
              <a:rPr lang="tr-TR" b="1" dirty="0" smtClean="0"/>
              <a:t>RNA genleri </a:t>
            </a:r>
            <a:r>
              <a:rPr lang="tr-TR" dirty="0" smtClean="0"/>
              <a:t>ve (3) </a:t>
            </a:r>
            <a:r>
              <a:rPr lang="tr-TR" b="1" dirty="0" smtClean="0"/>
              <a:t>düzenleyici genler </a:t>
            </a:r>
            <a:r>
              <a:rPr lang="tr-TR" dirty="0" smtClean="0"/>
              <a:t>olmak üzrere 3 grupta toplanırlar.</a:t>
            </a:r>
          </a:p>
          <a:p>
            <a:endParaRPr lang="tr-TR" dirty="0" smtClean="0"/>
          </a:p>
          <a:p>
            <a:endParaRPr lang="tr-TR" dirty="0" smtClean="0"/>
          </a:p>
          <a:p>
            <a:endParaRPr lang="tr-TR" dirty="0" smtClean="0"/>
          </a:p>
          <a:p>
            <a:endParaRPr lang="tr-TR"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tr-TR" dirty="0" smtClean="0">
                <a:solidFill>
                  <a:srgbClr val="FF0000"/>
                </a:solidFill>
              </a:rPr>
              <a:t>Genin Temel Yapısı</a:t>
            </a:r>
            <a:endParaRPr lang="tr-TR" dirty="0">
              <a:solidFill>
                <a:srgbClr val="FF0000"/>
              </a:solidFill>
            </a:endParaRPr>
          </a:p>
        </p:txBody>
      </p:sp>
      <p:sp>
        <p:nvSpPr>
          <p:cNvPr id="3" name="Content Placeholder 2"/>
          <p:cNvSpPr>
            <a:spLocks noGrp="1"/>
          </p:cNvSpPr>
          <p:nvPr>
            <p:ph idx="1"/>
          </p:nvPr>
        </p:nvSpPr>
        <p:spPr>
          <a:xfrm>
            <a:off x="457200" y="836712"/>
            <a:ext cx="8229600" cy="5289451"/>
          </a:xfrm>
        </p:spPr>
        <p:txBody>
          <a:bodyPr/>
          <a:lstStyle/>
          <a:p>
            <a:pPr>
              <a:buNone/>
            </a:pPr>
            <a:r>
              <a:rPr lang="tr-TR" dirty="0" smtClean="0"/>
              <a:t>Bir gen başlıca 3 kısımdan oluşmaktadır.</a:t>
            </a:r>
          </a:p>
          <a:p>
            <a:pPr>
              <a:buNone/>
            </a:pPr>
            <a:endParaRPr lang="tr-TR" dirty="0"/>
          </a:p>
        </p:txBody>
      </p:sp>
      <p:sp>
        <p:nvSpPr>
          <p:cNvPr id="12" name="TextBox 11"/>
          <p:cNvSpPr txBox="1"/>
          <p:nvPr/>
        </p:nvSpPr>
        <p:spPr>
          <a:xfrm>
            <a:off x="467544" y="3284984"/>
            <a:ext cx="8407173" cy="1754326"/>
          </a:xfrm>
          <a:prstGeom prst="rect">
            <a:avLst/>
          </a:prstGeom>
          <a:noFill/>
        </p:spPr>
        <p:txBody>
          <a:bodyPr wrap="none" rtlCol="0">
            <a:spAutoFit/>
          </a:bodyPr>
          <a:lstStyle/>
          <a:p>
            <a:r>
              <a:rPr lang="tr-TR" b="1" dirty="0" smtClean="0"/>
              <a:t>Promotör:</a:t>
            </a:r>
            <a:r>
              <a:rPr lang="tr-TR" dirty="0" smtClean="0"/>
              <a:t> RNA polimeraz enziminin bağlanarak transkripsiyonun düzenlendiği bölgedir.</a:t>
            </a:r>
          </a:p>
          <a:p>
            <a:r>
              <a:rPr lang="tr-TR" dirty="0" smtClean="0"/>
              <a:t>Promotör , ayrıca bir genin nerede ve ne zaman aktif olacağını da belirler. Bundan dolayı</a:t>
            </a:r>
          </a:p>
          <a:p>
            <a:r>
              <a:rPr lang="tr-TR" dirty="0" smtClean="0"/>
              <a:t>Promotörler konstititüf (daima aktif) özellik gösterdiği gibi, doku veya organ spesifikte</a:t>
            </a:r>
          </a:p>
          <a:p>
            <a:r>
              <a:rPr lang="tr-TR" dirty="0" smtClean="0"/>
              <a:t>olabilirler. </a:t>
            </a:r>
          </a:p>
          <a:p>
            <a:r>
              <a:rPr lang="tr-TR" b="1" dirty="0" smtClean="0"/>
              <a:t>Kodlama yapan bölge</a:t>
            </a:r>
            <a:r>
              <a:rPr lang="tr-TR" dirty="0" smtClean="0"/>
              <a:t>: Proteinlerin oluşumunu kodlayan bölgedir.</a:t>
            </a:r>
          </a:p>
          <a:p>
            <a:r>
              <a:rPr lang="tr-TR" b="1" dirty="0" smtClean="0"/>
              <a:t>Terminatör (PolyA): </a:t>
            </a:r>
            <a:r>
              <a:rPr lang="tr-TR" dirty="0" smtClean="0"/>
              <a:t>Transkripsiyonu (mRNA sentezi) sonlandıran bölgedir.</a:t>
            </a:r>
            <a:endParaRPr lang="tr-TR" dirty="0"/>
          </a:p>
        </p:txBody>
      </p:sp>
      <p:grpSp>
        <p:nvGrpSpPr>
          <p:cNvPr id="22" name="Group 21"/>
          <p:cNvGrpSpPr/>
          <p:nvPr/>
        </p:nvGrpSpPr>
        <p:grpSpPr>
          <a:xfrm>
            <a:off x="1619672" y="1484784"/>
            <a:ext cx="5456695" cy="1665476"/>
            <a:chOff x="1619672" y="1484784"/>
            <a:chExt cx="5456695" cy="1665476"/>
          </a:xfrm>
        </p:grpSpPr>
        <p:grpSp>
          <p:nvGrpSpPr>
            <p:cNvPr id="11" name="Group 10"/>
            <p:cNvGrpSpPr/>
            <p:nvPr/>
          </p:nvGrpSpPr>
          <p:grpSpPr>
            <a:xfrm>
              <a:off x="1619672" y="1484784"/>
              <a:ext cx="4744559" cy="1224136"/>
              <a:chOff x="1619672" y="3140968"/>
              <a:chExt cx="4744559" cy="1224136"/>
            </a:xfrm>
          </p:grpSpPr>
          <p:grpSp>
            <p:nvGrpSpPr>
              <p:cNvPr id="7" name="Group 6"/>
              <p:cNvGrpSpPr/>
              <p:nvPr/>
            </p:nvGrpSpPr>
            <p:grpSpPr>
              <a:xfrm>
                <a:off x="1619672" y="3573016"/>
                <a:ext cx="4680520" cy="792088"/>
                <a:chOff x="1763688" y="2348880"/>
                <a:chExt cx="4680520" cy="792088"/>
              </a:xfrm>
            </p:grpSpPr>
            <p:sp>
              <p:nvSpPr>
                <p:cNvPr id="4" name="Rectangle 3"/>
                <p:cNvSpPr/>
                <p:nvPr/>
              </p:nvSpPr>
              <p:spPr>
                <a:xfrm>
                  <a:off x="2843808" y="2348880"/>
                  <a:ext cx="2592288" cy="79208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5" name="Rectangle 4"/>
                <p:cNvSpPr/>
                <p:nvPr/>
              </p:nvSpPr>
              <p:spPr>
                <a:xfrm>
                  <a:off x="1763688" y="2348880"/>
                  <a:ext cx="108012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Rectangle 5"/>
                <p:cNvSpPr/>
                <p:nvPr/>
              </p:nvSpPr>
              <p:spPr>
                <a:xfrm>
                  <a:off x="5436096" y="2348880"/>
                  <a:ext cx="1008112" cy="7920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grpSp>
          <p:sp>
            <p:nvSpPr>
              <p:cNvPr id="8" name="TextBox 7"/>
              <p:cNvSpPr txBox="1"/>
              <p:nvPr/>
            </p:nvSpPr>
            <p:spPr>
              <a:xfrm>
                <a:off x="1619672" y="3140968"/>
                <a:ext cx="1084399" cy="369332"/>
              </a:xfrm>
              <a:prstGeom prst="rect">
                <a:avLst/>
              </a:prstGeom>
              <a:noFill/>
            </p:spPr>
            <p:txBody>
              <a:bodyPr wrap="none" rtlCol="0">
                <a:spAutoFit/>
              </a:bodyPr>
              <a:lstStyle/>
              <a:p>
                <a:r>
                  <a:rPr lang="tr-TR" dirty="0" smtClean="0"/>
                  <a:t>Promotör</a:t>
                </a:r>
                <a:endParaRPr lang="tr-TR" dirty="0"/>
              </a:p>
            </p:txBody>
          </p:sp>
          <p:sp>
            <p:nvSpPr>
              <p:cNvPr id="9" name="TextBox 8"/>
              <p:cNvSpPr txBox="1"/>
              <p:nvPr/>
            </p:nvSpPr>
            <p:spPr>
              <a:xfrm>
                <a:off x="2843808" y="3140968"/>
                <a:ext cx="2196499" cy="369332"/>
              </a:xfrm>
              <a:prstGeom prst="rect">
                <a:avLst/>
              </a:prstGeom>
              <a:noFill/>
            </p:spPr>
            <p:txBody>
              <a:bodyPr wrap="square" rtlCol="0">
                <a:spAutoFit/>
              </a:bodyPr>
              <a:lstStyle/>
              <a:p>
                <a:r>
                  <a:rPr lang="tr-TR" dirty="0" smtClean="0"/>
                  <a:t>Kodlama yapan Bölge</a:t>
                </a:r>
                <a:endParaRPr lang="tr-TR" dirty="0"/>
              </a:p>
            </p:txBody>
          </p:sp>
          <p:sp>
            <p:nvSpPr>
              <p:cNvPr id="10" name="TextBox 9"/>
              <p:cNvSpPr txBox="1"/>
              <p:nvPr/>
            </p:nvSpPr>
            <p:spPr>
              <a:xfrm>
                <a:off x="5148064" y="3140968"/>
                <a:ext cx="1216167" cy="369332"/>
              </a:xfrm>
              <a:prstGeom prst="rect">
                <a:avLst/>
              </a:prstGeom>
              <a:noFill/>
            </p:spPr>
            <p:txBody>
              <a:bodyPr wrap="none" rtlCol="0">
                <a:spAutoFit/>
              </a:bodyPr>
              <a:lstStyle/>
              <a:p>
                <a:r>
                  <a:rPr lang="tr-TR" dirty="0" smtClean="0"/>
                  <a:t>Terminatör</a:t>
                </a:r>
                <a:endParaRPr lang="tr-TR" dirty="0"/>
              </a:p>
            </p:txBody>
          </p:sp>
        </p:grpSp>
        <p:sp>
          <p:nvSpPr>
            <p:cNvPr id="13" name="TextBox 12"/>
            <p:cNvSpPr txBox="1"/>
            <p:nvPr/>
          </p:nvSpPr>
          <p:spPr>
            <a:xfrm>
              <a:off x="2411760" y="2708920"/>
              <a:ext cx="417102" cy="369332"/>
            </a:xfrm>
            <a:prstGeom prst="rect">
              <a:avLst/>
            </a:prstGeom>
            <a:noFill/>
          </p:spPr>
          <p:txBody>
            <a:bodyPr wrap="square" rtlCol="0">
              <a:spAutoFit/>
            </a:bodyPr>
            <a:lstStyle/>
            <a:p>
              <a:r>
                <a:rPr lang="tr-TR" dirty="0" smtClean="0"/>
                <a:t>+1</a:t>
              </a:r>
              <a:endParaRPr lang="tr-TR" dirty="0"/>
            </a:p>
          </p:txBody>
        </p:sp>
        <p:sp>
          <p:nvSpPr>
            <p:cNvPr id="20" name="Freeform 19"/>
            <p:cNvSpPr/>
            <p:nvPr/>
          </p:nvSpPr>
          <p:spPr>
            <a:xfrm>
              <a:off x="2743200" y="2865422"/>
              <a:ext cx="3488267" cy="150295"/>
            </a:xfrm>
            <a:custGeom>
              <a:avLst/>
              <a:gdLst>
                <a:gd name="connsiteX0" fmla="*/ 0 w 3488267"/>
                <a:gd name="connsiteY0" fmla="*/ 58400 h 150295"/>
                <a:gd name="connsiteX1" fmla="*/ 56444 w 3488267"/>
                <a:gd name="connsiteY1" fmla="*/ 1956 h 150295"/>
                <a:gd name="connsiteX2" fmla="*/ 90311 w 3488267"/>
                <a:gd name="connsiteY2" fmla="*/ 13245 h 150295"/>
                <a:gd name="connsiteX3" fmla="*/ 112889 w 3488267"/>
                <a:gd name="connsiteY3" fmla="*/ 47111 h 150295"/>
                <a:gd name="connsiteX4" fmla="*/ 180622 w 3488267"/>
                <a:gd name="connsiteY4" fmla="*/ 80978 h 150295"/>
                <a:gd name="connsiteX5" fmla="*/ 361244 w 3488267"/>
                <a:gd name="connsiteY5" fmla="*/ 47111 h 150295"/>
                <a:gd name="connsiteX6" fmla="*/ 395111 w 3488267"/>
                <a:gd name="connsiteY6" fmla="*/ 24534 h 150295"/>
                <a:gd name="connsiteX7" fmla="*/ 575733 w 3488267"/>
                <a:gd name="connsiteY7" fmla="*/ 47111 h 150295"/>
                <a:gd name="connsiteX8" fmla="*/ 609600 w 3488267"/>
                <a:gd name="connsiteY8" fmla="*/ 69689 h 150295"/>
                <a:gd name="connsiteX9" fmla="*/ 632178 w 3488267"/>
                <a:gd name="connsiteY9" fmla="*/ 103556 h 150295"/>
                <a:gd name="connsiteX10" fmla="*/ 699911 w 3488267"/>
                <a:gd name="connsiteY10" fmla="*/ 126134 h 150295"/>
                <a:gd name="connsiteX11" fmla="*/ 869244 w 3488267"/>
                <a:gd name="connsiteY11" fmla="*/ 92267 h 150295"/>
                <a:gd name="connsiteX12" fmla="*/ 891822 w 3488267"/>
                <a:gd name="connsiteY12" fmla="*/ 58400 h 150295"/>
                <a:gd name="connsiteX13" fmla="*/ 1095022 w 3488267"/>
                <a:gd name="connsiteY13" fmla="*/ 69689 h 150295"/>
                <a:gd name="connsiteX14" fmla="*/ 1128889 w 3488267"/>
                <a:gd name="connsiteY14" fmla="*/ 92267 h 150295"/>
                <a:gd name="connsiteX15" fmla="*/ 1230489 w 3488267"/>
                <a:gd name="connsiteY15" fmla="*/ 137422 h 150295"/>
                <a:gd name="connsiteX16" fmla="*/ 1456267 w 3488267"/>
                <a:gd name="connsiteY16" fmla="*/ 126134 h 150295"/>
                <a:gd name="connsiteX17" fmla="*/ 1524000 w 3488267"/>
                <a:gd name="connsiteY17" fmla="*/ 103556 h 150295"/>
                <a:gd name="connsiteX18" fmla="*/ 1557867 w 3488267"/>
                <a:gd name="connsiteY18" fmla="*/ 92267 h 150295"/>
                <a:gd name="connsiteX19" fmla="*/ 1715911 w 3488267"/>
                <a:gd name="connsiteY19" fmla="*/ 103556 h 150295"/>
                <a:gd name="connsiteX20" fmla="*/ 1783644 w 3488267"/>
                <a:gd name="connsiteY20" fmla="*/ 137422 h 150295"/>
                <a:gd name="connsiteX21" fmla="*/ 1817511 w 3488267"/>
                <a:gd name="connsiteY21" fmla="*/ 148711 h 150295"/>
                <a:gd name="connsiteX22" fmla="*/ 1998133 w 3488267"/>
                <a:gd name="connsiteY22" fmla="*/ 137422 h 150295"/>
                <a:gd name="connsiteX23" fmla="*/ 2032000 w 3488267"/>
                <a:gd name="connsiteY23" fmla="*/ 114845 h 150295"/>
                <a:gd name="connsiteX24" fmla="*/ 2133600 w 3488267"/>
                <a:gd name="connsiteY24" fmla="*/ 69689 h 150295"/>
                <a:gd name="connsiteX25" fmla="*/ 2291644 w 3488267"/>
                <a:gd name="connsiteY25" fmla="*/ 80978 h 150295"/>
                <a:gd name="connsiteX26" fmla="*/ 2325511 w 3488267"/>
                <a:gd name="connsiteY26" fmla="*/ 103556 h 150295"/>
                <a:gd name="connsiteX27" fmla="*/ 2393244 w 3488267"/>
                <a:gd name="connsiteY27" fmla="*/ 137422 h 150295"/>
                <a:gd name="connsiteX28" fmla="*/ 2517422 w 3488267"/>
                <a:gd name="connsiteY28" fmla="*/ 126134 h 150295"/>
                <a:gd name="connsiteX29" fmla="*/ 2585156 w 3488267"/>
                <a:gd name="connsiteY29" fmla="*/ 103556 h 150295"/>
                <a:gd name="connsiteX30" fmla="*/ 2619022 w 3488267"/>
                <a:gd name="connsiteY30" fmla="*/ 69689 h 150295"/>
                <a:gd name="connsiteX31" fmla="*/ 2686756 w 3488267"/>
                <a:gd name="connsiteY31" fmla="*/ 47111 h 150295"/>
                <a:gd name="connsiteX32" fmla="*/ 2810933 w 3488267"/>
                <a:gd name="connsiteY32" fmla="*/ 58400 h 150295"/>
                <a:gd name="connsiteX33" fmla="*/ 2889956 w 3488267"/>
                <a:gd name="connsiteY33" fmla="*/ 92267 h 150295"/>
                <a:gd name="connsiteX34" fmla="*/ 2935111 w 3488267"/>
                <a:gd name="connsiteY34" fmla="*/ 103556 h 150295"/>
                <a:gd name="connsiteX35" fmla="*/ 2968978 w 3488267"/>
                <a:gd name="connsiteY35" fmla="*/ 114845 h 150295"/>
                <a:gd name="connsiteX36" fmla="*/ 3273778 w 3488267"/>
                <a:gd name="connsiteY36" fmla="*/ 92267 h 150295"/>
                <a:gd name="connsiteX37" fmla="*/ 3341511 w 3488267"/>
                <a:gd name="connsiteY37" fmla="*/ 69689 h 150295"/>
                <a:gd name="connsiteX38" fmla="*/ 3409244 w 3488267"/>
                <a:gd name="connsiteY38" fmla="*/ 80978 h 150295"/>
                <a:gd name="connsiteX39" fmla="*/ 3431822 w 3488267"/>
                <a:gd name="connsiteY39" fmla="*/ 114845 h 150295"/>
                <a:gd name="connsiteX40" fmla="*/ 3488267 w 3488267"/>
                <a:gd name="connsiteY40" fmla="*/ 126134 h 15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488267" h="150295">
                  <a:moveTo>
                    <a:pt x="0" y="58400"/>
                  </a:moveTo>
                  <a:cubicBezTo>
                    <a:pt x="13170" y="38646"/>
                    <a:pt x="28224" y="6659"/>
                    <a:pt x="56444" y="1956"/>
                  </a:cubicBezTo>
                  <a:cubicBezTo>
                    <a:pt x="68182" y="0"/>
                    <a:pt x="79022" y="9482"/>
                    <a:pt x="90311" y="13245"/>
                  </a:cubicBezTo>
                  <a:cubicBezTo>
                    <a:pt x="97837" y="24534"/>
                    <a:pt x="103295" y="37517"/>
                    <a:pt x="112889" y="47111"/>
                  </a:cubicBezTo>
                  <a:cubicBezTo>
                    <a:pt x="134773" y="68995"/>
                    <a:pt x="153077" y="71796"/>
                    <a:pt x="180622" y="80978"/>
                  </a:cubicBezTo>
                  <a:cubicBezTo>
                    <a:pt x="220350" y="77005"/>
                    <a:pt x="318578" y="75554"/>
                    <a:pt x="361244" y="47111"/>
                  </a:cubicBezTo>
                  <a:lnTo>
                    <a:pt x="395111" y="24534"/>
                  </a:lnTo>
                  <a:cubicBezTo>
                    <a:pt x="423127" y="26689"/>
                    <a:pt x="526997" y="22743"/>
                    <a:pt x="575733" y="47111"/>
                  </a:cubicBezTo>
                  <a:cubicBezTo>
                    <a:pt x="587868" y="53179"/>
                    <a:pt x="598311" y="62163"/>
                    <a:pt x="609600" y="69689"/>
                  </a:cubicBezTo>
                  <a:cubicBezTo>
                    <a:pt x="617126" y="80978"/>
                    <a:pt x="620673" y="96365"/>
                    <a:pt x="632178" y="103556"/>
                  </a:cubicBezTo>
                  <a:cubicBezTo>
                    <a:pt x="652359" y="116170"/>
                    <a:pt x="699911" y="126134"/>
                    <a:pt x="699911" y="126134"/>
                  </a:cubicBezTo>
                  <a:cubicBezTo>
                    <a:pt x="761984" y="120961"/>
                    <a:pt x="823700" y="137812"/>
                    <a:pt x="869244" y="92267"/>
                  </a:cubicBezTo>
                  <a:cubicBezTo>
                    <a:pt x="878838" y="82673"/>
                    <a:pt x="884296" y="69689"/>
                    <a:pt x="891822" y="58400"/>
                  </a:cubicBezTo>
                  <a:cubicBezTo>
                    <a:pt x="959555" y="62163"/>
                    <a:pt x="1027866" y="60095"/>
                    <a:pt x="1095022" y="69689"/>
                  </a:cubicBezTo>
                  <a:cubicBezTo>
                    <a:pt x="1108453" y="71608"/>
                    <a:pt x="1116491" y="86757"/>
                    <a:pt x="1128889" y="92267"/>
                  </a:cubicBezTo>
                  <a:cubicBezTo>
                    <a:pt x="1249801" y="146006"/>
                    <a:pt x="1153841" y="86325"/>
                    <a:pt x="1230489" y="137422"/>
                  </a:cubicBezTo>
                  <a:cubicBezTo>
                    <a:pt x="1305748" y="133659"/>
                    <a:pt x="1381410" y="134771"/>
                    <a:pt x="1456267" y="126134"/>
                  </a:cubicBezTo>
                  <a:cubicBezTo>
                    <a:pt x="1479909" y="123406"/>
                    <a:pt x="1501422" y="111082"/>
                    <a:pt x="1524000" y="103556"/>
                  </a:cubicBezTo>
                  <a:lnTo>
                    <a:pt x="1557867" y="92267"/>
                  </a:lnTo>
                  <a:cubicBezTo>
                    <a:pt x="1610548" y="96030"/>
                    <a:pt x="1663457" y="97385"/>
                    <a:pt x="1715911" y="103556"/>
                  </a:cubicBezTo>
                  <a:cubicBezTo>
                    <a:pt x="1753017" y="107921"/>
                    <a:pt x="1750859" y="121030"/>
                    <a:pt x="1783644" y="137422"/>
                  </a:cubicBezTo>
                  <a:cubicBezTo>
                    <a:pt x="1794287" y="142744"/>
                    <a:pt x="1806222" y="144948"/>
                    <a:pt x="1817511" y="148711"/>
                  </a:cubicBezTo>
                  <a:cubicBezTo>
                    <a:pt x="1877718" y="144948"/>
                    <a:pt x="1938546" y="146830"/>
                    <a:pt x="1998133" y="137422"/>
                  </a:cubicBezTo>
                  <a:cubicBezTo>
                    <a:pt x="2011534" y="135306"/>
                    <a:pt x="2019602" y="120355"/>
                    <a:pt x="2032000" y="114845"/>
                  </a:cubicBezTo>
                  <a:cubicBezTo>
                    <a:pt x="2152902" y="61111"/>
                    <a:pt x="2056958" y="120784"/>
                    <a:pt x="2133600" y="69689"/>
                  </a:cubicBezTo>
                  <a:cubicBezTo>
                    <a:pt x="2186281" y="73452"/>
                    <a:pt x="2239632" y="71799"/>
                    <a:pt x="2291644" y="80978"/>
                  </a:cubicBezTo>
                  <a:cubicBezTo>
                    <a:pt x="2305005" y="83336"/>
                    <a:pt x="2313376" y="97488"/>
                    <a:pt x="2325511" y="103556"/>
                  </a:cubicBezTo>
                  <a:cubicBezTo>
                    <a:pt x="2418990" y="150295"/>
                    <a:pt x="2296186" y="72718"/>
                    <a:pt x="2393244" y="137422"/>
                  </a:cubicBezTo>
                  <a:cubicBezTo>
                    <a:pt x="2434637" y="133659"/>
                    <a:pt x="2476491" y="133357"/>
                    <a:pt x="2517422" y="126134"/>
                  </a:cubicBezTo>
                  <a:cubicBezTo>
                    <a:pt x="2540859" y="121998"/>
                    <a:pt x="2585156" y="103556"/>
                    <a:pt x="2585156" y="103556"/>
                  </a:cubicBezTo>
                  <a:cubicBezTo>
                    <a:pt x="2596445" y="92267"/>
                    <a:pt x="2605066" y="77442"/>
                    <a:pt x="2619022" y="69689"/>
                  </a:cubicBezTo>
                  <a:cubicBezTo>
                    <a:pt x="2639826" y="58131"/>
                    <a:pt x="2686756" y="47111"/>
                    <a:pt x="2686756" y="47111"/>
                  </a:cubicBezTo>
                  <a:cubicBezTo>
                    <a:pt x="2728148" y="50874"/>
                    <a:pt x="2769788" y="52522"/>
                    <a:pt x="2810933" y="58400"/>
                  </a:cubicBezTo>
                  <a:cubicBezTo>
                    <a:pt x="2841123" y="62713"/>
                    <a:pt x="2861935" y="81759"/>
                    <a:pt x="2889956" y="92267"/>
                  </a:cubicBezTo>
                  <a:cubicBezTo>
                    <a:pt x="2904483" y="97715"/>
                    <a:pt x="2920193" y="99294"/>
                    <a:pt x="2935111" y="103556"/>
                  </a:cubicBezTo>
                  <a:cubicBezTo>
                    <a:pt x="2946553" y="106825"/>
                    <a:pt x="2957689" y="111082"/>
                    <a:pt x="2968978" y="114845"/>
                  </a:cubicBezTo>
                  <a:cubicBezTo>
                    <a:pt x="2990316" y="113511"/>
                    <a:pt x="3227850" y="100372"/>
                    <a:pt x="3273778" y="92267"/>
                  </a:cubicBezTo>
                  <a:cubicBezTo>
                    <a:pt x="3297215" y="88131"/>
                    <a:pt x="3341511" y="69689"/>
                    <a:pt x="3341511" y="69689"/>
                  </a:cubicBezTo>
                  <a:cubicBezTo>
                    <a:pt x="3364089" y="73452"/>
                    <a:pt x="3388771" y="70742"/>
                    <a:pt x="3409244" y="80978"/>
                  </a:cubicBezTo>
                  <a:cubicBezTo>
                    <a:pt x="3421379" y="87046"/>
                    <a:pt x="3421227" y="106369"/>
                    <a:pt x="3431822" y="114845"/>
                  </a:cubicBezTo>
                  <a:cubicBezTo>
                    <a:pt x="3448908" y="128514"/>
                    <a:pt x="3468918" y="126134"/>
                    <a:pt x="3488267" y="126134"/>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1" name="TextBox 20"/>
            <p:cNvSpPr txBox="1"/>
            <p:nvPr/>
          </p:nvSpPr>
          <p:spPr>
            <a:xfrm>
              <a:off x="6300192" y="2780928"/>
              <a:ext cx="776175" cy="369332"/>
            </a:xfrm>
            <a:prstGeom prst="rect">
              <a:avLst/>
            </a:prstGeom>
            <a:noFill/>
          </p:spPr>
          <p:txBody>
            <a:bodyPr wrap="none" rtlCol="0">
              <a:spAutoFit/>
            </a:bodyPr>
            <a:lstStyle/>
            <a:p>
              <a:r>
                <a:rPr lang="tr-TR" dirty="0" smtClean="0"/>
                <a:t>mRNA</a:t>
              </a:r>
              <a:endParaRPr lang="tr-TR"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Autofit/>
          </a:bodyPr>
          <a:lstStyle/>
          <a:p>
            <a:r>
              <a:rPr lang="tr-TR" sz="3400" dirty="0" smtClean="0">
                <a:solidFill>
                  <a:srgbClr val="FF0000"/>
                </a:solidFill>
              </a:rPr>
              <a:t>Prokaryot ve Ökaryotlarda Promotör yapıları</a:t>
            </a:r>
            <a:endParaRPr lang="tr-TR" sz="3400" dirty="0">
              <a:solidFill>
                <a:srgbClr val="FF0000"/>
              </a:solidFill>
            </a:endParaRPr>
          </a:p>
        </p:txBody>
      </p:sp>
      <p:pic>
        <p:nvPicPr>
          <p:cNvPr id="1026" name="Picture 2" descr="E:\DATA\Biyoteknoloji Kitabı\kitap cd2\Resimler B-12-14\B 13 sekilleri\Şekil 13.7.tif"/>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971600" y="1340768"/>
            <a:ext cx="6912768" cy="2894613"/>
          </a:xfrm>
          <a:prstGeom prst="rect">
            <a:avLst/>
          </a:prstGeom>
          <a:noFill/>
        </p:spPr>
      </p:pic>
      <p:grpSp>
        <p:nvGrpSpPr>
          <p:cNvPr id="7" name="Group 6"/>
          <p:cNvGrpSpPr/>
          <p:nvPr/>
        </p:nvGrpSpPr>
        <p:grpSpPr>
          <a:xfrm>
            <a:off x="1331640" y="4653136"/>
            <a:ext cx="5957472" cy="1656184"/>
            <a:chOff x="1331640" y="4437112"/>
            <a:chExt cx="5957472" cy="1656184"/>
          </a:xfrm>
        </p:grpSpPr>
        <p:pic>
          <p:nvPicPr>
            <p:cNvPr id="1027" name="Picture 3" descr="E:\DATA\Biyoteknoloji Kitabı\kitap cd2\Resimler B-12-14\B 13 sekilleri\Şekil 13.8.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1640" y="5013176"/>
              <a:ext cx="5957472" cy="1080120"/>
            </a:xfrm>
            <a:prstGeom prst="rect">
              <a:avLst/>
            </a:prstGeom>
            <a:noFill/>
          </p:spPr>
        </p:pic>
        <p:sp>
          <p:nvSpPr>
            <p:cNvPr id="6" name="Rectangle 5"/>
            <p:cNvSpPr/>
            <p:nvPr/>
          </p:nvSpPr>
          <p:spPr>
            <a:xfrm>
              <a:off x="2195736" y="4437112"/>
              <a:ext cx="4214295" cy="369332"/>
            </a:xfrm>
            <a:prstGeom prst="rect">
              <a:avLst/>
            </a:prstGeom>
          </p:spPr>
          <p:txBody>
            <a:bodyPr wrap="none">
              <a:spAutoFit/>
            </a:bodyPr>
            <a:lstStyle/>
            <a:p>
              <a:r>
                <a:rPr lang="tr-TR" dirty="0" smtClean="0"/>
                <a:t>(c)</a:t>
              </a:r>
              <a:r>
                <a:rPr lang="en-US" dirty="0" err="1" smtClean="0"/>
                <a:t>Yüksek</a:t>
              </a:r>
              <a:r>
                <a:rPr lang="en-US" dirty="0" smtClean="0"/>
                <a:t> </a:t>
              </a:r>
              <a:r>
                <a:rPr lang="en-US" dirty="0" err="1" smtClean="0"/>
                <a:t>ökaryotlarda</a:t>
              </a:r>
              <a:r>
                <a:rPr lang="en-US" dirty="0" smtClean="0"/>
                <a:t> </a:t>
              </a:r>
              <a:r>
                <a:rPr lang="en-US" dirty="0" err="1" smtClean="0"/>
                <a:t>promotorun</a:t>
              </a:r>
              <a:r>
                <a:rPr lang="en-US" dirty="0" smtClean="0"/>
                <a:t> </a:t>
              </a:r>
              <a:r>
                <a:rPr lang="en-US" dirty="0" err="1" smtClean="0"/>
                <a:t>yapısı</a:t>
              </a:r>
              <a:r>
                <a:rPr lang="en-US" dirty="0" smtClean="0"/>
                <a:t> </a:t>
              </a:r>
              <a:endParaRPr lang="tr-TR" dirty="0"/>
            </a:p>
          </p:txBody>
        </p:sp>
      </p:grpSp>
      <p:sp>
        <p:nvSpPr>
          <p:cNvPr id="8" name="TextBox 7"/>
          <p:cNvSpPr txBox="1"/>
          <p:nvPr/>
        </p:nvSpPr>
        <p:spPr>
          <a:xfrm>
            <a:off x="4258378" y="6309320"/>
            <a:ext cx="4487639" cy="369332"/>
          </a:xfrm>
          <a:prstGeom prst="rect">
            <a:avLst/>
          </a:prstGeom>
          <a:noFill/>
        </p:spPr>
        <p:txBody>
          <a:bodyPr wrap="none" rtlCol="0">
            <a:spAutoFit/>
          </a:bodyPr>
          <a:lstStyle/>
          <a:p>
            <a:r>
              <a:rPr lang="en-US" dirty="0" err="1" smtClean="0">
                <a:solidFill>
                  <a:srgbClr val="0000FF"/>
                </a:solidFill>
              </a:rPr>
              <a:t>Lodish</a:t>
            </a:r>
            <a:r>
              <a:rPr lang="en-US" dirty="0" smtClean="0">
                <a:solidFill>
                  <a:srgbClr val="0000FF"/>
                </a:solidFill>
              </a:rPr>
              <a:t> </a:t>
            </a:r>
            <a:r>
              <a:rPr lang="en-US" dirty="0" err="1" smtClean="0">
                <a:solidFill>
                  <a:srgbClr val="0000FF"/>
                </a:solidFill>
              </a:rPr>
              <a:t>vd</a:t>
            </a:r>
            <a:r>
              <a:rPr lang="en-US" dirty="0" smtClean="0">
                <a:solidFill>
                  <a:srgbClr val="0000FF"/>
                </a:solidFill>
              </a:rPr>
              <a:t>. 1995, Yıldırım </a:t>
            </a:r>
            <a:r>
              <a:rPr lang="en-US" dirty="0" smtClean="0">
                <a:solidFill>
                  <a:srgbClr val="0000FF"/>
                </a:solidFill>
              </a:rPr>
              <a:t>2002 </a:t>
            </a:r>
            <a:r>
              <a:rPr lang="en-US" dirty="0" smtClean="0">
                <a:solidFill>
                  <a:srgbClr val="0000FF"/>
                </a:solidFill>
              </a:rPr>
              <a:t>(Ed: Özcan </a:t>
            </a:r>
            <a:r>
              <a:rPr lang="en-US" dirty="0" err="1" smtClean="0">
                <a:solidFill>
                  <a:srgbClr val="0000FF"/>
                </a:solidFill>
              </a:rPr>
              <a:t>vd</a:t>
            </a:r>
            <a:r>
              <a:rPr lang="en-US" dirty="0" smtClean="0">
                <a:solidFill>
                  <a:srgbClr val="0000FF"/>
                </a:solidFill>
              </a:rPr>
              <a:t>.)</a:t>
            </a:r>
            <a:endParaRPr lang="en-US"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tr-TR" dirty="0" smtClean="0">
                <a:solidFill>
                  <a:srgbClr val="FF0000"/>
                </a:solidFill>
              </a:rPr>
              <a:t>Prokaryot Gen Yapısı</a:t>
            </a:r>
            <a:endParaRPr lang="tr-TR" dirty="0">
              <a:solidFill>
                <a:srgbClr val="FF0000"/>
              </a:solidFill>
            </a:endParaRPr>
          </a:p>
        </p:txBody>
      </p:sp>
      <p:sp>
        <p:nvSpPr>
          <p:cNvPr id="3" name="Content Placeholder 2"/>
          <p:cNvSpPr>
            <a:spLocks noGrp="1"/>
          </p:cNvSpPr>
          <p:nvPr>
            <p:ph idx="1"/>
          </p:nvPr>
        </p:nvSpPr>
        <p:spPr>
          <a:xfrm>
            <a:off x="467544" y="980728"/>
            <a:ext cx="8229600" cy="4824536"/>
          </a:xfrm>
        </p:spPr>
        <p:txBody>
          <a:bodyPr>
            <a:normAutofit fontScale="77500" lnSpcReduction="20000"/>
          </a:bodyPr>
          <a:lstStyle/>
          <a:p>
            <a:r>
              <a:rPr lang="tr-TR" dirty="0" smtClean="0"/>
              <a:t>Prokaryotlar içerisinde gen yapısı en iyi aydınlatılmış olan organizma grubu bakterilerdir. </a:t>
            </a:r>
          </a:p>
          <a:p>
            <a:r>
              <a:rPr lang="tr-TR" dirty="0" smtClean="0"/>
              <a:t>Kromatin olmadığı için transkripsiyon ve translasyon aynı yerde ve ardışık olarak meydana gelir. </a:t>
            </a:r>
          </a:p>
          <a:p>
            <a:r>
              <a:rPr lang="tr-TR" dirty="0" smtClean="0"/>
              <a:t>Bakterilerde aynı metabolik yolla ilişkili genler bir arada </a:t>
            </a:r>
            <a:r>
              <a:rPr lang="tr-TR" b="1" dirty="0" smtClean="0"/>
              <a:t>operon</a:t>
            </a:r>
            <a:r>
              <a:rPr lang="tr-TR" dirty="0" smtClean="0"/>
              <a:t> olarak isimlendirilen kümeler halinde bulunur. </a:t>
            </a:r>
          </a:p>
          <a:p>
            <a:r>
              <a:rPr lang="tr-TR" dirty="0" smtClean="0"/>
              <a:t>Bir operonu oluşturan genlerin transkripsiyonu tek promotörden başlayarak gerçekleştirilmekte ve meydana gelen transkript birden fazla gene ait bilgiyi taşıyan bir mRNA molekülünden (</a:t>
            </a:r>
            <a:r>
              <a:rPr lang="tr-TR" b="1" dirty="0" smtClean="0"/>
              <a:t>polistronik mRNA</a:t>
            </a:r>
            <a:r>
              <a:rPr lang="tr-TR" dirty="0" smtClean="0"/>
              <a:t>) oluşmaktadır.</a:t>
            </a:r>
          </a:p>
          <a:p>
            <a:r>
              <a:rPr lang="tr-TR" dirty="0" smtClean="0"/>
              <a:t>Prokaryot genlerinde intronlar bulunmadığından dolayı mRNA’larda sentezden sonra başka bir işlem gerçekleşmez ve doğrudan translasyona katılırlar.</a:t>
            </a:r>
          </a:p>
          <a:p>
            <a:r>
              <a:rPr lang="tr-TR" dirty="0" smtClean="0"/>
              <a:t> </a:t>
            </a:r>
            <a:endParaRPr lang="tr-TR"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418058"/>
          </a:xfrm>
        </p:spPr>
        <p:txBody>
          <a:bodyPr>
            <a:normAutofit fontScale="90000"/>
          </a:bodyPr>
          <a:lstStyle/>
          <a:p>
            <a:r>
              <a:rPr lang="tr-TR" sz="3200" dirty="0" smtClean="0">
                <a:solidFill>
                  <a:srgbClr val="FF0000"/>
                </a:solidFill>
              </a:rPr>
              <a:t>Prokaryot Gen Organizasyonu</a:t>
            </a:r>
            <a:endParaRPr lang="tr-TR" sz="3200" dirty="0"/>
          </a:p>
        </p:txBody>
      </p:sp>
      <p:pic>
        <p:nvPicPr>
          <p:cNvPr id="2050" name="Picture 2" descr="C:\Users\Sebahattin Özcan\Pictures\Esra016.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rot="16200000">
            <a:off x="3455876" y="-351420"/>
            <a:ext cx="2808312" cy="4752528"/>
          </a:xfrm>
          <a:prstGeom prst="rect">
            <a:avLst/>
          </a:prstGeom>
          <a:noFill/>
        </p:spPr>
      </p:pic>
      <p:pic>
        <p:nvPicPr>
          <p:cNvPr id="2051" name="Picture 3" descr="C:\Users\Sebahattin Özcan\Pictures\Esra01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3167916" y="3072518"/>
            <a:ext cx="3096203" cy="4032448"/>
          </a:xfrm>
          <a:prstGeom prst="rect">
            <a:avLst/>
          </a:prstGeom>
          <a:noFill/>
        </p:spPr>
      </p:pic>
      <p:sp>
        <p:nvSpPr>
          <p:cNvPr id="6" name="TextBox 5"/>
          <p:cNvSpPr txBox="1"/>
          <p:nvPr/>
        </p:nvSpPr>
        <p:spPr>
          <a:xfrm>
            <a:off x="6876256" y="6309320"/>
            <a:ext cx="2592288" cy="307777"/>
          </a:xfrm>
          <a:prstGeom prst="rect">
            <a:avLst/>
          </a:prstGeom>
          <a:noFill/>
        </p:spPr>
        <p:txBody>
          <a:bodyPr wrap="square" rtlCol="0">
            <a:spAutoFit/>
          </a:bodyPr>
          <a:lstStyle/>
          <a:p>
            <a:r>
              <a:rPr lang="tr-TR" sz="1400" dirty="0" smtClean="0"/>
              <a:t>Yıldırım vd. 2007</a:t>
            </a:r>
            <a:endParaRPr lang="tr-TR" sz="14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490066"/>
          </a:xfrm>
        </p:spPr>
        <p:txBody>
          <a:bodyPr>
            <a:noAutofit/>
          </a:bodyPr>
          <a:lstStyle/>
          <a:p>
            <a:r>
              <a:rPr lang="tr-TR" sz="3200" dirty="0" smtClean="0">
                <a:solidFill>
                  <a:srgbClr val="FF0000"/>
                </a:solidFill>
              </a:rPr>
              <a:t>Ökaryot Gen Yapısı ve Organizasyonu</a:t>
            </a:r>
            <a:endParaRPr lang="tr-TR" sz="3200" dirty="0">
              <a:solidFill>
                <a:srgbClr val="FF0000"/>
              </a:solidFill>
            </a:endParaRPr>
          </a:p>
        </p:txBody>
      </p:sp>
      <p:sp>
        <p:nvSpPr>
          <p:cNvPr id="3" name="Content Placeholder 2"/>
          <p:cNvSpPr>
            <a:spLocks noGrp="1"/>
          </p:cNvSpPr>
          <p:nvPr>
            <p:ph idx="1"/>
          </p:nvPr>
        </p:nvSpPr>
        <p:spPr>
          <a:xfrm>
            <a:off x="467544" y="548680"/>
            <a:ext cx="8229600" cy="3024335"/>
          </a:xfrm>
          <a:ln>
            <a:noFill/>
          </a:ln>
        </p:spPr>
        <p:txBody>
          <a:bodyPr>
            <a:normAutofit fontScale="62500" lnSpcReduction="20000"/>
          </a:bodyPr>
          <a:lstStyle/>
          <a:p>
            <a:r>
              <a:rPr lang="tr-TR" dirty="0" smtClean="0"/>
              <a:t>Ökaryot organizmalar basit tek hücreden ibaret olan mayalardan, kendi besinlerini sentezleyen bitkilere ve karmaşık sitemleri taşıyan gelişmiş memelilere kadar çok çeşitli organizmalardan oluşmaktadır.</a:t>
            </a:r>
          </a:p>
          <a:p>
            <a:r>
              <a:rPr lang="tr-TR" dirty="0" smtClean="0"/>
              <a:t>Ökaryotik hücrelerde kalıtsal bilgi çekirdekte bulunmaktadır. Gen ifadesi sürecinde transkripsiyon çekirdekte, translasyon da stiplazmada farklı zaman dilimlerinde gerçekleşmeketdir.</a:t>
            </a:r>
          </a:p>
          <a:p>
            <a:r>
              <a:rPr lang="tr-TR" dirty="0" smtClean="0"/>
              <a:t>Ökaryotik genler monosistronik olup, tek gen bir polipetide ait bilgiyi taşımaktadırlar.</a:t>
            </a:r>
          </a:p>
          <a:p>
            <a:r>
              <a:rPr lang="tr-TR" dirty="0" smtClean="0"/>
              <a:t>Ökaryotik genler parçalı gen olarak adlandırılmaktadır.  Polipeptit karşılığı olanlar kısımlar </a:t>
            </a:r>
            <a:r>
              <a:rPr lang="tr-TR" b="1" dirty="0" smtClean="0"/>
              <a:t>ekzon</a:t>
            </a:r>
            <a:r>
              <a:rPr lang="tr-TR" dirty="0" smtClean="0"/>
              <a:t>, bulunmayanlar da </a:t>
            </a:r>
            <a:r>
              <a:rPr lang="tr-TR" b="1" dirty="0" smtClean="0"/>
              <a:t>intron</a:t>
            </a:r>
            <a:r>
              <a:rPr lang="tr-TR" dirty="0" smtClean="0"/>
              <a:t> olarak isimlendirilmektedir.</a:t>
            </a:r>
          </a:p>
          <a:p>
            <a:endParaRPr lang="tr-TR" dirty="0" smtClean="0"/>
          </a:p>
          <a:p>
            <a:endParaRPr lang="tr-TR" dirty="0" smtClean="0"/>
          </a:p>
          <a:p>
            <a:endParaRPr lang="tr-TR" dirty="0" smtClean="0"/>
          </a:p>
          <a:p>
            <a:pPr>
              <a:buNone/>
            </a:pPr>
            <a:endParaRPr lang="tr-TR" dirty="0" smtClean="0"/>
          </a:p>
        </p:txBody>
      </p:sp>
      <p:grpSp>
        <p:nvGrpSpPr>
          <p:cNvPr id="36" name="Group 35"/>
          <p:cNvGrpSpPr/>
          <p:nvPr/>
        </p:nvGrpSpPr>
        <p:grpSpPr>
          <a:xfrm>
            <a:off x="971600" y="3717032"/>
            <a:ext cx="6646521" cy="2241540"/>
            <a:chOff x="971600" y="3717032"/>
            <a:chExt cx="6646521" cy="2241540"/>
          </a:xfrm>
        </p:grpSpPr>
        <p:grpSp>
          <p:nvGrpSpPr>
            <p:cNvPr id="18" name="Group 17"/>
            <p:cNvGrpSpPr/>
            <p:nvPr/>
          </p:nvGrpSpPr>
          <p:grpSpPr>
            <a:xfrm>
              <a:off x="1475656" y="3717032"/>
              <a:ext cx="6142465" cy="720080"/>
              <a:chOff x="1547664" y="4149080"/>
              <a:chExt cx="6142465" cy="720080"/>
            </a:xfrm>
          </p:grpSpPr>
          <p:grpSp>
            <p:nvGrpSpPr>
              <p:cNvPr id="10" name="Group 9"/>
              <p:cNvGrpSpPr/>
              <p:nvPr/>
            </p:nvGrpSpPr>
            <p:grpSpPr>
              <a:xfrm>
                <a:off x="1691680" y="4509120"/>
                <a:ext cx="5616624" cy="360040"/>
                <a:chOff x="2051720" y="3645024"/>
                <a:chExt cx="5616624" cy="360040"/>
              </a:xfrm>
            </p:grpSpPr>
            <p:sp>
              <p:nvSpPr>
                <p:cNvPr id="4" name="Rectangle 3"/>
                <p:cNvSpPr/>
                <p:nvPr/>
              </p:nvSpPr>
              <p:spPr>
                <a:xfrm>
                  <a:off x="2051720" y="3645024"/>
                  <a:ext cx="5616624" cy="360040"/>
                </a:xfrm>
                <a:prstGeom prst="rect">
                  <a:avLst/>
                </a:prstGeom>
              </p:spPr>
              <p:style>
                <a:lnRef idx="1">
                  <a:schemeClr val="accent3"/>
                </a:lnRef>
                <a:fillRef idx="3">
                  <a:schemeClr val="accent3"/>
                </a:fillRef>
                <a:effectRef idx="2">
                  <a:schemeClr val="accent3"/>
                </a:effectRef>
                <a:fontRef idx="minor">
                  <a:schemeClr val="lt1"/>
                </a:fontRef>
              </p:style>
              <p:txBody>
                <a:bodyPr rtlCol="0" anchor="t"/>
                <a:lstStyle/>
                <a:p>
                  <a:pPr algn="ctr"/>
                  <a:endParaRPr lang="tr-TR"/>
                </a:p>
              </p:txBody>
            </p:sp>
            <p:sp>
              <p:nvSpPr>
                <p:cNvPr id="5" name="Rectangle 4"/>
                <p:cNvSpPr/>
                <p:nvPr/>
              </p:nvSpPr>
              <p:spPr>
                <a:xfrm>
                  <a:off x="2051720" y="3645024"/>
                  <a:ext cx="57606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tr-TR"/>
                </a:p>
              </p:txBody>
            </p:sp>
            <p:sp>
              <p:nvSpPr>
                <p:cNvPr id="7" name="Rectangle 6"/>
                <p:cNvSpPr/>
                <p:nvPr/>
              </p:nvSpPr>
              <p:spPr>
                <a:xfrm>
                  <a:off x="7020272" y="3645024"/>
                  <a:ext cx="648072" cy="360040"/>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8" name="Rectangle 7"/>
                <p:cNvSpPr/>
                <p:nvPr/>
              </p:nvSpPr>
              <p:spPr>
                <a:xfrm>
                  <a:off x="3491880" y="3645024"/>
                  <a:ext cx="792088" cy="360040"/>
                </a:xfrm>
                <a:prstGeom prst="rect">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tr-TR"/>
                </a:p>
              </p:txBody>
            </p:sp>
            <p:sp>
              <p:nvSpPr>
                <p:cNvPr id="9" name="Rectangle 8"/>
                <p:cNvSpPr/>
                <p:nvPr/>
              </p:nvSpPr>
              <p:spPr>
                <a:xfrm>
                  <a:off x="5436096" y="3645024"/>
                  <a:ext cx="720080" cy="360040"/>
                </a:xfrm>
                <a:prstGeom prst="rect">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tr-TR"/>
                </a:p>
              </p:txBody>
            </p:sp>
          </p:grpSp>
          <p:sp>
            <p:nvSpPr>
              <p:cNvPr id="11" name="TextBox 10"/>
              <p:cNvSpPr txBox="1"/>
              <p:nvPr/>
            </p:nvSpPr>
            <p:spPr>
              <a:xfrm>
                <a:off x="1547664" y="4149080"/>
                <a:ext cx="729559" cy="338554"/>
              </a:xfrm>
              <a:prstGeom prst="rect">
                <a:avLst/>
              </a:prstGeom>
              <a:noFill/>
            </p:spPr>
            <p:txBody>
              <a:bodyPr wrap="none" rtlCol="0">
                <a:spAutoFit/>
              </a:bodyPr>
              <a:lstStyle/>
              <a:p>
                <a:r>
                  <a:rPr lang="tr-TR" sz="1600" dirty="0" smtClean="0"/>
                  <a:t> Prom.</a:t>
                </a:r>
                <a:endParaRPr lang="tr-TR" sz="1600" dirty="0"/>
              </a:p>
            </p:txBody>
          </p:sp>
          <p:sp>
            <p:nvSpPr>
              <p:cNvPr id="12" name="TextBox 11"/>
              <p:cNvSpPr txBox="1"/>
              <p:nvPr/>
            </p:nvSpPr>
            <p:spPr>
              <a:xfrm>
                <a:off x="2195736" y="4149080"/>
                <a:ext cx="869469" cy="338554"/>
              </a:xfrm>
              <a:prstGeom prst="rect">
                <a:avLst/>
              </a:prstGeom>
              <a:noFill/>
            </p:spPr>
            <p:txBody>
              <a:bodyPr wrap="none" rtlCol="0">
                <a:spAutoFit/>
              </a:bodyPr>
              <a:lstStyle/>
              <a:p>
                <a:r>
                  <a:rPr lang="tr-TR" sz="1600" dirty="0" smtClean="0"/>
                  <a:t> Ekzon 1</a:t>
                </a:r>
                <a:endParaRPr lang="tr-TR" sz="1600" dirty="0"/>
              </a:p>
            </p:txBody>
          </p:sp>
          <p:sp>
            <p:nvSpPr>
              <p:cNvPr id="13" name="TextBox 12"/>
              <p:cNvSpPr txBox="1"/>
              <p:nvPr/>
            </p:nvSpPr>
            <p:spPr>
              <a:xfrm>
                <a:off x="3995936" y="4149080"/>
                <a:ext cx="822982" cy="338554"/>
              </a:xfrm>
              <a:prstGeom prst="rect">
                <a:avLst/>
              </a:prstGeom>
              <a:noFill/>
            </p:spPr>
            <p:txBody>
              <a:bodyPr wrap="none" rtlCol="0">
                <a:spAutoFit/>
              </a:bodyPr>
              <a:lstStyle/>
              <a:p>
                <a:r>
                  <a:rPr lang="tr-TR" sz="1600" dirty="0" smtClean="0"/>
                  <a:t>Ekzon 2</a:t>
                </a:r>
                <a:endParaRPr lang="tr-TR" sz="1600" dirty="0"/>
              </a:p>
            </p:txBody>
          </p:sp>
          <p:sp>
            <p:nvSpPr>
              <p:cNvPr id="14" name="TextBox 13"/>
              <p:cNvSpPr txBox="1"/>
              <p:nvPr/>
            </p:nvSpPr>
            <p:spPr>
              <a:xfrm>
                <a:off x="5796136" y="4149080"/>
                <a:ext cx="822982" cy="338554"/>
              </a:xfrm>
              <a:prstGeom prst="rect">
                <a:avLst/>
              </a:prstGeom>
              <a:noFill/>
            </p:spPr>
            <p:txBody>
              <a:bodyPr wrap="none" rtlCol="0">
                <a:spAutoFit/>
              </a:bodyPr>
              <a:lstStyle/>
              <a:p>
                <a:r>
                  <a:rPr lang="tr-TR" sz="1600" dirty="0" smtClean="0"/>
                  <a:t>Ekzon 3</a:t>
                </a:r>
                <a:endParaRPr lang="tr-TR" sz="1600" dirty="0"/>
              </a:p>
            </p:txBody>
          </p:sp>
          <p:sp>
            <p:nvSpPr>
              <p:cNvPr id="15" name="TextBox 14"/>
              <p:cNvSpPr txBox="1"/>
              <p:nvPr/>
            </p:nvSpPr>
            <p:spPr>
              <a:xfrm>
                <a:off x="3059832" y="4149080"/>
                <a:ext cx="846257" cy="338554"/>
              </a:xfrm>
              <a:prstGeom prst="rect">
                <a:avLst/>
              </a:prstGeom>
              <a:noFill/>
            </p:spPr>
            <p:txBody>
              <a:bodyPr wrap="none" rtlCol="0">
                <a:spAutoFit/>
              </a:bodyPr>
              <a:lstStyle/>
              <a:p>
                <a:r>
                  <a:rPr lang="tr-TR" sz="1600" dirty="0" smtClean="0"/>
                  <a:t>İntron 1</a:t>
                </a:r>
                <a:endParaRPr lang="tr-TR" sz="1600" dirty="0"/>
              </a:p>
            </p:txBody>
          </p:sp>
          <p:sp>
            <p:nvSpPr>
              <p:cNvPr id="16" name="TextBox 15"/>
              <p:cNvSpPr txBox="1"/>
              <p:nvPr/>
            </p:nvSpPr>
            <p:spPr>
              <a:xfrm>
                <a:off x="4932040" y="4149080"/>
                <a:ext cx="846257" cy="338554"/>
              </a:xfrm>
              <a:prstGeom prst="rect">
                <a:avLst/>
              </a:prstGeom>
              <a:noFill/>
            </p:spPr>
            <p:txBody>
              <a:bodyPr wrap="none" rtlCol="0">
                <a:spAutoFit/>
              </a:bodyPr>
              <a:lstStyle/>
              <a:p>
                <a:r>
                  <a:rPr lang="tr-TR" sz="1600" dirty="0" smtClean="0"/>
                  <a:t>İntron 2</a:t>
                </a:r>
                <a:endParaRPr lang="tr-TR" sz="1600" dirty="0"/>
              </a:p>
            </p:txBody>
          </p:sp>
          <p:sp>
            <p:nvSpPr>
              <p:cNvPr id="17" name="TextBox 16"/>
              <p:cNvSpPr txBox="1"/>
              <p:nvPr/>
            </p:nvSpPr>
            <p:spPr>
              <a:xfrm>
                <a:off x="6588224" y="4149080"/>
                <a:ext cx="1101905" cy="338554"/>
              </a:xfrm>
              <a:prstGeom prst="rect">
                <a:avLst/>
              </a:prstGeom>
              <a:noFill/>
            </p:spPr>
            <p:txBody>
              <a:bodyPr wrap="none" rtlCol="0">
                <a:spAutoFit/>
              </a:bodyPr>
              <a:lstStyle/>
              <a:p>
                <a:r>
                  <a:rPr lang="tr-TR" sz="1600" dirty="0" smtClean="0"/>
                  <a:t>Terminatör</a:t>
                </a:r>
                <a:endParaRPr lang="tr-TR" sz="1600" dirty="0"/>
              </a:p>
            </p:txBody>
          </p:sp>
        </p:grpSp>
        <p:sp>
          <p:nvSpPr>
            <p:cNvPr id="25" name="Down Arrow 24"/>
            <p:cNvSpPr/>
            <p:nvPr/>
          </p:nvSpPr>
          <p:spPr>
            <a:xfrm>
              <a:off x="4427984" y="4581128"/>
              <a:ext cx="45719"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Down Arrow 29"/>
            <p:cNvSpPr/>
            <p:nvPr/>
          </p:nvSpPr>
          <p:spPr>
            <a:xfrm>
              <a:off x="4427984" y="5301208"/>
              <a:ext cx="45719"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34" name="Group 33"/>
            <p:cNvGrpSpPr/>
            <p:nvPr/>
          </p:nvGrpSpPr>
          <p:grpSpPr>
            <a:xfrm>
              <a:off x="971600" y="4869160"/>
              <a:ext cx="6264696" cy="369332"/>
              <a:chOff x="971600" y="4869160"/>
              <a:chExt cx="6264696" cy="369332"/>
            </a:xfrm>
          </p:grpSpPr>
          <p:sp>
            <p:nvSpPr>
              <p:cNvPr id="19" name="Rectangle 18"/>
              <p:cNvSpPr/>
              <p:nvPr/>
            </p:nvSpPr>
            <p:spPr>
              <a:xfrm>
                <a:off x="2195736" y="5013176"/>
                <a:ext cx="5040560"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Rectangle 20"/>
              <p:cNvSpPr/>
              <p:nvPr/>
            </p:nvSpPr>
            <p:spPr>
              <a:xfrm>
                <a:off x="6588224" y="5013176"/>
                <a:ext cx="648072" cy="7200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Rectangle 21"/>
              <p:cNvSpPr/>
              <p:nvPr/>
            </p:nvSpPr>
            <p:spPr>
              <a:xfrm>
                <a:off x="3059832" y="5013176"/>
                <a:ext cx="792088" cy="72008"/>
              </a:xfrm>
              <a:prstGeom prst="rect">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tr-TR"/>
              </a:p>
            </p:txBody>
          </p:sp>
          <p:sp>
            <p:nvSpPr>
              <p:cNvPr id="23" name="Rectangle 22"/>
              <p:cNvSpPr/>
              <p:nvPr/>
            </p:nvSpPr>
            <p:spPr>
              <a:xfrm>
                <a:off x="5004048" y="5013176"/>
                <a:ext cx="792088" cy="72008"/>
              </a:xfrm>
              <a:prstGeom prst="rect">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tr-TR"/>
              </a:p>
            </p:txBody>
          </p:sp>
          <p:sp>
            <p:nvSpPr>
              <p:cNvPr id="31" name="TextBox 30"/>
              <p:cNvSpPr txBox="1"/>
              <p:nvPr/>
            </p:nvSpPr>
            <p:spPr>
              <a:xfrm>
                <a:off x="971600" y="4869160"/>
                <a:ext cx="1157689" cy="369332"/>
              </a:xfrm>
              <a:prstGeom prst="rect">
                <a:avLst/>
              </a:prstGeom>
              <a:noFill/>
            </p:spPr>
            <p:txBody>
              <a:bodyPr wrap="none" rtlCol="0">
                <a:spAutoFit/>
              </a:bodyPr>
              <a:lstStyle/>
              <a:p>
                <a:r>
                  <a:rPr lang="tr-TR" dirty="0" smtClean="0"/>
                  <a:t>Asıl mRNA</a:t>
                </a:r>
                <a:endParaRPr lang="tr-TR" dirty="0"/>
              </a:p>
            </p:txBody>
          </p:sp>
        </p:grpSp>
        <p:grpSp>
          <p:nvGrpSpPr>
            <p:cNvPr id="35" name="Group 34"/>
            <p:cNvGrpSpPr/>
            <p:nvPr/>
          </p:nvGrpSpPr>
          <p:grpSpPr>
            <a:xfrm>
              <a:off x="1187624" y="5589240"/>
              <a:ext cx="5400600" cy="369332"/>
              <a:chOff x="1187624" y="5589240"/>
              <a:chExt cx="5400600" cy="369332"/>
            </a:xfrm>
          </p:grpSpPr>
          <p:sp>
            <p:nvSpPr>
              <p:cNvPr id="26" name="Rectangle 25"/>
              <p:cNvSpPr/>
              <p:nvPr/>
            </p:nvSpPr>
            <p:spPr>
              <a:xfrm>
                <a:off x="2627784" y="5733256"/>
                <a:ext cx="3672408" cy="45719"/>
              </a:xfrm>
              <a:prstGeom prst="rec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8" name="Rectangle 27"/>
              <p:cNvSpPr/>
              <p:nvPr/>
            </p:nvSpPr>
            <p:spPr>
              <a:xfrm>
                <a:off x="6228184" y="5733256"/>
                <a:ext cx="360040" cy="7200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extBox 31"/>
              <p:cNvSpPr txBox="1"/>
              <p:nvPr/>
            </p:nvSpPr>
            <p:spPr>
              <a:xfrm>
                <a:off x="1187624" y="5589240"/>
                <a:ext cx="1386918" cy="369332"/>
              </a:xfrm>
              <a:prstGeom prst="rect">
                <a:avLst/>
              </a:prstGeom>
              <a:noFill/>
            </p:spPr>
            <p:txBody>
              <a:bodyPr wrap="none" rtlCol="0">
                <a:spAutoFit/>
              </a:bodyPr>
              <a:lstStyle/>
              <a:p>
                <a:r>
                  <a:rPr lang="tr-TR" dirty="0" smtClean="0"/>
                  <a:t>Olgun mRNA</a:t>
                </a:r>
                <a:endParaRPr lang="tr-TR" dirty="0"/>
              </a:p>
            </p:txBody>
          </p:sp>
        </p:grpSp>
      </p:gr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3690</TotalTime>
  <Words>3296</Words>
  <Application>Microsoft Macintosh PowerPoint</Application>
  <PresentationFormat>On-screen Show (4:3)</PresentationFormat>
  <Paragraphs>211</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DNA Restriksiyon Enzimleri</vt:lpstr>
      <vt:lpstr>Bazı RE’leri ve Kesim Noktaları</vt:lpstr>
      <vt:lpstr>PowerPoint Presentation</vt:lpstr>
      <vt:lpstr>Genler</vt:lpstr>
      <vt:lpstr>Genin Temel Yapısı</vt:lpstr>
      <vt:lpstr>Prokaryot ve Ökaryotlarda Promotör yapıları</vt:lpstr>
      <vt:lpstr>Prokaryot Gen Yapısı</vt:lpstr>
      <vt:lpstr>Prokaryot Gen Organizasyonu</vt:lpstr>
      <vt:lpstr>Ökaryot Gen Yapısı ve Organizasyonu</vt:lpstr>
      <vt:lpstr>Ökaryot Gen Yapısı ve Organizasyonu</vt:lpstr>
      <vt:lpstr>Ökaryot Gen Yapısı ve Organizasyonu</vt:lpstr>
      <vt:lpstr>RNA’nın Yapısı</vt:lpstr>
      <vt:lpstr>RNA Tipleri</vt:lpstr>
      <vt:lpstr>tRNA</vt:lpstr>
      <vt:lpstr>tRNA</vt:lpstr>
      <vt:lpstr>tRNA</vt:lpstr>
      <vt:lpstr>Protein Sentezi</vt:lpstr>
      <vt:lpstr>Amino Asitlerin Yapısı</vt:lpstr>
      <vt:lpstr>PowerPoint Presentation</vt:lpstr>
      <vt:lpstr>Valilalanin dipeptidinin peptid bağını gösteren yapısı</vt:lpstr>
      <vt:lpstr>PowerPoint Presentation</vt:lpstr>
      <vt:lpstr>Genetik kod: Toplam 20 adet asit, 64 adet kodon tarafından kodlanmaktadır.</vt:lpstr>
      <vt:lpstr>Transcription (Yazılım)</vt:lpstr>
      <vt:lpstr>Transcription (Başlangıç safhası)</vt:lpstr>
      <vt:lpstr>Transcription (Uzama safhası)</vt:lpstr>
      <vt:lpstr>Transcription (Sonlanma safhası)</vt:lpstr>
      <vt:lpstr>Transcription (Sonlanma safhası)</vt:lpstr>
      <vt:lpstr>Translasyon (Protein Sentezi):Başlangıç Aşaması</vt:lpstr>
      <vt:lpstr>Translasyon (Protein Sentezi):Uzama Aşaması</vt:lpstr>
      <vt:lpstr>Translasyon (Protein Sentezi):Sonlanma Aşaması</vt:lpstr>
      <vt:lpstr>Protein Sentezinin Özeti</vt:lpstr>
      <vt:lpstr>Genetik Bilginin Çoğaltılması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Sebahattin Özcan</dc:creator>
  <cp:lastModifiedBy>saa saa</cp:lastModifiedBy>
  <cp:revision>320</cp:revision>
  <dcterms:created xsi:type="dcterms:W3CDTF">2011-09-14T16:09:08Z</dcterms:created>
  <dcterms:modified xsi:type="dcterms:W3CDTF">2019-10-30T14:07:11Z</dcterms:modified>
</cp:coreProperties>
</file>