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59" r:id="rId2"/>
    <p:sldId id="354" r:id="rId3"/>
    <p:sldId id="360" r:id="rId4"/>
    <p:sldId id="361" r:id="rId5"/>
    <p:sldId id="362" r:id="rId6"/>
    <p:sldId id="363" r:id="rId7"/>
    <p:sldId id="364" r:id="rId8"/>
    <p:sldId id="365" r:id="rId9"/>
    <p:sldId id="366" r:id="rId10"/>
    <p:sldId id="367" r:id="rId11"/>
    <p:sldId id="368" r:id="rId12"/>
    <p:sldId id="369" r:id="rId13"/>
    <p:sldId id="37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80D66E-E2E1-4A74-88E8-EE4EF33F1AD0}" type="datetimeFigureOut">
              <a:rPr lang="tr-TR" smtClean="0"/>
              <a:pPr/>
              <a:t>25.10.2017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4DBA06-1762-400F-9BDA-51571B1276E7}" type="slidenum">
              <a:rPr lang="tr-TR" smtClean="0"/>
              <a:pPr/>
              <a:t>‹#›</a:t>
            </a:fld>
            <a:endParaRPr lang="tr-TR"/>
          </a:p>
        </p:txBody>
      </p:sp>
    </p:spTree>
    <p:extLst>
      <p:ext uri="{BB962C8B-B14F-4D97-AF65-F5344CB8AC3E}">
        <p14:creationId xmlns:p14="http://schemas.microsoft.com/office/powerpoint/2010/main" val="2773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2144360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126840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255460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81401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873271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25882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730399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45778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4242452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1577069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75D573-C7DB-458A-97A4-D2A890F28307}" type="datetimeFigureOut">
              <a:rPr lang="tr-TR" smtClean="0"/>
              <a:pPr/>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032AC5-8EE3-419B-B2FE-C1E00DC3DB0F}" type="slidenum">
              <a:rPr lang="tr-TR" smtClean="0"/>
              <a:pPr/>
              <a:t>‹#›</a:t>
            </a:fld>
            <a:endParaRPr lang="tr-TR"/>
          </a:p>
        </p:txBody>
      </p:sp>
    </p:spTree>
    <p:extLst>
      <p:ext uri="{BB962C8B-B14F-4D97-AF65-F5344CB8AC3E}">
        <p14:creationId xmlns:p14="http://schemas.microsoft.com/office/powerpoint/2010/main" val="334803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75D573-C7DB-458A-97A4-D2A890F28307}" type="datetimeFigureOut">
              <a:rPr lang="tr-TR" smtClean="0"/>
              <a:pPr/>
              <a:t>25.10.2017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32AC5-8EE3-419B-B2FE-C1E00DC3DB0F}" type="slidenum">
              <a:rPr lang="tr-TR" smtClean="0"/>
              <a:pPr/>
              <a:t>‹#›</a:t>
            </a:fld>
            <a:endParaRPr lang="tr-TR"/>
          </a:p>
        </p:txBody>
      </p:sp>
    </p:spTree>
    <p:extLst>
      <p:ext uri="{BB962C8B-B14F-4D97-AF65-F5344CB8AC3E}">
        <p14:creationId xmlns:p14="http://schemas.microsoft.com/office/powerpoint/2010/main" val="1921662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Unvan 1"/>
          <p:cNvSpPr>
            <a:spLocks noGrp="1"/>
          </p:cNvSpPr>
          <p:nvPr>
            <p:ph type="title"/>
          </p:nvPr>
        </p:nvSpPr>
        <p:spPr>
          <a:xfrm>
            <a:off x="928047" y="1247985"/>
            <a:ext cx="9696048" cy="3776662"/>
          </a:xfrm>
        </p:spPr>
        <p:txBody>
          <a:bodyPr>
            <a:normAutofit fontScale="90000"/>
          </a:bodyPr>
          <a:lstStyle/>
          <a:p>
            <a:pPr algn="ctr"/>
            <a:r>
              <a:rPr lang="tr-TR" altLang="tr-TR" dirty="0" smtClean="0"/>
              <a:t/>
            </a:r>
            <a:br>
              <a:rPr lang="tr-TR" altLang="tr-TR" dirty="0" smtClean="0"/>
            </a:br>
            <a:r>
              <a:rPr lang="tr-TR" altLang="tr-TR" b="1" dirty="0" smtClean="0"/>
              <a:t>Su Ayak İzi ve Sanal Su</a:t>
            </a:r>
            <a:r>
              <a:rPr lang="tr-TR" altLang="tr-TR" dirty="0" smtClean="0"/>
              <a:t/>
            </a:r>
            <a:br>
              <a:rPr lang="tr-TR" altLang="tr-TR" dirty="0" smtClean="0"/>
            </a:br>
            <a:r>
              <a:rPr lang="tr-TR" altLang="tr-TR" sz="3600" i="1" dirty="0" smtClean="0"/>
              <a:t>(48015017)</a:t>
            </a:r>
            <a:br>
              <a:rPr lang="tr-TR" altLang="tr-TR" sz="3600" i="1" dirty="0" smtClean="0"/>
            </a:br>
            <a:r>
              <a:rPr lang="tr-TR" altLang="tr-TR" i="1" dirty="0" smtClean="0"/>
              <a:t/>
            </a:r>
            <a:br>
              <a:rPr lang="tr-TR" altLang="tr-TR" i="1" dirty="0" smtClean="0"/>
            </a:br>
            <a:r>
              <a:rPr lang="tr-TR" altLang="tr-TR" sz="2700" i="1" dirty="0"/>
              <a:t>Bu dersin notları, Water </a:t>
            </a:r>
            <a:r>
              <a:rPr lang="tr-TR" altLang="tr-TR" sz="2700" i="1" dirty="0" err="1"/>
              <a:t>Footprint</a:t>
            </a:r>
            <a:r>
              <a:rPr lang="tr-TR" altLang="tr-TR" sz="2700" i="1" dirty="0"/>
              <a:t> Network web sayfasında bulunan ve </a:t>
            </a:r>
            <a:r>
              <a:rPr lang="tr-TR" altLang="tr-TR" sz="2700" i="1" dirty="0" err="1"/>
              <a:t>Twente</a:t>
            </a:r>
            <a:r>
              <a:rPr lang="tr-TR" altLang="tr-TR" sz="2700" i="1" dirty="0"/>
              <a:t> </a:t>
            </a:r>
            <a:r>
              <a:rPr lang="tr-TR" altLang="tr-TR" sz="2700" i="1" dirty="0" err="1"/>
              <a:t>University</a:t>
            </a:r>
            <a:r>
              <a:rPr lang="tr-TR" altLang="tr-TR" sz="2700" i="1" dirty="0"/>
              <a:t> öğretim üyesi Prof. Dr. </a:t>
            </a:r>
            <a:r>
              <a:rPr lang="tr-TR" altLang="tr-TR" sz="2700" i="1" dirty="0" err="1"/>
              <a:t>Arjen</a:t>
            </a:r>
            <a:r>
              <a:rPr lang="tr-TR" altLang="tr-TR" sz="2700" i="1" dirty="0"/>
              <a:t> </a:t>
            </a:r>
            <a:r>
              <a:rPr lang="tr-TR" altLang="tr-TR" sz="2700" i="1" dirty="0" err="1"/>
              <a:t>Hoekstra</a:t>
            </a:r>
            <a:r>
              <a:rPr lang="tr-TR" altLang="tr-TR" sz="2700" i="1" dirty="0"/>
              <a:t> ile araştırma ekibi tarafından geliştirilen bilgilerden derlenmiştir. </a:t>
            </a:r>
            <a:r>
              <a:rPr lang="tr-TR" altLang="tr-TR" sz="2700" i="1" dirty="0" smtClean="0"/>
              <a:t/>
            </a:r>
            <a:br>
              <a:rPr lang="tr-TR" altLang="tr-TR" sz="2700" i="1" dirty="0" smtClean="0"/>
            </a:br>
            <a:r>
              <a:rPr lang="tr-TR" altLang="tr-TR" dirty="0" smtClean="0"/>
              <a:t/>
            </a:r>
            <a:br>
              <a:rPr lang="tr-TR" altLang="tr-TR" dirty="0" smtClean="0"/>
            </a:br>
            <a:r>
              <a:rPr lang="tr-TR" altLang="tr-TR" sz="2800" dirty="0" smtClean="0"/>
              <a:t>Doç. Dr. Gökşen ÇAPAR</a:t>
            </a:r>
            <a:br>
              <a:rPr lang="tr-TR" altLang="tr-TR" sz="2800" dirty="0" smtClean="0"/>
            </a:br>
            <a:r>
              <a:rPr lang="tr-TR" altLang="tr-TR" sz="2000" dirty="0" smtClean="0"/>
              <a:t>18 Aralık 2017</a:t>
            </a:r>
            <a:r>
              <a:rPr lang="tr-TR" altLang="tr-TR" dirty="0" smtClean="0"/>
              <a:t/>
            </a:r>
            <a:br>
              <a:rPr lang="tr-TR" altLang="tr-TR" dirty="0" smtClean="0"/>
            </a:br>
            <a:endParaRPr lang="tr-TR" altLang="tr-TR" dirty="0" smtClean="0"/>
          </a:p>
        </p:txBody>
      </p:sp>
    </p:spTree>
    <p:extLst>
      <p:ext uri="{BB962C8B-B14F-4D97-AF65-F5344CB8AC3E}">
        <p14:creationId xmlns:p14="http://schemas.microsoft.com/office/powerpoint/2010/main" val="35328374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Ülkeler arası farklar</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Ulusların tüketimlerinin su ayak izleri arasında büyük farklar vardır. </a:t>
            </a:r>
          </a:p>
          <a:p>
            <a:r>
              <a:rPr lang="tr-TR" dirty="0" smtClean="0"/>
              <a:t>ABD’nde, ortalama yılda kişi başı su ayak izi, Olimpik bir yüzme havuzunu doldurmak için gerekli olan su miktarına eşittir </a:t>
            </a:r>
            <a:r>
              <a:rPr lang="en-US" dirty="0" smtClean="0"/>
              <a:t>(</a:t>
            </a:r>
            <a:r>
              <a:rPr lang="en-US" dirty="0" smtClean="0">
                <a:solidFill>
                  <a:srgbClr val="FF0000"/>
                </a:solidFill>
              </a:rPr>
              <a:t>2842 </a:t>
            </a:r>
            <a:r>
              <a:rPr lang="tr-TR" dirty="0" smtClean="0">
                <a:solidFill>
                  <a:srgbClr val="FF0000"/>
                </a:solidFill>
              </a:rPr>
              <a:t>m3</a:t>
            </a:r>
            <a:r>
              <a:rPr lang="tr-TR" dirty="0" smtClean="0"/>
              <a:t>). Kişi başı günlük ortalama </a:t>
            </a:r>
            <a:r>
              <a:rPr lang="tr-TR" dirty="0" smtClean="0">
                <a:solidFill>
                  <a:srgbClr val="FF0000"/>
                </a:solidFill>
              </a:rPr>
              <a:t>7</a:t>
            </a:r>
            <a:r>
              <a:rPr lang="en-US" dirty="0" smtClean="0">
                <a:solidFill>
                  <a:srgbClr val="FF0000"/>
                </a:solidFill>
              </a:rPr>
              <a:t>786 </a:t>
            </a:r>
            <a:r>
              <a:rPr lang="en-US" dirty="0" err="1" smtClean="0">
                <a:solidFill>
                  <a:srgbClr val="FF0000"/>
                </a:solidFill>
              </a:rPr>
              <a:t>litre</a:t>
            </a:r>
            <a:r>
              <a:rPr lang="tr-TR" dirty="0" smtClean="0">
                <a:solidFill>
                  <a:srgbClr val="FF0000"/>
                </a:solidFill>
              </a:rPr>
              <a:t> </a:t>
            </a:r>
            <a:r>
              <a:rPr lang="en-US" dirty="0" smtClean="0"/>
              <a:t>s</a:t>
            </a:r>
            <a:r>
              <a:rPr lang="tr-TR" dirty="0" smtClean="0"/>
              <a:t>uya eşittir. </a:t>
            </a:r>
          </a:p>
          <a:p>
            <a:r>
              <a:rPr lang="tr-TR" dirty="0" smtClean="0"/>
              <a:t>Çin’de, ortalama su ayak izi yılda kişi başına </a:t>
            </a:r>
            <a:r>
              <a:rPr lang="en-US" dirty="0" smtClean="0">
                <a:solidFill>
                  <a:srgbClr val="FF0000"/>
                </a:solidFill>
              </a:rPr>
              <a:t>1071 </a:t>
            </a:r>
            <a:r>
              <a:rPr lang="tr-TR" dirty="0" smtClean="0">
                <a:solidFill>
                  <a:srgbClr val="FF0000"/>
                </a:solidFill>
              </a:rPr>
              <a:t>m3</a:t>
            </a:r>
            <a:r>
              <a:rPr lang="tr-TR" dirty="0" smtClean="0"/>
              <a:t>’tür; kişi başı günlük </a:t>
            </a:r>
            <a:r>
              <a:rPr lang="en-US" dirty="0" smtClean="0">
                <a:solidFill>
                  <a:srgbClr val="FF0000"/>
                </a:solidFill>
              </a:rPr>
              <a:t>2934 </a:t>
            </a:r>
            <a:r>
              <a:rPr lang="en-US" dirty="0" err="1" smtClean="0">
                <a:solidFill>
                  <a:srgbClr val="FF0000"/>
                </a:solidFill>
              </a:rPr>
              <a:t>litre</a:t>
            </a:r>
            <a:r>
              <a:rPr lang="tr-TR" dirty="0" smtClean="0">
                <a:solidFill>
                  <a:srgbClr val="FF0000"/>
                </a:solidFill>
              </a:rPr>
              <a:t> </a:t>
            </a:r>
            <a:r>
              <a:rPr lang="tr-TR" dirty="0" smtClean="0"/>
              <a:t>suya eşittir. </a:t>
            </a:r>
            <a:endParaRPr lang="tr-TR" dirty="0"/>
          </a:p>
        </p:txBody>
      </p:sp>
    </p:spTree>
    <p:extLst>
      <p:ext uri="{BB962C8B-B14F-4D97-AF65-F5344CB8AC3E}">
        <p14:creationId xmlns:p14="http://schemas.microsoft.com/office/powerpoint/2010/main" val="415010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Ülkeler; farklar</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Tüketimin iç ve dış su ayak izleri arasındaki farklar da büyüktür.</a:t>
            </a:r>
          </a:p>
          <a:p>
            <a:r>
              <a:rPr lang="tr-TR" dirty="0" smtClean="0"/>
              <a:t>Hollanda’da, tüketimin su ayak izinin </a:t>
            </a:r>
            <a:r>
              <a:rPr lang="tr-TR" dirty="0" smtClean="0">
                <a:solidFill>
                  <a:srgbClr val="FF0000"/>
                </a:solidFill>
              </a:rPr>
              <a:t>%95’i ithalat</a:t>
            </a:r>
            <a:r>
              <a:rPr lang="tr-TR" dirty="0" smtClean="0"/>
              <a:t> nedeniyle dünyanın başka yerlerindedir. </a:t>
            </a:r>
          </a:p>
          <a:p>
            <a:r>
              <a:rPr lang="tr-TR" dirty="0" smtClean="0"/>
              <a:t>Hindistan ve Paraguay’da ise tüketimin ulusal su ayak izinin yalnızca </a:t>
            </a:r>
            <a:r>
              <a:rPr lang="tr-TR" dirty="0" smtClean="0">
                <a:solidFill>
                  <a:srgbClr val="FF0000"/>
                </a:solidFill>
              </a:rPr>
              <a:t>%3</a:t>
            </a:r>
            <a:r>
              <a:rPr lang="tr-TR" dirty="0" smtClean="0"/>
              <a:t>’ü dışsaldır</a:t>
            </a:r>
            <a:r>
              <a:rPr lang="en-US" dirty="0" smtClean="0"/>
              <a:t>.</a:t>
            </a:r>
            <a:endParaRPr lang="tr-TR" dirty="0"/>
          </a:p>
        </p:txBody>
      </p:sp>
    </p:spTree>
    <p:extLst>
      <p:ext uri="{BB962C8B-B14F-4D97-AF65-F5344CB8AC3E}">
        <p14:creationId xmlns:p14="http://schemas.microsoft.com/office/powerpoint/2010/main" val="4271337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Tarım..</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Tüketilen ürünlerin su ayak izi, asıl üretim yerindeki koşullara bağlıdır.</a:t>
            </a:r>
          </a:p>
          <a:p>
            <a:r>
              <a:rPr lang="tr-TR" dirty="0" smtClean="0"/>
              <a:t>Örneğin, bazı gelişmekte olan ülkelerde, çok düşük tarımsal verim ve buna bağlı olarak toplanan ürün başına yüksek olan su ayak izi, aslında tüketimin ulusal su ayak izinin neden göreceli olarak yüksek olduğunu açıklamaktadır. </a:t>
            </a:r>
            <a:endParaRPr lang="tr-TR" dirty="0"/>
          </a:p>
        </p:txBody>
      </p:sp>
    </p:spTree>
    <p:extLst>
      <p:ext uri="{BB962C8B-B14F-4D97-AF65-F5344CB8AC3E}">
        <p14:creationId xmlns:p14="http://schemas.microsoft.com/office/powerpoint/2010/main" val="305662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Devletler Neler Yapabilir?</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Devletler ve toplumsal diğer paydaşlar, sürdürülebilir kalkınma, ekonomik gelişme, vatandaşların ve çevrenin sağlığı için su yönetimi doğrultusunda birlikte çalışabilirler. </a:t>
            </a:r>
            <a:r>
              <a:rPr lang="en-US" dirty="0"/>
              <a:t/>
            </a:r>
            <a:br>
              <a:rPr lang="en-US" dirty="0"/>
            </a:br>
            <a:endParaRPr lang="tr-TR" dirty="0"/>
          </a:p>
        </p:txBody>
      </p:sp>
    </p:spTree>
    <p:extLst>
      <p:ext uri="{BB962C8B-B14F-4D97-AF65-F5344CB8AC3E}">
        <p14:creationId xmlns:p14="http://schemas.microsoft.com/office/powerpoint/2010/main" val="2543015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667000" y="1057456"/>
            <a:ext cx="6659880" cy="4677138"/>
          </a:xfrm>
        </p:spPr>
        <p:txBody>
          <a:bodyPr>
            <a:normAutofit/>
          </a:bodyPr>
          <a:lstStyle/>
          <a:p>
            <a:pPr algn="ctr"/>
            <a:r>
              <a:rPr lang="tr-TR" b="1" dirty="0" smtClean="0">
                <a:solidFill>
                  <a:srgbClr val="FF0000"/>
                </a:solidFill>
              </a:rPr>
              <a:t>Ulusların Su Ayak İzi</a:t>
            </a:r>
            <a:endParaRPr lang="tr-TR" b="1" dirty="0">
              <a:solidFill>
                <a:srgbClr val="FF0000"/>
              </a:solidFill>
            </a:endParaRPr>
          </a:p>
        </p:txBody>
      </p:sp>
    </p:spTree>
    <p:extLst>
      <p:ext uri="{BB962C8B-B14F-4D97-AF65-F5344CB8AC3E}">
        <p14:creationId xmlns:p14="http://schemas.microsoft.com/office/powerpoint/2010/main" val="3053230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b="1" dirty="0" smtClean="0">
                <a:solidFill>
                  <a:srgbClr val="FF0000"/>
                </a:solidFill>
              </a:rPr>
              <a:t>Ulusal Su Ayak İzi</a:t>
            </a:r>
            <a:endParaRPr lang="tr-TR" b="1" dirty="0">
              <a:solidFill>
                <a:srgbClr val="FF0000"/>
              </a:solidFill>
            </a:endParaRPr>
          </a:p>
        </p:txBody>
      </p:sp>
      <p:sp>
        <p:nvSpPr>
          <p:cNvPr id="4" name="İçerik Yer Tutucusu 3"/>
          <p:cNvSpPr>
            <a:spLocks noGrp="1"/>
          </p:cNvSpPr>
          <p:nvPr>
            <p:ph idx="1"/>
          </p:nvPr>
        </p:nvSpPr>
        <p:spPr/>
        <p:txBody>
          <a:bodyPr>
            <a:normAutofit/>
          </a:bodyPr>
          <a:lstStyle/>
          <a:p>
            <a:r>
              <a:rPr lang="tr-TR" dirty="0" smtClean="0"/>
              <a:t>Su ve enerji her ekonominin temel girdileridir. </a:t>
            </a:r>
          </a:p>
          <a:p>
            <a:r>
              <a:rPr lang="tr-TR" dirty="0" smtClean="0"/>
              <a:t>Su </a:t>
            </a:r>
            <a:r>
              <a:rPr lang="tr-TR" dirty="0"/>
              <a:t>yerel bir </a:t>
            </a:r>
            <a:r>
              <a:rPr lang="tr-TR" dirty="0" smtClean="0"/>
              <a:t>konudur; suyun miktarı ve kalitesi ülkeden ülkeye değişir.</a:t>
            </a:r>
          </a:p>
          <a:p>
            <a:r>
              <a:rPr lang="tr-TR" dirty="0" smtClean="0"/>
              <a:t>Aynı zamanda su küresel bir kaynaktır; dünya nüfusunun ihtiyaçlarını karşılamak için uluslararası ticaret yapılır. </a:t>
            </a:r>
          </a:p>
          <a:p>
            <a:r>
              <a:rPr lang="tr-TR" dirty="0" smtClean="0"/>
              <a:t>Birleşmiş Milletler uyarıyor; su tüketimi, nüfus artışına göre </a:t>
            </a:r>
            <a:r>
              <a:rPr lang="tr-TR" dirty="0" smtClean="0">
                <a:solidFill>
                  <a:srgbClr val="FF0000"/>
                </a:solidFill>
              </a:rPr>
              <a:t>2</a:t>
            </a:r>
            <a:r>
              <a:rPr lang="tr-TR" dirty="0" smtClean="0"/>
              <a:t> kat daha hızlı artıyor. Bu trend tersine dönmezse, 2025 yılına kadar dünya nüfusunun </a:t>
            </a:r>
            <a:r>
              <a:rPr lang="tr-TR" dirty="0" smtClean="0">
                <a:solidFill>
                  <a:srgbClr val="FF0000"/>
                </a:solidFill>
              </a:rPr>
              <a:t>2/3’ü</a:t>
            </a:r>
            <a:r>
              <a:rPr lang="tr-TR" dirty="0" smtClean="0"/>
              <a:t> su stresi ile karşı karşıya kalacak</a:t>
            </a:r>
            <a:r>
              <a:rPr lang="en-US" dirty="0" smtClean="0"/>
              <a:t>. </a:t>
            </a:r>
            <a:endParaRPr lang="tr-TR" dirty="0" smtClean="0"/>
          </a:p>
          <a:p>
            <a:r>
              <a:rPr lang="tr-TR" dirty="0" smtClean="0"/>
              <a:t>Suyun adil ve sürdürülebilir şekilde paylaşımı, 21. yüzyılın en büyük sorunlarından birisidir. </a:t>
            </a:r>
            <a:endParaRPr lang="en-US" dirty="0"/>
          </a:p>
          <a:p>
            <a:endParaRPr lang="tr-TR" dirty="0"/>
          </a:p>
        </p:txBody>
      </p:sp>
    </p:spTree>
    <p:extLst>
      <p:ext uri="{BB962C8B-B14F-4D97-AF65-F5344CB8AC3E}">
        <p14:creationId xmlns:p14="http://schemas.microsoft.com/office/powerpoint/2010/main" val="3274112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Üretimin Su Ayak İzi</a:t>
            </a:r>
            <a:endParaRPr lang="tr-TR" b="1"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Bir ulusun su ayak izi iki perspektiften incelenebilir: </a:t>
            </a:r>
            <a:r>
              <a:rPr lang="tr-TR" i="1" dirty="0" smtClean="0">
                <a:solidFill>
                  <a:srgbClr val="FF0000"/>
                </a:solidFill>
              </a:rPr>
              <a:t>üretim</a:t>
            </a:r>
            <a:r>
              <a:rPr lang="tr-TR" dirty="0" smtClean="0"/>
              <a:t> ve </a:t>
            </a:r>
            <a:r>
              <a:rPr lang="tr-TR" i="1" dirty="0" smtClean="0">
                <a:solidFill>
                  <a:srgbClr val="FF0000"/>
                </a:solidFill>
              </a:rPr>
              <a:t>tüketim</a:t>
            </a:r>
            <a:r>
              <a:rPr lang="en-US" dirty="0" smtClean="0"/>
              <a:t>.</a:t>
            </a:r>
            <a:endParaRPr lang="en-US" dirty="0"/>
          </a:p>
          <a:p>
            <a:r>
              <a:rPr lang="tr-TR" dirty="0" smtClean="0"/>
              <a:t>Üretimin su ayak izi, ülke içindeki malların ve ürünlerin üretilmesi için kullanılan yerel su kaynakları miktarıdır.</a:t>
            </a:r>
          </a:p>
          <a:p>
            <a:r>
              <a:rPr lang="tr-TR" dirty="0" smtClean="0"/>
              <a:t>Tarımın su ayak izi, sanayinin su ayak izi ve evsel su kullanımının su ayak izini içerir. </a:t>
            </a:r>
          </a:p>
          <a:p>
            <a:r>
              <a:rPr lang="tr-TR" dirty="0" smtClean="0"/>
              <a:t>Ülke sınırları içinde kullanılan toplam su hacmini ve tüketilen asimilasyon kapasitesini belirtir. </a:t>
            </a:r>
          </a:p>
          <a:p>
            <a:r>
              <a:rPr lang="tr-TR" dirty="0" smtClean="0"/>
              <a:t>Bir şehir, nehir havzası veya tüm dünya için de hesaplanabilir. </a:t>
            </a:r>
            <a:endParaRPr lang="tr-TR" dirty="0"/>
          </a:p>
        </p:txBody>
      </p:sp>
    </p:spTree>
    <p:extLst>
      <p:ext uri="{BB962C8B-B14F-4D97-AF65-F5344CB8AC3E}">
        <p14:creationId xmlns:p14="http://schemas.microsoft.com/office/powerpoint/2010/main" val="3947407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Tüketimin Su Ayak İzi</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Tüketimin su ayak izi, bir ülkede yaşayan insanlar tarafından tüketilen mallar ve ürünler için hesaplanır. </a:t>
            </a:r>
          </a:p>
          <a:p>
            <a:r>
              <a:rPr lang="tr-TR" dirty="0" smtClean="0"/>
              <a:t>Tüketimin su ayak izi, kısmen ülke içinde kısmen de ülke dışında olabilir. Ürünlerin yerel olarak üretilmesine veya ithal edilmesine bağlıdır. </a:t>
            </a:r>
          </a:p>
          <a:p>
            <a:r>
              <a:rPr lang="tr-TR" dirty="0" smtClean="0"/>
              <a:t>Tüketimin su ayak izi her hangi bir idari birim için hesaplanabilir. </a:t>
            </a:r>
            <a:endParaRPr lang="tr-TR" dirty="0"/>
          </a:p>
        </p:txBody>
      </p:sp>
    </p:spTree>
    <p:extLst>
      <p:ext uri="{BB962C8B-B14F-4D97-AF65-F5344CB8AC3E}">
        <p14:creationId xmlns:p14="http://schemas.microsoft.com/office/powerpoint/2010/main" val="38975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rotWithShape="1">
          <a:blip r:embed="rId2"/>
          <a:srcRect l="10878" t="12412" r="36915" b="15982"/>
          <a:stretch/>
        </p:blipFill>
        <p:spPr>
          <a:xfrm>
            <a:off x="1854925" y="254299"/>
            <a:ext cx="8427891" cy="6499200"/>
          </a:xfrm>
          <a:prstGeom prst="rect">
            <a:avLst/>
          </a:prstGeom>
        </p:spPr>
      </p:pic>
      <p:sp>
        <p:nvSpPr>
          <p:cNvPr id="2" name="Dikdörtgen 1"/>
          <p:cNvSpPr/>
          <p:nvPr/>
        </p:nvSpPr>
        <p:spPr>
          <a:xfrm>
            <a:off x="6405349" y="6107168"/>
            <a:ext cx="6096000" cy="369332"/>
          </a:xfrm>
          <a:prstGeom prst="rect">
            <a:avLst/>
          </a:prstGeom>
        </p:spPr>
        <p:txBody>
          <a:bodyPr>
            <a:spAutoFit/>
          </a:bodyPr>
          <a:lstStyle/>
          <a:p>
            <a:r>
              <a:rPr lang="tr-TR" dirty="0" smtClean="0"/>
              <a:t>Kaynak: Water </a:t>
            </a:r>
            <a:r>
              <a:rPr lang="tr-TR" dirty="0" err="1" smtClean="0"/>
              <a:t>Footprint</a:t>
            </a:r>
            <a:r>
              <a:rPr lang="tr-TR" dirty="0" smtClean="0"/>
              <a:t> Network</a:t>
            </a:r>
            <a:endParaRPr lang="tr-TR" dirty="0"/>
          </a:p>
        </p:txBody>
      </p:sp>
    </p:spTree>
    <p:extLst>
      <p:ext uri="{BB962C8B-B14F-4D97-AF65-F5344CB8AC3E}">
        <p14:creationId xmlns:p14="http://schemas.microsoft.com/office/powerpoint/2010/main" val="360649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Su yönetimine yardımcı</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Üretimin ve tüketimin su ayak izi, birlikte ele alındığında, bir ulusun su kullanımı ve dış su kaynaklarına bağımlılığı hakkında önemli bilgi sağlarlar.</a:t>
            </a:r>
          </a:p>
          <a:p>
            <a:r>
              <a:rPr lang="tr-TR" dirty="0" smtClean="0"/>
              <a:t>Bu bilgi, devletlerin kendi su kaynaklarını yönetmelerine yardımcı olur.</a:t>
            </a:r>
          </a:p>
          <a:p>
            <a:r>
              <a:rPr lang="tr-TR" dirty="0" smtClean="0"/>
              <a:t>Aynı zamanda ülkedeki ekonomik gelişmenin gıda güvenliği, uluslararası ticaret ve su ile ilişkilerini anlamaya yardımcı olur. </a:t>
            </a:r>
            <a:endParaRPr lang="tr-TR" dirty="0"/>
          </a:p>
        </p:txBody>
      </p:sp>
    </p:spTree>
    <p:extLst>
      <p:ext uri="{BB962C8B-B14F-4D97-AF65-F5344CB8AC3E}">
        <p14:creationId xmlns:p14="http://schemas.microsoft.com/office/powerpoint/2010/main" val="3628528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Dış su bağımlılığı…</a:t>
            </a:r>
            <a:endParaRPr lang="tr-TR" b="1"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Üretimin su ayak izi, yerel su kaynakları üzerindeki baskıyı ölçer, böylece sürdürülebilir bir şekilde kullanılıp kullanılmadıkları konusunda fikir verir. </a:t>
            </a:r>
          </a:p>
          <a:p>
            <a:r>
              <a:rPr lang="tr-TR" dirty="0" smtClean="0"/>
              <a:t>Tüketimin su ayak izi ise, o ülkenin vatandaşlarının yaşam standartlarını ve tercihlerini yansıtır. </a:t>
            </a:r>
          </a:p>
          <a:p>
            <a:r>
              <a:rPr lang="tr-TR" dirty="0" smtClean="0"/>
              <a:t>Su ayak izinin ne kadarının sınırlar içinde olduğunun ve başka bir yerdeki su ayak izinin miktarının ve yerinin anlaşılması önemlidir. Çünkü, o ülkenin </a:t>
            </a:r>
            <a:r>
              <a:rPr lang="tr-TR" dirty="0" smtClean="0">
                <a:solidFill>
                  <a:srgbClr val="FF0000"/>
                </a:solidFill>
              </a:rPr>
              <a:t>dış su bağımlılığını </a:t>
            </a:r>
            <a:r>
              <a:rPr lang="tr-TR" dirty="0" smtClean="0"/>
              <a:t>ve gıda ve diğer güvenlik konularına etkisini değerlendirmede ilk adımdır. </a:t>
            </a:r>
            <a:endParaRPr lang="tr-TR" dirty="0"/>
          </a:p>
        </p:txBody>
      </p:sp>
    </p:spTree>
    <p:extLst>
      <p:ext uri="{BB962C8B-B14F-4D97-AF65-F5344CB8AC3E}">
        <p14:creationId xmlns:p14="http://schemas.microsoft.com/office/powerpoint/2010/main" val="106828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Sınırlı su kaynağı, sınırlı arazi…</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Kuzey Afrika, Meksika ve Orta Doğu gibi sınırlı su kaynakları olan ülkeler, nüfuslarının tüm ihtiyaçlarını karşılamak için </a:t>
            </a:r>
            <a:r>
              <a:rPr lang="tr-TR" dirty="0" smtClean="0">
                <a:solidFill>
                  <a:srgbClr val="FF0000"/>
                </a:solidFill>
              </a:rPr>
              <a:t>ithal edilen </a:t>
            </a:r>
            <a:r>
              <a:rPr lang="tr-TR" dirty="0" smtClean="0"/>
              <a:t>ürünlere bağlı olmak zorundadır.</a:t>
            </a:r>
          </a:p>
          <a:p>
            <a:r>
              <a:rPr lang="tr-TR" dirty="0" smtClean="0"/>
              <a:t>Bu durum, Japonya ve Singapur gibi </a:t>
            </a:r>
            <a:r>
              <a:rPr lang="tr-TR" dirty="0" smtClean="0">
                <a:solidFill>
                  <a:srgbClr val="FF0000"/>
                </a:solidFill>
              </a:rPr>
              <a:t>sınırlı arazisi</a:t>
            </a:r>
            <a:r>
              <a:rPr lang="tr-TR" dirty="0" smtClean="0"/>
              <a:t> olan ülkeler için de geçerlidir.</a:t>
            </a:r>
          </a:p>
          <a:p>
            <a:r>
              <a:rPr lang="tr-TR" dirty="0" smtClean="0"/>
              <a:t>Avrupa, su kaynakları ve arazi alanı bakımından zengin olmasına rağmen, su ayak izinin </a:t>
            </a:r>
            <a:r>
              <a:rPr lang="tr-TR" dirty="0" smtClean="0">
                <a:solidFill>
                  <a:srgbClr val="FF0000"/>
                </a:solidFill>
              </a:rPr>
              <a:t>%40’ı </a:t>
            </a:r>
            <a:r>
              <a:rPr lang="tr-TR" dirty="0" smtClean="0"/>
              <a:t>sınırları dışındadır. </a:t>
            </a:r>
          </a:p>
        </p:txBody>
      </p:sp>
    </p:spTree>
    <p:extLst>
      <p:ext uri="{BB962C8B-B14F-4D97-AF65-F5344CB8AC3E}">
        <p14:creationId xmlns:p14="http://schemas.microsoft.com/office/powerpoint/2010/main" val="22628696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3152</TotalTime>
  <Words>628</Words>
  <Application>Microsoft Office PowerPoint</Application>
  <PresentationFormat>Geniş ekran</PresentationFormat>
  <Paragraphs>44</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Su Ayak İzi ve Sanal Su (48015017)  Bu dersin notları, Water Footprint Network web sayfasında bulunan ve Twente University öğretim üyesi Prof. Dr. Arjen Hoekstra ile araştırma ekibi tarafından geliştirilen bilgilerden derlenmiştir.   Doç. Dr. Gökşen ÇAPAR 18 Aralık 2017 </vt:lpstr>
      <vt:lpstr>Ulusların Su Ayak İzi</vt:lpstr>
      <vt:lpstr>Ulusal Su Ayak İzi</vt:lpstr>
      <vt:lpstr>Üretimin Su Ayak İzi</vt:lpstr>
      <vt:lpstr>Tüketimin Su Ayak İzi</vt:lpstr>
      <vt:lpstr>PowerPoint Sunusu</vt:lpstr>
      <vt:lpstr>Su yönetimine yardımcı</vt:lpstr>
      <vt:lpstr>Dış su bağımlılığı…</vt:lpstr>
      <vt:lpstr>Sınırlı su kaynağı, sınırlı arazi…</vt:lpstr>
      <vt:lpstr>Ülkeler arası farklar</vt:lpstr>
      <vt:lpstr>Ülkeler; farklar</vt:lpstr>
      <vt:lpstr>Tarım..</vt:lpstr>
      <vt:lpstr>Devletler Neler Yapabilir?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Goksen Capar</dc:creator>
  <cp:lastModifiedBy>HP</cp:lastModifiedBy>
  <cp:revision>219</cp:revision>
  <dcterms:created xsi:type="dcterms:W3CDTF">2015-09-29T21:28:34Z</dcterms:created>
  <dcterms:modified xsi:type="dcterms:W3CDTF">2017-10-25T20:21:43Z</dcterms:modified>
</cp:coreProperties>
</file>