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3" d="100"/>
          <a:sy n="83" d="100"/>
        </p:scale>
        <p:origin x="658"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9B761802-C436-4176-BE53-E891F9DAC85B}" type="datetimeFigureOut">
              <a:rPr lang="tr-TR" smtClean="0"/>
              <a:t>28.07.2021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6913B37-459A-46AC-A390-36D2BE17831E}" type="slidenum">
              <a:rPr lang="tr-TR" smtClean="0"/>
              <a:t>‹#›</a:t>
            </a:fld>
            <a:endParaRPr lang="tr-TR"/>
          </a:p>
        </p:txBody>
      </p:sp>
    </p:spTree>
    <p:extLst>
      <p:ext uri="{BB962C8B-B14F-4D97-AF65-F5344CB8AC3E}">
        <p14:creationId xmlns:p14="http://schemas.microsoft.com/office/powerpoint/2010/main" val="1172597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B761802-C436-4176-BE53-E891F9DAC85B}" type="datetimeFigureOut">
              <a:rPr lang="tr-TR" smtClean="0"/>
              <a:t>28.07.2021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6913B37-459A-46AC-A390-36D2BE17831E}" type="slidenum">
              <a:rPr lang="tr-TR" smtClean="0"/>
              <a:t>‹#›</a:t>
            </a:fld>
            <a:endParaRPr lang="tr-TR"/>
          </a:p>
        </p:txBody>
      </p:sp>
    </p:spTree>
    <p:extLst>
      <p:ext uri="{BB962C8B-B14F-4D97-AF65-F5344CB8AC3E}">
        <p14:creationId xmlns:p14="http://schemas.microsoft.com/office/powerpoint/2010/main" val="7672409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B761802-C436-4176-BE53-E891F9DAC85B}" type="datetimeFigureOut">
              <a:rPr lang="tr-TR" smtClean="0"/>
              <a:t>28.07.2021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6913B37-459A-46AC-A390-36D2BE17831E}" type="slidenum">
              <a:rPr lang="tr-TR" smtClean="0"/>
              <a:t>‹#›</a:t>
            </a:fld>
            <a:endParaRPr lang="tr-TR"/>
          </a:p>
        </p:txBody>
      </p:sp>
    </p:spTree>
    <p:extLst>
      <p:ext uri="{BB962C8B-B14F-4D97-AF65-F5344CB8AC3E}">
        <p14:creationId xmlns:p14="http://schemas.microsoft.com/office/powerpoint/2010/main" val="41686409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B761802-C436-4176-BE53-E891F9DAC85B}" type="datetimeFigureOut">
              <a:rPr lang="tr-TR" smtClean="0"/>
              <a:t>28.07.2021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6913B37-459A-46AC-A390-36D2BE17831E}" type="slidenum">
              <a:rPr lang="tr-TR" smtClean="0"/>
              <a:t>‹#›</a:t>
            </a:fld>
            <a:endParaRPr lang="tr-TR"/>
          </a:p>
        </p:txBody>
      </p:sp>
    </p:spTree>
    <p:extLst>
      <p:ext uri="{BB962C8B-B14F-4D97-AF65-F5344CB8AC3E}">
        <p14:creationId xmlns:p14="http://schemas.microsoft.com/office/powerpoint/2010/main" val="16845763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9B761802-C436-4176-BE53-E891F9DAC85B}" type="datetimeFigureOut">
              <a:rPr lang="tr-TR" smtClean="0"/>
              <a:t>28.07.2021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6913B37-459A-46AC-A390-36D2BE17831E}" type="slidenum">
              <a:rPr lang="tr-TR" smtClean="0"/>
              <a:t>‹#›</a:t>
            </a:fld>
            <a:endParaRPr lang="tr-TR"/>
          </a:p>
        </p:txBody>
      </p:sp>
    </p:spTree>
    <p:extLst>
      <p:ext uri="{BB962C8B-B14F-4D97-AF65-F5344CB8AC3E}">
        <p14:creationId xmlns:p14="http://schemas.microsoft.com/office/powerpoint/2010/main" val="40100688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9B761802-C436-4176-BE53-E891F9DAC85B}" type="datetimeFigureOut">
              <a:rPr lang="tr-TR" smtClean="0"/>
              <a:t>28.07.2021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6913B37-459A-46AC-A390-36D2BE17831E}" type="slidenum">
              <a:rPr lang="tr-TR" smtClean="0"/>
              <a:t>‹#›</a:t>
            </a:fld>
            <a:endParaRPr lang="tr-TR"/>
          </a:p>
        </p:txBody>
      </p:sp>
    </p:spTree>
    <p:extLst>
      <p:ext uri="{BB962C8B-B14F-4D97-AF65-F5344CB8AC3E}">
        <p14:creationId xmlns:p14="http://schemas.microsoft.com/office/powerpoint/2010/main" val="30047654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9B761802-C436-4176-BE53-E891F9DAC85B}" type="datetimeFigureOut">
              <a:rPr lang="tr-TR" smtClean="0"/>
              <a:t>28.07.2021</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E6913B37-459A-46AC-A390-36D2BE17831E}" type="slidenum">
              <a:rPr lang="tr-TR" smtClean="0"/>
              <a:t>‹#›</a:t>
            </a:fld>
            <a:endParaRPr lang="tr-TR"/>
          </a:p>
        </p:txBody>
      </p:sp>
    </p:spTree>
    <p:extLst>
      <p:ext uri="{BB962C8B-B14F-4D97-AF65-F5344CB8AC3E}">
        <p14:creationId xmlns:p14="http://schemas.microsoft.com/office/powerpoint/2010/main" val="3027806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9B761802-C436-4176-BE53-E891F9DAC85B}" type="datetimeFigureOut">
              <a:rPr lang="tr-TR" smtClean="0"/>
              <a:t>28.07.2021</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E6913B37-459A-46AC-A390-36D2BE17831E}" type="slidenum">
              <a:rPr lang="tr-TR" smtClean="0"/>
              <a:t>‹#›</a:t>
            </a:fld>
            <a:endParaRPr lang="tr-TR"/>
          </a:p>
        </p:txBody>
      </p:sp>
    </p:spTree>
    <p:extLst>
      <p:ext uri="{BB962C8B-B14F-4D97-AF65-F5344CB8AC3E}">
        <p14:creationId xmlns:p14="http://schemas.microsoft.com/office/powerpoint/2010/main" val="41841922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9B761802-C436-4176-BE53-E891F9DAC85B}" type="datetimeFigureOut">
              <a:rPr lang="tr-TR" smtClean="0"/>
              <a:t>28.07.2021</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E6913B37-459A-46AC-A390-36D2BE17831E}" type="slidenum">
              <a:rPr lang="tr-TR" smtClean="0"/>
              <a:t>‹#›</a:t>
            </a:fld>
            <a:endParaRPr lang="tr-TR"/>
          </a:p>
        </p:txBody>
      </p:sp>
    </p:spTree>
    <p:extLst>
      <p:ext uri="{BB962C8B-B14F-4D97-AF65-F5344CB8AC3E}">
        <p14:creationId xmlns:p14="http://schemas.microsoft.com/office/powerpoint/2010/main" val="12767781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9B761802-C436-4176-BE53-E891F9DAC85B}" type="datetimeFigureOut">
              <a:rPr lang="tr-TR" smtClean="0"/>
              <a:t>28.07.2021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6913B37-459A-46AC-A390-36D2BE17831E}" type="slidenum">
              <a:rPr lang="tr-TR" smtClean="0"/>
              <a:t>‹#›</a:t>
            </a:fld>
            <a:endParaRPr lang="tr-TR"/>
          </a:p>
        </p:txBody>
      </p:sp>
    </p:spTree>
    <p:extLst>
      <p:ext uri="{BB962C8B-B14F-4D97-AF65-F5344CB8AC3E}">
        <p14:creationId xmlns:p14="http://schemas.microsoft.com/office/powerpoint/2010/main" val="24708876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9B761802-C436-4176-BE53-E891F9DAC85B}" type="datetimeFigureOut">
              <a:rPr lang="tr-TR" smtClean="0"/>
              <a:t>28.07.2021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6913B37-459A-46AC-A390-36D2BE17831E}" type="slidenum">
              <a:rPr lang="tr-TR" smtClean="0"/>
              <a:t>‹#›</a:t>
            </a:fld>
            <a:endParaRPr lang="tr-TR"/>
          </a:p>
        </p:txBody>
      </p:sp>
    </p:spTree>
    <p:extLst>
      <p:ext uri="{BB962C8B-B14F-4D97-AF65-F5344CB8AC3E}">
        <p14:creationId xmlns:p14="http://schemas.microsoft.com/office/powerpoint/2010/main" val="30602928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B761802-C436-4176-BE53-E891F9DAC85B}" type="datetimeFigureOut">
              <a:rPr lang="tr-TR" smtClean="0"/>
              <a:t>28.07.2021</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6913B37-459A-46AC-A390-36D2BE17831E}" type="slidenum">
              <a:rPr lang="tr-TR" smtClean="0"/>
              <a:t>‹#›</a:t>
            </a:fld>
            <a:endParaRPr lang="tr-TR"/>
          </a:p>
        </p:txBody>
      </p:sp>
    </p:spTree>
    <p:extLst>
      <p:ext uri="{BB962C8B-B14F-4D97-AF65-F5344CB8AC3E}">
        <p14:creationId xmlns:p14="http://schemas.microsoft.com/office/powerpoint/2010/main" val="35751562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a:t>Rol Oynama ve </a:t>
            </a:r>
            <a:r>
              <a:rPr lang="tr-TR" dirty="0" smtClean="0"/>
              <a:t>Doğaçlama Atölyesi</a:t>
            </a:r>
            <a:endParaRPr lang="tr-TR" dirty="0"/>
          </a:p>
        </p:txBody>
      </p:sp>
    </p:spTree>
    <p:extLst>
      <p:ext uri="{BB962C8B-B14F-4D97-AF65-F5344CB8AC3E}">
        <p14:creationId xmlns:p14="http://schemas.microsoft.com/office/powerpoint/2010/main" val="16713954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489527" y="1025237"/>
            <a:ext cx="11702473" cy="3648691"/>
          </a:xfrm>
          <a:prstGeom prst="rect">
            <a:avLst/>
          </a:prstGeom>
        </p:spPr>
        <p:txBody>
          <a:bodyPr wrap="square">
            <a:spAutoFit/>
          </a:bodyPr>
          <a:lstStyle/>
          <a:p>
            <a:pPr algn="just">
              <a:lnSpc>
                <a:spcPct val="115000"/>
              </a:lnSpc>
              <a:spcAft>
                <a:spcPts val="1000"/>
              </a:spcAft>
            </a:pPr>
            <a:r>
              <a:rPr lang="tr-TR" b="1" dirty="0">
                <a:latin typeface="Arial" panose="020B0604020202020204" pitchFamily="34" charset="0"/>
                <a:ea typeface="Calibri" panose="020F0502020204030204" pitchFamily="34" charset="0"/>
                <a:cs typeface="Times New Roman" panose="02020603050405020304" pitchFamily="18" charset="0"/>
              </a:rPr>
              <a:t>Lider: </a:t>
            </a:r>
            <a:r>
              <a:rPr lang="tr-TR" dirty="0">
                <a:latin typeface="Arial" panose="020B0604020202020204" pitchFamily="34" charset="0"/>
                <a:ea typeface="Calibri" panose="020F0502020204030204" pitchFamily="34" charset="0"/>
                <a:cs typeface="Times New Roman" panose="02020603050405020304" pitchFamily="18" charset="0"/>
              </a:rPr>
              <a:t>Damla GÜLER</a:t>
            </a:r>
            <a:endParaRPr lang="tr-TR"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r>
              <a:rPr lang="tr-TR" b="1" dirty="0">
                <a:latin typeface="Arial" panose="020B0604020202020204" pitchFamily="34" charset="0"/>
                <a:ea typeface="Calibri" panose="020F0502020204030204" pitchFamily="34" charset="0"/>
                <a:cs typeface="Times New Roman" panose="02020603050405020304" pitchFamily="18" charset="0"/>
              </a:rPr>
              <a:t>Ders:</a:t>
            </a:r>
            <a:r>
              <a:rPr lang="tr-TR" dirty="0">
                <a:latin typeface="Arial" panose="020B0604020202020204" pitchFamily="34" charset="0"/>
                <a:ea typeface="Calibri" panose="020F0502020204030204" pitchFamily="34" charset="0"/>
                <a:cs typeface="Times New Roman" panose="02020603050405020304" pitchFamily="18" charset="0"/>
              </a:rPr>
              <a:t> Yaratıcı Drama</a:t>
            </a:r>
            <a:endParaRPr lang="tr-TR"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r>
              <a:rPr lang="tr-TR" b="1" dirty="0">
                <a:latin typeface="Arial" panose="020B0604020202020204" pitchFamily="34" charset="0"/>
                <a:ea typeface="Calibri" panose="020F0502020204030204" pitchFamily="34" charset="0"/>
                <a:cs typeface="Times New Roman" panose="02020603050405020304" pitchFamily="18" charset="0"/>
              </a:rPr>
              <a:t>Konu:</a:t>
            </a:r>
            <a:r>
              <a:rPr lang="tr-TR" dirty="0">
                <a:latin typeface="Arial" panose="020B0604020202020204" pitchFamily="34" charset="0"/>
                <a:ea typeface="Calibri" panose="020F0502020204030204" pitchFamily="34" charset="0"/>
                <a:cs typeface="Times New Roman" panose="02020603050405020304" pitchFamily="18" charset="0"/>
              </a:rPr>
              <a:t> Rol Oynama ve Doğaçlama</a:t>
            </a:r>
            <a:endParaRPr lang="tr-TR" dirty="0">
              <a:latin typeface="Calibri" panose="020F0502020204030204" pitchFamily="34" charset="0"/>
              <a:ea typeface="Calibri" panose="020F0502020204030204" pitchFamily="34" charset="0"/>
              <a:cs typeface="Times New Roman" panose="02020603050405020304" pitchFamily="18" charset="0"/>
            </a:endParaRPr>
          </a:p>
          <a:p>
            <a:pPr algn="just">
              <a:spcAft>
                <a:spcPts val="0"/>
              </a:spcAft>
            </a:pPr>
            <a:r>
              <a:rPr lang="tr-TR" b="1" dirty="0">
                <a:latin typeface="Arial" panose="020B0604020202020204" pitchFamily="34" charset="0"/>
                <a:ea typeface="Calibri" panose="020F0502020204030204" pitchFamily="34" charset="0"/>
                <a:cs typeface="Times New Roman" panose="02020603050405020304" pitchFamily="18" charset="0"/>
              </a:rPr>
              <a:t>Süre:</a:t>
            </a:r>
            <a:r>
              <a:rPr lang="tr-TR" dirty="0">
                <a:latin typeface="Arial" panose="020B0604020202020204" pitchFamily="34" charset="0"/>
                <a:ea typeface="Calibri" panose="020F0502020204030204" pitchFamily="34" charset="0"/>
                <a:cs typeface="Times New Roman" panose="02020603050405020304" pitchFamily="18" charset="0"/>
              </a:rPr>
              <a:t>90 dakika</a:t>
            </a:r>
            <a:endParaRPr lang="tr-TR" dirty="0">
              <a:latin typeface="Calibri" panose="020F0502020204030204" pitchFamily="34" charset="0"/>
              <a:ea typeface="Calibri" panose="020F0502020204030204" pitchFamily="34" charset="0"/>
              <a:cs typeface="Times New Roman" panose="02020603050405020304" pitchFamily="18" charset="0"/>
            </a:endParaRPr>
          </a:p>
          <a:p>
            <a:pPr algn="just">
              <a:spcAft>
                <a:spcPts val="0"/>
              </a:spcAft>
            </a:pPr>
            <a:r>
              <a:rPr lang="tr-TR" dirty="0">
                <a:latin typeface="Arial" panose="020B0604020202020204" pitchFamily="34" charset="0"/>
                <a:ea typeface="Calibri" panose="020F0502020204030204" pitchFamily="34" charset="0"/>
                <a:cs typeface="Times New Roman" panose="02020603050405020304" pitchFamily="18" charset="0"/>
              </a:rPr>
              <a:t> </a:t>
            </a:r>
            <a:endParaRPr lang="tr-TR" dirty="0">
              <a:latin typeface="Calibri" panose="020F0502020204030204" pitchFamily="34" charset="0"/>
              <a:ea typeface="Calibri" panose="020F0502020204030204" pitchFamily="34" charset="0"/>
              <a:cs typeface="Times New Roman" panose="02020603050405020304" pitchFamily="18" charset="0"/>
            </a:endParaRPr>
          </a:p>
          <a:p>
            <a:pPr algn="just">
              <a:spcAft>
                <a:spcPts val="0"/>
              </a:spcAft>
            </a:pPr>
            <a:r>
              <a:rPr lang="tr-TR" b="1" dirty="0">
                <a:latin typeface="Arial" panose="020B0604020202020204" pitchFamily="34" charset="0"/>
                <a:ea typeface="Calibri" panose="020F0502020204030204" pitchFamily="34" charset="0"/>
                <a:cs typeface="Times New Roman" panose="02020603050405020304" pitchFamily="18" charset="0"/>
              </a:rPr>
              <a:t>Grup: </a:t>
            </a:r>
            <a:r>
              <a:rPr lang="tr-TR" dirty="0">
                <a:latin typeface="Arial" panose="020B0604020202020204" pitchFamily="34" charset="0"/>
                <a:ea typeface="Calibri" panose="020F0502020204030204" pitchFamily="34" charset="0"/>
                <a:cs typeface="Times New Roman" panose="02020603050405020304" pitchFamily="18" charset="0"/>
              </a:rPr>
              <a:t>Sınıf Öğretmenleri</a:t>
            </a:r>
            <a:endParaRPr lang="tr-TR" dirty="0">
              <a:latin typeface="Calibri" panose="020F0502020204030204" pitchFamily="34" charset="0"/>
              <a:ea typeface="Calibri" panose="020F0502020204030204" pitchFamily="34" charset="0"/>
              <a:cs typeface="Times New Roman" panose="02020603050405020304" pitchFamily="18" charset="0"/>
            </a:endParaRPr>
          </a:p>
          <a:p>
            <a:pPr algn="just">
              <a:spcAft>
                <a:spcPts val="0"/>
              </a:spcAft>
            </a:pPr>
            <a:r>
              <a:rPr lang="tr-TR" dirty="0">
                <a:latin typeface="Arial" panose="020B0604020202020204" pitchFamily="34" charset="0"/>
                <a:ea typeface="Calibri" panose="020F0502020204030204" pitchFamily="34" charset="0"/>
                <a:cs typeface="Times New Roman" panose="02020603050405020304" pitchFamily="18" charset="0"/>
              </a:rPr>
              <a:t> </a:t>
            </a:r>
            <a:endParaRPr lang="tr-TR" dirty="0">
              <a:latin typeface="Calibri" panose="020F0502020204030204" pitchFamily="34" charset="0"/>
              <a:ea typeface="Calibri" panose="020F0502020204030204" pitchFamily="34" charset="0"/>
              <a:cs typeface="Times New Roman" panose="02020603050405020304" pitchFamily="18" charset="0"/>
            </a:endParaRPr>
          </a:p>
          <a:p>
            <a:pPr algn="just">
              <a:spcAft>
                <a:spcPts val="0"/>
              </a:spcAft>
            </a:pPr>
            <a:r>
              <a:rPr lang="tr-TR" b="1" dirty="0">
                <a:latin typeface="Arial" panose="020B0604020202020204" pitchFamily="34" charset="0"/>
                <a:ea typeface="Calibri" panose="020F0502020204030204" pitchFamily="34" charset="0"/>
                <a:cs typeface="Times New Roman" panose="02020603050405020304" pitchFamily="18" charset="0"/>
              </a:rPr>
              <a:t>Araç-Gereç:</a:t>
            </a:r>
            <a:r>
              <a:rPr lang="tr-TR" dirty="0">
                <a:latin typeface="Arial" panose="020B0604020202020204" pitchFamily="34" charset="0"/>
                <a:ea typeface="Calibri" panose="020F0502020204030204" pitchFamily="34" charset="0"/>
                <a:cs typeface="Times New Roman" panose="02020603050405020304" pitchFamily="18" charset="0"/>
              </a:rPr>
              <a:t> Kağıt, pastel boya, kalem</a:t>
            </a:r>
            <a:endParaRPr lang="tr-TR" dirty="0">
              <a:latin typeface="Calibri" panose="020F0502020204030204" pitchFamily="34" charset="0"/>
              <a:ea typeface="Calibri" panose="020F0502020204030204" pitchFamily="34" charset="0"/>
              <a:cs typeface="Times New Roman" panose="02020603050405020304" pitchFamily="18" charset="0"/>
            </a:endParaRPr>
          </a:p>
          <a:p>
            <a:pPr algn="just">
              <a:spcAft>
                <a:spcPts val="0"/>
              </a:spcAft>
            </a:pPr>
            <a:r>
              <a:rPr lang="tr-TR" dirty="0">
                <a:latin typeface="Arial" panose="020B0604020202020204" pitchFamily="34" charset="0"/>
                <a:ea typeface="Calibri" panose="020F0502020204030204" pitchFamily="34" charset="0"/>
                <a:cs typeface="Times New Roman" panose="02020603050405020304" pitchFamily="18" charset="0"/>
              </a:rPr>
              <a:t> </a:t>
            </a:r>
            <a:endParaRPr lang="tr-TR" dirty="0">
              <a:latin typeface="Calibri" panose="020F0502020204030204" pitchFamily="34" charset="0"/>
              <a:ea typeface="Calibri" panose="020F0502020204030204" pitchFamily="34" charset="0"/>
              <a:cs typeface="Times New Roman" panose="02020603050405020304" pitchFamily="18" charset="0"/>
            </a:endParaRPr>
          </a:p>
          <a:p>
            <a:pPr algn="just">
              <a:spcAft>
                <a:spcPts val="0"/>
              </a:spcAft>
            </a:pPr>
            <a:r>
              <a:rPr lang="tr-TR" b="1" dirty="0">
                <a:latin typeface="Arial" panose="020B0604020202020204" pitchFamily="34" charset="0"/>
                <a:ea typeface="Calibri" panose="020F0502020204030204" pitchFamily="34" charset="0"/>
                <a:cs typeface="Times New Roman" panose="02020603050405020304" pitchFamily="18" charset="0"/>
              </a:rPr>
              <a:t>Yöntem ve Teknikler:</a:t>
            </a:r>
            <a:r>
              <a:rPr lang="tr-TR" dirty="0">
                <a:latin typeface="Arial" panose="020B0604020202020204" pitchFamily="34" charset="0"/>
                <a:ea typeface="Calibri" panose="020F0502020204030204" pitchFamily="34" charset="0"/>
                <a:cs typeface="Times New Roman" panose="02020603050405020304" pitchFamily="18" charset="0"/>
              </a:rPr>
              <a:t> Doğaçlama, Rol oynama</a:t>
            </a:r>
            <a:endParaRPr lang="tr-TR" dirty="0">
              <a:latin typeface="Calibri" panose="020F0502020204030204" pitchFamily="34" charset="0"/>
              <a:ea typeface="Calibri" panose="020F0502020204030204" pitchFamily="34" charset="0"/>
              <a:cs typeface="Times New Roman" panose="02020603050405020304" pitchFamily="18" charset="0"/>
            </a:endParaRPr>
          </a:p>
          <a:p>
            <a:pPr algn="just">
              <a:spcAft>
                <a:spcPts val="0"/>
              </a:spcAft>
            </a:pPr>
            <a:r>
              <a:rPr lang="tr-TR" dirty="0">
                <a:latin typeface="Arial" panose="020B0604020202020204" pitchFamily="34" charset="0"/>
                <a:ea typeface="Calibri" panose="020F0502020204030204" pitchFamily="34" charset="0"/>
                <a:cs typeface="Times New Roman" panose="02020603050405020304" pitchFamily="18" charset="0"/>
              </a:rPr>
              <a:t> </a:t>
            </a:r>
            <a:endParaRPr lang="tr-TR"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149527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93963" y="1211736"/>
            <a:ext cx="11018982" cy="2768963"/>
          </a:xfrm>
          <a:prstGeom prst="rect">
            <a:avLst/>
          </a:prstGeom>
        </p:spPr>
        <p:txBody>
          <a:bodyPr wrap="square">
            <a:spAutoFit/>
          </a:bodyPr>
          <a:lstStyle/>
          <a:p>
            <a:pPr marL="342900" lvl="0" indent="-342900" algn="just">
              <a:lnSpc>
                <a:spcPct val="115000"/>
              </a:lnSpc>
              <a:spcAft>
                <a:spcPts val="0"/>
              </a:spcAft>
              <a:buSzPts val="1200"/>
              <a:buFont typeface="Times New Roman" panose="02020603050405020304" pitchFamily="18" charset="0"/>
              <a:buAutoNum type="alphaUcParenR"/>
            </a:pPr>
            <a:r>
              <a:rPr lang="tr-TR" b="1" dirty="0" smtClean="0">
                <a:latin typeface="Arial" panose="020B0604020202020204" pitchFamily="34" charset="0"/>
                <a:ea typeface="Calibri" panose="020F0502020204030204" pitchFamily="34" charset="0"/>
                <a:cs typeface="Times New Roman" panose="02020603050405020304" pitchFamily="18" charset="0"/>
              </a:rPr>
              <a:t>ISINMA/HAZIRLIK</a:t>
            </a:r>
            <a:endParaRPr lang="tr-TR" dirty="0" smtClean="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SzPts val="1200"/>
              <a:buFont typeface="Times New Roman" panose="02020603050405020304" pitchFamily="18" charset="0"/>
              <a:buAutoNum type="alphaUcParenR"/>
            </a:pPr>
            <a:r>
              <a:rPr lang="tr-TR" b="1" dirty="0" smtClean="0">
                <a:latin typeface="Arial" panose="020B0604020202020204" pitchFamily="34" charset="0"/>
                <a:ea typeface="Calibri" panose="020F0502020204030204" pitchFamily="34" charset="0"/>
                <a:cs typeface="Times New Roman" panose="02020603050405020304" pitchFamily="18" charset="0"/>
              </a:rPr>
              <a:t>Etkinlik</a:t>
            </a:r>
            <a:endParaRPr lang="tr-TR" dirty="0">
              <a:latin typeface="Calibri" panose="020F0502020204030204" pitchFamily="34" charset="0"/>
              <a:ea typeface="Calibri" panose="020F0502020204030204" pitchFamily="34" charset="0"/>
              <a:cs typeface="Times New Roman" panose="02020603050405020304" pitchFamily="18" charset="0"/>
            </a:endParaRPr>
          </a:p>
          <a:p>
            <a:pPr marL="228600" algn="just">
              <a:lnSpc>
                <a:spcPct val="115000"/>
              </a:lnSpc>
              <a:spcAft>
                <a:spcPts val="1000"/>
              </a:spcAft>
            </a:pPr>
            <a:r>
              <a:rPr lang="tr-TR" dirty="0">
                <a:latin typeface="Arial" panose="020B0604020202020204" pitchFamily="34" charset="0"/>
                <a:ea typeface="Calibri" panose="020F0502020204030204" pitchFamily="34" charset="0"/>
                <a:cs typeface="Times New Roman" panose="02020603050405020304" pitchFamily="18" charset="0"/>
              </a:rPr>
              <a:t>Katılımcılar çember biçiminde dizilirler. Eğitmen “Evet- Hayır” oyununu oynamak üzere talimatlar verir. Oyun, “evet” ya da “hayır” sözcüklerinin farklı duygu durumlarını yansıtmak üzere değişik yüz ve beden ifadeleri kullanılarak telaffuz edilmesi üzerine kurulu bir oyundur. Çemberde sırası gelen katılımcı sağ ya da sol tarafındaki diğer katılımcıya yüzünü dönerek “evet” ya da “hayır” der. Cümleyi alan katılımcı da aynı şekilde sağ ya da sol yanındaki katılımcıya “evet” ya da “hayır” der. Oyun bu şekilde devam eder. </a:t>
            </a:r>
            <a:endParaRPr lang="tr-TR" dirty="0">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15000"/>
              </a:lnSpc>
              <a:spcAft>
                <a:spcPts val="1000"/>
              </a:spcAft>
            </a:pPr>
            <a:r>
              <a:rPr lang="tr-TR" dirty="0">
                <a:latin typeface="Arial" panose="020B0604020202020204" pitchFamily="34" charset="0"/>
                <a:ea typeface="Calibri" panose="020F0502020204030204" pitchFamily="34" charset="0"/>
                <a:cs typeface="Times New Roman" panose="02020603050405020304" pitchFamily="18" charset="0"/>
              </a:rPr>
              <a:t> </a:t>
            </a:r>
            <a:endParaRPr lang="tr-TR"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507580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424873" y="1450109"/>
            <a:ext cx="10972800" cy="3406061"/>
          </a:xfrm>
          <a:prstGeom prst="rect">
            <a:avLst/>
          </a:prstGeom>
        </p:spPr>
        <p:txBody>
          <a:bodyPr wrap="square">
            <a:spAutoFit/>
          </a:bodyPr>
          <a:lstStyle/>
          <a:p>
            <a:pPr algn="just">
              <a:lnSpc>
                <a:spcPct val="115000"/>
              </a:lnSpc>
            </a:pPr>
            <a:r>
              <a:rPr lang="tr-TR" b="1" dirty="0" smtClean="0">
                <a:latin typeface="Arial" panose="020B0604020202020204" pitchFamily="34" charset="0"/>
                <a:ea typeface="Calibri" panose="020F0502020204030204" pitchFamily="34" charset="0"/>
                <a:cs typeface="Times New Roman" panose="02020603050405020304" pitchFamily="18" charset="0"/>
              </a:rPr>
              <a:t>Etkinlik</a:t>
            </a:r>
            <a:endParaRPr lang="tr-TR" dirty="0" smtClean="0">
              <a:latin typeface="Calibri" panose="020F0502020204030204" pitchFamily="34" charset="0"/>
              <a:ea typeface="Calibri" panose="020F0502020204030204" pitchFamily="34" charset="0"/>
              <a:cs typeface="Times New Roman" panose="02020603050405020304" pitchFamily="18" charset="0"/>
            </a:endParaRPr>
          </a:p>
          <a:p>
            <a:pPr lvl="0" algn="just">
              <a:lnSpc>
                <a:spcPct val="115000"/>
              </a:lnSpc>
              <a:spcAft>
                <a:spcPts val="0"/>
              </a:spcAft>
            </a:pPr>
            <a:r>
              <a:rPr lang="tr-TR" dirty="0" smtClean="0">
                <a:latin typeface="Arial" panose="020B0604020202020204" pitchFamily="34" charset="0"/>
                <a:ea typeface="Calibri" panose="020F0502020204030204" pitchFamily="34" charset="0"/>
                <a:cs typeface="Times New Roman" panose="02020603050405020304" pitchFamily="18" charset="0"/>
              </a:rPr>
              <a:t>“</a:t>
            </a:r>
            <a:r>
              <a:rPr lang="tr-TR" dirty="0">
                <a:latin typeface="Arial" panose="020B0604020202020204" pitchFamily="34" charset="0"/>
                <a:ea typeface="Calibri" panose="020F0502020204030204" pitchFamily="34" charset="0"/>
                <a:cs typeface="Times New Roman" panose="02020603050405020304" pitchFamily="18" charset="0"/>
              </a:rPr>
              <a:t>İmgesel Yürüyüş” gerçekleştirmek üzere katılımcılar sınıfın içinde rastgele yürürler. Eğitmen talimatlar verir: “Yolda yürüyorsunuz. Karşınıza bir kedi çıktı, kediyi sevdiniz, oynadınız onunla. Yola devam ediyorsunuz. Cebinizden bozuk paralar döküldü. Eğilip alırken bir başkası paranın kendisine ait olduğunu söyledi. İkna etmeye çalıştınız.”</a:t>
            </a:r>
            <a:endParaRPr lang="tr-TR" dirty="0">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15000"/>
              </a:lnSpc>
              <a:spcAft>
                <a:spcPts val="1000"/>
              </a:spcAft>
            </a:pPr>
            <a:r>
              <a:rPr lang="tr-TR" dirty="0">
                <a:latin typeface="Arial" panose="020B0604020202020204" pitchFamily="34" charset="0"/>
                <a:ea typeface="Calibri" panose="020F0502020204030204" pitchFamily="34" charset="0"/>
                <a:cs typeface="Times New Roman" panose="02020603050405020304" pitchFamily="18" charset="0"/>
              </a:rPr>
              <a:t>Eğitmen, katılımcıları dondurur. Birbirine en yakın konumdaki katılımcılar yine eş olur. İkili gruplar, biri parayı düşüren kişi, diğeri paranın kendisine ait olduğunu ısrarla söyleyen kişi rolünü canlandırmak üzere oyuna başlar. Önce sadece beden diliyle canlandırma yapılır, daha sonra sesli bir canlandırma yapılır. Eğitmen sınıfı tekrar dondurur ve ikili gruplar sırayla -bulundukları konumdan ayrılmadan- canlandırmaları diğer katılımcılar önünde gerçekleştirir.</a:t>
            </a:r>
            <a:endParaRPr lang="tr-TR"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426760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93964" y="1311563"/>
            <a:ext cx="11647054" cy="1730217"/>
          </a:xfrm>
          <a:prstGeom prst="rect">
            <a:avLst/>
          </a:prstGeom>
        </p:spPr>
        <p:txBody>
          <a:bodyPr wrap="square">
            <a:spAutoFit/>
          </a:bodyPr>
          <a:lstStyle/>
          <a:p>
            <a:pPr marL="457200" algn="just">
              <a:lnSpc>
                <a:spcPct val="115000"/>
              </a:lnSpc>
              <a:spcAft>
                <a:spcPts val="1000"/>
              </a:spcAft>
            </a:pPr>
            <a:r>
              <a:rPr lang="tr-TR" b="1">
                <a:latin typeface="Arial" panose="020B0604020202020204" pitchFamily="34" charset="0"/>
                <a:ea typeface="Calibri" panose="020F0502020204030204" pitchFamily="34" charset="0"/>
                <a:cs typeface="Times New Roman" panose="02020603050405020304" pitchFamily="18" charset="0"/>
              </a:rPr>
              <a:t>DONUK İMGE TEKNİĞİ:</a:t>
            </a:r>
            <a:r>
              <a:rPr lang="tr-TR">
                <a:latin typeface="Arial" panose="020B0604020202020204" pitchFamily="34" charset="0"/>
                <a:ea typeface="Calibri" panose="020F0502020204030204" pitchFamily="34" charset="0"/>
                <a:cs typeface="Times New Roman" panose="02020603050405020304" pitchFamily="18" charset="0"/>
              </a:rPr>
              <a:t> Derinlemesine bir konu işlenirken yüz ifadesini öne çıkarmak için kullanılan bir tekniktir. </a:t>
            </a:r>
            <a:r>
              <a:rPr lang="tr-TR" dirty="0" err="1">
                <a:latin typeface="Arial" panose="020B0604020202020204" pitchFamily="34" charset="0"/>
                <a:ea typeface="Calibri" panose="020F0502020204030204" pitchFamily="34" charset="0"/>
                <a:cs typeface="Times New Roman" panose="02020603050405020304" pitchFamily="18" charset="0"/>
              </a:rPr>
              <a:t>Süreçsel</a:t>
            </a:r>
            <a:r>
              <a:rPr lang="tr-TR" dirty="0">
                <a:latin typeface="Arial" panose="020B0604020202020204" pitchFamily="34" charset="0"/>
                <a:ea typeface="Calibri" panose="020F0502020204030204" pitchFamily="34" charset="0"/>
                <a:cs typeface="Times New Roman" panose="02020603050405020304" pitchFamily="18" charset="0"/>
              </a:rPr>
              <a:t> </a:t>
            </a:r>
            <a:r>
              <a:rPr lang="tr-TR" dirty="0" err="1">
                <a:latin typeface="Arial" panose="020B0604020202020204" pitchFamily="34" charset="0"/>
                <a:ea typeface="Calibri" panose="020F0502020204030204" pitchFamily="34" charset="0"/>
                <a:cs typeface="Times New Roman" panose="02020603050405020304" pitchFamily="18" charset="0"/>
              </a:rPr>
              <a:t>dramada</a:t>
            </a:r>
            <a:r>
              <a:rPr lang="tr-TR" dirty="0">
                <a:latin typeface="Arial" panose="020B0604020202020204" pitchFamily="34" charset="0"/>
                <a:ea typeface="Calibri" panose="020F0502020204030204" pitchFamily="34" charset="0"/>
                <a:cs typeface="Times New Roman" panose="02020603050405020304" pitchFamily="18" charset="0"/>
              </a:rPr>
              <a:t> çok sık kullanılır. Özellikle odaklanılmasını istediğimiz anları vurgulama amaçlı uygulanan bu teknik, yerinde ve doğru kullanıldığında amaca götürür. </a:t>
            </a:r>
            <a:endParaRPr lang="tr-TR" dirty="0">
              <a:latin typeface="Calibri" panose="020F0502020204030204" pitchFamily="34" charset="0"/>
              <a:ea typeface="Calibri" panose="020F0502020204030204" pitchFamily="34" charset="0"/>
              <a:cs typeface="Times New Roman" panose="02020603050405020304" pitchFamily="18" charset="0"/>
            </a:endParaRPr>
          </a:p>
          <a:p>
            <a:r>
              <a:rPr lang="tr-TR" dirty="0">
                <a:latin typeface="Arial" panose="020B0604020202020204" pitchFamily="34" charset="0"/>
                <a:ea typeface="Calibri" panose="020F0502020204030204" pitchFamily="34" charset="0"/>
              </a:rPr>
              <a:t>Donmuş oyunculara bakıldığında edinilen izlenimler: Öncesinde var olmuş bir durum vardır, beden ve yüz ifadesinden anlaşılabilir. </a:t>
            </a:r>
            <a:endParaRPr lang="tr-TR" dirty="0"/>
          </a:p>
        </p:txBody>
      </p:sp>
    </p:spTree>
    <p:extLst>
      <p:ext uri="{BB962C8B-B14F-4D97-AF65-F5344CB8AC3E}">
        <p14:creationId xmlns:p14="http://schemas.microsoft.com/office/powerpoint/2010/main" val="15183839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67856" y="720436"/>
            <a:ext cx="10778836" cy="3277820"/>
          </a:xfrm>
          <a:prstGeom prst="rect">
            <a:avLst/>
          </a:prstGeom>
        </p:spPr>
        <p:txBody>
          <a:bodyPr wrap="square">
            <a:spAutoFit/>
          </a:bodyPr>
          <a:lstStyle/>
          <a:p>
            <a:pPr marL="457200" algn="just">
              <a:lnSpc>
                <a:spcPct val="115000"/>
              </a:lnSpc>
              <a:spcAft>
                <a:spcPts val="0"/>
              </a:spcAft>
            </a:pPr>
            <a:r>
              <a:rPr lang="tr-TR" b="1" dirty="0">
                <a:latin typeface="Arial" panose="020B0604020202020204" pitchFamily="34" charset="0"/>
                <a:ea typeface="Calibri" panose="020F0502020204030204" pitchFamily="34" charset="0"/>
                <a:cs typeface="Times New Roman" panose="02020603050405020304" pitchFamily="18" charset="0"/>
              </a:rPr>
              <a:t>Rolün yapılandırılması:</a:t>
            </a:r>
            <a:endParaRPr lang="tr-TR" dirty="0">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15000"/>
              </a:lnSpc>
              <a:spcAft>
                <a:spcPts val="0"/>
              </a:spcAft>
            </a:pPr>
            <a:r>
              <a:rPr lang="tr-TR" dirty="0">
                <a:latin typeface="Arial" panose="020B0604020202020204" pitchFamily="34" charset="0"/>
                <a:ea typeface="Calibri" panose="020F0502020204030204" pitchFamily="34" charset="0"/>
                <a:cs typeface="Times New Roman" panose="02020603050405020304" pitchFamily="18" charset="0"/>
              </a:rPr>
              <a:t>Bir sandalye kullanılarak (lider kamerasını mekanda bulunan bir sandalyeye yöneltebilir)</a:t>
            </a:r>
            <a:endParaRPr lang="tr-TR" dirty="0">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15000"/>
              </a:lnSpc>
              <a:spcAft>
                <a:spcPts val="0"/>
              </a:spcAft>
            </a:pPr>
            <a:r>
              <a:rPr lang="tr-TR" dirty="0">
                <a:latin typeface="Arial" panose="020B0604020202020204" pitchFamily="34" charset="0"/>
                <a:ea typeface="Calibri" panose="020F0502020204030204" pitchFamily="34" charset="0"/>
                <a:cs typeface="Times New Roman" panose="02020603050405020304" pitchFamily="18" charset="0"/>
              </a:rPr>
              <a:t>katılımcılarla sorular üzerinden bir rol yapılandırılabilir.</a:t>
            </a:r>
            <a:endParaRPr lang="tr-TR" dirty="0">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15000"/>
              </a:lnSpc>
              <a:spcAft>
                <a:spcPts val="0"/>
              </a:spcAft>
            </a:pPr>
            <a:r>
              <a:rPr lang="tr-TR" dirty="0">
                <a:latin typeface="Arial" panose="020B0604020202020204" pitchFamily="34" charset="0"/>
                <a:ea typeface="Calibri" panose="020F0502020204030204" pitchFamily="34" charset="0"/>
                <a:cs typeface="Times New Roman" panose="02020603050405020304" pitchFamily="18" charset="0"/>
              </a:rPr>
              <a:t>-Kaç yaşında olabilir? Fiziksel özellikleriyle ilgili neler söyleyebiliriz? </a:t>
            </a:r>
            <a:endParaRPr lang="tr-TR" dirty="0">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15000"/>
              </a:lnSpc>
              <a:spcAft>
                <a:spcPts val="0"/>
              </a:spcAft>
            </a:pPr>
            <a:r>
              <a:rPr lang="tr-TR" dirty="0">
                <a:latin typeface="Arial" panose="020B0604020202020204" pitchFamily="34" charset="0"/>
                <a:ea typeface="Calibri" panose="020F0502020204030204" pitchFamily="34" charset="0"/>
                <a:cs typeface="Times New Roman" panose="02020603050405020304" pitchFamily="18" charset="0"/>
              </a:rPr>
              <a:t> Nerede yaşıyor? </a:t>
            </a:r>
            <a:endParaRPr lang="tr-TR" dirty="0">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15000"/>
              </a:lnSpc>
              <a:spcAft>
                <a:spcPts val="0"/>
              </a:spcAft>
            </a:pPr>
            <a:r>
              <a:rPr lang="tr-TR" dirty="0">
                <a:latin typeface="Arial" panose="020B0604020202020204" pitchFamily="34" charset="0"/>
                <a:ea typeface="Calibri" panose="020F0502020204030204" pitchFamily="34" charset="0"/>
                <a:cs typeface="Times New Roman" panose="02020603050405020304" pitchFamily="18" charset="0"/>
              </a:rPr>
              <a:t>Yaşamında sorun var mı? En çok yapmak istediği şey nedir?</a:t>
            </a:r>
            <a:endParaRPr lang="tr-TR" dirty="0">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15000"/>
              </a:lnSpc>
              <a:spcAft>
                <a:spcPts val="0"/>
              </a:spcAft>
            </a:pPr>
            <a:r>
              <a:rPr lang="tr-TR" dirty="0">
                <a:latin typeface="Arial" panose="020B0604020202020204" pitchFamily="34" charset="0"/>
                <a:ea typeface="Calibri" panose="020F0502020204030204" pitchFamily="34" charset="0"/>
                <a:cs typeface="Times New Roman" panose="02020603050405020304" pitchFamily="18" charset="0"/>
              </a:rPr>
              <a:t>Mesleği ne?</a:t>
            </a:r>
            <a:endParaRPr lang="tr-TR" dirty="0">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15000"/>
              </a:lnSpc>
              <a:spcAft>
                <a:spcPts val="0"/>
              </a:spcAft>
            </a:pPr>
            <a:r>
              <a:rPr lang="tr-TR" b="1" dirty="0">
                <a:latin typeface="Arial" panose="020B0604020202020204" pitchFamily="34" charset="0"/>
                <a:ea typeface="Calibri" panose="020F0502020204030204" pitchFamily="34" charset="0"/>
                <a:cs typeface="Times New Roman" panose="02020603050405020304" pitchFamily="18" charset="0"/>
              </a:rPr>
              <a:t>-</a:t>
            </a:r>
            <a:r>
              <a:rPr lang="tr-TR" b="1" dirty="0" err="1">
                <a:latin typeface="Arial" panose="020B0604020202020204" pitchFamily="34" charset="0"/>
                <a:ea typeface="Calibri" panose="020F0502020204030204" pitchFamily="34" charset="0"/>
                <a:cs typeface="Times New Roman" panose="02020603050405020304" pitchFamily="18" charset="0"/>
              </a:rPr>
              <a:t>mış</a:t>
            </a:r>
            <a:r>
              <a:rPr lang="tr-TR" b="1" dirty="0">
                <a:latin typeface="Arial" panose="020B0604020202020204" pitchFamily="34" charset="0"/>
                <a:ea typeface="Calibri" panose="020F0502020204030204" pitchFamily="34" charset="0"/>
                <a:cs typeface="Times New Roman" panose="02020603050405020304" pitchFamily="18" charset="0"/>
              </a:rPr>
              <a:t> gibi, rolde gerçeklik</a:t>
            </a:r>
            <a:endParaRPr lang="tr-TR" dirty="0">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15000"/>
              </a:lnSpc>
              <a:spcAft>
                <a:spcPts val="1000"/>
              </a:spcAft>
            </a:pPr>
            <a:r>
              <a:rPr lang="tr-TR" dirty="0">
                <a:latin typeface="Arial" panose="020B0604020202020204" pitchFamily="34" charset="0"/>
                <a:ea typeface="Calibri" panose="020F0502020204030204" pitchFamily="34" charset="0"/>
                <a:cs typeface="Times New Roman" panose="02020603050405020304" pitchFamily="18" charset="0"/>
              </a:rPr>
              <a:t>Rolün biz olmadığımız ancak yaşantılardan yola çıkılarak gerçekleştiği, kurgusal gerçeklik üzerine konuşulmalı. Önemli olan estetik alanda bir rolü gerçekçi biçimde alabilmek.</a:t>
            </a:r>
            <a:endParaRPr lang="tr-TR"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273599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47782" y="822035"/>
            <a:ext cx="11305309" cy="2003625"/>
          </a:xfrm>
          <a:prstGeom prst="rect">
            <a:avLst/>
          </a:prstGeom>
        </p:spPr>
        <p:txBody>
          <a:bodyPr wrap="square">
            <a:spAutoFit/>
          </a:bodyPr>
          <a:lstStyle/>
          <a:p>
            <a:pPr marL="457200" algn="just">
              <a:lnSpc>
                <a:spcPct val="115000"/>
              </a:lnSpc>
              <a:spcAft>
                <a:spcPts val="0"/>
              </a:spcAft>
            </a:pPr>
            <a:r>
              <a:rPr lang="tr-TR" b="1" dirty="0">
                <a:latin typeface="Arial" panose="020B0604020202020204" pitchFamily="34" charset="0"/>
                <a:ea typeface="Calibri" panose="020F0502020204030204" pitchFamily="34" charset="0"/>
                <a:cs typeface="Times New Roman" panose="02020603050405020304" pitchFamily="18" charset="0"/>
              </a:rPr>
              <a:t>DEĞERLENDİRME</a:t>
            </a:r>
            <a:endParaRPr lang="tr-TR" dirty="0">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15000"/>
              </a:lnSpc>
              <a:spcAft>
                <a:spcPts val="0"/>
              </a:spcAft>
            </a:pPr>
            <a:r>
              <a:rPr lang="tr-TR" b="1" dirty="0">
                <a:latin typeface="Arial" panose="020B0604020202020204" pitchFamily="34" charset="0"/>
                <a:ea typeface="Calibri" panose="020F0502020204030204" pitchFamily="34" charset="0"/>
                <a:cs typeface="Times New Roman" panose="02020603050405020304" pitchFamily="18" charset="0"/>
              </a:rPr>
              <a:t>Evet... ve…</a:t>
            </a:r>
            <a:endParaRPr lang="tr-TR" dirty="0">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15000"/>
              </a:lnSpc>
              <a:spcAft>
                <a:spcPts val="0"/>
              </a:spcAft>
            </a:pPr>
            <a:r>
              <a:rPr lang="tr-TR" dirty="0">
                <a:latin typeface="Arial" panose="020B0604020202020204" pitchFamily="34" charset="0"/>
                <a:ea typeface="Calibri" panose="020F0502020204030204" pitchFamily="34" charset="0"/>
                <a:cs typeface="Times New Roman" panose="02020603050405020304" pitchFamily="18" charset="0"/>
              </a:rPr>
              <a:t>Katılımcılar atölye ile ilgili bir ifade söylerler ve bir başka katılımcı önceki ifadeyi tekrar ederek doğaçlamaya devam eder.</a:t>
            </a:r>
            <a:endParaRPr lang="tr-TR" dirty="0">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15000"/>
              </a:lnSpc>
              <a:spcAft>
                <a:spcPts val="0"/>
              </a:spcAft>
            </a:pPr>
            <a:r>
              <a:rPr lang="tr-TR" i="1" dirty="0">
                <a:latin typeface="Arial" panose="020B0604020202020204" pitchFamily="34" charset="0"/>
                <a:ea typeface="Calibri" panose="020F0502020204030204" pitchFamily="34" charset="0"/>
                <a:cs typeface="Times New Roman" panose="02020603050405020304" pitchFamily="18" charset="0"/>
              </a:rPr>
              <a:t>-Bugün doğaçlamada rolden çıkılmaması gerektiğini öğrendim.</a:t>
            </a:r>
            <a:endParaRPr lang="tr-TR" dirty="0">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15000"/>
              </a:lnSpc>
              <a:spcAft>
                <a:spcPts val="1000"/>
              </a:spcAft>
            </a:pPr>
            <a:r>
              <a:rPr lang="tr-TR" b="1" i="1" dirty="0">
                <a:latin typeface="Arial" panose="020B0604020202020204" pitchFamily="34" charset="0"/>
                <a:ea typeface="Calibri" panose="020F0502020204030204" pitchFamily="34" charset="0"/>
                <a:cs typeface="Times New Roman" panose="02020603050405020304" pitchFamily="18" charset="0"/>
              </a:rPr>
              <a:t>Evet </a:t>
            </a:r>
            <a:r>
              <a:rPr lang="tr-TR" i="1" dirty="0">
                <a:latin typeface="Arial" panose="020B0604020202020204" pitchFamily="34" charset="0"/>
                <a:ea typeface="Calibri" panose="020F0502020204030204" pitchFamily="34" charset="0"/>
                <a:cs typeface="Times New Roman" panose="02020603050405020304" pitchFamily="18" charset="0"/>
              </a:rPr>
              <a:t>bugün doğaçlamada rolden çıkılmaması gerektiğini öğrendim </a:t>
            </a:r>
            <a:r>
              <a:rPr lang="tr-TR" b="1" i="1" dirty="0">
                <a:latin typeface="Arial" panose="020B0604020202020204" pitchFamily="34" charset="0"/>
                <a:ea typeface="Calibri" panose="020F0502020204030204" pitchFamily="34" charset="0"/>
                <a:cs typeface="Times New Roman" panose="02020603050405020304" pitchFamily="18" charset="0"/>
              </a:rPr>
              <a:t>ve </a:t>
            </a:r>
            <a:r>
              <a:rPr lang="tr-TR" i="1" dirty="0">
                <a:latin typeface="Arial" panose="020B0604020202020204" pitchFamily="34" charset="0"/>
                <a:ea typeface="Calibri" panose="020F0502020204030204" pitchFamily="34" charset="0"/>
                <a:cs typeface="Times New Roman" panose="02020603050405020304" pitchFamily="18" charset="0"/>
              </a:rPr>
              <a:t>bu çok iyi hissettirdi.</a:t>
            </a:r>
            <a:endParaRPr lang="tr-TR"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1573236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TotalTime>
  <Words>428</Words>
  <Application>Microsoft Office PowerPoint</Application>
  <PresentationFormat>Geniş ekran</PresentationFormat>
  <Paragraphs>35</Paragraphs>
  <Slides>7</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7</vt:i4>
      </vt:variant>
    </vt:vector>
  </HeadingPairs>
  <TitlesOfParts>
    <vt:vector size="12" baseType="lpstr">
      <vt:lpstr>Arial</vt:lpstr>
      <vt:lpstr>Calibri</vt:lpstr>
      <vt:lpstr>Calibri Light</vt:lpstr>
      <vt:lpstr>Times New Roman</vt:lpstr>
      <vt:lpstr>Office Teması</vt:lpstr>
      <vt:lpstr>Rol Oynama ve Doğaçlama Atölyesi</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Rol Oynama ve Doğaçlama Atölyesi</dc:title>
  <dc:creator>User</dc:creator>
  <cp:lastModifiedBy>User</cp:lastModifiedBy>
  <cp:revision>1</cp:revision>
  <dcterms:created xsi:type="dcterms:W3CDTF">2021-07-28T09:00:36Z</dcterms:created>
  <dcterms:modified xsi:type="dcterms:W3CDTF">2021-07-28T09:04:08Z</dcterms:modified>
</cp:coreProperties>
</file>