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2440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18086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616709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61186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85206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9740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18053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64703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5409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56292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82744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502818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68783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654811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098335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29837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61417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15007560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Başlık 1"/>
          <p:cNvSpPr>
            <a:spLocks noGrp="1"/>
          </p:cNvSpPr>
          <p:nvPr>
            <p:ph type="title" idx="4294967295"/>
          </p:nvPr>
        </p:nvSpPr>
        <p:spPr>
          <a:xfrm>
            <a:off x="2667000" y="571500"/>
            <a:ext cx="8077200" cy="1143000"/>
          </a:xfrm>
        </p:spPr>
        <p:txBody>
          <a:bodyPr rtlCol="0">
            <a:normAutofit/>
          </a:bodyPr>
          <a:lstStyle/>
          <a:p>
            <a:pPr eaLnBrk="1" fontAlgn="auto" hangingPunct="1">
              <a:spcAft>
                <a:spcPts val="0"/>
              </a:spcAft>
              <a:defRPr/>
            </a:pPr>
            <a:r>
              <a:rPr lang="tr-TR" altLang="tr-TR" sz="3200" b="1" dirty="0">
                <a:solidFill>
                  <a:schemeClr val="tx1">
                    <a:lumMod val="85000"/>
                    <a:lumOff val="15000"/>
                  </a:schemeClr>
                </a:solidFill>
                <a:latin typeface="+mn-lt"/>
              </a:rPr>
              <a:t>TURİZM İŞLETMELERİNDE HEDEF KİTLE BELİRLEME</a:t>
            </a:r>
          </a:p>
        </p:txBody>
      </p:sp>
      <p:sp>
        <p:nvSpPr>
          <p:cNvPr id="80899" name="İçerik Yer Tutucusu 2"/>
          <p:cNvSpPr>
            <a:spLocks noGrp="1"/>
          </p:cNvSpPr>
          <p:nvPr>
            <p:ph idx="4294967295"/>
          </p:nvPr>
        </p:nvSpPr>
        <p:spPr>
          <a:xfrm>
            <a:off x="762000" y="1714500"/>
            <a:ext cx="10744200" cy="4983163"/>
          </a:xfrm>
        </p:spPr>
        <p:txBody>
          <a:bodyPr rtlCol="0">
            <a:normAutofit fontScale="92500" lnSpcReduction="10000"/>
          </a:bodyPr>
          <a:lstStyle/>
          <a:p>
            <a:pPr marL="0" indent="0" algn="just" eaLnBrk="1" fontAlgn="auto" hangingPunct="1">
              <a:buFont typeface="Arial"/>
              <a:buNone/>
              <a:defRPr/>
            </a:pPr>
            <a:r>
              <a:rPr lang="tr-TR" sz="3200" dirty="0">
                <a:solidFill>
                  <a:schemeClr val="tx1">
                    <a:lumMod val="85000"/>
                    <a:lumOff val="15000"/>
                  </a:schemeClr>
                </a:solidFill>
              </a:rPr>
              <a:t>Bazı turizm işletmeleri herkese uyan tek bir kitlesel ürün geliştirmeye yoğunlaşabilmektedirler. Bu işletmelerin başarılı olma şansları her tüketiciye farklı bir ürün pazarlama stratejisini izleyen işletmelere göre daha az olmaktadır. Ayrıca küçük ve orta ölçekli turistik ürün tedarikçileri kitlesel ürünleri pazarlamaları zor olmaktadır. Bunun iki nedeninden bahsedilmektedir</a:t>
            </a:r>
            <a:r>
              <a:rPr lang="tr-TR" sz="3200" dirty="0" smtClean="0">
                <a:solidFill>
                  <a:schemeClr val="tx1">
                    <a:lumMod val="85000"/>
                    <a:lumOff val="15000"/>
                  </a:schemeClr>
                </a:solidFill>
              </a:rPr>
              <a:t>;</a:t>
            </a:r>
            <a:endParaRPr lang="tr-TR" sz="3200" dirty="0">
              <a:solidFill>
                <a:schemeClr val="tx1">
                  <a:lumMod val="85000"/>
                  <a:lumOff val="15000"/>
                </a:schemeClr>
              </a:solidFill>
            </a:endParaRPr>
          </a:p>
          <a:p>
            <a:pPr marL="457200" indent="-457200" algn="just" eaLnBrk="1" fontAlgn="auto" hangingPunct="1">
              <a:buFontTx/>
              <a:buAutoNum type="arabicPeriod"/>
              <a:defRPr/>
            </a:pPr>
            <a:r>
              <a:rPr lang="tr-TR" sz="3200" dirty="0">
                <a:solidFill>
                  <a:schemeClr val="tx1">
                    <a:lumMod val="85000"/>
                    <a:lumOff val="15000"/>
                  </a:schemeClr>
                </a:solidFill>
              </a:rPr>
              <a:t>Kitlesel imkanları kullanmak başlangıç aşamasında hem çok pahalı hem de çok risklidir. </a:t>
            </a:r>
          </a:p>
          <a:p>
            <a:pPr marL="457200" indent="-457200" algn="just" eaLnBrk="1" fontAlgn="auto" hangingPunct="1">
              <a:buFontTx/>
              <a:buAutoNum type="arabicPeriod"/>
              <a:defRPr/>
            </a:pPr>
            <a:r>
              <a:rPr lang="tr-TR" sz="3200" dirty="0">
                <a:solidFill>
                  <a:schemeClr val="tx1">
                    <a:lumMod val="85000"/>
                    <a:lumOff val="15000"/>
                  </a:schemeClr>
                </a:solidFill>
              </a:rPr>
              <a:t> Rekabet çok serttir ve pazara hakim olan dev şirketler pazara yeni girişleri engellemektedir. </a:t>
            </a:r>
          </a:p>
        </p:txBody>
      </p:sp>
    </p:spTree>
    <p:extLst>
      <p:ext uri="{BB962C8B-B14F-4D97-AF65-F5344CB8AC3E}">
        <p14:creationId xmlns:p14="http://schemas.microsoft.com/office/powerpoint/2010/main" val="166822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Unvan 1"/>
          <p:cNvSpPr>
            <a:spLocks noGrp="1"/>
          </p:cNvSpPr>
          <p:nvPr>
            <p:ph type="title"/>
          </p:nvPr>
        </p:nvSpPr>
        <p:spPr/>
        <p:txBody>
          <a:bodyPr/>
          <a:lstStyle/>
          <a:p>
            <a:endParaRPr lang="tr-TR" altLang="tr-TR" smtClean="0">
              <a:ln>
                <a:noFill/>
              </a:ln>
            </a:endParaRPr>
          </a:p>
        </p:txBody>
      </p:sp>
      <p:sp>
        <p:nvSpPr>
          <p:cNvPr id="3" name="İçerik Yer Tutucusu 2"/>
          <p:cNvSpPr>
            <a:spLocks noGrp="1"/>
          </p:cNvSpPr>
          <p:nvPr>
            <p:ph idx="1"/>
          </p:nvPr>
        </p:nvSpPr>
        <p:spPr/>
        <p:txBody>
          <a:bodyPr/>
          <a:lstStyle/>
          <a:p>
            <a:pPr>
              <a:defRPr/>
            </a:pPr>
            <a:r>
              <a:rPr lang="tr-TR" dirty="0" smtClean="0">
                <a:solidFill>
                  <a:schemeClr val="tx1">
                    <a:lumMod val="85000"/>
                    <a:lumOff val="15000"/>
                  </a:schemeClr>
                </a:solidFill>
              </a:rPr>
              <a:t>Bir hizmet pazarlaması olarak, turizmde hedef kitle endüstrinin odak noktasıdır. Turizm ürününü hem üretenlerin hem de tüketenlerin hedef kitle içerisinde yer alması, insanlar arası ilişki ve etkileşimi önemli hale getirmiştir. </a:t>
            </a:r>
          </a:p>
          <a:p>
            <a:pPr>
              <a:defRPr/>
            </a:pPr>
            <a:endParaRPr lang="tr-TR" dirty="0"/>
          </a:p>
        </p:txBody>
      </p:sp>
    </p:spTree>
    <p:extLst>
      <p:ext uri="{BB962C8B-B14F-4D97-AF65-F5344CB8AC3E}">
        <p14:creationId xmlns:p14="http://schemas.microsoft.com/office/powerpoint/2010/main" val="182019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İçerik Yer Tutucusu 2"/>
          <p:cNvSpPr>
            <a:spLocks noGrp="1"/>
          </p:cNvSpPr>
          <p:nvPr>
            <p:ph idx="4294967295"/>
          </p:nvPr>
        </p:nvSpPr>
        <p:spPr>
          <a:xfrm>
            <a:off x="685800" y="1295400"/>
            <a:ext cx="10668000" cy="4876800"/>
          </a:xfrm>
        </p:spPr>
        <p:txBody>
          <a:bodyPr rtlCol="0">
            <a:normAutofit/>
          </a:bodyPr>
          <a:lstStyle/>
          <a:p>
            <a:pPr marL="0" indent="0" algn="just" eaLnBrk="1" fontAlgn="auto" hangingPunct="1">
              <a:buFont typeface="Arial"/>
              <a:buNone/>
              <a:defRPr/>
            </a:pPr>
            <a:r>
              <a:rPr lang="tr-TR" altLang="tr-TR" sz="3200" dirty="0">
                <a:solidFill>
                  <a:schemeClr val="tx1">
                    <a:lumMod val="85000"/>
                    <a:lumOff val="15000"/>
                  </a:schemeClr>
                </a:solidFill>
              </a:rPr>
              <a:t>Çağdaş pazarlamacılar özel durumlar dışında kitlesel pazarlama yerine belirli pazar dilimlerine yönelen stratejileri tavsiye etmektedir. Fakat hedef kitle belirlemeden pazarlama faaliyetlerine başlanmasının da ciddi sorunlara yol açacağını belirtmektedirler. </a:t>
            </a:r>
          </a:p>
          <a:p>
            <a:pPr marL="0" indent="0" algn="just" eaLnBrk="1" fontAlgn="auto" hangingPunct="1">
              <a:buFont typeface="Arial"/>
              <a:buNone/>
              <a:defRPr/>
            </a:pPr>
            <a:r>
              <a:rPr lang="tr-TR" altLang="tr-TR" sz="3200" dirty="0">
                <a:solidFill>
                  <a:schemeClr val="tx1">
                    <a:lumMod val="85000"/>
                    <a:lumOff val="15000"/>
                  </a:schemeClr>
                </a:solidFill>
              </a:rPr>
              <a:t>Hedef kitle belirlenmeden pazarlama faaliyetlerine başlanması zaten kıt olan kaynakların israf edilmesine ve işletme varlığının sona ermesine neden olabilmektedir. </a:t>
            </a:r>
          </a:p>
        </p:txBody>
      </p:sp>
    </p:spTree>
    <p:extLst>
      <p:ext uri="{BB962C8B-B14F-4D97-AF65-F5344CB8AC3E}">
        <p14:creationId xmlns:p14="http://schemas.microsoft.com/office/powerpoint/2010/main" val="410362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İçerik Yer Tutucusu 2"/>
          <p:cNvSpPr>
            <a:spLocks noGrp="1"/>
          </p:cNvSpPr>
          <p:nvPr>
            <p:ph idx="4294967295"/>
          </p:nvPr>
        </p:nvSpPr>
        <p:spPr>
          <a:xfrm>
            <a:off x="762000" y="457200"/>
            <a:ext cx="10515600" cy="5973763"/>
          </a:xfrm>
        </p:spPr>
        <p:txBody>
          <a:bodyPr rtlCol="0">
            <a:normAutofit/>
          </a:bodyPr>
          <a:lstStyle/>
          <a:p>
            <a:pPr marL="0" indent="0" algn="just" eaLnBrk="1" fontAlgn="auto" hangingPunct="1">
              <a:buFont typeface="Arial"/>
              <a:buNone/>
              <a:defRPr/>
            </a:pP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Turizm işletmelerinin faaliyet alanlarına göre farklı hedef kitlere odaklanması hem işletmenin devamlılığı, hem müşterilerinin istek ve ihtiyaçlarının belirlenerek memnun edilmesi hem de turizm </a:t>
            </a:r>
            <a:r>
              <a:rPr lang="tr-TR" altLang="tr-TR" sz="3200" dirty="0" smtClean="0">
                <a:solidFill>
                  <a:schemeClr val="tx1">
                    <a:lumMod val="85000"/>
                    <a:lumOff val="15000"/>
                  </a:schemeClr>
                </a:solidFill>
              </a:rPr>
              <a:t>destinasyonunun </a:t>
            </a:r>
            <a:r>
              <a:rPr lang="tr-TR" altLang="tr-TR" sz="3200" dirty="0">
                <a:solidFill>
                  <a:schemeClr val="tx1">
                    <a:lumMod val="85000"/>
                    <a:lumOff val="15000"/>
                  </a:schemeClr>
                </a:solidFill>
              </a:rPr>
              <a:t>ve bölge halkının geleceği açısından önem teşkil etmektedir. </a:t>
            </a:r>
          </a:p>
          <a:p>
            <a:pPr marL="0" indent="0" algn="just" eaLnBrk="1" fontAlgn="auto" hangingPunct="1">
              <a:buFont typeface="Arial"/>
              <a:buNone/>
              <a:defRPr/>
            </a:pPr>
            <a:r>
              <a:rPr lang="tr-TR" altLang="tr-TR" sz="3200" dirty="0">
                <a:solidFill>
                  <a:schemeClr val="tx1">
                    <a:lumMod val="85000"/>
                    <a:lumOff val="15000"/>
                  </a:schemeClr>
                </a:solidFill>
              </a:rPr>
              <a:t>Tüketici memnuniyeti odaklı hedef kitle oluşturma sürecinin benimsenmesi, sertleşen rekabet ortamında işletmelere önemli bir destek sağlayabilmektedir. Bunun yanı sıra çalışanlar da işletmenin hedef kitlesini oluşturduğu için onların istek ve ihtiyaçlarının göz ardı edilmemesi gerekmektedir. </a:t>
            </a:r>
          </a:p>
          <a:p>
            <a:pPr marL="0" indent="0" algn="just" eaLnBrk="1" fontAlgn="auto" hangingPunct="1">
              <a:buFont typeface="Arial"/>
              <a:buNone/>
              <a:defRPr/>
            </a:pPr>
            <a:endParaRPr lang="tr-TR" altLang="tr-TR" sz="3200" dirty="0">
              <a:solidFill>
                <a:srgbClr val="FF0000"/>
              </a:solidFill>
            </a:endParaRPr>
          </a:p>
          <a:p>
            <a:pPr marL="0" indent="0" algn="just" eaLnBrk="1" fontAlgn="auto" hangingPunct="1">
              <a:buFont typeface="Arial"/>
              <a:buNone/>
              <a:defRPr/>
            </a:pPr>
            <a:endParaRPr lang="tr-TR" altLang="tr-TR" sz="3200" dirty="0">
              <a:solidFill>
                <a:srgbClr val="FF0000"/>
              </a:solidFill>
            </a:endParaRPr>
          </a:p>
        </p:txBody>
      </p:sp>
    </p:spTree>
    <p:extLst>
      <p:ext uri="{BB962C8B-B14F-4D97-AF65-F5344CB8AC3E}">
        <p14:creationId xmlns:p14="http://schemas.microsoft.com/office/powerpoint/2010/main" val="2810579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Başlık 1"/>
          <p:cNvSpPr>
            <a:spLocks noGrp="1"/>
          </p:cNvSpPr>
          <p:nvPr>
            <p:ph type="title"/>
          </p:nvPr>
        </p:nvSpPr>
        <p:spPr>
          <a:xfrm>
            <a:off x="2057400" y="1219200"/>
            <a:ext cx="8229600" cy="868363"/>
          </a:xfrm>
        </p:spPr>
        <p:txBody>
          <a:bodyPr rtlCol="0">
            <a:noAutofit/>
          </a:bodyPr>
          <a:lstStyle/>
          <a:p>
            <a:pPr eaLnBrk="1" fontAlgn="auto" hangingPunct="1">
              <a:spcAft>
                <a:spcPts val="0"/>
              </a:spcAft>
              <a:defRPr/>
            </a:pPr>
            <a:r>
              <a:rPr lang="tr-TR" altLang="tr-TR" sz="3600" dirty="0" smtClean="0">
                <a:solidFill>
                  <a:schemeClr val="tx1">
                    <a:lumMod val="85000"/>
                    <a:lumOff val="15000"/>
                  </a:schemeClr>
                </a:solidFill>
                <a:latin typeface="+mn-lt"/>
              </a:rPr>
              <a:t>TÜKETİCİLERİN SATINALMA </a:t>
            </a:r>
            <a:r>
              <a:rPr lang="tr-TR" altLang="tr-TR" sz="3600" dirty="0">
                <a:solidFill>
                  <a:schemeClr val="tx1">
                    <a:lumMod val="85000"/>
                    <a:lumOff val="15000"/>
                  </a:schemeClr>
                </a:solidFill>
                <a:latin typeface="+mn-lt"/>
              </a:rPr>
              <a:t>DAVRANIŞLARI</a:t>
            </a:r>
            <a:br>
              <a:rPr lang="tr-TR" altLang="tr-TR" sz="3600" dirty="0">
                <a:solidFill>
                  <a:schemeClr val="tx1">
                    <a:lumMod val="85000"/>
                    <a:lumOff val="15000"/>
                  </a:schemeClr>
                </a:solidFill>
                <a:latin typeface="+mn-lt"/>
              </a:rPr>
            </a:br>
            <a:endParaRPr lang="tr-TR" altLang="tr-TR" sz="3600" dirty="0">
              <a:solidFill>
                <a:schemeClr val="tx1">
                  <a:lumMod val="85000"/>
                  <a:lumOff val="15000"/>
                </a:schemeClr>
              </a:solidFill>
              <a:latin typeface="+mn-lt"/>
            </a:endParaRPr>
          </a:p>
        </p:txBody>
      </p:sp>
      <p:sp>
        <p:nvSpPr>
          <p:cNvPr id="83971" name="Rectangle 4"/>
          <p:cNvSpPr>
            <a:spLocks noGrp="1" noChangeArrowheads="1"/>
          </p:cNvSpPr>
          <p:nvPr>
            <p:ph idx="1"/>
          </p:nvPr>
        </p:nvSpPr>
        <p:spPr>
          <a:xfrm>
            <a:off x="533400" y="2743200"/>
            <a:ext cx="11049000" cy="2743200"/>
          </a:xfrm>
        </p:spPr>
        <p:txBody>
          <a:bodyPr rtlCol="0">
            <a:noAutofit/>
          </a:bodyPr>
          <a:lstStyle/>
          <a:p>
            <a:pPr algn="just" eaLnBrk="1" fontAlgn="auto" hangingPunct="1">
              <a:buFont typeface="Arial"/>
              <a:buChar char="•"/>
              <a:defRPr/>
            </a:pPr>
            <a:r>
              <a:rPr lang="tr-TR" altLang="tr-TR" sz="3200" dirty="0">
                <a:solidFill>
                  <a:schemeClr val="tx1">
                    <a:lumMod val="85000"/>
                    <a:lumOff val="15000"/>
                  </a:schemeClr>
                </a:solidFill>
              </a:rPr>
              <a:t>Tüketici, bir ihtiyacı hissetmesinden satış sonrası değerlendirmeye kadar bir dizi karar verir. </a:t>
            </a:r>
            <a:endParaRPr lang="tr-TR" altLang="tr-TR" sz="3200" dirty="0" smtClean="0">
              <a:solidFill>
                <a:schemeClr val="tx1">
                  <a:lumMod val="85000"/>
                  <a:lumOff val="15000"/>
                </a:schemeClr>
              </a:solidFill>
            </a:endParaRPr>
          </a:p>
          <a:p>
            <a:pPr algn="just" eaLnBrk="1" fontAlgn="auto" hangingPunct="1">
              <a:buFont typeface="Arial"/>
              <a:buChar char="•"/>
              <a:defRPr/>
            </a:pPr>
            <a:r>
              <a:rPr lang="tr-TR" altLang="tr-TR" sz="3200" dirty="0" smtClean="0">
                <a:solidFill>
                  <a:schemeClr val="tx1">
                    <a:lumMod val="85000"/>
                    <a:lumOff val="15000"/>
                  </a:schemeClr>
                </a:solidFill>
              </a:rPr>
              <a:t>Bu </a:t>
            </a:r>
            <a:r>
              <a:rPr lang="tr-TR" altLang="tr-TR" sz="3200" dirty="0">
                <a:solidFill>
                  <a:schemeClr val="tx1">
                    <a:lumMod val="85000"/>
                    <a:lumOff val="15000"/>
                  </a:schemeClr>
                </a:solidFill>
              </a:rPr>
              <a:t>kararlar dizisine satın alma karar süreci denmektedir</a:t>
            </a:r>
            <a:r>
              <a:rPr lang="tr-TR" altLang="tr-TR" sz="3200" dirty="0" smtClean="0">
                <a:solidFill>
                  <a:schemeClr val="tx1">
                    <a:lumMod val="85000"/>
                    <a:lumOff val="15000"/>
                  </a:schemeClr>
                </a:solidFill>
              </a:rPr>
              <a:t>.</a:t>
            </a:r>
          </a:p>
        </p:txBody>
      </p:sp>
    </p:spTree>
    <p:extLst>
      <p:ext uri="{BB962C8B-B14F-4D97-AF65-F5344CB8AC3E}">
        <p14:creationId xmlns:p14="http://schemas.microsoft.com/office/powerpoint/2010/main" val="1873301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r>
              <a:rPr lang="tr-TR" altLang="tr-TR" dirty="0">
                <a:solidFill>
                  <a:schemeClr val="tx1">
                    <a:lumMod val="85000"/>
                    <a:lumOff val="15000"/>
                  </a:schemeClr>
                </a:solidFill>
              </a:rPr>
              <a:t>TÜKETİCİLERİN SATINALMA DAVRANIŞLARI</a:t>
            </a:r>
            <a:br>
              <a:rPr lang="tr-TR" altLang="tr-TR" dirty="0">
                <a:solidFill>
                  <a:schemeClr val="tx1">
                    <a:lumMod val="85000"/>
                    <a:lumOff val="15000"/>
                  </a:schemeClr>
                </a:solidFill>
              </a:rPr>
            </a:br>
            <a:endParaRPr lang="tr-TR" dirty="0"/>
          </a:p>
        </p:txBody>
      </p:sp>
      <p:sp>
        <p:nvSpPr>
          <p:cNvPr id="3" name="İçerik Yer Tutucusu 2"/>
          <p:cNvSpPr>
            <a:spLocks noGrp="1"/>
          </p:cNvSpPr>
          <p:nvPr>
            <p:ph idx="1"/>
          </p:nvPr>
        </p:nvSpPr>
        <p:spPr>
          <a:xfrm>
            <a:off x="685800" y="2286000"/>
            <a:ext cx="10210800" cy="3589338"/>
          </a:xfrm>
        </p:spPr>
        <p:txBody>
          <a:bodyPr/>
          <a:lstStyle/>
          <a:p>
            <a:pPr algn="just" eaLnBrk="1" fontAlgn="auto" hangingPunct="1">
              <a:buFont typeface="Arial"/>
              <a:buChar char="•"/>
              <a:defRPr/>
            </a:pPr>
            <a:r>
              <a:rPr lang="tr-TR" altLang="tr-TR" dirty="0">
                <a:solidFill>
                  <a:schemeClr val="tx1">
                    <a:lumMod val="85000"/>
                    <a:lumOff val="15000"/>
                  </a:schemeClr>
                </a:solidFill>
              </a:rPr>
              <a:t>1</a:t>
            </a:r>
            <a:r>
              <a:rPr lang="tr-TR" altLang="tr-TR" sz="2800" dirty="0">
                <a:solidFill>
                  <a:schemeClr val="tx1">
                    <a:lumMod val="85000"/>
                    <a:lumOff val="15000"/>
                  </a:schemeClr>
                </a:solidFill>
              </a:rPr>
              <a:t>. </a:t>
            </a:r>
            <a:r>
              <a:rPr lang="tr-TR" altLang="tr-TR" sz="2800" dirty="0" smtClean="0">
                <a:solidFill>
                  <a:schemeClr val="tx1">
                    <a:lumMod val="85000"/>
                    <a:lumOff val="15000"/>
                  </a:schemeClr>
                </a:solidFill>
              </a:rPr>
              <a:t>İhtiyaç</a:t>
            </a:r>
            <a:endParaRPr lang="tr-TR" altLang="tr-TR" sz="2800" dirty="0">
              <a:solidFill>
                <a:schemeClr val="tx1">
                  <a:lumMod val="85000"/>
                  <a:lumOff val="15000"/>
                </a:schemeClr>
              </a:solidFill>
            </a:endParaRPr>
          </a:p>
          <a:p>
            <a:pPr algn="just" eaLnBrk="1" fontAlgn="auto" hangingPunct="1">
              <a:buFont typeface="Arial"/>
              <a:buChar char="•"/>
              <a:defRPr/>
            </a:pPr>
            <a:r>
              <a:rPr lang="tr-TR" altLang="tr-TR" sz="2800" dirty="0">
                <a:solidFill>
                  <a:schemeClr val="tx1">
                    <a:lumMod val="85000"/>
                    <a:lumOff val="15000"/>
                  </a:schemeClr>
                </a:solidFill>
              </a:rPr>
              <a:t>2. İstek</a:t>
            </a:r>
          </a:p>
          <a:p>
            <a:pPr algn="just" eaLnBrk="1" fontAlgn="auto" hangingPunct="1">
              <a:buFont typeface="Arial"/>
              <a:buChar char="•"/>
              <a:defRPr/>
            </a:pPr>
            <a:r>
              <a:rPr lang="tr-TR" altLang="tr-TR" sz="2800" dirty="0">
                <a:solidFill>
                  <a:schemeClr val="tx1">
                    <a:lumMod val="85000"/>
                    <a:lumOff val="15000"/>
                  </a:schemeClr>
                </a:solidFill>
              </a:rPr>
              <a:t>3. </a:t>
            </a:r>
            <a:r>
              <a:rPr lang="tr-TR" altLang="tr-TR" sz="2800" dirty="0" smtClean="0">
                <a:solidFill>
                  <a:schemeClr val="tx1">
                    <a:lumMod val="85000"/>
                    <a:lumOff val="15000"/>
                  </a:schemeClr>
                </a:solidFill>
              </a:rPr>
              <a:t>Değerlendirme (çeşitli alternatifler arasında fayda/maliyet </a:t>
            </a:r>
            <a:r>
              <a:rPr lang="tr-TR" altLang="tr-TR" sz="2800" dirty="0" err="1" smtClean="0">
                <a:solidFill>
                  <a:schemeClr val="tx1">
                    <a:lumMod val="85000"/>
                    <a:lumOff val="15000"/>
                  </a:schemeClr>
                </a:solidFill>
              </a:rPr>
              <a:t>anallizi</a:t>
            </a:r>
            <a:r>
              <a:rPr lang="tr-TR" altLang="tr-TR" sz="2800" dirty="0" smtClean="0">
                <a:solidFill>
                  <a:schemeClr val="tx1">
                    <a:lumMod val="85000"/>
                    <a:lumOff val="15000"/>
                  </a:schemeClr>
                </a:solidFill>
              </a:rPr>
              <a:t>)</a:t>
            </a:r>
            <a:endParaRPr lang="tr-TR" altLang="tr-TR" sz="2800" dirty="0">
              <a:solidFill>
                <a:schemeClr val="tx1">
                  <a:lumMod val="85000"/>
                  <a:lumOff val="15000"/>
                </a:schemeClr>
              </a:solidFill>
            </a:endParaRPr>
          </a:p>
          <a:p>
            <a:pPr algn="just" eaLnBrk="1" fontAlgn="auto" hangingPunct="1">
              <a:buFont typeface="Arial"/>
              <a:buChar char="•"/>
              <a:defRPr/>
            </a:pPr>
            <a:r>
              <a:rPr lang="tr-TR" altLang="tr-TR" sz="2800" dirty="0">
                <a:solidFill>
                  <a:schemeClr val="tx1">
                    <a:lumMod val="85000"/>
                    <a:lumOff val="15000"/>
                  </a:schemeClr>
                </a:solidFill>
              </a:rPr>
              <a:t>4. Talep</a:t>
            </a:r>
          </a:p>
          <a:p>
            <a:pPr algn="just" eaLnBrk="1" fontAlgn="auto" hangingPunct="1">
              <a:buFont typeface="Arial"/>
              <a:buChar char="•"/>
              <a:defRPr/>
            </a:pPr>
            <a:r>
              <a:rPr lang="tr-TR" altLang="tr-TR" sz="2800" dirty="0">
                <a:solidFill>
                  <a:schemeClr val="tx1">
                    <a:lumMod val="85000"/>
                    <a:lumOff val="15000"/>
                  </a:schemeClr>
                </a:solidFill>
              </a:rPr>
              <a:t>5. Satın Alma</a:t>
            </a:r>
          </a:p>
          <a:p>
            <a:pPr algn="just" eaLnBrk="1" fontAlgn="auto" hangingPunct="1">
              <a:buFont typeface="Arial"/>
              <a:buChar char="•"/>
              <a:defRPr/>
            </a:pPr>
            <a:r>
              <a:rPr lang="tr-TR" altLang="tr-TR" sz="2800" dirty="0">
                <a:solidFill>
                  <a:schemeClr val="tx1">
                    <a:lumMod val="85000"/>
                    <a:lumOff val="15000"/>
                  </a:schemeClr>
                </a:solidFill>
              </a:rPr>
              <a:t>6. Değerlendirme (müşteri memnuniyeti ya da memnuniyetsizliği</a:t>
            </a:r>
          </a:p>
          <a:p>
            <a:pPr algn="just" eaLnBrk="1" fontAlgn="auto" hangingPunct="1">
              <a:buFont typeface="Arial"/>
              <a:buChar char="•"/>
              <a:defRPr/>
            </a:pPr>
            <a:r>
              <a:rPr lang="tr-TR" altLang="tr-TR" sz="2800" dirty="0">
                <a:solidFill>
                  <a:schemeClr val="tx1">
                    <a:lumMod val="85000"/>
                    <a:lumOff val="15000"/>
                  </a:schemeClr>
                </a:solidFill>
              </a:rPr>
              <a:t>7. Tekrar Satın alma ya da almama </a:t>
            </a:r>
          </a:p>
          <a:p>
            <a:pPr>
              <a:defRPr/>
            </a:pPr>
            <a:endParaRPr lang="tr-TR" dirty="0"/>
          </a:p>
        </p:txBody>
      </p:sp>
    </p:spTree>
    <p:extLst>
      <p:ext uri="{BB962C8B-B14F-4D97-AF65-F5344CB8AC3E}">
        <p14:creationId xmlns:p14="http://schemas.microsoft.com/office/powerpoint/2010/main" val="295558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1219200"/>
            <a:ext cx="9601200" cy="1303338"/>
          </a:xfrm>
        </p:spPr>
        <p:txBody>
          <a:bodyPr/>
          <a:lstStyle/>
          <a:p>
            <a:pPr>
              <a:defRPr/>
            </a:pPr>
            <a:r>
              <a:rPr lang="tr-TR" altLang="tr-TR" dirty="0">
                <a:solidFill>
                  <a:schemeClr val="tx1">
                    <a:lumMod val="85000"/>
                    <a:lumOff val="15000"/>
                  </a:schemeClr>
                </a:solidFill>
              </a:rPr>
              <a:t>TÜKETİCİLERİN SATINALMA DAVRANIŞLARI</a:t>
            </a:r>
            <a:br>
              <a:rPr lang="tr-TR" altLang="tr-TR" dirty="0">
                <a:solidFill>
                  <a:schemeClr val="tx1">
                    <a:lumMod val="85000"/>
                    <a:lumOff val="15000"/>
                  </a:schemeClr>
                </a:solidFill>
              </a:rPr>
            </a:br>
            <a:endParaRPr lang="tr-TR" dirty="0"/>
          </a:p>
        </p:txBody>
      </p:sp>
      <p:sp>
        <p:nvSpPr>
          <p:cNvPr id="3" name="İçerik Yer Tutucusu 2"/>
          <p:cNvSpPr>
            <a:spLocks noGrp="1"/>
          </p:cNvSpPr>
          <p:nvPr>
            <p:ph idx="1"/>
          </p:nvPr>
        </p:nvSpPr>
        <p:spPr>
          <a:xfrm>
            <a:off x="304800" y="2286000"/>
            <a:ext cx="11277600" cy="3317875"/>
          </a:xfrm>
        </p:spPr>
        <p:txBody>
          <a:bodyPr/>
          <a:lstStyle/>
          <a:p>
            <a:pPr algn="just" eaLnBrk="1" fontAlgn="auto" hangingPunct="1">
              <a:buFont typeface="Arial"/>
              <a:buChar char="•"/>
              <a:defRPr/>
            </a:pPr>
            <a:r>
              <a:rPr lang="tr-TR" altLang="tr-TR" sz="3200" dirty="0">
                <a:solidFill>
                  <a:schemeClr val="tx1">
                    <a:lumMod val="85000"/>
                    <a:lumOff val="15000"/>
                  </a:schemeClr>
                </a:solidFill>
              </a:rPr>
              <a:t>Tüketici, ilk olarak bir ihtiyacının varlığını hisseder. Daha sonra bu ihtiyacını karşılayabileceği alternatifleri belirler. Alternatiflerin listesini kafasında oluşturduktan sonra bunları fayda-maliyet açısından değerlendirir. </a:t>
            </a:r>
          </a:p>
          <a:p>
            <a:pPr algn="just" eaLnBrk="1" fontAlgn="auto" hangingPunct="1">
              <a:buFont typeface="Arial"/>
              <a:buChar char="•"/>
              <a:defRPr/>
            </a:pPr>
            <a:r>
              <a:rPr lang="tr-TR" altLang="tr-TR" sz="3200" dirty="0">
                <a:solidFill>
                  <a:schemeClr val="tx1">
                    <a:lumMod val="85000"/>
                    <a:lumOff val="15000"/>
                  </a:schemeClr>
                </a:solidFill>
              </a:rPr>
              <a:t>Değerlendirmenin amacı o an için alternatiflerden hangisinin tüketicinin ihtiyacını diğerine oranla daha avantajlı olarak karşılayabileceklerinin tespit edilmesidir. </a:t>
            </a:r>
          </a:p>
          <a:p>
            <a:pPr>
              <a:defRPr/>
            </a:pPr>
            <a:endParaRPr lang="tr-TR" dirty="0"/>
          </a:p>
        </p:txBody>
      </p:sp>
    </p:spTree>
    <p:extLst>
      <p:ext uri="{BB962C8B-B14F-4D97-AF65-F5344CB8AC3E}">
        <p14:creationId xmlns:p14="http://schemas.microsoft.com/office/powerpoint/2010/main" val="35846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62000" y="1066800"/>
            <a:ext cx="10744200" cy="4983163"/>
          </a:xfrm>
        </p:spPr>
        <p:txBody>
          <a:bodyPr rtlCol="0">
            <a:normAutofit/>
          </a:bodyPr>
          <a:lstStyle/>
          <a:p>
            <a:pPr marL="0" indent="0" algn="just" eaLnBrk="1" fontAlgn="auto" hangingPunct="1">
              <a:lnSpc>
                <a:spcPct val="110000"/>
              </a:lnSpc>
              <a:buFont typeface="Arial"/>
              <a:buNone/>
              <a:defRPr/>
            </a:pPr>
            <a:r>
              <a:rPr lang="tr-TR" sz="3200" dirty="0">
                <a:solidFill>
                  <a:schemeClr val="tx1">
                    <a:lumMod val="85000"/>
                    <a:lumOff val="15000"/>
                  </a:schemeClr>
                </a:solidFill>
              </a:rPr>
              <a:t>		Turizm endüstrisinde üretilen ürünlerin insan gücü odaklı olması ve bu ürünlerden yararlanan tüketicilerin üretim sürecine dâhil olmaları insan unsurunun turizm endüstrisindeki önemini belirleyen etkenlerden birisidir</a:t>
            </a:r>
            <a:r>
              <a:rPr lang="tr-TR" sz="3200" dirty="0" smtClean="0">
                <a:solidFill>
                  <a:schemeClr val="tx1">
                    <a:lumMod val="85000"/>
                    <a:lumOff val="15000"/>
                  </a:schemeClr>
                </a:solidFill>
              </a:rPr>
              <a:t>.</a:t>
            </a:r>
          </a:p>
          <a:p>
            <a:pPr marL="0" indent="0" algn="just" eaLnBrk="1" fontAlgn="auto" hangingPunct="1">
              <a:lnSpc>
                <a:spcPct val="110000"/>
              </a:lnSpc>
              <a:buFont typeface="Arial"/>
              <a:buNone/>
              <a:defRPr/>
            </a:pPr>
            <a:r>
              <a:rPr lang="tr-TR" sz="3200" dirty="0">
                <a:solidFill>
                  <a:schemeClr val="tx1">
                    <a:lumMod val="85000"/>
                    <a:lumOff val="15000"/>
                  </a:schemeClr>
                </a:solidFill>
              </a:rPr>
              <a:t>	</a:t>
            </a:r>
            <a:r>
              <a:rPr lang="tr-TR" sz="3200" dirty="0" smtClean="0">
                <a:solidFill>
                  <a:schemeClr val="tx1">
                    <a:lumMod val="85000"/>
                    <a:lumOff val="15000"/>
                  </a:schemeClr>
                </a:solidFill>
              </a:rPr>
              <a:t>	Hizmet (turizm) sektöründe üretim, tüketici ve üreticinin katılımıyla aynı anda gerçekleştiği için hizmeti üreten kişinin özellikleri  son derece önemlidir. </a:t>
            </a:r>
            <a:endParaRPr lang="tr-TR" sz="3200" dirty="0">
              <a:solidFill>
                <a:schemeClr val="tx1">
                  <a:lumMod val="85000"/>
                  <a:lumOff val="15000"/>
                </a:schemeClr>
              </a:solidFill>
            </a:endParaRPr>
          </a:p>
        </p:txBody>
      </p:sp>
    </p:spTree>
    <p:extLst>
      <p:ext uri="{BB962C8B-B14F-4D97-AF65-F5344CB8AC3E}">
        <p14:creationId xmlns:p14="http://schemas.microsoft.com/office/powerpoint/2010/main" val="277542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Başlık 1"/>
          <p:cNvSpPr>
            <a:spLocks noGrp="1"/>
          </p:cNvSpPr>
          <p:nvPr>
            <p:ph type="ctrTitle" idx="4294967295"/>
          </p:nvPr>
        </p:nvSpPr>
        <p:spPr>
          <a:xfrm>
            <a:off x="1952625" y="914400"/>
            <a:ext cx="7772400" cy="1728788"/>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SÜREÇ (PROCESS) </a:t>
            </a:r>
          </a:p>
        </p:txBody>
      </p:sp>
      <p:sp>
        <p:nvSpPr>
          <p:cNvPr id="87043" name="Alt Başlık 2"/>
          <p:cNvSpPr>
            <a:spLocks noGrp="1"/>
          </p:cNvSpPr>
          <p:nvPr>
            <p:ph type="subTitle" idx="4294967295"/>
          </p:nvPr>
        </p:nvSpPr>
        <p:spPr>
          <a:xfrm>
            <a:off x="2514600" y="3124200"/>
            <a:ext cx="6400800" cy="2570163"/>
          </a:xfrm>
        </p:spPr>
        <p:txBody>
          <a:bodyPr rtlCol="0">
            <a:normAutofit fontScale="92500"/>
          </a:bodyPr>
          <a:lstStyle/>
          <a:p>
            <a:pPr marL="0" indent="0" algn="ctr" eaLnBrk="1" fontAlgn="auto" hangingPunct="1">
              <a:buFont typeface="Arial"/>
              <a:buNone/>
              <a:defRPr/>
            </a:pPr>
            <a:r>
              <a:rPr lang="tr-TR" altLang="tr-TR" sz="3200" dirty="0">
                <a:solidFill>
                  <a:srgbClr val="898989"/>
                </a:solidFill>
              </a:rPr>
              <a:t>TANIMI VE ÖNEMİ</a:t>
            </a:r>
          </a:p>
          <a:p>
            <a:pPr marL="0" indent="0" algn="ctr" eaLnBrk="1" fontAlgn="auto" hangingPunct="1">
              <a:buFont typeface="Arial"/>
              <a:buNone/>
              <a:defRPr/>
            </a:pPr>
            <a:r>
              <a:rPr lang="tr-TR" altLang="tr-TR" sz="3200" dirty="0">
                <a:solidFill>
                  <a:srgbClr val="898989"/>
                </a:solidFill>
              </a:rPr>
              <a:t>SÜRECİ BELİRLEYEN UNSURLAR</a:t>
            </a:r>
          </a:p>
          <a:p>
            <a:pPr marL="0" indent="0" algn="ctr" eaLnBrk="1" fontAlgn="auto" hangingPunct="1">
              <a:buFont typeface="Arial"/>
              <a:buNone/>
              <a:defRPr/>
            </a:pPr>
            <a:r>
              <a:rPr lang="tr-TR" altLang="tr-TR" sz="3200" dirty="0">
                <a:solidFill>
                  <a:srgbClr val="898989"/>
                </a:solidFill>
              </a:rPr>
              <a:t>TURİZM İŞLETMELERİNDE SÜREÇ YÖNETİMİ UYGULAMALARI</a:t>
            </a:r>
          </a:p>
        </p:txBody>
      </p:sp>
    </p:spTree>
    <p:extLst>
      <p:ext uri="{BB962C8B-B14F-4D97-AF65-F5344CB8AC3E}">
        <p14:creationId xmlns:p14="http://schemas.microsoft.com/office/powerpoint/2010/main" val="400906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Başlık 1"/>
          <p:cNvSpPr>
            <a:spLocks noGrp="1"/>
          </p:cNvSpPr>
          <p:nvPr>
            <p:ph type="title" idx="4294967295"/>
          </p:nvPr>
        </p:nvSpPr>
        <p:spPr>
          <a:xfrm>
            <a:off x="1905000" y="457200"/>
            <a:ext cx="8229600" cy="1143000"/>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TANIMI VE ÖNEMİ</a:t>
            </a:r>
          </a:p>
        </p:txBody>
      </p:sp>
      <p:sp>
        <p:nvSpPr>
          <p:cNvPr id="88067" name="İçerik Yer Tutucusu 2"/>
          <p:cNvSpPr>
            <a:spLocks noGrp="1"/>
          </p:cNvSpPr>
          <p:nvPr>
            <p:ph idx="4294967295"/>
          </p:nvPr>
        </p:nvSpPr>
        <p:spPr>
          <a:xfrm>
            <a:off x="1143000" y="1905000"/>
            <a:ext cx="10210800" cy="4525963"/>
          </a:xfrm>
        </p:spPr>
        <p:txBody>
          <a:bodyPr rtlCol="0">
            <a:normAutofit/>
          </a:bodyPr>
          <a:lstStyle/>
          <a:p>
            <a:pPr marL="0" indent="0" algn="just" eaLnBrk="1" fontAlgn="auto" hangingPunct="1">
              <a:lnSpc>
                <a:spcPct val="90000"/>
              </a:lnSpc>
              <a:buFont typeface="Arial"/>
              <a:buNone/>
              <a:defRPr/>
            </a:pPr>
            <a:r>
              <a:rPr lang="tr-TR" altLang="tr-TR" sz="3200" dirty="0">
                <a:solidFill>
                  <a:schemeClr val="tx1">
                    <a:lumMod val="85000"/>
                    <a:lumOff val="15000"/>
                  </a:schemeClr>
                </a:solidFill>
              </a:rPr>
              <a:t>	Bir ürünün </a:t>
            </a:r>
            <a:r>
              <a:rPr lang="tr-TR" altLang="tr-TR" sz="3200" dirty="0" smtClean="0">
                <a:solidFill>
                  <a:schemeClr val="tx1">
                    <a:lumMod val="85000"/>
                    <a:lumOff val="15000"/>
                  </a:schemeClr>
                </a:solidFill>
              </a:rPr>
              <a:t>üretimi ve pazarlanması </a:t>
            </a:r>
            <a:r>
              <a:rPr lang="tr-TR" altLang="tr-TR" sz="3200" dirty="0">
                <a:solidFill>
                  <a:schemeClr val="tx1">
                    <a:lumMod val="85000"/>
                    <a:lumOff val="15000"/>
                  </a:schemeClr>
                </a:solidFill>
              </a:rPr>
              <a:t>esnasında gerçekleşen aşamaları ifade etmektedir. Üretilen her mal ve hizmet gibi pazarlama faaliyeti de bir sürecin sonunda oluşmaktadır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0" indent="0" algn="just" eaLnBrk="1" fontAlgn="auto" hangingPunct="1">
              <a:lnSpc>
                <a:spcPct val="90000"/>
              </a:lnSpc>
              <a:buFont typeface="Arial"/>
              <a:buNone/>
              <a:defRPr/>
            </a:pPr>
            <a:r>
              <a:rPr lang="tr-TR" altLang="tr-TR" sz="3200" dirty="0">
                <a:solidFill>
                  <a:schemeClr val="tx1">
                    <a:lumMod val="85000"/>
                    <a:lumOff val="15000"/>
                  </a:schemeClr>
                </a:solidFill>
              </a:rPr>
              <a:t>	Örneğin, konaklama işletmelerinde süreç; potansiyel müşterilerin bilgi almak ve rezervasyon yapmak amacıyla otelle iletişime geçmesi ile başlamakta, konaklama süresince alınan hizmetlerle ve konaklama sonrası müşteri ilişkileri ile devam etmektedir. </a:t>
            </a:r>
          </a:p>
        </p:txBody>
      </p:sp>
    </p:spTree>
    <p:extLst>
      <p:ext uri="{BB962C8B-B14F-4D97-AF65-F5344CB8AC3E}">
        <p14:creationId xmlns:p14="http://schemas.microsoft.com/office/powerpoint/2010/main" val="299126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Başlık 1"/>
          <p:cNvSpPr>
            <a:spLocks noGrp="1"/>
          </p:cNvSpPr>
          <p:nvPr>
            <p:ph type="ctrTitle" idx="4294967295"/>
          </p:nvPr>
        </p:nvSpPr>
        <p:spPr>
          <a:xfrm>
            <a:off x="2133600" y="914400"/>
            <a:ext cx="7772400" cy="1728788"/>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FİZİKSEL KANIT </a:t>
            </a:r>
            <a:br>
              <a:rPr lang="tr-TR" altLang="tr-TR" sz="3200" dirty="0">
                <a:solidFill>
                  <a:schemeClr val="tx1">
                    <a:lumMod val="85000"/>
                    <a:lumOff val="15000"/>
                  </a:schemeClr>
                </a:solidFill>
                <a:latin typeface="+mn-lt"/>
              </a:rPr>
            </a:br>
            <a:r>
              <a:rPr lang="tr-TR" altLang="tr-TR" sz="3200" dirty="0">
                <a:solidFill>
                  <a:schemeClr val="tx1">
                    <a:lumMod val="85000"/>
                    <a:lumOff val="15000"/>
                  </a:schemeClr>
                </a:solidFill>
                <a:latin typeface="+mn-lt"/>
              </a:rPr>
              <a:t>(PHYSICAL EVIDENCE)</a:t>
            </a:r>
          </a:p>
        </p:txBody>
      </p:sp>
      <p:sp>
        <p:nvSpPr>
          <p:cNvPr id="150531" name="Alt Başlık 2"/>
          <p:cNvSpPr>
            <a:spLocks noGrp="1"/>
          </p:cNvSpPr>
          <p:nvPr>
            <p:ph type="subTitle" idx="4294967295"/>
          </p:nvPr>
        </p:nvSpPr>
        <p:spPr>
          <a:xfrm>
            <a:off x="2971800" y="3352800"/>
            <a:ext cx="6400800" cy="1849438"/>
          </a:xfrm>
        </p:spPr>
        <p:txBody>
          <a:bodyPr/>
          <a:lstStyle/>
          <a:p>
            <a:pPr marL="0" indent="0" algn="ctr" eaLnBrk="1" hangingPunct="1">
              <a:buFont typeface="Arial" panose="020B0604020202020204" pitchFamily="34" charset="0"/>
              <a:buNone/>
            </a:pPr>
            <a:r>
              <a:rPr lang="tr-TR" altLang="tr-TR" sz="3200" smtClean="0">
                <a:solidFill>
                  <a:srgbClr val="898989"/>
                </a:solidFill>
              </a:rPr>
              <a:t>TURİZM PAZARLAMASINDAKİ YERİ VE ÖNEMİ</a:t>
            </a:r>
          </a:p>
        </p:txBody>
      </p:sp>
    </p:spTree>
    <p:extLst>
      <p:ext uri="{BB962C8B-B14F-4D97-AF65-F5344CB8AC3E}">
        <p14:creationId xmlns:p14="http://schemas.microsoft.com/office/powerpoint/2010/main" val="147928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Başlık 1"/>
          <p:cNvSpPr>
            <a:spLocks noGrp="1"/>
          </p:cNvSpPr>
          <p:nvPr>
            <p:ph type="title" idx="4294967295"/>
          </p:nvPr>
        </p:nvSpPr>
        <p:spPr>
          <a:xfrm>
            <a:off x="2209800" y="609600"/>
            <a:ext cx="8229600" cy="1143000"/>
          </a:xfrm>
        </p:spPr>
        <p:txBody>
          <a:bodyPr rtlCol="0">
            <a:normAutofit/>
          </a:bodyPr>
          <a:lstStyle/>
          <a:p>
            <a:pPr eaLnBrk="1" fontAlgn="auto" hangingPunct="1">
              <a:spcAft>
                <a:spcPts val="0"/>
              </a:spcAft>
              <a:defRPr/>
            </a:pPr>
            <a:r>
              <a:rPr lang="tr-TR" altLang="tr-TR" sz="3200">
                <a:solidFill>
                  <a:schemeClr val="tx1">
                    <a:lumMod val="85000"/>
                    <a:lumOff val="15000"/>
                  </a:schemeClr>
                </a:solidFill>
                <a:latin typeface="+mn-lt"/>
              </a:rPr>
              <a:t>TURİZM PAZARLAMASINDA YERİ VE ÖNEMİ</a:t>
            </a:r>
          </a:p>
        </p:txBody>
      </p:sp>
      <p:sp>
        <p:nvSpPr>
          <p:cNvPr id="92163" name="İçerik Yer Tutucusu 2"/>
          <p:cNvSpPr>
            <a:spLocks noGrp="1"/>
          </p:cNvSpPr>
          <p:nvPr>
            <p:ph idx="4294967295"/>
          </p:nvPr>
        </p:nvSpPr>
        <p:spPr>
          <a:xfrm>
            <a:off x="914400" y="1752600"/>
            <a:ext cx="10591800" cy="4525963"/>
          </a:xfrm>
        </p:spPr>
        <p:txBody>
          <a:bodyPr rtlCol="0">
            <a:normAutofit lnSpcReduction="10000"/>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Soyut özelliğe sahip hizmetlere </a:t>
            </a:r>
            <a:r>
              <a:rPr lang="tr-TR" altLang="tr-TR" sz="3200" dirty="0" err="1" smtClean="0">
                <a:solidFill>
                  <a:schemeClr val="tx1">
                    <a:lumMod val="85000"/>
                    <a:lumOff val="15000"/>
                  </a:schemeClr>
                </a:solidFill>
              </a:rPr>
              <a:t>dokunulabilirlik</a:t>
            </a:r>
            <a:r>
              <a:rPr lang="tr-TR" altLang="tr-TR" sz="3200" dirty="0">
                <a:solidFill>
                  <a:schemeClr val="tx1">
                    <a:lumMod val="85000"/>
                    <a:lumOff val="15000"/>
                  </a:schemeClr>
                </a:solidFill>
              </a:rPr>
              <a:t>, </a:t>
            </a:r>
            <a:r>
              <a:rPr lang="tr-TR" altLang="tr-TR" sz="3200" dirty="0" smtClean="0">
                <a:solidFill>
                  <a:schemeClr val="tx1">
                    <a:lumMod val="85000"/>
                    <a:lumOff val="15000"/>
                  </a:schemeClr>
                </a:solidFill>
              </a:rPr>
              <a:t>hissedilebilirdik </a:t>
            </a:r>
            <a:r>
              <a:rPr lang="tr-TR" altLang="tr-TR" sz="3200" dirty="0">
                <a:solidFill>
                  <a:schemeClr val="tx1">
                    <a:lumMod val="85000"/>
                    <a:lumOff val="15000"/>
                  </a:schemeClr>
                </a:solidFill>
              </a:rPr>
              <a:t>ve </a:t>
            </a:r>
            <a:r>
              <a:rPr lang="tr-TR" altLang="tr-TR" sz="3200" dirty="0" err="1">
                <a:solidFill>
                  <a:schemeClr val="tx1">
                    <a:lumMod val="85000"/>
                    <a:lumOff val="15000"/>
                  </a:schemeClr>
                </a:solidFill>
              </a:rPr>
              <a:t>görünebilirlik</a:t>
            </a:r>
            <a:r>
              <a:rPr lang="tr-TR" altLang="tr-TR" sz="3200" dirty="0">
                <a:solidFill>
                  <a:schemeClr val="tx1">
                    <a:lumMod val="85000"/>
                    <a:lumOff val="15000"/>
                  </a:schemeClr>
                </a:solidFill>
              </a:rPr>
              <a:t> gibi nitelikler kazandırarak, soyut hizmetleri somutlaştırmayı kolaylaştıran fiziksel kanıtlar, süreç ve hedef kitle ile birlikte genişletilmiş pazarlama karması elemanlarından biridir. </a:t>
            </a:r>
          </a:p>
          <a:p>
            <a:pPr marL="0" indent="0" algn="just" eaLnBrk="1" fontAlgn="auto" hangingPunct="1">
              <a:lnSpc>
                <a:spcPct val="105000"/>
              </a:lnSpc>
              <a:buFont typeface="Arial"/>
              <a:buNone/>
              <a:defRPr/>
            </a:pPr>
            <a:r>
              <a:rPr lang="tr-TR" altLang="tr-TR" sz="3200" dirty="0">
                <a:solidFill>
                  <a:schemeClr val="tx1">
                    <a:lumMod val="85000"/>
                    <a:lumOff val="15000"/>
                  </a:schemeClr>
                </a:solidFill>
              </a:rPr>
              <a:t>	Pazarlama etkinlikleri üzerinde göz ardı edilemez bir etkisi bulunan fiziksel kanıtlar, müşteri algıları ve dolayısıyla da satın alma davranışları üzerinde hem olumlu hem de olumsuz açıdan önemli roller oynamaktadır. </a:t>
            </a:r>
          </a:p>
        </p:txBody>
      </p:sp>
    </p:spTree>
    <p:extLst>
      <p:ext uri="{BB962C8B-B14F-4D97-AF65-F5344CB8AC3E}">
        <p14:creationId xmlns:p14="http://schemas.microsoft.com/office/powerpoint/2010/main" val="287858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İçerik Yer Tutucusu 2"/>
          <p:cNvSpPr>
            <a:spLocks noGrp="1"/>
          </p:cNvSpPr>
          <p:nvPr>
            <p:ph idx="4294967295"/>
          </p:nvPr>
        </p:nvSpPr>
        <p:spPr>
          <a:xfrm>
            <a:off x="838200" y="1066800"/>
            <a:ext cx="10515600" cy="5000625"/>
          </a:xfrm>
        </p:spPr>
        <p:txBody>
          <a:bodyPr rtlCol="0">
            <a:normAutofit/>
          </a:bodyPr>
          <a:lstStyle/>
          <a:p>
            <a:pPr marL="0" indent="0" algn="just" eaLnBrk="1" fontAlgn="auto" hangingPunct="1">
              <a:buFont typeface="Arial"/>
              <a:buNone/>
              <a:defRPr/>
            </a:pPr>
            <a:r>
              <a:rPr lang="tr-TR" altLang="tr-TR" sz="3200" dirty="0">
                <a:solidFill>
                  <a:schemeClr val="tx1">
                    <a:lumMod val="85000"/>
                    <a:lumOff val="15000"/>
                  </a:schemeClr>
                </a:solidFill>
              </a:rPr>
              <a:t>	Hizmet sektöründe firmalar, hizmetlerini daha iyi pazarlayabilmek için bazı somut özelliklerden yararlanmaktadırlar. </a:t>
            </a:r>
          </a:p>
          <a:p>
            <a:pPr marL="0" indent="0" algn="just" eaLnBrk="1" fontAlgn="auto" hangingPunct="1">
              <a:buFont typeface="Arial"/>
              <a:buNone/>
              <a:defRPr/>
            </a:pPr>
            <a:r>
              <a:rPr lang="tr-TR" altLang="tr-TR" sz="3200" dirty="0">
                <a:solidFill>
                  <a:schemeClr val="tx1">
                    <a:lumMod val="85000"/>
                    <a:lumOff val="15000"/>
                  </a:schemeClr>
                </a:solidFill>
              </a:rPr>
              <a:t>	Turizm işletmeleri için bu somut kanıtlar, atmosferik şartlar, mekânsal düzen ve işlevsellik, simge, işaret ve suni dokular olarak ele alınmaktadır</a:t>
            </a:r>
            <a:r>
              <a:rPr lang="tr-TR" altLang="tr-TR" sz="3200" dirty="0" smtClean="0">
                <a:solidFill>
                  <a:schemeClr val="tx1">
                    <a:lumMod val="85000"/>
                    <a:lumOff val="15000"/>
                  </a:schemeClr>
                </a:solidFill>
              </a:rPr>
              <a:t>.</a:t>
            </a:r>
            <a:endParaRPr lang="tr-TR" altLang="tr-TR" sz="3200" dirty="0">
              <a:solidFill>
                <a:schemeClr val="tx1">
                  <a:lumMod val="85000"/>
                  <a:lumOff val="15000"/>
                </a:schemeClr>
              </a:solidFill>
            </a:endParaRPr>
          </a:p>
          <a:p>
            <a:pPr marL="0" indent="0" algn="just" eaLnBrk="1" fontAlgn="auto" hangingPunct="1">
              <a:buFont typeface="Arial"/>
              <a:buNone/>
              <a:defRPr/>
            </a:pPr>
            <a:r>
              <a:rPr lang="tr-TR" altLang="tr-TR" sz="3200" dirty="0">
                <a:solidFill>
                  <a:schemeClr val="tx1">
                    <a:lumMod val="85000"/>
                    <a:lumOff val="15000"/>
                  </a:schemeClr>
                </a:solidFill>
              </a:rPr>
              <a:t>	Hizmet aynı anda üretilip tüketildiğinden ötürü satın almadan önce deneme imkânı vermeyen manevi süreçlerdir.</a:t>
            </a:r>
          </a:p>
        </p:txBody>
      </p:sp>
    </p:spTree>
    <p:extLst>
      <p:ext uri="{BB962C8B-B14F-4D97-AF65-F5344CB8AC3E}">
        <p14:creationId xmlns:p14="http://schemas.microsoft.com/office/powerpoint/2010/main" val="4236598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Başlık 1"/>
          <p:cNvSpPr>
            <a:spLocks noGrp="1"/>
          </p:cNvSpPr>
          <p:nvPr>
            <p:ph type="title" idx="4294967295"/>
          </p:nvPr>
        </p:nvSpPr>
        <p:spPr>
          <a:xfrm>
            <a:off x="1752600" y="685800"/>
            <a:ext cx="8229600" cy="1143000"/>
          </a:xfrm>
        </p:spPr>
        <p:txBody>
          <a:bodyPr rtlCol="0">
            <a:normAutofit/>
          </a:bodyPr>
          <a:lstStyle/>
          <a:p>
            <a:pPr eaLnBrk="1" fontAlgn="auto" hangingPunct="1">
              <a:spcAft>
                <a:spcPts val="0"/>
              </a:spcAft>
              <a:defRPr/>
            </a:pPr>
            <a:r>
              <a:rPr lang="tr-TR" altLang="tr-TR" sz="3200" dirty="0" smtClean="0">
                <a:solidFill>
                  <a:schemeClr val="tx1">
                    <a:lumMod val="85000"/>
                    <a:lumOff val="15000"/>
                  </a:schemeClr>
                </a:solidFill>
                <a:latin typeface="+mn-lt"/>
              </a:rPr>
              <a:t>Hedef kitle</a:t>
            </a:r>
            <a:endParaRPr lang="tr-TR" altLang="tr-TR" sz="3200" dirty="0">
              <a:solidFill>
                <a:schemeClr val="tx1">
                  <a:lumMod val="85000"/>
                  <a:lumOff val="15000"/>
                </a:schemeClr>
              </a:solidFill>
              <a:latin typeface="+mn-lt"/>
            </a:endParaRPr>
          </a:p>
        </p:txBody>
      </p:sp>
      <p:sp>
        <p:nvSpPr>
          <p:cNvPr id="77827" name="İçerik Yer Tutucusu 2"/>
          <p:cNvSpPr>
            <a:spLocks noGrp="1"/>
          </p:cNvSpPr>
          <p:nvPr>
            <p:ph idx="4294967295"/>
          </p:nvPr>
        </p:nvSpPr>
        <p:spPr>
          <a:xfrm>
            <a:off x="762000" y="1524000"/>
            <a:ext cx="10744200" cy="4525963"/>
          </a:xfrm>
        </p:spPr>
        <p:txBody>
          <a:bodyPr rtlCol="0">
            <a:normAutofit/>
          </a:bodyPr>
          <a:lstStyle/>
          <a:p>
            <a:pPr marL="0" indent="0" algn="just" eaLnBrk="1" fontAlgn="auto" hangingPunct="1">
              <a:lnSpc>
                <a:spcPct val="105000"/>
              </a:lnSpc>
              <a:buFont typeface="Arial"/>
              <a:buNone/>
              <a:defRPr/>
            </a:pPr>
            <a:r>
              <a:rPr lang="tr-TR" altLang="tr-TR" sz="3200" dirty="0">
                <a:solidFill>
                  <a:schemeClr val="tx1">
                    <a:lumMod val="85000"/>
                    <a:lumOff val="15000"/>
                  </a:schemeClr>
                </a:solidFill>
              </a:rPr>
              <a:t>	Pazar bir ürünün fiili ve potansiyel alıcılarından oluşmaktadır ve pazarlama örgütleri değişik pazarlardaki alıcıların </a:t>
            </a:r>
            <a:r>
              <a:rPr lang="tr-TR" altLang="tr-TR" sz="3200" dirty="0" smtClean="0">
                <a:solidFill>
                  <a:schemeClr val="tx1">
                    <a:lumMod val="85000"/>
                    <a:lumOff val="15000"/>
                  </a:schemeClr>
                </a:solidFill>
              </a:rPr>
              <a:t>tümüne aynı şekilde </a:t>
            </a:r>
            <a:r>
              <a:rPr lang="tr-TR" altLang="tr-TR" sz="3200" dirty="0">
                <a:solidFill>
                  <a:schemeClr val="tx1">
                    <a:lumMod val="85000"/>
                    <a:lumOff val="15000"/>
                  </a:schemeClr>
                </a:solidFill>
              </a:rPr>
              <a:t>ulaşamayacaklarının farkındadırlar. </a:t>
            </a:r>
            <a:endParaRPr lang="tr-TR" altLang="tr-TR" sz="3200" dirty="0" smtClean="0">
              <a:solidFill>
                <a:schemeClr val="tx1">
                  <a:lumMod val="85000"/>
                  <a:lumOff val="15000"/>
                </a:schemeClr>
              </a:solidFill>
            </a:endParaRPr>
          </a:p>
          <a:p>
            <a:pPr marL="0" indent="0" algn="just" eaLnBrk="1" fontAlgn="auto" hangingPunct="1">
              <a:lnSpc>
                <a:spcPct val="105000"/>
              </a:lnSpc>
              <a:buFont typeface="Arial"/>
              <a:buNone/>
              <a:defRPr/>
            </a:pPr>
            <a:r>
              <a:rPr lang="tr-TR" altLang="tr-TR" sz="3200" dirty="0" smtClean="0">
                <a:solidFill>
                  <a:schemeClr val="tx1">
                    <a:lumMod val="85000"/>
                    <a:lumOff val="15000"/>
                  </a:schemeClr>
                </a:solidFill>
              </a:rPr>
              <a:t>Bazı </a:t>
            </a:r>
            <a:r>
              <a:rPr lang="tr-TR" altLang="tr-TR" sz="3200" dirty="0">
                <a:solidFill>
                  <a:schemeClr val="tx1">
                    <a:lumMod val="85000"/>
                    <a:lumOff val="15000"/>
                  </a:schemeClr>
                </a:solidFill>
              </a:rPr>
              <a:t>pazarlama örgütleri tüm kitleye hitap eden ürünler sunarken, bazıları ise belirli bir ürün ile belirli bir kitleye ulaşmaya çalışmakta ve bunun için de pazarı, kitlenin özelliklerine göre bölümlere ayırmaktadırlar. </a:t>
            </a:r>
          </a:p>
        </p:txBody>
      </p:sp>
    </p:spTree>
    <p:extLst>
      <p:ext uri="{BB962C8B-B14F-4D97-AF65-F5344CB8AC3E}">
        <p14:creationId xmlns:p14="http://schemas.microsoft.com/office/powerpoint/2010/main" val="4144758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İçerik Yer Tutucusu 2"/>
          <p:cNvSpPr>
            <a:spLocks noGrp="1"/>
          </p:cNvSpPr>
          <p:nvPr>
            <p:ph idx="4294967295"/>
          </p:nvPr>
        </p:nvSpPr>
        <p:spPr>
          <a:xfrm>
            <a:off x="685800" y="1143000"/>
            <a:ext cx="10058400" cy="4953000"/>
          </a:xfrm>
        </p:spPr>
        <p:txBody>
          <a:bodyPr rtlCol="0">
            <a:normAutofit/>
          </a:bodyPr>
          <a:lstStyle/>
          <a:p>
            <a:pPr marL="0" indent="0" algn="just" eaLnBrk="1" fontAlgn="auto" hangingPunct="1">
              <a:lnSpc>
                <a:spcPct val="115000"/>
              </a:lnSpc>
              <a:buFont typeface="Arial"/>
              <a:buNone/>
              <a:defRPr/>
            </a:pPr>
            <a:r>
              <a:rPr lang="tr-TR" altLang="tr-TR" sz="3200" dirty="0">
                <a:solidFill>
                  <a:schemeClr val="tx1">
                    <a:lumMod val="85000"/>
                    <a:lumOff val="15000"/>
                  </a:schemeClr>
                </a:solidFill>
              </a:rPr>
              <a:t>	Bu bölümlendirme pazarı, hedef kitleye yönelik pazarlama faaliyetlerine imkân verebilen bir hale getirme işlemidir. Hedef kitleyi belirlemek ise pazarı bölümlendirme eylemi ile ilişkilidir. Pazar bölümlendirme ile benzer özellikleri dikkate alınan tüketicilerin, farklılıklarının da bu süreç içerisinde göz ardı edilmemesi gerekmektedir. </a:t>
            </a:r>
          </a:p>
          <a:p>
            <a:pPr marL="0" indent="0" algn="just" eaLnBrk="1" fontAlgn="auto" hangingPunct="1">
              <a:buFont typeface="Arial"/>
              <a:buNone/>
              <a:defRPr/>
            </a:pPr>
            <a:r>
              <a:rPr lang="tr-TR" altLang="tr-TR" sz="3200" dirty="0">
                <a:solidFill>
                  <a:schemeClr val="tx1">
                    <a:lumMod val="85000"/>
                    <a:lumOff val="15000"/>
                  </a:schemeClr>
                </a:solidFill>
              </a:rPr>
              <a:t>	</a:t>
            </a:r>
          </a:p>
        </p:txBody>
      </p:sp>
    </p:spTree>
    <p:extLst>
      <p:ext uri="{BB962C8B-B14F-4D97-AF65-F5344CB8AC3E}">
        <p14:creationId xmlns:p14="http://schemas.microsoft.com/office/powerpoint/2010/main" val="14101968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392</Words>
  <Application>Microsoft Office PowerPoint</Application>
  <PresentationFormat>Geniş ekran</PresentationFormat>
  <Paragraphs>48</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16</vt:i4>
      </vt:variant>
    </vt:vector>
  </HeadingPairs>
  <TitlesOfParts>
    <vt:vector size="23" baseType="lpstr">
      <vt:lpstr>Arial</vt:lpstr>
      <vt:lpstr>Calibri</vt:lpstr>
      <vt:lpstr>Calibri Light</vt:lpstr>
      <vt:lpstr>Garamond</vt:lpstr>
      <vt:lpstr>Office Teması</vt:lpstr>
      <vt:lpstr>Organik</vt:lpstr>
      <vt:lpstr>1_Organik</vt:lpstr>
      <vt:lpstr>TURİZM PAZARLAMASI</vt:lpstr>
      <vt:lpstr>PowerPoint Sunusu</vt:lpstr>
      <vt:lpstr>SÜREÇ (PROCESS) </vt:lpstr>
      <vt:lpstr>TANIMI VE ÖNEMİ</vt:lpstr>
      <vt:lpstr>FİZİKSEL KANIT  (PHYSICAL EVIDENCE)</vt:lpstr>
      <vt:lpstr>TURİZM PAZARLAMASINDA YERİ VE ÖNEMİ</vt:lpstr>
      <vt:lpstr>PowerPoint Sunusu</vt:lpstr>
      <vt:lpstr>Hedef kitle</vt:lpstr>
      <vt:lpstr>PowerPoint Sunusu</vt:lpstr>
      <vt:lpstr>TURİZM İŞLETMELERİNDE HEDEF KİTLE BELİRLEME</vt:lpstr>
      <vt:lpstr>PowerPoint Sunusu</vt:lpstr>
      <vt:lpstr>PowerPoint Sunusu</vt:lpstr>
      <vt:lpstr>PowerPoint Sunusu</vt:lpstr>
      <vt:lpstr>TÜKETİCİLERİN SATINALMA DAVRANIŞLARI </vt:lpstr>
      <vt:lpstr>TÜKETİCİLERİN SATINALMA DAVRANIŞLARI </vt:lpstr>
      <vt:lpstr>TÜKETİCİLERİN SATINALMA DAVRANIŞLARI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14</cp:revision>
  <dcterms:created xsi:type="dcterms:W3CDTF">2017-10-29T15:49:52Z</dcterms:created>
  <dcterms:modified xsi:type="dcterms:W3CDTF">2017-10-29T16:05:15Z</dcterms:modified>
</cp:coreProperties>
</file>