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50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2048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47231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3079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09718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7412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814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04859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723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3823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16372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2933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FC837E-4273-44E9-94E3-4F0C0F9610CB}" type="datetimeFigureOut">
              <a:rPr lang="tr-TR" smtClean="0"/>
              <a:t>29.11.2017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927F2-6A6E-4889-B8C6-8F12F7092DC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073298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err="1"/>
              <a:t>Lipidlerin</a:t>
            </a:r>
            <a:r>
              <a:rPr lang="tr-TR" b="1" dirty="0"/>
              <a:t> Sindirimi ve Emilimi</a:t>
            </a:r>
            <a:endParaRPr lang="tr-TR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defRPr/>
            </a:pPr>
            <a:r>
              <a:rPr lang="tr-TR" dirty="0"/>
              <a:t>Besinlerle aldığımız </a:t>
            </a:r>
            <a:r>
              <a:rPr lang="tr-TR" dirty="0" err="1"/>
              <a:t>lipidlerin</a:t>
            </a:r>
            <a:r>
              <a:rPr lang="tr-TR" dirty="0"/>
              <a:t> %90’dan fazlası </a:t>
            </a:r>
            <a:r>
              <a:rPr lang="tr-TR" dirty="0" err="1"/>
              <a:t>triaçilgliserollerdir</a:t>
            </a:r>
            <a:r>
              <a:rPr lang="tr-TR" dirty="0"/>
              <a:t> (TAG). </a:t>
            </a:r>
            <a:endParaRPr lang="tr-TR" dirty="0" smtClean="0"/>
          </a:p>
          <a:p>
            <a:pPr>
              <a:lnSpc>
                <a:spcPct val="90000"/>
              </a:lnSpc>
              <a:defRPr/>
            </a:pPr>
            <a:r>
              <a:rPr lang="tr-TR" dirty="0" smtClean="0"/>
              <a:t>Geriye </a:t>
            </a:r>
            <a:r>
              <a:rPr lang="tr-TR" dirty="0"/>
              <a:t>kalan kısım ise büyük oranda serbest kolesterol, kolesterol esterleri, serbest yağ asitleri ve </a:t>
            </a:r>
            <a:r>
              <a:rPr lang="tr-TR" dirty="0" err="1"/>
              <a:t>fosfolipidlerden</a:t>
            </a:r>
            <a:r>
              <a:rPr lang="tr-TR" dirty="0"/>
              <a:t> oluşur. </a:t>
            </a:r>
          </a:p>
          <a:p>
            <a:pPr>
              <a:lnSpc>
                <a:spcPct val="90000"/>
              </a:lnSpc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256958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Kolesistokininin</a:t>
            </a:r>
            <a:r>
              <a:rPr lang="tr-TR" dirty="0"/>
              <a:t> etkisiyle, safra kesesinin </a:t>
            </a:r>
            <a:r>
              <a:rPr lang="tr-TR" dirty="0" err="1"/>
              <a:t>kontraksiyonu</a:t>
            </a:r>
            <a:r>
              <a:rPr lang="tr-TR" dirty="0"/>
              <a:t> (dolayısıyla safra salgılanması) ve pankreas </a:t>
            </a:r>
            <a:r>
              <a:rPr lang="tr-TR" dirty="0" err="1"/>
              <a:t>ekzokrin</a:t>
            </a:r>
            <a:r>
              <a:rPr lang="tr-TR" dirty="0"/>
              <a:t> hücrelerinden sindirim enzimlerinin salgılanması uyarılır.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Ayrıca</a:t>
            </a:r>
            <a:r>
              <a:rPr lang="tr-TR" dirty="0"/>
              <a:t>, mide </a:t>
            </a:r>
            <a:r>
              <a:rPr lang="tr-TR" dirty="0" err="1"/>
              <a:t>motilitesi</a:t>
            </a:r>
            <a:r>
              <a:rPr lang="tr-TR" dirty="0"/>
              <a:t> azaltılarak, mide içeriğinin ince </a:t>
            </a:r>
            <a:r>
              <a:rPr lang="tr-TR" dirty="0" err="1"/>
              <a:t>barsağa</a:t>
            </a:r>
            <a:r>
              <a:rPr lang="tr-TR" dirty="0"/>
              <a:t> geçişi yavaşlatılır.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27390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 err="1"/>
              <a:t>Jejenum</a:t>
            </a:r>
            <a:r>
              <a:rPr lang="tr-TR" sz="3200" dirty="0"/>
              <a:t> mukozasında yer alan hücrelerinden salgılanan </a:t>
            </a:r>
            <a:r>
              <a:rPr lang="tr-TR" sz="3200" dirty="0" err="1"/>
              <a:t>peptid</a:t>
            </a:r>
            <a:r>
              <a:rPr lang="tr-TR" sz="3200" dirty="0"/>
              <a:t> yapıdaki diğer bir küçük hormon </a:t>
            </a:r>
            <a:r>
              <a:rPr lang="tr-TR" sz="3200" b="1" dirty="0" err="1"/>
              <a:t>sekretin</a:t>
            </a:r>
            <a:r>
              <a:rPr lang="tr-TR" sz="3200" dirty="0" err="1"/>
              <a:t>dir</a:t>
            </a:r>
            <a:r>
              <a:rPr lang="tr-TR" sz="3200" dirty="0"/>
              <a:t>. </a:t>
            </a:r>
            <a:endParaRPr lang="tr-TR" sz="3200" dirty="0" smtClean="0"/>
          </a:p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 err="1" smtClean="0"/>
              <a:t>Sekretinin</a:t>
            </a:r>
            <a:r>
              <a:rPr lang="tr-TR" sz="3200" dirty="0" smtClean="0"/>
              <a:t> </a:t>
            </a:r>
            <a:r>
              <a:rPr lang="tr-TR" sz="3200" dirty="0"/>
              <a:t>salgılanması mideden ince </a:t>
            </a:r>
            <a:r>
              <a:rPr lang="tr-TR" sz="3200" dirty="0" err="1"/>
              <a:t>barsağa</a:t>
            </a:r>
            <a:r>
              <a:rPr lang="tr-TR" sz="3200" dirty="0"/>
              <a:t> geçen içeriğin düşük </a:t>
            </a:r>
            <a:r>
              <a:rPr lang="tr-TR" sz="3200" dirty="0" err="1"/>
              <a:t>pH’ı</a:t>
            </a:r>
            <a:r>
              <a:rPr lang="tr-TR" sz="3200" dirty="0"/>
              <a:t> tarafından uyarılır. </a:t>
            </a:r>
            <a:endParaRPr lang="tr-TR" sz="3200" dirty="0" smtClean="0"/>
          </a:p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 smtClean="0"/>
              <a:t>Salgılanan </a:t>
            </a:r>
            <a:r>
              <a:rPr lang="tr-TR" sz="3200" dirty="0" err="1"/>
              <a:t>sekretin</a:t>
            </a:r>
            <a:r>
              <a:rPr lang="tr-TR" sz="3200" dirty="0"/>
              <a:t>, pankreastan bikarbonat salgılanmasını uyarır. </a:t>
            </a:r>
            <a:endParaRPr lang="tr-TR" sz="3200" dirty="0" smtClean="0"/>
          </a:p>
          <a:p>
            <a:pPr marL="285750" lvl="1">
              <a:buFont typeface="Arial" panose="020B0604020202020204" pitchFamily="34" charset="0"/>
              <a:buChar char="•"/>
              <a:defRPr/>
            </a:pPr>
            <a:r>
              <a:rPr lang="tr-TR" sz="3200" dirty="0" smtClean="0"/>
              <a:t>Böylece </a:t>
            </a:r>
            <a:r>
              <a:rPr lang="tr-TR" sz="3200" dirty="0"/>
              <a:t>mideden gelen içeriğin </a:t>
            </a:r>
            <a:r>
              <a:rPr lang="tr-TR" sz="3200" dirty="0" err="1"/>
              <a:t>pH’ı</a:t>
            </a:r>
            <a:r>
              <a:rPr lang="tr-TR" sz="3200" dirty="0"/>
              <a:t> sindirim enzimlerinin çalışması için uygun </a:t>
            </a:r>
            <a:r>
              <a:rPr lang="tr-TR" sz="3200" dirty="0" err="1"/>
              <a:t>pH’a</a:t>
            </a:r>
            <a:r>
              <a:rPr lang="tr-TR" sz="3200" dirty="0"/>
              <a:t> getirilmiş olur.</a:t>
            </a:r>
          </a:p>
          <a:p>
            <a:pPr lvl="1" eaLnBrk="1" hangingPunct="1">
              <a:buFont typeface="Arial" panose="020B0604020202020204" pitchFamily="34" charset="0"/>
              <a:buChar char="•"/>
              <a:defRPr/>
            </a:pPr>
            <a:endParaRPr lang="en-US" sz="3600" dirty="0" smtClean="0"/>
          </a:p>
        </p:txBody>
      </p:sp>
    </p:spTree>
    <p:extLst>
      <p:ext uri="{BB962C8B-B14F-4D97-AF65-F5344CB8AC3E}">
        <p14:creationId xmlns:p14="http://schemas.microsoft.com/office/powerpoint/2010/main" val="309270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968552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Jejenumda</a:t>
            </a:r>
            <a:r>
              <a:rPr lang="tr-TR" dirty="0"/>
              <a:t> meydana gelen </a:t>
            </a:r>
            <a:r>
              <a:rPr lang="tr-TR" dirty="0" err="1"/>
              <a:t>lipidlerin</a:t>
            </a:r>
            <a:r>
              <a:rPr lang="tr-TR" dirty="0"/>
              <a:t> sindirim işleminin sonucunda oluşan sindirim ürünleri serbest yağ asitleri, </a:t>
            </a:r>
            <a:r>
              <a:rPr lang="tr-TR" dirty="0" err="1"/>
              <a:t>monoaçilgliseroller</a:t>
            </a:r>
            <a:r>
              <a:rPr lang="tr-TR" dirty="0"/>
              <a:t> ve serbest kolesteroldür.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sindirim ürünleri, yağda çözünen vitaminler ve safra tuzları ile birlikte paketlenerek ‘karma </a:t>
            </a:r>
            <a:r>
              <a:rPr lang="tr-TR" dirty="0" err="1"/>
              <a:t>miçeller’i</a:t>
            </a:r>
            <a:r>
              <a:rPr lang="tr-TR" dirty="0"/>
              <a:t> oluştururlar.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3592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lnSpcReduction="10000"/>
          </a:bodyPr>
          <a:lstStyle/>
          <a:p>
            <a:r>
              <a:rPr lang="tr-TR" dirty="0"/>
              <a:t>Disk şeklindeki bu pakette, </a:t>
            </a:r>
            <a:r>
              <a:rPr lang="tr-TR" dirty="0" err="1"/>
              <a:t>hidrofobik</a:t>
            </a:r>
            <a:r>
              <a:rPr lang="tr-TR" dirty="0"/>
              <a:t> kısımlar iç tarafta, </a:t>
            </a:r>
            <a:r>
              <a:rPr lang="tr-TR" dirty="0" err="1"/>
              <a:t>hidrofilik</a:t>
            </a:r>
            <a:r>
              <a:rPr lang="tr-TR" dirty="0"/>
              <a:t> kısımlar ise dış yüzeyde yer alır, böylece bu </a:t>
            </a:r>
            <a:r>
              <a:rPr lang="tr-TR" dirty="0" err="1"/>
              <a:t>lipid</a:t>
            </a:r>
            <a:r>
              <a:rPr lang="tr-TR" dirty="0"/>
              <a:t> paketinin </a:t>
            </a:r>
            <a:r>
              <a:rPr lang="tr-TR" dirty="0" err="1"/>
              <a:t>barsağın</a:t>
            </a:r>
            <a:r>
              <a:rPr lang="tr-TR" dirty="0"/>
              <a:t> sulu içeriği içinde çözünürlüğü sağlanmış olur. </a:t>
            </a:r>
            <a:endParaRPr lang="tr-TR" dirty="0" smtClean="0"/>
          </a:p>
          <a:p>
            <a:r>
              <a:rPr lang="tr-TR" dirty="0" smtClean="0"/>
              <a:t>Oluşan </a:t>
            </a:r>
            <a:r>
              <a:rPr lang="tr-TR" dirty="0"/>
              <a:t>karma miçeller </a:t>
            </a:r>
            <a:r>
              <a:rPr lang="tr-TR" dirty="0" err="1"/>
              <a:t>lipid</a:t>
            </a:r>
            <a:r>
              <a:rPr lang="tr-TR" dirty="0"/>
              <a:t> </a:t>
            </a:r>
            <a:r>
              <a:rPr lang="tr-TR" dirty="0" err="1"/>
              <a:t>absorpsiyonunun</a:t>
            </a:r>
            <a:r>
              <a:rPr lang="tr-TR" dirty="0"/>
              <a:t> yapıldığı ince barsak mukoza hücrelerinin fırçamsı kenarlarına ilerleyerek, buradan hücre içine alınır (</a:t>
            </a:r>
            <a:r>
              <a:rPr lang="tr-TR" dirty="0" err="1"/>
              <a:t>absorbe</a:t>
            </a:r>
            <a:r>
              <a:rPr lang="tr-TR" dirty="0"/>
              <a:t> edilir). </a:t>
            </a:r>
            <a:endParaRPr lang="tr-TR" dirty="0" smtClean="0"/>
          </a:p>
          <a:p>
            <a:r>
              <a:rPr lang="tr-TR" dirty="0" smtClean="0"/>
              <a:t>Kısa </a:t>
            </a:r>
            <a:r>
              <a:rPr lang="tr-TR" dirty="0"/>
              <a:t>ve orta uzunluktaki yağ asitleri paketlenmeden doğrudan </a:t>
            </a:r>
            <a:r>
              <a:rPr lang="tr-TR" dirty="0" err="1"/>
              <a:t>absorbe</a:t>
            </a:r>
            <a:r>
              <a:rPr lang="tr-TR" dirty="0"/>
              <a:t> edilebilirler.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39510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08720"/>
            <a:ext cx="8229600" cy="554461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Barsak mukoza hücreleri içine alınan </a:t>
            </a:r>
            <a:r>
              <a:rPr lang="tr-TR" dirty="0" err="1"/>
              <a:t>lipid</a:t>
            </a:r>
            <a:r>
              <a:rPr lang="tr-TR" dirty="0"/>
              <a:t> sindirim ürünlerinden burada tekrar </a:t>
            </a:r>
            <a:r>
              <a:rPr lang="tr-TR" dirty="0" err="1"/>
              <a:t>TAGler</a:t>
            </a:r>
            <a:r>
              <a:rPr lang="tr-TR" dirty="0"/>
              <a:t>, kolesterol esterleri ve </a:t>
            </a:r>
            <a:r>
              <a:rPr lang="tr-TR" dirty="0" err="1"/>
              <a:t>fosfolipidler</a:t>
            </a:r>
            <a:r>
              <a:rPr lang="tr-TR" dirty="0"/>
              <a:t> sentezlenir.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Sentez </a:t>
            </a:r>
            <a:r>
              <a:rPr lang="tr-TR" dirty="0"/>
              <a:t>işlemi için sindirim ürünleri </a:t>
            </a:r>
            <a:r>
              <a:rPr lang="tr-TR" dirty="0" err="1"/>
              <a:t>endoplazmik</a:t>
            </a:r>
            <a:r>
              <a:rPr lang="tr-TR" dirty="0"/>
              <a:t> </a:t>
            </a:r>
            <a:r>
              <a:rPr lang="tr-TR" dirty="0" err="1"/>
              <a:t>retikuluma</a:t>
            </a:r>
            <a:r>
              <a:rPr lang="tr-TR" dirty="0"/>
              <a:t> gelirler.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Burada </a:t>
            </a:r>
            <a:r>
              <a:rPr lang="tr-TR" dirty="0"/>
              <a:t>önce yağ asitlerinin aktive edilmesi gerekir.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Bunun </a:t>
            </a:r>
            <a:r>
              <a:rPr lang="tr-TR" dirty="0"/>
              <a:t>için, ‘</a:t>
            </a:r>
            <a:r>
              <a:rPr lang="tr-TR" dirty="0" err="1"/>
              <a:t>açil-CoA</a:t>
            </a:r>
            <a:r>
              <a:rPr lang="tr-TR" dirty="0"/>
              <a:t> </a:t>
            </a:r>
            <a:r>
              <a:rPr lang="tr-TR" dirty="0" err="1"/>
              <a:t>sentetaz</a:t>
            </a:r>
            <a:r>
              <a:rPr lang="tr-TR" dirty="0"/>
              <a:t>’ enzimi aracılığıyla yağ asitlerine </a:t>
            </a:r>
            <a:r>
              <a:rPr lang="tr-TR" dirty="0" err="1"/>
              <a:t>CoA</a:t>
            </a:r>
            <a:r>
              <a:rPr lang="tr-TR" dirty="0"/>
              <a:t> bağlanır.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401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Bu şekilde aktifleşen yağ asitleri ‘</a:t>
            </a:r>
            <a:r>
              <a:rPr lang="tr-TR" dirty="0" err="1"/>
              <a:t>açil</a:t>
            </a:r>
            <a:r>
              <a:rPr lang="tr-TR" dirty="0"/>
              <a:t> </a:t>
            </a:r>
            <a:r>
              <a:rPr lang="tr-TR" dirty="0" err="1"/>
              <a:t>transferazlar</a:t>
            </a:r>
            <a:r>
              <a:rPr lang="tr-TR" dirty="0"/>
              <a:t>’ aracılığıyla </a:t>
            </a:r>
            <a:r>
              <a:rPr lang="tr-TR" dirty="0" err="1"/>
              <a:t>monoaçilgliserollere</a:t>
            </a:r>
            <a:r>
              <a:rPr lang="tr-TR" dirty="0"/>
              <a:t>, serbest kolesterole ve </a:t>
            </a:r>
            <a:r>
              <a:rPr lang="tr-TR" dirty="0" err="1"/>
              <a:t>lisofosfolipidlere</a:t>
            </a:r>
            <a:r>
              <a:rPr lang="tr-TR" dirty="0"/>
              <a:t> bağlanır ve </a:t>
            </a:r>
            <a:r>
              <a:rPr lang="tr-TR" dirty="0" err="1"/>
              <a:t>TAGler</a:t>
            </a:r>
            <a:r>
              <a:rPr lang="tr-TR" dirty="0"/>
              <a:t>, kolesterol esterleri ve </a:t>
            </a:r>
            <a:r>
              <a:rPr lang="tr-TR" dirty="0" err="1"/>
              <a:t>fosfolipidler</a:t>
            </a:r>
            <a:r>
              <a:rPr lang="tr-TR" dirty="0"/>
              <a:t> yeniden sentezlenir.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Kısa </a:t>
            </a:r>
            <a:r>
              <a:rPr lang="tr-TR" dirty="0"/>
              <a:t>ve orta uzunluktaki yağ asitleri </a:t>
            </a:r>
            <a:r>
              <a:rPr lang="tr-TR" dirty="0" err="1"/>
              <a:t>esterleştirilmeden</a:t>
            </a:r>
            <a:r>
              <a:rPr lang="tr-TR" dirty="0"/>
              <a:t> doğrudan kana verilirler ve </a:t>
            </a:r>
            <a:r>
              <a:rPr lang="tr-TR" dirty="0" err="1"/>
              <a:t>albumine</a:t>
            </a:r>
            <a:r>
              <a:rPr lang="tr-TR" dirty="0"/>
              <a:t> bağlanarak dokulara taşınırlar.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72350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736"/>
            <a:ext cx="8229600" cy="5184576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Yeniden sentezlenen </a:t>
            </a:r>
            <a:r>
              <a:rPr lang="tr-TR" dirty="0" err="1"/>
              <a:t>TAGler</a:t>
            </a:r>
            <a:r>
              <a:rPr lang="tr-TR" dirty="0"/>
              <a:t> ve kolesterol esterleri oldukça </a:t>
            </a:r>
            <a:r>
              <a:rPr lang="tr-TR" dirty="0" err="1"/>
              <a:t>hidrofobiktirler</a:t>
            </a:r>
            <a:r>
              <a:rPr lang="tr-TR" dirty="0"/>
              <a:t> ve mukoza hücrelerinden kana verilmeden önce bu bileşiklerden oluşan </a:t>
            </a:r>
            <a:r>
              <a:rPr lang="tr-TR" dirty="0" err="1"/>
              <a:t>lipid</a:t>
            </a:r>
            <a:r>
              <a:rPr lang="tr-TR" dirty="0"/>
              <a:t> damlacıkları, etraflarında ince bir tabaka oluşturacak şekilde </a:t>
            </a:r>
            <a:r>
              <a:rPr lang="tr-TR" dirty="0" err="1"/>
              <a:t>fosfolipidler</a:t>
            </a:r>
            <a:r>
              <a:rPr lang="tr-TR" dirty="0"/>
              <a:t>, serbest kolesterol ve bir </a:t>
            </a:r>
            <a:r>
              <a:rPr lang="tr-TR" dirty="0" err="1"/>
              <a:t>apolipoprotein</a:t>
            </a:r>
            <a:r>
              <a:rPr lang="tr-TR" dirty="0"/>
              <a:t> olan apoB-48 tarafından çevrelenerek paketlenirler. </a:t>
            </a:r>
            <a:endParaRPr lang="tr-TR" dirty="0" smtClean="0"/>
          </a:p>
          <a:p>
            <a:pPr>
              <a:defRPr/>
            </a:pPr>
            <a:r>
              <a:rPr lang="tr-TR" dirty="0"/>
              <a:t>Bu paketlere </a:t>
            </a:r>
            <a:r>
              <a:rPr lang="tr-TR" dirty="0" err="1"/>
              <a:t>şilomikronlar</a:t>
            </a:r>
            <a:r>
              <a:rPr lang="tr-TR" dirty="0"/>
              <a:t> adı </a:t>
            </a:r>
            <a:r>
              <a:rPr lang="tr-TR" dirty="0" smtClean="0"/>
              <a:t>verilir. 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812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Şilomikronlar</a:t>
            </a:r>
            <a:r>
              <a:rPr lang="tr-TR" dirty="0"/>
              <a:t>, barsak mukoza hücrelerinden </a:t>
            </a:r>
            <a:r>
              <a:rPr lang="tr-TR" dirty="0" err="1"/>
              <a:t>ekzositozla</a:t>
            </a:r>
            <a:r>
              <a:rPr lang="tr-TR" dirty="0"/>
              <a:t> lenfatik dolaşıma verilirler ve oradan genel dolaşıma katılırlar.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Barsak </a:t>
            </a:r>
            <a:r>
              <a:rPr lang="tr-TR" dirty="0"/>
              <a:t>mukoza hücrelerinden verilen bu </a:t>
            </a:r>
            <a:r>
              <a:rPr lang="tr-TR" dirty="0" err="1"/>
              <a:t>şilomikronlar</a:t>
            </a:r>
            <a:r>
              <a:rPr lang="tr-TR" dirty="0"/>
              <a:t>, olgunlaşmamış </a:t>
            </a:r>
            <a:r>
              <a:rPr lang="tr-TR" dirty="0" err="1"/>
              <a:t>şilomikronlardır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Olgun </a:t>
            </a:r>
            <a:r>
              <a:rPr lang="tr-TR" dirty="0" err="1"/>
              <a:t>şilomikron</a:t>
            </a:r>
            <a:r>
              <a:rPr lang="tr-TR" dirty="0"/>
              <a:t> haline gelmeleri için, dolaşımda </a:t>
            </a:r>
            <a:r>
              <a:rPr lang="tr-TR" dirty="0" err="1"/>
              <a:t>HDL’lerle</a:t>
            </a:r>
            <a:r>
              <a:rPr lang="tr-TR" dirty="0"/>
              <a:t> karşılaşmaları ve </a:t>
            </a:r>
            <a:r>
              <a:rPr lang="tr-TR" dirty="0" err="1"/>
              <a:t>HDL’lerden</a:t>
            </a:r>
            <a:r>
              <a:rPr lang="tr-TR" dirty="0"/>
              <a:t> </a:t>
            </a:r>
            <a:r>
              <a:rPr lang="tr-TR" dirty="0" err="1"/>
              <a:t>şilomikronlara</a:t>
            </a:r>
            <a:r>
              <a:rPr lang="tr-TR" dirty="0"/>
              <a:t> </a:t>
            </a:r>
            <a:r>
              <a:rPr lang="tr-TR" dirty="0" err="1"/>
              <a:t>apolipoprotein</a:t>
            </a:r>
            <a:r>
              <a:rPr lang="tr-TR" dirty="0"/>
              <a:t> C-II (</a:t>
            </a:r>
            <a:r>
              <a:rPr lang="tr-TR" dirty="0" err="1"/>
              <a:t>apoC</a:t>
            </a:r>
            <a:r>
              <a:rPr lang="tr-TR" dirty="0"/>
              <a:t>-II) ve </a:t>
            </a:r>
            <a:r>
              <a:rPr lang="tr-TR" dirty="0" err="1"/>
              <a:t>apolipoprotein</a:t>
            </a:r>
            <a:r>
              <a:rPr lang="tr-TR" dirty="0"/>
              <a:t> E (</a:t>
            </a:r>
            <a:r>
              <a:rPr lang="tr-TR" dirty="0" err="1"/>
              <a:t>apoE</a:t>
            </a:r>
            <a:r>
              <a:rPr lang="tr-TR" dirty="0"/>
              <a:t>) transferinin yapılması gerekir.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831688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r>
              <a:rPr lang="tr-TR" dirty="0"/>
              <a:t>Olgun </a:t>
            </a:r>
            <a:r>
              <a:rPr lang="tr-TR" dirty="0" err="1"/>
              <a:t>şilomikronların</a:t>
            </a:r>
            <a:r>
              <a:rPr lang="tr-TR" dirty="0"/>
              <a:t> yapısında bulunan </a:t>
            </a:r>
            <a:r>
              <a:rPr lang="tr-TR" dirty="0" err="1"/>
              <a:t>apoC</a:t>
            </a:r>
            <a:r>
              <a:rPr lang="tr-TR" dirty="0"/>
              <a:t>-II </a:t>
            </a:r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lipaz’ı</a:t>
            </a:r>
            <a:r>
              <a:rPr lang="tr-TR" dirty="0"/>
              <a:t> aktive eder; </a:t>
            </a:r>
            <a:r>
              <a:rPr lang="tr-TR" dirty="0" err="1"/>
              <a:t>apoE</a:t>
            </a:r>
            <a:r>
              <a:rPr lang="tr-TR" dirty="0"/>
              <a:t> ise, </a:t>
            </a:r>
            <a:r>
              <a:rPr lang="tr-TR" dirty="0" err="1"/>
              <a:t>hepatositlerin</a:t>
            </a:r>
            <a:r>
              <a:rPr lang="tr-TR" dirty="0"/>
              <a:t> yüzeyinde bulunan reseptörler tarafından tanınır ve </a:t>
            </a:r>
            <a:r>
              <a:rPr lang="tr-TR" dirty="0" err="1"/>
              <a:t>şilomikronların</a:t>
            </a:r>
            <a:r>
              <a:rPr lang="tr-TR" dirty="0"/>
              <a:t> </a:t>
            </a:r>
            <a:r>
              <a:rPr lang="tr-TR" dirty="0" err="1"/>
              <a:t>endositozla</a:t>
            </a:r>
            <a:r>
              <a:rPr lang="tr-TR" dirty="0"/>
              <a:t> hücre içine alınıp sindirilmesini </a:t>
            </a:r>
            <a:r>
              <a:rPr lang="tr-TR" dirty="0" smtClean="0"/>
              <a:t>sağlar.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66051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92696"/>
            <a:ext cx="8229600" cy="5544616"/>
          </a:xfrm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tr-TR" dirty="0" err="1"/>
              <a:t>Şilomikronların</a:t>
            </a:r>
            <a:r>
              <a:rPr lang="tr-TR" dirty="0"/>
              <a:t> yapısındaki </a:t>
            </a:r>
            <a:r>
              <a:rPr lang="tr-TR" dirty="0" err="1"/>
              <a:t>TAGler</a:t>
            </a:r>
            <a:r>
              <a:rPr lang="tr-TR" dirty="0"/>
              <a:t> </a:t>
            </a:r>
            <a:r>
              <a:rPr lang="tr-TR" dirty="0" err="1"/>
              <a:t>periferik</a:t>
            </a:r>
            <a:r>
              <a:rPr lang="tr-TR" dirty="0"/>
              <a:t> doku </a:t>
            </a:r>
            <a:r>
              <a:rPr lang="tr-TR" dirty="0" err="1"/>
              <a:t>kapillerlerinde</a:t>
            </a:r>
            <a:r>
              <a:rPr lang="tr-TR" dirty="0"/>
              <a:t> (temel olarak iskelet kası, kalp kası ve yağ dokusu) </a:t>
            </a:r>
            <a:r>
              <a:rPr lang="tr-TR" dirty="0" err="1"/>
              <a:t>kapiller</a:t>
            </a:r>
            <a:r>
              <a:rPr lang="tr-TR" dirty="0"/>
              <a:t> </a:t>
            </a:r>
            <a:r>
              <a:rPr lang="tr-TR" dirty="0" err="1"/>
              <a:t>endotel</a:t>
            </a:r>
            <a:r>
              <a:rPr lang="tr-TR" dirty="0"/>
              <a:t> yüzeyinde bulunan ‘</a:t>
            </a:r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’ tarafından yağ asitleri ve </a:t>
            </a:r>
            <a:r>
              <a:rPr lang="tr-TR" dirty="0" err="1"/>
              <a:t>gliserole</a:t>
            </a:r>
            <a:r>
              <a:rPr lang="tr-TR" dirty="0"/>
              <a:t> parçalanır.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Lipoprotein</a:t>
            </a:r>
            <a:r>
              <a:rPr lang="tr-TR" dirty="0" smtClean="0"/>
              <a:t> </a:t>
            </a:r>
            <a:r>
              <a:rPr lang="tr-TR" dirty="0" err="1"/>
              <a:t>lipaz</a:t>
            </a:r>
            <a:r>
              <a:rPr lang="tr-TR" dirty="0"/>
              <a:t>, </a:t>
            </a:r>
            <a:r>
              <a:rPr lang="tr-TR" dirty="0" err="1"/>
              <a:t>şilomikronların</a:t>
            </a:r>
            <a:r>
              <a:rPr lang="tr-TR" dirty="0"/>
              <a:t> yüzeyinde bulunan </a:t>
            </a:r>
            <a:r>
              <a:rPr lang="tr-TR" dirty="0" err="1"/>
              <a:t>apoC</a:t>
            </a:r>
            <a:r>
              <a:rPr lang="tr-TR" dirty="0"/>
              <a:t>-II tarafından aktive edilir</a:t>
            </a:r>
            <a:r>
              <a:rPr lang="tr-TR" dirty="0" smtClean="0"/>
              <a:t>.</a:t>
            </a:r>
          </a:p>
          <a:p>
            <a:pPr>
              <a:defRPr/>
            </a:pPr>
            <a:r>
              <a:rPr lang="tr-TR" dirty="0"/>
              <a:t>Açığa çıkan yağ asitleri buradaki kas ve yağ dokusu hücreleri tarafından dolaşımdan alınabilirler veya </a:t>
            </a:r>
            <a:r>
              <a:rPr lang="tr-TR" dirty="0" err="1"/>
              <a:t>albumine</a:t>
            </a:r>
            <a:r>
              <a:rPr lang="tr-TR" dirty="0"/>
              <a:t> bağlanarak hücre içine alınana kadar taşınabilirler. </a:t>
            </a:r>
            <a:r>
              <a:rPr lang="tr-TR" dirty="0" smtClean="0"/>
              <a:t> </a:t>
            </a: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764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aşlık 1"/>
          <p:cNvSpPr>
            <a:spLocks noGrp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r>
              <a:rPr lang="tr-TR" dirty="0" err="1"/>
              <a:t>Lipidlerin</a:t>
            </a:r>
            <a:r>
              <a:rPr lang="tr-TR" dirty="0"/>
              <a:t> sindirimi midede başlar. </a:t>
            </a:r>
            <a:endParaRPr lang="tr-TR" dirty="0" smtClean="0"/>
          </a:p>
          <a:p>
            <a:r>
              <a:rPr lang="tr-TR" dirty="0" smtClean="0"/>
              <a:t>Midede </a:t>
            </a:r>
            <a:r>
              <a:rPr lang="tr-TR" dirty="0" err="1"/>
              <a:t>lipid</a:t>
            </a:r>
            <a:r>
              <a:rPr lang="tr-TR" dirty="0"/>
              <a:t> sindiriminde görev alan enzim </a:t>
            </a:r>
            <a:r>
              <a:rPr lang="tr-TR" dirty="0" err="1"/>
              <a:t>lipazdır</a:t>
            </a:r>
            <a:r>
              <a:rPr lang="tr-TR" dirty="0"/>
              <a:t> ve iki farklı orijinden kaynaklanır; dil kökünde bulunan bezler (</a:t>
            </a:r>
            <a:r>
              <a:rPr lang="tr-TR" dirty="0" err="1"/>
              <a:t>lingual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) ve mide mukozası (</a:t>
            </a:r>
            <a:r>
              <a:rPr lang="tr-TR" dirty="0" err="1"/>
              <a:t>gastrik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).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enzimler aside dayanıklıdırlar ve optimum </a:t>
            </a:r>
            <a:r>
              <a:rPr lang="tr-TR" dirty="0" err="1"/>
              <a:t>pH’ları</a:t>
            </a:r>
            <a:r>
              <a:rPr lang="tr-TR" dirty="0"/>
              <a:t> 4-6’dır.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79614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Yağ dokusu hücrelerine alınan yağ asitleri burada tekrar TAG sentezinde kullanılarak depolanırken, kas dokusunda enerji ihtiyacını karşılamak üzere </a:t>
            </a:r>
            <a:r>
              <a:rPr lang="tr-TR" dirty="0" smtClean="0"/>
              <a:t>oksitlenirler. </a:t>
            </a:r>
          </a:p>
          <a:p>
            <a:pPr>
              <a:defRPr/>
            </a:pPr>
            <a:r>
              <a:rPr lang="tr-TR" dirty="0" smtClean="0"/>
              <a:t>Açığa </a:t>
            </a:r>
            <a:r>
              <a:rPr lang="tr-TR" dirty="0"/>
              <a:t>çıkan </a:t>
            </a:r>
            <a:r>
              <a:rPr lang="tr-TR" dirty="0" err="1"/>
              <a:t>gliserol</a:t>
            </a:r>
            <a:r>
              <a:rPr lang="tr-TR" dirty="0"/>
              <a:t> ise karaciğer tarafından dolaşımdan alınarak gliserol-3-fosfat sentezinde kullanılır.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ürün </a:t>
            </a:r>
            <a:r>
              <a:rPr lang="tr-TR" dirty="0" err="1"/>
              <a:t>dihidroksiasetonfosfat</a:t>
            </a:r>
            <a:r>
              <a:rPr lang="tr-TR" dirty="0"/>
              <a:t> üzerinden </a:t>
            </a:r>
            <a:r>
              <a:rPr lang="tr-TR" dirty="0" err="1"/>
              <a:t>glikoliz</a:t>
            </a:r>
            <a:r>
              <a:rPr lang="tr-TR" dirty="0"/>
              <a:t> ya da </a:t>
            </a:r>
            <a:r>
              <a:rPr lang="tr-TR" dirty="0" err="1"/>
              <a:t>glikoneogeneze</a:t>
            </a:r>
            <a:r>
              <a:rPr lang="tr-TR" dirty="0"/>
              <a:t> girebilir.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6803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veya </a:t>
            </a:r>
            <a:r>
              <a:rPr lang="tr-TR" dirty="0" err="1"/>
              <a:t>apoC</a:t>
            </a:r>
            <a:r>
              <a:rPr lang="tr-TR" dirty="0"/>
              <a:t>-II eksikliğinde görülen açlık </a:t>
            </a:r>
            <a:r>
              <a:rPr lang="tr-TR" dirty="0" err="1"/>
              <a:t>şilomikronemisi</a:t>
            </a:r>
            <a:r>
              <a:rPr lang="tr-TR" dirty="0"/>
              <a:t> ve </a:t>
            </a:r>
            <a:r>
              <a:rPr lang="tr-TR" dirty="0" err="1"/>
              <a:t>hipertrigliseridemisi</a:t>
            </a:r>
            <a:r>
              <a:rPr lang="tr-TR" dirty="0"/>
              <a:t> ile seyreden tabloya ‘ailesel </a:t>
            </a:r>
            <a:r>
              <a:rPr lang="tr-TR" dirty="0" err="1"/>
              <a:t>lipoprotein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eksikliği’ adı verilir. </a:t>
            </a:r>
            <a:endParaRPr lang="tr-TR" dirty="0" smtClean="0"/>
          </a:p>
          <a:p>
            <a:r>
              <a:rPr lang="tr-TR" dirty="0" smtClean="0"/>
              <a:t>Nadir </a:t>
            </a:r>
            <a:r>
              <a:rPr lang="tr-TR" dirty="0"/>
              <a:t>görülen ve </a:t>
            </a:r>
            <a:r>
              <a:rPr lang="tr-TR" dirty="0" err="1"/>
              <a:t>otozomal</a:t>
            </a:r>
            <a:r>
              <a:rPr lang="tr-TR" dirty="0"/>
              <a:t> resesif geçiş gösteren bu hastalığın diğer bir adı da ‘tip I </a:t>
            </a:r>
            <a:r>
              <a:rPr lang="tr-TR" dirty="0" err="1"/>
              <a:t>hiperlipoproteinemi’dir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424906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lnSpcReduction="10000"/>
          </a:bodyPr>
          <a:lstStyle/>
          <a:p>
            <a:r>
              <a:rPr lang="tr-TR" dirty="0" err="1"/>
              <a:t>TAGların</a:t>
            </a:r>
            <a:r>
              <a:rPr lang="tr-TR" dirty="0"/>
              <a:t> parçalanmasından sonra geriye kalan </a:t>
            </a:r>
            <a:r>
              <a:rPr lang="tr-TR" dirty="0" err="1"/>
              <a:t>şilomikron</a:t>
            </a:r>
            <a:r>
              <a:rPr lang="tr-TR" dirty="0"/>
              <a:t> artıkları karaciğerdeki reseptörlerine bağlanarak </a:t>
            </a:r>
            <a:r>
              <a:rPr lang="tr-TR" dirty="0" err="1"/>
              <a:t>endositozla</a:t>
            </a:r>
            <a:r>
              <a:rPr lang="tr-TR" dirty="0"/>
              <a:t> hücre içine alınır ve burada parçalanırlar. </a:t>
            </a:r>
          </a:p>
          <a:p>
            <a:r>
              <a:rPr lang="tr-TR" dirty="0" err="1"/>
              <a:t>Şilomikron</a:t>
            </a:r>
            <a:r>
              <a:rPr lang="tr-TR" dirty="0"/>
              <a:t> artıklarının karaciğer tarafından alınmasında yetersizlik sonucunda ortaya çıkan tabloya ‘ailesel </a:t>
            </a:r>
            <a:r>
              <a:rPr lang="tr-TR" dirty="0" err="1"/>
              <a:t>disbetalipoproteinemi</a:t>
            </a:r>
            <a:r>
              <a:rPr lang="tr-TR" dirty="0"/>
              <a:t>’ adı verilir. </a:t>
            </a:r>
            <a:endParaRPr lang="tr-TR" dirty="0" smtClean="0"/>
          </a:p>
          <a:p>
            <a:r>
              <a:rPr lang="tr-TR" dirty="0" smtClean="0"/>
              <a:t>‘</a:t>
            </a:r>
            <a:r>
              <a:rPr lang="tr-TR" dirty="0"/>
              <a:t>Tip III </a:t>
            </a:r>
            <a:r>
              <a:rPr lang="tr-TR" dirty="0" err="1"/>
              <a:t>hiperlipoproteinemi</a:t>
            </a:r>
            <a:r>
              <a:rPr lang="tr-TR" dirty="0"/>
              <a:t>’ de denilen bu tabloda </a:t>
            </a:r>
            <a:r>
              <a:rPr lang="tr-TR" dirty="0" err="1"/>
              <a:t>şilomikron</a:t>
            </a:r>
            <a:r>
              <a:rPr lang="tr-TR" dirty="0"/>
              <a:t> artıklarının plazmada birikmesi söz konusudur.</a:t>
            </a:r>
          </a:p>
          <a:p>
            <a:pPr eaLnBrk="1" hangingPunct="1"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49539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296144"/>
          </a:xfrm>
        </p:spPr>
        <p:txBody>
          <a:bodyPr>
            <a:normAutofit fontScale="90000"/>
          </a:bodyPr>
          <a:lstStyle/>
          <a:p>
            <a:r>
              <a:rPr lang="tr-TR" b="1" dirty="0"/>
              <a:t>Depolanmış </a:t>
            </a:r>
            <a:r>
              <a:rPr lang="tr-TR" b="1" dirty="0" err="1"/>
              <a:t>Triaçilgliserollerin</a:t>
            </a:r>
            <a:r>
              <a:rPr lang="tr-TR" b="1" dirty="0"/>
              <a:t> Yağ Dokusundan Mobilize </a:t>
            </a:r>
            <a:r>
              <a:rPr lang="tr-TR" b="1" dirty="0" smtClean="0"/>
              <a:t>Edilmesi</a:t>
            </a:r>
            <a:endParaRPr lang="tr-TR" dirty="0"/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Yağ hücrelerine enerji ihtiyacını bildiren </a:t>
            </a:r>
            <a:r>
              <a:rPr lang="tr-TR" dirty="0" err="1"/>
              <a:t>hormonal</a:t>
            </a:r>
            <a:r>
              <a:rPr lang="tr-TR" dirty="0"/>
              <a:t> uyarı geldiğinde, bu hücrelerde depolanmış durumda bulunan </a:t>
            </a:r>
            <a:r>
              <a:rPr lang="tr-TR" dirty="0" err="1"/>
              <a:t>triaçilgliseroller</a:t>
            </a:r>
            <a:r>
              <a:rPr lang="tr-TR" dirty="0"/>
              <a:t>, enerji ihtiyacı bulunan dokularda kullanılmak üzere, yağ asitleri ve </a:t>
            </a:r>
            <a:r>
              <a:rPr lang="tr-TR" dirty="0" err="1"/>
              <a:t>gliserole</a:t>
            </a:r>
            <a:r>
              <a:rPr lang="tr-TR" dirty="0"/>
              <a:t> parçalanarak kana verilirler.</a:t>
            </a:r>
          </a:p>
          <a:p>
            <a:pPr eaLnBrk="1" hangingPunct="1">
              <a:defRPr/>
            </a:pPr>
            <a:endParaRPr lang="tr-TR" dirty="0" smtClean="0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185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 err="1"/>
              <a:t>Triaçilgliseroller</a:t>
            </a:r>
            <a:r>
              <a:rPr lang="tr-TR" dirty="0"/>
              <a:t>, yağ hücrelerinde </a:t>
            </a:r>
            <a:r>
              <a:rPr lang="tr-TR" dirty="0" err="1"/>
              <a:t>lipid</a:t>
            </a:r>
            <a:r>
              <a:rPr lang="tr-TR" dirty="0"/>
              <a:t> damlacıkları şeklinde depolanmış halde bulunurlar.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Ağırlıklı </a:t>
            </a:r>
            <a:r>
              <a:rPr lang="tr-TR" dirty="0"/>
              <a:t>olarak </a:t>
            </a:r>
            <a:r>
              <a:rPr lang="tr-TR" dirty="0" err="1"/>
              <a:t>triaçilgliserollerden</a:t>
            </a:r>
            <a:r>
              <a:rPr lang="tr-TR" dirty="0"/>
              <a:t> oluşan </a:t>
            </a:r>
            <a:r>
              <a:rPr lang="tr-TR" dirty="0" err="1"/>
              <a:t>lipid</a:t>
            </a:r>
            <a:r>
              <a:rPr lang="tr-TR" dirty="0"/>
              <a:t> damlacıklarının yüzeyleri, ‘</a:t>
            </a:r>
            <a:r>
              <a:rPr lang="tr-TR" dirty="0" err="1"/>
              <a:t>perilipinler</a:t>
            </a:r>
            <a:r>
              <a:rPr lang="tr-TR" dirty="0"/>
              <a:t>’ adı verilen bir protein ailesi tarafından kaplanmış durumdadır.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Düşük </a:t>
            </a:r>
            <a:r>
              <a:rPr lang="tr-TR" dirty="0"/>
              <a:t>kan </a:t>
            </a:r>
            <a:r>
              <a:rPr lang="tr-TR" dirty="0" err="1"/>
              <a:t>glukozu</a:t>
            </a:r>
            <a:r>
              <a:rPr lang="tr-TR" dirty="0"/>
              <a:t> seviyesine cevap olarak salgılanan hormonlar (epinefrin, </a:t>
            </a:r>
            <a:r>
              <a:rPr lang="tr-TR" dirty="0" err="1"/>
              <a:t>glukagon</a:t>
            </a:r>
            <a:r>
              <a:rPr lang="tr-TR" dirty="0"/>
              <a:t>) yağ hücresindeki reseptörlerine bağlanınca, bir G proteini üzerinden </a:t>
            </a:r>
            <a:r>
              <a:rPr lang="tr-TR" dirty="0" err="1"/>
              <a:t>adenilil</a:t>
            </a:r>
            <a:r>
              <a:rPr lang="tr-TR" dirty="0"/>
              <a:t> </a:t>
            </a:r>
            <a:r>
              <a:rPr lang="tr-TR" dirty="0" err="1"/>
              <a:t>siklaz</a:t>
            </a:r>
            <a:r>
              <a:rPr lang="tr-TR" dirty="0"/>
              <a:t> enzimini aktive ederek </a:t>
            </a:r>
            <a:r>
              <a:rPr lang="tr-TR" dirty="0" err="1"/>
              <a:t>cAMP</a:t>
            </a:r>
            <a:r>
              <a:rPr lang="tr-TR" dirty="0"/>
              <a:t> seviyesini arttırırlar.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084586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İçerik Yer Tutucusu 5"/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073427"/>
          </a:xfrm>
        </p:spPr>
        <p:txBody>
          <a:bodyPr>
            <a:normAutofit/>
          </a:bodyPr>
          <a:lstStyle/>
          <a:p>
            <a:r>
              <a:rPr lang="tr-TR" dirty="0" err="1"/>
              <a:t>cAMP</a:t>
            </a:r>
            <a:r>
              <a:rPr lang="tr-TR" dirty="0"/>
              <a:t>-bağımlı protein </a:t>
            </a:r>
            <a:r>
              <a:rPr lang="tr-TR" dirty="0" err="1"/>
              <a:t>kinaz</a:t>
            </a:r>
            <a:r>
              <a:rPr lang="tr-TR" dirty="0"/>
              <a:t>, </a:t>
            </a:r>
            <a:r>
              <a:rPr lang="tr-TR" dirty="0" err="1"/>
              <a:t>perilipin</a:t>
            </a:r>
            <a:r>
              <a:rPr lang="tr-TR" dirty="0"/>
              <a:t> moleküllerinin ve ‘hormona-duyarlı </a:t>
            </a:r>
            <a:r>
              <a:rPr lang="tr-TR" dirty="0" err="1"/>
              <a:t>lipaz’ın</a:t>
            </a:r>
            <a:r>
              <a:rPr lang="tr-TR" dirty="0"/>
              <a:t> </a:t>
            </a:r>
            <a:r>
              <a:rPr lang="tr-TR" dirty="0" err="1"/>
              <a:t>fosfatlanmasını</a:t>
            </a:r>
            <a:r>
              <a:rPr lang="tr-TR" dirty="0"/>
              <a:t> sağlar. </a:t>
            </a:r>
            <a:endParaRPr lang="tr-TR" dirty="0" smtClean="0"/>
          </a:p>
          <a:p>
            <a:r>
              <a:rPr lang="tr-TR" dirty="0" err="1" smtClean="0"/>
              <a:t>Perilipinlerin</a:t>
            </a:r>
            <a:r>
              <a:rPr lang="tr-TR" dirty="0" smtClean="0"/>
              <a:t> </a:t>
            </a:r>
            <a:r>
              <a:rPr lang="tr-TR" dirty="0" err="1"/>
              <a:t>fosfatlanması</a:t>
            </a:r>
            <a:r>
              <a:rPr lang="tr-TR" dirty="0"/>
              <a:t>, hormona duyarlı </a:t>
            </a:r>
            <a:r>
              <a:rPr lang="tr-TR" dirty="0" err="1"/>
              <a:t>lipazın</a:t>
            </a:r>
            <a:r>
              <a:rPr lang="tr-TR" dirty="0"/>
              <a:t> </a:t>
            </a:r>
            <a:r>
              <a:rPr lang="tr-TR" dirty="0" err="1"/>
              <a:t>lipid</a:t>
            </a:r>
            <a:r>
              <a:rPr lang="tr-TR" dirty="0"/>
              <a:t> damlacıklarının yüzeyine yaklaşmasını sağlar. </a:t>
            </a:r>
            <a:endParaRPr lang="tr-TR" dirty="0" smtClean="0"/>
          </a:p>
          <a:p>
            <a:r>
              <a:rPr lang="tr-TR" dirty="0" smtClean="0"/>
              <a:t>Böylece</a:t>
            </a:r>
            <a:r>
              <a:rPr lang="tr-TR" dirty="0"/>
              <a:t>, </a:t>
            </a:r>
            <a:r>
              <a:rPr lang="tr-TR" dirty="0" err="1"/>
              <a:t>TAGlar</a:t>
            </a:r>
            <a:r>
              <a:rPr lang="tr-TR" dirty="0"/>
              <a:t> yağ asitleri ve </a:t>
            </a:r>
            <a:r>
              <a:rPr lang="tr-TR" dirty="0" err="1"/>
              <a:t>gliserole</a:t>
            </a:r>
            <a:r>
              <a:rPr lang="tr-TR" dirty="0"/>
              <a:t> </a:t>
            </a:r>
            <a:r>
              <a:rPr lang="tr-TR" dirty="0" smtClean="0"/>
              <a:t>parçalanırlar.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81717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896544"/>
          </a:xfrm>
        </p:spPr>
        <p:txBody>
          <a:bodyPr>
            <a:normAutofit/>
          </a:bodyPr>
          <a:lstStyle/>
          <a:p>
            <a:r>
              <a:rPr lang="tr-TR" dirty="0"/>
              <a:t>Burada </a:t>
            </a:r>
            <a:r>
              <a:rPr lang="tr-TR" dirty="0" err="1"/>
              <a:t>triaçilgliserollerin</a:t>
            </a:r>
            <a:r>
              <a:rPr lang="tr-TR" dirty="0"/>
              <a:t> parçalanmasında asıl etkili olan </a:t>
            </a:r>
            <a:r>
              <a:rPr lang="tr-TR" dirty="0" err="1"/>
              <a:t>perilipinlerin</a:t>
            </a:r>
            <a:r>
              <a:rPr lang="tr-TR" dirty="0"/>
              <a:t> </a:t>
            </a:r>
            <a:r>
              <a:rPr lang="tr-TR" dirty="0" err="1"/>
              <a:t>fosfatlanmasıdır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Perilipin</a:t>
            </a:r>
            <a:r>
              <a:rPr lang="tr-TR" dirty="0" smtClean="0"/>
              <a:t> </a:t>
            </a:r>
            <a:r>
              <a:rPr lang="tr-TR" dirty="0"/>
              <a:t>geninden yoksun olan hücrelerde, hormon etkisiyle </a:t>
            </a:r>
            <a:r>
              <a:rPr lang="tr-TR" dirty="0" err="1"/>
              <a:t>cAMP</a:t>
            </a:r>
            <a:r>
              <a:rPr lang="tr-TR" dirty="0"/>
              <a:t> seviyesi artmasına rağmen, hormona duyarlı </a:t>
            </a:r>
            <a:r>
              <a:rPr lang="tr-TR" dirty="0" err="1"/>
              <a:t>lipaz</a:t>
            </a:r>
            <a:r>
              <a:rPr lang="tr-TR" dirty="0"/>
              <a:t> </a:t>
            </a:r>
            <a:r>
              <a:rPr lang="tr-TR" dirty="0" err="1"/>
              <a:t>lipid</a:t>
            </a:r>
            <a:r>
              <a:rPr lang="tr-TR" dirty="0"/>
              <a:t> damlacıklarına etki edemez ve </a:t>
            </a:r>
            <a:r>
              <a:rPr lang="tr-TR" dirty="0" err="1"/>
              <a:t>TAGlar</a:t>
            </a:r>
            <a:r>
              <a:rPr lang="tr-TR" dirty="0"/>
              <a:t> parçalanamaz.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02386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8680"/>
            <a:ext cx="8229600" cy="5760640"/>
          </a:xfrm>
        </p:spPr>
        <p:txBody>
          <a:bodyPr>
            <a:normAutofit fontScale="92500" lnSpcReduction="10000"/>
          </a:bodyPr>
          <a:lstStyle/>
          <a:p>
            <a:pPr>
              <a:defRPr/>
            </a:pPr>
            <a:r>
              <a:rPr lang="tr-TR" dirty="0" err="1"/>
              <a:t>TAGların</a:t>
            </a:r>
            <a:r>
              <a:rPr lang="tr-TR" dirty="0"/>
              <a:t> parçalanmasıyla açığa çıkan yağ asitleri kana geçerek (</a:t>
            </a:r>
            <a:r>
              <a:rPr lang="tr-TR" dirty="0" err="1"/>
              <a:t>non-kovalent</a:t>
            </a:r>
            <a:r>
              <a:rPr lang="tr-TR" dirty="0"/>
              <a:t> olarak) </a:t>
            </a:r>
            <a:r>
              <a:rPr lang="tr-TR" dirty="0" err="1"/>
              <a:t>albumine</a:t>
            </a:r>
            <a:r>
              <a:rPr lang="tr-TR" dirty="0"/>
              <a:t> bağlanır ve enerji ihtiyacı olan </a:t>
            </a:r>
            <a:r>
              <a:rPr lang="tr-TR" dirty="0" err="1"/>
              <a:t>periferik</a:t>
            </a:r>
            <a:r>
              <a:rPr lang="tr-TR" dirty="0"/>
              <a:t> dokulara (kalp ve iskelet kası, böbrek) götürülür.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Burada </a:t>
            </a:r>
            <a:r>
              <a:rPr lang="tr-TR" dirty="0" err="1"/>
              <a:t>albuminden</a:t>
            </a:r>
            <a:r>
              <a:rPr lang="tr-TR" dirty="0"/>
              <a:t> ayrılan yağ asitleri, sitoplazma </a:t>
            </a:r>
            <a:r>
              <a:rPr lang="tr-TR" dirty="0" err="1"/>
              <a:t>membranında</a:t>
            </a:r>
            <a:r>
              <a:rPr lang="tr-TR" dirty="0"/>
              <a:t> bulunan özel yağ asidi taşıyıcıları aracılığıyla hücre içine taşınır.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Yağ </a:t>
            </a:r>
            <a:r>
              <a:rPr lang="tr-TR" dirty="0"/>
              <a:t>asitleri hücre içinde mitokondriye taşınmalarını kolaylaştıran ‘yağ asidi bağlayıcı </a:t>
            </a:r>
            <a:r>
              <a:rPr lang="tr-TR" dirty="0" err="1"/>
              <a:t>protein’e</a:t>
            </a:r>
            <a:r>
              <a:rPr lang="tr-TR" dirty="0"/>
              <a:t> bağlanırlar.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Eritrositler </a:t>
            </a:r>
            <a:r>
              <a:rPr lang="tr-TR" dirty="0"/>
              <a:t>ve beyin dokusu, enerji ihtiyaçları için yağ asitlerini kullanamazlar.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506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rmAutofit fontScale="92500"/>
          </a:bodyPr>
          <a:lstStyle/>
          <a:p>
            <a:r>
              <a:rPr lang="tr-TR" dirty="0" err="1"/>
              <a:t>TAGların</a:t>
            </a:r>
            <a:r>
              <a:rPr lang="tr-TR" dirty="0"/>
              <a:t> parçalanması sonucu açığa çıkan </a:t>
            </a:r>
            <a:r>
              <a:rPr lang="tr-TR" dirty="0" err="1"/>
              <a:t>gliserol</a:t>
            </a:r>
            <a:r>
              <a:rPr lang="tr-TR" dirty="0"/>
              <a:t> yağ dokusunda </a:t>
            </a:r>
            <a:r>
              <a:rPr lang="tr-TR" dirty="0" err="1"/>
              <a:t>metabolize</a:t>
            </a:r>
            <a:r>
              <a:rPr lang="tr-TR" dirty="0"/>
              <a:t> edilemez, bu nedenle kana verilerek karaciğere taşınır. </a:t>
            </a:r>
            <a:endParaRPr lang="tr-TR" dirty="0" smtClean="0"/>
          </a:p>
          <a:p>
            <a:r>
              <a:rPr lang="tr-TR" dirty="0" err="1" smtClean="0"/>
              <a:t>Gliserol</a:t>
            </a:r>
            <a:r>
              <a:rPr lang="tr-TR" dirty="0" smtClean="0"/>
              <a:t> </a:t>
            </a:r>
            <a:r>
              <a:rPr lang="tr-TR" dirty="0"/>
              <a:t>karaciğerde, </a:t>
            </a:r>
            <a:r>
              <a:rPr lang="tr-TR" dirty="0" err="1"/>
              <a:t>gliserol</a:t>
            </a:r>
            <a:r>
              <a:rPr lang="tr-TR" dirty="0"/>
              <a:t> </a:t>
            </a:r>
            <a:r>
              <a:rPr lang="tr-TR" dirty="0" err="1"/>
              <a:t>kinaz</a:t>
            </a:r>
            <a:r>
              <a:rPr lang="tr-TR" dirty="0"/>
              <a:t> enzimi aracılığıyla </a:t>
            </a:r>
            <a:r>
              <a:rPr lang="tr-TR" dirty="0" err="1"/>
              <a:t>fosfatlanarak</a:t>
            </a:r>
            <a:r>
              <a:rPr lang="tr-TR" dirty="0"/>
              <a:t> gliserol-3-fosfat’a çevrilir. </a:t>
            </a:r>
            <a:endParaRPr lang="tr-TR" dirty="0" smtClean="0"/>
          </a:p>
          <a:p>
            <a:r>
              <a:rPr lang="tr-TR" dirty="0" smtClean="0"/>
              <a:t>Gliserol-3-fosfat</a:t>
            </a:r>
            <a:r>
              <a:rPr lang="tr-TR" dirty="0"/>
              <a:t>, TAG sentezinde kullanılabilir veya ‘gliserol-3-fosfat </a:t>
            </a:r>
            <a:r>
              <a:rPr lang="tr-TR" dirty="0" err="1"/>
              <a:t>dehidrogenaz</a:t>
            </a:r>
            <a:r>
              <a:rPr lang="tr-TR" dirty="0"/>
              <a:t>’ enzimi aracılığıyla </a:t>
            </a:r>
            <a:r>
              <a:rPr lang="tr-TR" dirty="0" err="1"/>
              <a:t>dihidroksiaseton</a:t>
            </a:r>
            <a:r>
              <a:rPr lang="tr-TR" dirty="0"/>
              <a:t> </a:t>
            </a:r>
            <a:r>
              <a:rPr lang="tr-TR" dirty="0" err="1"/>
              <a:t>fosfat’a</a:t>
            </a:r>
            <a:r>
              <a:rPr lang="tr-TR" dirty="0"/>
              <a:t> çevrilebilir. </a:t>
            </a:r>
            <a:endParaRPr lang="tr-TR" dirty="0" smtClean="0"/>
          </a:p>
          <a:p>
            <a:r>
              <a:rPr lang="tr-TR" dirty="0" err="1" smtClean="0"/>
              <a:t>Dihidroksiaseton</a:t>
            </a:r>
            <a:r>
              <a:rPr lang="tr-TR" dirty="0" smtClean="0"/>
              <a:t> </a:t>
            </a:r>
            <a:r>
              <a:rPr lang="tr-TR" dirty="0"/>
              <a:t>fosfat ise </a:t>
            </a:r>
            <a:r>
              <a:rPr lang="tr-TR" dirty="0" err="1"/>
              <a:t>glikoliz</a:t>
            </a:r>
            <a:r>
              <a:rPr lang="tr-TR" dirty="0"/>
              <a:t> ya da </a:t>
            </a:r>
            <a:r>
              <a:rPr lang="tr-TR" dirty="0" err="1"/>
              <a:t>glikoneogenez</a:t>
            </a:r>
            <a:r>
              <a:rPr lang="tr-TR" dirty="0"/>
              <a:t> yollarından birinde </a:t>
            </a:r>
            <a:r>
              <a:rPr lang="tr-TR" dirty="0" smtClean="0"/>
              <a:t>kullanılabilir.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768000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Özellikle kısa ve orta uzunlukta yağ asidi bulunduran </a:t>
            </a:r>
            <a:r>
              <a:rPr lang="tr-TR" dirty="0" err="1"/>
              <a:t>TAG’ların</a:t>
            </a:r>
            <a:r>
              <a:rPr lang="tr-TR" dirty="0"/>
              <a:t> sindiriminde görev alırlar.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Sütün </a:t>
            </a:r>
            <a:r>
              <a:rPr lang="tr-TR" dirty="0"/>
              <a:t>yapısında bulunan </a:t>
            </a:r>
            <a:r>
              <a:rPr lang="tr-TR" dirty="0" err="1"/>
              <a:t>lipidler</a:t>
            </a:r>
            <a:r>
              <a:rPr lang="tr-TR" dirty="0"/>
              <a:t> bu özelliktedirler, dolayısıyla </a:t>
            </a:r>
            <a:r>
              <a:rPr lang="tr-TR" dirty="0" err="1"/>
              <a:t>lingual</a:t>
            </a:r>
            <a:r>
              <a:rPr lang="tr-TR" dirty="0"/>
              <a:t> ve </a:t>
            </a:r>
            <a:r>
              <a:rPr lang="tr-TR" dirty="0" err="1"/>
              <a:t>gastrik</a:t>
            </a:r>
            <a:r>
              <a:rPr lang="tr-TR" dirty="0"/>
              <a:t> </a:t>
            </a:r>
            <a:r>
              <a:rPr lang="tr-TR" dirty="0" err="1"/>
              <a:t>lipaz</a:t>
            </a:r>
            <a:r>
              <a:rPr lang="tr-TR" dirty="0"/>
              <a:t> yeni doğanlar için önemlidir.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Bunun </a:t>
            </a:r>
            <a:r>
              <a:rPr lang="tr-TR" dirty="0"/>
              <a:t>dışında, pankreas ile ilgili yetersizliği olan hastalar (</a:t>
            </a:r>
            <a:r>
              <a:rPr lang="tr-TR" dirty="0" err="1"/>
              <a:t>örn</a:t>
            </a:r>
            <a:r>
              <a:rPr lang="tr-TR" dirty="0"/>
              <a:t>; </a:t>
            </a:r>
            <a:r>
              <a:rPr lang="tr-TR" dirty="0" err="1"/>
              <a:t>kistik</a:t>
            </a:r>
            <a:r>
              <a:rPr lang="tr-TR" dirty="0"/>
              <a:t> </a:t>
            </a:r>
            <a:r>
              <a:rPr lang="tr-TR" dirty="0" err="1"/>
              <a:t>fibrosis</a:t>
            </a:r>
            <a:r>
              <a:rPr lang="tr-TR" dirty="0"/>
              <a:t>) için de </a:t>
            </a:r>
            <a:r>
              <a:rPr lang="tr-TR" dirty="0" err="1"/>
              <a:t>lipidlerin</a:t>
            </a:r>
            <a:r>
              <a:rPr lang="tr-TR" dirty="0"/>
              <a:t> midede sindirimi önemlidir.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52861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92500" lnSpcReduction="20000"/>
          </a:bodyPr>
          <a:lstStyle/>
          <a:p>
            <a:r>
              <a:rPr lang="tr-TR" dirty="0" err="1"/>
              <a:t>Lipidlerin</a:t>
            </a:r>
            <a:r>
              <a:rPr lang="tr-TR" dirty="0"/>
              <a:t> sindirimi pankreastan </a:t>
            </a:r>
            <a:r>
              <a:rPr lang="tr-TR" dirty="0" err="1"/>
              <a:t>duodenuma</a:t>
            </a:r>
            <a:r>
              <a:rPr lang="tr-TR" dirty="0"/>
              <a:t> salgılanan enzimlerin yardımıyla ince </a:t>
            </a:r>
            <a:r>
              <a:rPr lang="tr-TR" dirty="0" err="1"/>
              <a:t>barsakta</a:t>
            </a:r>
            <a:r>
              <a:rPr lang="tr-TR" dirty="0"/>
              <a:t> devam eder. </a:t>
            </a:r>
            <a:endParaRPr lang="tr-TR" dirty="0" smtClean="0"/>
          </a:p>
          <a:p>
            <a:r>
              <a:rPr lang="tr-TR" dirty="0" smtClean="0"/>
              <a:t>Ancak</a:t>
            </a:r>
            <a:r>
              <a:rPr lang="tr-TR" dirty="0"/>
              <a:t>, burada enzimlerin etkili bir şekilde görevlerini yapabilmesi için barsak içeriğinde bulunan </a:t>
            </a:r>
            <a:r>
              <a:rPr lang="tr-TR" dirty="0" err="1"/>
              <a:t>lipidlerin</a:t>
            </a:r>
            <a:r>
              <a:rPr lang="tr-TR" dirty="0"/>
              <a:t> emülsiyon haline getirilmesi gerekir. </a:t>
            </a:r>
            <a:endParaRPr lang="tr-TR" dirty="0" smtClean="0"/>
          </a:p>
          <a:p>
            <a:r>
              <a:rPr lang="tr-TR" dirty="0" smtClean="0"/>
              <a:t>Bu </a:t>
            </a:r>
            <a:r>
              <a:rPr lang="tr-TR" dirty="0"/>
              <a:t>işlem, safra kesesinden </a:t>
            </a:r>
            <a:r>
              <a:rPr lang="tr-TR" dirty="0" err="1"/>
              <a:t>duedonuma</a:t>
            </a:r>
            <a:r>
              <a:rPr lang="tr-TR" dirty="0"/>
              <a:t> salgılanan safra tuzlarının yardımıyla yerine getirilir. </a:t>
            </a:r>
            <a:endParaRPr lang="tr-TR" dirty="0" smtClean="0"/>
          </a:p>
          <a:p>
            <a:r>
              <a:rPr lang="tr-TR" dirty="0" smtClean="0"/>
              <a:t>Böylece</a:t>
            </a:r>
            <a:r>
              <a:rPr lang="tr-TR" dirty="0"/>
              <a:t>, barsak içeriğinde dağılmış halde bulunan çok küçük </a:t>
            </a:r>
            <a:r>
              <a:rPr lang="tr-TR" dirty="0" err="1"/>
              <a:t>lipid</a:t>
            </a:r>
            <a:r>
              <a:rPr lang="tr-TR" dirty="0"/>
              <a:t> damlacıkları, yüzey alanının genişlemesini ve enzimlerin daha etkili bir şekilde çalışmasını sağlamış </a:t>
            </a:r>
            <a:r>
              <a:rPr lang="tr-TR" dirty="0" smtClean="0"/>
              <a:t>olur.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96061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İnce </a:t>
            </a:r>
            <a:r>
              <a:rPr lang="tr-TR" dirty="0" err="1"/>
              <a:t>barsaklara</a:t>
            </a:r>
            <a:r>
              <a:rPr lang="tr-TR" dirty="0"/>
              <a:t> gelen sindirilmemiş </a:t>
            </a:r>
            <a:r>
              <a:rPr lang="tr-TR" dirty="0" err="1"/>
              <a:t>lipidler</a:t>
            </a:r>
            <a:r>
              <a:rPr lang="tr-TR" dirty="0"/>
              <a:t>; </a:t>
            </a:r>
            <a:r>
              <a:rPr lang="tr-TR" dirty="0" err="1"/>
              <a:t>TAG’lar</a:t>
            </a:r>
            <a:r>
              <a:rPr lang="tr-TR" dirty="0"/>
              <a:t>, kolesterol esterleri ve </a:t>
            </a:r>
            <a:r>
              <a:rPr lang="tr-TR" dirty="0" err="1"/>
              <a:t>fosfolipidlerdir</a:t>
            </a:r>
            <a:r>
              <a:rPr lang="tr-TR" dirty="0"/>
              <a:t>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TAG’ların</a:t>
            </a:r>
            <a:r>
              <a:rPr lang="tr-TR" dirty="0" smtClean="0"/>
              <a:t> </a:t>
            </a:r>
            <a:r>
              <a:rPr lang="tr-TR" dirty="0"/>
              <a:t>sindirimi, pankreas </a:t>
            </a:r>
            <a:r>
              <a:rPr lang="tr-TR" dirty="0" err="1"/>
              <a:t>lipazı</a:t>
            </a:r>
            <a:r>
              <a:rPr lang="tr-TR" dirty="0"/>
              <a:t> aracılığıyla sağlanır.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Enzim</a:t>
            </a:r>
            <a:r>
              <a:rPr lang="tr-TR" dirty="0"/>
              <a:t>, </a:t>
            </a:r>
            <a:r>
              <a:rPr lang="tr-TR" dirty="0" err="1"/>
              <a:t>gliserolün</a:t>
            </a:r>
            <a:r>
              <a:rPr lang="tr-TR" dirty="0"/>
              <a:t> 1. ve 3. karbonlarına bağlı olan yağ asitlerini ayırır.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 </a:t>
            </a:r>
            <a:r>
              <a:rPr lang="tr-TR" dirty="0"/>
              <a:t>işlem sonucunda </a:t>
            </a:r>
            <a:r>
              <a:rPr lang="tr-TR" dirty="0" err="1"/>
              <a:t>TAG’lar</a:t>
            </a:r>
            <a:r>
              <a:rPr lang="tr-TR" dirty="0"/>
              <a:t>; </a:t>
            </a:r>
            <a:r>
              <a:rPr lang="tr-TR" dirty="0" err="1"/>
              <a:t>monoaçil</a:t>
            </a:r>
            <a:r>
              <a:rPr lang="tr-TR" dirty="0"/>
              <a:t> </a:t>
            </a:r>
            <a:r>
              <a:rPr lang="tr-TR" dirty="0" err="1"/>
              <a:t>gliserol</a:t>
            </a:r>
            <a:r>
              <a:rPr lang="tr-TR" dirty="0"/>
              <a:t> ve yağ asitlerine parçalanmış </a:t>
            </a:r>
            <a:r>
              <a:rPr lang="tr-TR" dirty="0" smtClean="0"/>
              <a:t>olur.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4198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/>
          <a:lstStyle/>
          <a:p>
            <a:pPr>
              <a:defRPr/>
            </a:pPr>
            <a:r>
              <a:rPr lang="tr-TR" dirty="0"/>
              <a:t>Pankreastan salgılanan bir protein olan ‘</a:t>
            </a:r>
            <a:r>
              <a:rPr lang="tr-TR" dirty="0" err="1"/>
              <a:t>kolipaz</a:t>
            </a:r>
            <a:r>
              <a:rPr lang="tr-TR" dirty="0"/>
              <a:t>’, </a:t>
            </a:r>
            <a:r>
              <a:rPr lang="tr-TR" dirty="0" err="1"/>
              <a:t>lipaza</a:t>
            </a:r>
            <a:r>
              <a:rPr lang="tr-TR" dirty="0"/>
              <a:t> bağlanır, </a:t>
            </a:r>
            <a:r>
              <a:rPr lang="tr-TR" dirty="0" err="1"/>
              <a:t>lipazın</a:t>
            </a:r>
            <a:r>
              <a:rPr lang="tr-TR" dirty="0"/>
              <a:t> ‘</a:t>
            </a:r>
            <a:r>
              <a:rPr lang="tr-TR" dirty="0" err="1"/>
              <a:t>lipid</a:t>
            </a:r>
            <a:r>
              <a:rPr lang="tr-TR" dirty="0"/>
              <a:t>-sulu çevre’ </a:t>
            </a:r>
            <a:r>
              <a:rPr lang="tr-TR" dirty="0" err="1"/>
              <a:t>arayüzünde</a:t>
            </a:r>
            <a:r>
              <a:rPr lang="tr-TR" dirty="0"/>
              <a:t> tutunmasını ve böylece görevini daha kolay yapmasını sağlar.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Kolipaz</a:t>
            </a:r>
            <a:r>
              <a:rPr lang="tr-TR" dirty="0"/>
              <a:t>, </a:t>
            </a:r>
            <a:r>
              <a:rPr lang="tr-TR" dirty="0" err="1"/>
              <a:t>prokolipaz</a:t>
            </a:r>
            <a:r>
              <a:rPr lang="tr-TR" dirty="0"/>
              <a:t> şeklinde salgılanır ve ince </a:t>
            </a:r>
            <a:r>
              <a:rPr lang="tr-TR" dirty="0" err="1"/>
              <a:t>barsakta</a:t>
            </a:r>
            <a:r>
              <a:rPr lang="tr-TR" dirty="0"/>
              <a:t> ‘</a:t>
            </a:r>
            <a:r>
              <a:rPr lang="tr-TR" dirty="0" err="1"/>
              <a:t>tripsin</a:t>
            </a:r>
            <a:r>
              <a:rPr lang="tr-TR" dirty="0"/>
              <a:t>’ tarafından aktif hale getirilir. </a:t>
            </a:r>
          </a:p>
          <a:p>
            <a:pPr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61209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pPr>
              <a:defRPr/>
            </a:pPr>
            <a:r>
              <a:rPr lang="tr-TR" dirty="0"/>
              <a:t>Sindirim içeriğinde bulunan kolesterol esterleri, pankreastan salgılanan ‘kolesterol ester </a:t>
            </a:r>
            <a:r>
              <a:rPr lang="tr-TR" dirty="0" err="1"/>
              <a:t>hidrolaz</a:t>
            </a:r>
            <a:r>
              <a:rPr lang="tr-TR" dirty="0"/>
              <a:t>’ enzimi tarafından kolesterol ve yağ asidine parçalanır. </a:t>
            </a:r>
            <a:endParaRPr lang="tr-TR" dirty="0" smtClean="0"/>
          </a:p>
          <a:p>
            <a:pPr>
              <a:defRPr/>
            </a:pPr>
            <a:r>
              <a:rPr lang="tr-TR" dirty="0" err="1" smtClean="0"/>
              <a:t>Fosfolipidler</a:t>
            </a:r>
            <a:r>
              <a:rPr lang="tr-TR" dirty="0" smtClean="0"/>
              <a:t> </a:t>
            </a:r>
            <a:r>
              <a:rPr lang="tr-TR" dirty="0"/>
              <a:t>ise, yine pankreastan salgılanan ‘</a:t>
            </a:r>
            <a:r>
              <a:rPr lang="tr-TR" dirty="0" err="1"/>
              <a:t>fosfolipaz</a:t>
            </a:r>
            <a:r>
              <a:rPr lang="tr-TR" dirty="0"/>
              <a:t> A</a:t>
            </a:r>
            <a:r>
              <a:rPr lang="tr-TR" baseline="-25000" dirty="0"/>
              <a:t>2</a:t>
            </a:r>
            <a:r>
              <a:rPr lang="tr-TR" dirty="0"/>
              <a:t>’ ve ‘</a:t>
            </a:r>
            <a:r>
              <a:rPr lang="tr-TR" dirty="0" err="1"/>
              <a:t>lizofosfolipaz</a:t>
            </a:r>
            <a:r>
              <a:rPr lang="tr-TR" dirty="0"/>
              <a:t>’ tarafından parçalanırlar. 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2530676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760"/>
            <a:ext cx="8229600" cy="4857403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 err="1"/>
              <a:t>Fosfolipaz</a:t>
            </a:r>
            <a:r>
              <a:rPr lang="tr-TR" dirty="0"/>
              <a:t> A</a:t>
            </a:r>
            <a:r>
              <a:rPr lang="tr-TR" baseline="-25000" dirty="0"/>
              <a:t>2</a:t>
            </a:r>
            <a:r>
              <a:rPr lang="tr-TR" dirty="0"/>
              <a:t>, </a:t>
            </a:r>
            <a:r>
              <a:rPr lang="tr-TR" dirty="0" err="1"/>
              <a:t>gliserolün</a:t>
            </a:r>
            <a:r>
              <a:rPr lang="tr-TR" dirty="0"/>
              <a:t> 2. karbonuna bağlı olan yağ asidini ayırarak geriye </a:t>
            </a:r>
            <a:r>
              <a:rPr lang="tr-TR" dirty="0" err="1"/>
              <a:t>lizofosfolipidi</a:t>
            </a:r>
            <a:r>
              <a:rPr lang="tr-TR" dirty="0"/>
              <a:t> </a:t>
            </a:r>
            <a:r>
              <a:rPr lang="tr-TR" dirty="0" smtClean="0"/>
              <a:t>bırakır. </a:t>
            </a:r>
          </a:p>
          <a:p>
            <a:pPr>
              <a:defRPr/>
            </a:pPr>
            <a:r>
              <a:rPr lang="tr-TR" dirty="0" err="1" smtClean="0"/>
              <a:t>Lizofosfolipidde</a:t>
            </a:r>
            <a:r>
              <a:rPr lang="tr-TR" dirty="0" smtClean="0"/>
              <a:t> </a:t>
            </a:r>
            <a:r>
              <a:rPr lang="tr-TR" dirty="0" err="1"/>
              <a:t>gliserolün</a:t>
            </a:r>
            <a:r>
              <a:rPr lang="tr-TR" dirty="0"/>
              <a:t> 1. karbonuna bağlı olan yağ asidi ise </a:t>
            </a:r>
            <a:r>
              <a:rPr lang="tr-TR" dirty="0" err="1"/>
              <a:t>lizofosfolipaz</a:t>
            </a:r>
            <a:r>
              <a:rPr lang="tr-TR" dirty="0"/>
              <a:t> tarafından ayrılır.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Geriye </a:t>
            </a:r>
            <a:r>
              <a:rPr lang="tr-TR" dirty="0"/>
              <a:t>kalan </a:t>
            </a:r>
            <a:r>
              <a:rPr lang="tr-TR" dirty="0" err="1"/>
              <a:t>gliserilfosforil</a:t>
            </a:r>
            <a:r>
              <a:rPr lang="tr-TR" dirty="0"/>
              <a:t> baz </a:t>
            </a:r>
            <a:r>
              <a:rPr lang="tr-TR" dirty="0" err="1"/>
              <a:t>absorbe</a:t>
            </a:r>
            <a:r>
              <a:rPr lang="tr-TR" dirty="0"/>
              <a:t> edilebilir.</a:t>
            </a:r>
          </a:p>
          <a:p>
            <a:pPr eaLnBrk="1" hangingPunct="1">
              <a:defRPr/>
            </a:pPr>
            <a:endParaRPr lang="en-US" u="sng" dirty="0" smtClean="0"/>
          </a:p>
          <a:p>
            <a:pPr eaLnBrk="1" hangingPunct="1"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223237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836712"/>
            <a:ext cx="8229600" cy="5289451"/>
          </a:xfrm>
        </p:spPr>
        <p:txBody>
          <a:bodyPr>
            <a:normAutofit/>
          </a:bodyPr>
          <a:lstStyle/>
          <a:p>
            <a:pPr>
              <a:defRPr/>
            </a:pPr>
            <a:r>
              <a:rPr lang="tr-TR" dirty="0"/>
              <a:t>Pankreastan </a:t>
            </a:r>
            <a:r>
              <a:rPr lang="tr-TR" dirty="0" err="1"/>
              <a:t>lipid</a:t>
            </a:r>
            <a:r>
              <a:rPr lang="tr-TR" dirty="0"/>
              <a:t> sindirimi ile ilgili enzimlerin salgılanması GİS hormonları tarafından düzenlenir.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Bunlardan </a:t>
            </a:r>
            <a:r>
              <a:rPr lang="tr-TR" b="1" dirty="0" err="1"/>
              <a:t>kolesistokinin</a:t>
            </a:r>
            <a:r>
              <a:rPr lang="tr-TR" dirty="0"/>
              <a:t>, </a:t>
            </a:r>
            <a:r>
              <a:rPr lang="tr-TR" dirty="0" err="1"/>
              <a:t>peptid</a:t>
            </a:r>
            <a:r>
              <a:rPr lang="tr-TR" dirty="0"/>
              <a:t> yapıda küçük bir hormondur, salgılayan hücreler </a:t>
            </a:r>
            <a:r>
              <a:rPr lang="tr-TR" dirty="0" err="1"/>
              <a:t>jejenum</a:t>
            </a:r>
            <a:r>
              <a:rPr lang="tr-TR" dirty="0"/>
              <a:t> mukozasında yer alır. </a:t>
            </a:r>
            <a:endParaRPr lang="tr-TR" dirty="0" smtClean="0"/>
          </a:p>
          <a:p>
            <a:pPr>
              <a:defRPr/>
            </a:pPr>
            <a:r>
              <a:rPr lang="tr-TR" dirty="0" smtClean="0"/>
              <a:t>İnce </a:t>
            </a:r>
            <a:r>
              <a:rPr lang="tr-TR" dirty="0" err="1"/>
              <a:t>barsağa</a:t>
            </a:r>
            <a:r>
              <a:rPr lang="tr-TR" dirty="0"/>
              <a:t> gelen sindirim içeriğinde </a:t>
            </a:r>
            <a:r>
              <a:rPr lang="tr-TR" dirty="0" err="1"/>
              <a:t>lipidlerin</a:t>
            </a:r>
            <a:r>
              <a:rPr lang="tr-TR" dirty="0"/>
              <a:t> ve kısmen sindirilmiş proteinlerin bulunması salgılanmasını uyarır. </a:t>
            </a:r>
            <a:endParaRPr lang="en-US" u="sng" dirty="0" smtClean="0"/>
          </a:p>
        </p:txBody>
      </p:sp>
    </p:spTree>
    <p:extLst>
      <p:ext uri="{BB962C8B-B14F-4D97-AF65-F5344CB8AC3E}">
        <p14:creationId xmlns:p14="http://schemas.microsoft.com/office/powerpoint/2010/main" val="3883600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1298</Words>
  <Application>Microsoft Office PowerPoint</Application>
  <PresentationFormat>Ekran Gösterisi (4:3)</PresentationFormat>
  <Paragraphs>79</Paragraphs>
  <Slides>28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29" baseType="lpstr">
      <vt:lpstr>Ofis Teması</vt:lpstr>
      <vt:lpstr>Lipidlerin Sindirimi ve Emilimi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Depolanmış Triaçilgliserollerin Yağ Dokusundan Mobilize Edilmesi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Lipidlerin Sindirimi ve Emilimi</dc:title>
  <dc:creator>user</dc:creator>
  <cp:lastModifiedBy>user</cp:lastModifiedBy>
  <cp:revision>4</cp:revision>
  <dcterms:created xsi:type="dcterms:W3CDTF">2017-11-29T08:39:00Z</dcterms:created>
  <dcterms:modified xsi:type="dcterms:W3CDTF">2017-11-29T09:07:28Z</dcterms:modified>
</cp:coreProperties>
</file>