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73" r:id="rId3"/>
    <p:sldId id="274" r:id="rId4"/>
    <p:sldId id="275" r:id="rId5"/>
    <p:sldId id="276" r:id="rId6"/>
    <p:sldId id="277" r:id="rId7"/>
    <p:sldId id="278" r:id="rId8"/>
    <p:sldId id="279" r:id="rId9"/>
    <p:sldId id="280" r:id="rId10"/>
    <p:sldId id="281" r:id="rId11"/>
    <p:sldId id="282" r:id="rId12"/>
    <p:sldId id="283" r:id="rId13"/>
    <p:sldId id="284"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55" d="100"/>
          <a:sy n="55" d="100"/>
        </p:scale>
        <p:origin x="78"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CA430C0A-5464-4FE4-84EB-FF9C94016DF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8086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9F9C37B-1D36-470B-8223-D6C91242EC1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563731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7C6F52A-A82B-47A2-A83A-8C4C91F2D59F}"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506621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070A7B3-6521-4DCA-87E5-044747A908C1}"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194264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60C6404-AD6E-4860-8E75-697CA40B95DA}"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771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B134690-1557-4C89-A502-4959FE7FAD70}"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697057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4F7D4976-E339-4826-83B7-FBD03F55ECF8}" type="datetimeFigureOut">
              <a:rPr lang="en-US" smtClean="0"/>
              <a:t>7/9/2018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600691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Date Placeholder 2"/>
          <p:cNvSpPr>
            <a:spLocks noGrp="1"/>
          </p:cNvSpPr>
          <p:nvPr>
            <p:ph type="dt" sz="half" idx="10"/>
          </p:nvPr>
        </p:nvSpPr>
        <p:spPr/>
        <p:txBody>
          <a:bodyPr/>
          <a:lstStyle/>
          <a:p>
            <a:fld id="{E1037C31-9E7A-4F99-8774-A0E530DE1A42}" type="datetimeFigureOut">
              <a:rPr lang="en-US" smtClean="0"/>
              <a:t>7/9/2018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3415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78504F-A551-4DE0-9316-4DCD1D8CC752}" type="datetimeFigureOut">
              <a:rPr lang="en-US" smtClean="0"/>
              <a:t>7/9/2018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46212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1BE4249-C0D0-4B06-8692-E8BB871AF643}" type="datetimeFigureOut">
              <a:rPr lang="en-US" smtClean="0"/>
              <a:t>7/9/2018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A7A6979-0714-4377-B894-6BE4C2D6E202}" type="slidenum">
              <a:rPr lang="en-US" smtClean="0"/>
              <a:t>‹#›</a:t>
            </a:fld>
            <a:endParaRPr lang="en-US"/>
          </a:p>
        </p:txBody>
      </p:sp>
    </p:spTree>
    <p:extLst>
      <p:ext uri="{BB962C8B-B14F-4D97-AF65-F5344CB8AC3E}">
        <p14:creationId xmlns:p14="http://schemas.microsoft.com/office/powerpoint/2010/main" val="4166007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42B0DB6-F5C7-45FB-8CF3-31B45F9C2DAC}"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3513798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160EA64-D806-43AC-9DF2-F8C432F32B4C}" type="datetimeFigureOut">
              <a:rPr lang="en-US" smtClean="0"/>
              <a:t>7/9/2018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A7A6979-0714-4377-B894-6BE4C2D6E202}"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7911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3. HAFTA</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4400"/>
              <a:t>Felsefe ve bilimin ortak ve farklı özellikleri </a:t>
            </a:r>
          </a:p>
          <a:p>
            <a:pPr marL="0" indent="0">
              <a:buNone/>
            </a:pPr>
            <a:endParaRPr lang="tr-TR" sz="4400"/>
          </a:p>
          <a:p>
            <a:pPr>
              <a:buFont typeface="Arial" panose="020B0604020202020204" pitchFamily="34" charset="0"/>
              <a:buChar char="•"/>
            </a:pPr>
            <a:r>
              <a:rPr lang="tr-TR" sz="4400"/>
              <a:t>Bilimsel bilginin özellikleri</a:t>
            </a:r>
          </a:p>
          <a:p>
            <a:pPr marL="0" indent="0">
              <a:buNone/>
            </a:pPr>
            <a:endParaRPr lang="tr-TR" sz="4400"/>
          </a:p>
          <a:p>
            <a:pPr>
              <a:buFont typeface="Arial" panose="020B0604020202020204" pitchFamily="34" charset="0"/>
              <a:buChar char="•"/>
            </a:pPr>
            <a:r>
              <a:rPr lang="tr-TR" sz="4400"/>
              <a:t>Sosyal Bilimlerin Kuruluşu</a:t>
            </a:r>
          </a:p>
        </p:txBody>
      </p:sp>
    </p:spTree>
    <p:extLst>
      <p:ext uri="{BB962C8B-B14F-4D97-AF65-F5344CB8AC3E}">
        <p14:creationId xmlns:p14="http://schemas.microsoft.com/office/powerpoint/2010/main" val="4249605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Sosyal Bilimlerin Kuruluşu</a:t>
            </a:r>
            <a:endParaRPr lang="tr-TR"/>
          </a:p>
        </p:txBody>
      </p:sp>
      <p:sp>
        <p:nvSpPr>
          <p:cNvPr id="3" name="İçerik Yer Tutucusu 2"/>
          <p:cNvSpPr>
            <a:spLocks noGrp="1"/>
          </p:cNvSpPr>
          <p:nvPr>
            <p:ph idx="1"/>
          </p:nvPr>
        </p:nvSpPr>
        <p:spPr/>
        <p:txBody>
          <a:bodyPr/>
          <a:lstStyle/>
          <a:p>
            <a:r>
              <a:rPr lang="tr-TR" sz="2400" u="sng"/>
              <a:t>Siyasal olarak: </a:t>
            </a:r>
          </a:p>
          <a:p>
            <a:r>
              <a:rPr lang="tr-TR"/>
              <a:t>Fransız Devrimi ile gelen büyük  değişim ve ulus-devletlerin kurulması </a:t>
            </a:r>
          </a:p>
          <a:p>
            <a:r>
              <a:rPr lang="tr-TR" sz="2400" u="sng"/>
              <a:t>Ekonomik olarak:</a:t>
            </a:r>
          </a:p>
          <a:p>
            <a:r>
              <a:rPr lang="tr-TR"/>
              <a:t>Sanayi olgusu (işçi kitlelerinin varlığı, bilimsel örgütlenme, verimlilik, aşırı üretim, kar arayışı, rekabet…)</a:t>
            </a:r>
          </a:p>
          <a:p>
            <a:r>
              <a:rPr lang="tr-TR" sz="2400" u="sng"/>
              <a:t>Kültürel olarak:</a:t>
            </a:r>
          </a:p>
          <a:p>
            <a:r>
              <a:rPr lang="tr-TR"/>
              <a:t>Rasyonalizmin artması</a:t>
            </a:r>
          </a:p>
        </p:txBody>
      </p:sp>
    </p:spTree>
    <p:extLst>
      <p:ext uri="{BB962C8B-B14F-4D97-AF65-F5344CB8AC3E}">
        <p14:creationId xmlns:p14="http://schemas.microsoft.com/office/powerpoint/2010/main" val="373073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Sosyal Bilimlerin Kuruluşu</a:t>
            </a:r>
            <a:endParaRPr lang="tr-T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a:t>«Toplum» üzerinde neden düşünmeye başlıyoruz? </a:t>
            </a:r>
          </a:p>
          <a:p>
            <a:pPr>
              <a:buFont typeface="Arial" panose="020B0604020202020204" pitchFamily="34" charset="0"/>
              <a:buChar char="•"/>
            </a:pPr>
            <a:r>
              <a:rPr lang="tr-TR" sz="2400"/>
              <a:t>Yaşanan tüm bu değişimler karşısında, yöneticiler, siyasetçiler, aydınlar, “toplum” denen “nesne”nin kavranması, anlaşılması, bir düzene kavuşturulması, bu düzen temelinde yönetilmesi ve yönlendirilmesi gibi ihtiyaçlarla karşılaşmışlardır. </a:t>
            </a:r>
          </a:p>
          <a:p>
            <a:pPr>
              <a:buFont typeface="Arial" panose="020B0604020202020204" pitchFamily="34" charset="0"/>
              <a:buChar char="•"/>
            </a:pPr>
            <a:r>
              <a:rPr lang="tr-TR" sz="2400"/>
              <a:t>Tüm bu hızlı dönüşümün ardındaki katı olanı keşfetme çabası olarak, değişimi açıklayabilecek, topluma dair kendisi değişmez olanı, yasayı bulma amacıyla sosyal bilimler kurulur. Bu anlamda sosyal bilimlerin yasacı bilimler olarak (nomotetik) kurulduğunu söyleyebiliriz. </a:t>
            </a:r>
          </a:p>
          <a:p>
            <a:endParaRPr lang="tr-TR"/>
          </a:p>
        </p:txBody>
      </p:sp>
    </p:spTree>
    <p:extLst>
      <p:ext uri="{BB962C8B-B14F-4D97-AF65-F5344CB8AC3E}">
        <p14:creationId xmlns:p14="http://schemas.microsoft.com/office/powerpoint/2010/main" val="300419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Sosyal Bilimlerin Kuruluşu</a:t>
            </a:r>
            <a:endParaRPr lang="tr-TR"/>
          </a:p>
        </p:txBody>
      </p:sp>
      <p:sp>
        <p:nvSpPr>
          <p:cNvPr id="3" name="İçerik Yer Tutucusu 2"/>
          <p:cNvSpPr>
            <a:spLocks noGrp="1"/>
          </p:cNvSpPr>
          <p:nvPr>
            <p:ph idx="1"/>
          </p:nvPr>
        </p:nvSpPr>
        <p:spPr/>
        <p:txBody>
          <a:bodyPr/>
          <a:lstStyle/>
          <a:p>
            <a:pPr>
              <a:buFont typeface="Arial" panose="020B0604020202020204" pitchFamily="34" charset="0"/>
              <a:buChar char="•"/>
            </a:pPr>
            <a:r>
              <a:rPr lang="tr-TR"/>
              <a:t>16. ve 17. yüzyıllarda doğa bilimlerinin mottosu «Bilmek yapabilmektir» idi. Doğayı tümel olarak bilmek demek, ona aynı zamanda hakim olabilme gücünü de beraberinde getirir. </a:t>
            </a:r>
          </a:p>
          <a:p>
            <a:pPr>
              <a:buFont typeface="Arial" panose="020B0604020202020204" pitchFamily="34" charset="0"/>
              <a:buChar char="•"/>
            </a:pPr>
            <a:endParaRPr lang="tr-TR"/>
          </a:p>
          <a:p>
            <a:pPr>
              <a:buFont typeface="Arial" panose="020B0604020202020204" pitchFamily="34" charset="0"/>
              <a:buChar char="•"/>
            </a:pPr>
            <a:r>
              <a:rPr lang="tr-TR"/>
              <a:t>Sosyal bilimlerin de yasacı bir bilim olarak doğması bu anlayışla özdeştir. Değişen, dönüşen insanın ve toplumun yasalarını keşfetme ve bu yasaları keşfettikten sonra yönetme, kontrol etme, denetim altında tutma ve hakim olma amacını güder. </a:t>
            </a:r>
          </a:p>
          <a:p>
            <a:pPr>
              <a:buFont typeface="Arial" panose="020B0604020202020204" pitchFamily="34" charset="0"/>
              <a:buChar char="•"/>
            </a:pPr>
            <a:endParaRPr lang="tr-TR"/>
          </a:p>
          <a:p>
            <a:pPr>
              <a:buFont typeface="Arial" panose="020B0604020202020204" pitchFamily="34" charset="0"/>
              <a:buChar char="•"/>
            </a:pPr>
            <a:r>
              <a:rPr lang="tr-TR"/>
              <a:t>Bu nedenle, yeni bir sosyal düzenin istikrarlı biçimde kurulmasına çalışılacaksa, söz konusu bilimin olabildiğince </a:t>
            </a:r>
            <a:r>
              <a:rPr lang="tr-TR" b="1"/>
              <a:t>kesin (pozitif)</a:t>
            </a:r>
            <a:r>
              <a:rPr lang="tr-TR"/>
              <a:t> olmasında yarar vardı. Taklit edilecek model olarak gözlerini </a:t>
            </a:r>
            <a:r>
              <a:rPr lang="tr-TR" b="1"/>
              <a:t>Newton fiziğine</a:t>
            </a:r>
            <a:r>
              <a:rPr lang="tr-TR"/>
              <a:t> çevirdiler. Auguste Comte, kendi bilimsel yöntemini sosyal fizik olarak adlandırdı. </a:t>
            </a:r>
          </a:p>
        </p:txBody>
      </p:sp>
    </p:spTree>
    <p:extLst>
      <p:ext uri="{BB962C8B-B14F-4D97-AF65-F5344CB8AC3E}">
        <p14:creationId xmlns:p14="http://schemas.microsoft.com/office/powerpoint/2010/main" val="1472172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Sosyal Bilimlerin Kuruluşu</a:t>
            </a:r>
            <a:endParaRPr lang="tr-TR"/>
          </a:p>
        </p:txBody>
      </p:sp>
      <p:sp>
        <p:nvSpPr>
          <p:cNvPr id="3" name="İçerik Yer Tutucusu 2"/>
          <p:cNvSpPr>
            <a:spLocks noGrp="1"/>
          </p:cNvSpPr>
          <p:nvPr>
            <p:ph idx="1"/>
          </p:nvPr>
        </p:nvSpPr>
        <p:spPr/>
        <p:txBody>
          <a:bodyPr/>
          <a:lstStyle/>
          <a:p>
            <a:pPr marL="0" indent="0">
              <a:buNone/>
            </a:pPr>
            <a:r>
              <a:rPr lang="tr-TR" sz="2400" u="sng"/>
              <a:t>Üniversiteler</a:t>
            </a:r>
          </a:p>
          <a:p>
            <a:pPr>
              <a:buFont typeface="Arial" panose="020B0604020202020204" pitchFamily="34" charset="0"/>
              <a:buChar char="•"/>
            </a:pPr>
            <a:r>
              <a:rPr lang="tr-TR"/>
              <a:t>Modern devletin kararlarını dayandırabileceği daha kesin bilgiye duyduğu gereksinim nedeniyle 16. yüzyıldan beri ölmeye yüz tutmuş üniversiteler, 18. yüzyılın sonu ile 19. yüzyılda, bilginin yaratıldığı başlıca kurumsal yer olarak yeniden canlandı. </a:t>
            </a:r>
          </a:p>
          <a:p>
            <a:pPr marL="0" indent="0">
              <a:buNone/>
            </a:pPr>
            <a:endParaRPr lang="tr-TR"/>
          </a:p>
          <a:p>
            <a:pPr>
              <a:buFont typeface="Arial" panose="020B0604020202020204" pitchFamily="34" charset="0"/>
              <a:buChar char="•"/>
            </a:pPr>
            <a:r>
              <a:rPr lang="tr-TR"/>
              <a:t>On dokuzuncu yüzyılın entelektüel tarihine her şeyden önce, bilginin disiplinlere ayrılması ve meslekleşmesi, yani yeni bilgi üretmek üzere devamlılık gösteren kurumsal yapıların oluşturulması süreci damgasını vurmuştur. </a:t>
            </a:r>
          </a:p>
        </p:txBody>
      </p:sp>
    </p:spTree>
    <p:extLst>
      <p:ext uri="{BB962C8B-B14F-4D97-AF65-F5344CB8AC3E}">
        <p14:creationId xmlns:p14="http://schemas.microsoft.com/office/powerpoint/2010/main" val="2139312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Felsefe ve Bilimin Ortak Özellikleri</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a:t>Her ikisi de genel olarak akıl adına konuşurlar ve kendilerini akla dayanan nedenlerle, gerekçelerle haklı kılmaya çalışırlar.</a:t>
            </a:r>
          </a:p>
          <a:p>
            <a:r>
              <a:rPr lang="tr-TR" sz="2400"/>
              <a:t> </a:t>
            </a:r>
          </a:p>
          <a:p>
            <a:pPr>
              <a:buFont typeface="Arial" panose="020B0604020202020204" pitchFamily="34" charset="0"/>
              <a:buChar char="•"/>
            </a:pPr>
            <a:r>
              <a:rPr lang="tr-TR" sz="2400"/>
              <a:t>Her ikisi de bilinçli, yöntemli ve sistemli birer araştırma faaliyetidirler.</a:t>
            </a:r>
          </a:p>
          <a:p>
            <a:r>
              <a:rPr lang="tr-TR" sz="2400"/>
              <a:t> </a:t>
            </a:r>
          </a:p>
          <a:p>
            <a:pPr>
              <a:buFont typeface="Arial" panose="020B0604020202020204" pitchFamily="34" charset="0"/>
              <a:buChar char="•"/>
            </a:pPr>
            <a:r>
              <a:rPr lang="tr-TR" sz="2400"/>
              <a:t>Her ikisi de kavram ve soyutlamalar kullanarak ilke ve yasalara varmak isterler, genellemeler yaparlar. </a:t>
            </a:r>
          </a:p>
          <a:p>
            <a:endParaRPr lang="tr-TR"/>
          </a:p>
        </p:txBody>
      </p:sp>
    </p:spTree>
    <p:extLst>
      <p:ext uri="{BB962C8B-B14F-4D97-AF65-F5344CB8AC3E}">
        <p14:creationId xmlns:p14="http://schemas.microsoft.com/office/powerpoint/2010/main" val="355103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Felsefe ve Bilim Arasındaki Farklılıklar</a:t>
            </a:r>
          </a:p>
        </p:txBody>
      </p:sp>
      <p:sp>
        <p:nvSpPr>
          <p:cNvPr id="3" name="İçerik Yer Tutucusu 2"/>
          <p:cNvSpPr>
            <a:spLocks noGrp="1"/>
          </p:cNvSpPr>
          <p:nvPr>
            <p:ph idx="1"/>
          </p:nvPr>
        </p:nvSpPr>
        <p:spPr/>
        <p:txBody>
          <a:bodyPr>
            <a:normAutofit/>
          </a:bodyPr>
          <a:lstStyle/>
          <a:p>
            <a:r>
              <a:rPr lang="tr-TR"/>
              <a:t>1.Bilimin kavram ve soyutlamaları felsefeninkine göre daha az geneldir; bilim daha özel konuları ele alır. </a:t>
            </a:r>
          </a:p>
          <a:p>
            <a:endParaRPr lang="tr-TR"/>
          </a:p>
          <a:p>
            <a:r>
              <a:rPr lang="tr-TR"/>
              <a:t>2.Felsefenin hem olguları hem de değerleri ele almasına karşılık bilim ancak olgularla veya ancak bir olgu olarak değerlerle ilgilenir. Değerler, anlamlar, idealler, erekler bilimin konusu olamazlar. Yani bilim ele aldığı olgular üzerinde iyi, kötü, doğru, yanlış, haklı, haksız türünden değer hükümleri veremez; onlara idealler, anlamlar yükleyemez. </a:t>
            </a:r>
          </a:p>
          <a:p>
            <a:endParaRPr lang="tr-TR"/>
          </a:p>
          <a:p>
            <a:r>
              <a:rPr lang="tr-TR"/>
              <a:t>3.Bilimin önermelerinin doğrulanabilmelerine karşılık felsefenin önermeleri doğrulanamaz. Bilime dayanarak hesaplamalar yapıp öndeyilerde bulunma imkânına sahip olmamıza karşılık felsefede bu söz konusu değildir.</a:t>
            </a:r>
          </a:p>
          <a:p>
            <a:endParaRPr lang="tr-TR"/>
          </a:p>
        </p:txBody>
      </p:sp>
    </p:spTree>
    <p:extLst>
      <p:ext uri="{BB962C8B-B14F-4D97-AF65-F5344CB8AC3E}">
        <p14:creationId xmlns:p14="http://schemas.microsoft.com/office/powerpoint/2010/main" val="1654112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Felsefe ve Bilim Arasındaki Farklılıklar</a:t>
            </a:r>
          </a:p>
        </p:txBody>
      </p:sp>
      <p:sp>
        <p:nvSpPr>
          <p:cNvPr id="3" name="İçerik Yer Tutucusu 2"/>
          <p:cNvSpPr>
            <a:spLocks noGrp="1"/>
          </p:cNvSpPr>
          <p:nvPr>
            <p:ph idx="1"/>
          </p:nvPr>
        </p:nvSpPr>
        <p:spPr/>
        <p:txBody>
          <a:bodyPr/>
          <a:lstStyle/>
          <a:p>
            <a:pPr marL="0" indent="0">
              <a:buNone/>
            </a:pPr>
            <a:endParaRPr lang="tr-TR"/>
          </a:p>
          <a:p>
            <a:pPr>
              <a:buFont typeface="Arial" panose="020B0604020202020204" pitchFamily="34" charset="0"/>
              <a:buChar char="•"/>
            </a:pPr>
            <a:r>
              <a:rPr lang="tr-TR"/>
              <a:t> 4. Bilimsel araştırma ve buluşlar yapma yöntem ve usullerinin belli ve öğretilebilir olmalarına karşılık felsefenin filozoflar tarafından bile üzerinde uzlaşılan belli ve standart bir araştırma, düşünme yöntemi mevcut değildir.  </a:t>
            </a:r>
          </a:p>
          <a:p>
            <a:pPr>
              <a:buFont typeface="Arial" panose="020B0604020202020204" pitchFamily="34" charset="0"/>
              <a:buChar char="•"/>
            </a:pPr>
            <a:endParaRPr lang="tr-TR"/>
          </a:p>
          <a:p>
            <a:pPr>
              <a:buFont typeface="Arial" panose="020B0604020202020204" pitchFamily="34" charset="0"/>
              <a:buChar char="•"/>
            </a:pPr>
            <a:r>
              <a:rPr lang="tr-TR"/>
              <a:t>5. Bilime dayanılarak bilimin uygulaması olan teknolojiler yaratılabilmesine karşılık felsefede böyle bir imkân mevcut değildir. Felsefe bir düşünme (nazar, </a:t>
            </a:r>
            <a:r>
              <a:rPr lang="tr-TR" i="1"/>
              <a:t>theōria</a:t>
            </a:r>
            <a:r>
              <a:rPr lang="tr-TR"/>
              <a:t>) ve eylemedir (amel, </a:t>
            </a:r>
            <a:r>
              <a:rPr lang="tr-TR" i="1"/>
              <a:t>praksis</a:t>
            </a:r>
            <a:r>
              <a:rPr lang="tr-TR"/>
              <a:t>); bir yapma, meydana getirme (sanat,</a:t>
            </a:r>
            <a:r>
              <a:rPr lang="tr-TR" i="1"/>
              <a:t> production</a:t>
            </a:r>
            <a:r>
              <a:rPr lang="tr-TR"/>
              <a:t>, </a:t>
            </a:r>
            <a:r>
              <a:rPr lang="tr-TR" i="1"/>
              <a:t>tekhne</a:t>
            </a:r>
            <a:r>
              <a:rPr lang="tr-TR"/>
              <a:t>) değildir. </a:t>
            </a:r>
          </a:p>
          <a:p>
            <a:endParaRPr lang="tr-TR"/>
          </a:p>
        </p:txBody>
      </p:sp>
    </p:spTree>
    <p:extLst>
      <p:ext uri="{BB962C8B-B14F-4D97-AF65-F5344CB8AC3E}">
        <p14:creationId xmlns:p14="http://schemas.microsoft.com/office/powerpoint/2010/main" val="3520359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Bilimsel Bilginin Özellikleri</a:t>
            </a:r>
          </a:p>
        </p:txBody>
      </p:sp>
      <p:sp>
        <p:nvSpPr>
          <p:cNvPr id="3" name="İçerik Yer Tutucusu 2"/>
          <p:cNvSpPr>
            <a:spLocks noGrp="1"/>
          </p:cNvSpPr>
          <p:nvPr>
            <p:ph idx="1"/>
          </p:nvPr>
        </p:nvSpPr>
        <p:spPr/>
        <p:txBody>
          <a:bodyPr>
            <a:normAutofit/>
          </a:bodyPr>
          <a:lstStyle/>
          <a:p>
            <a:pPr>
              <a:lnSpc>
                <a:spcPct val="100000"/>
              </a:lnSpc>
              <a:buFont typeface="Arial" panose="020B0604020202020204" pitchFamily="34" charset="0"/>
              <a:buChar char="•"/>
            </a:pPr>
            <a:r>
              <a:rPr lang="tr-TR"/>
              <a:t>1.Bilimsel bilginin en önemli özelliği, ilerleyici olmasıdır. </a:t>
            </a:r>
          </a:p>
          <a:p>
            <a:pPr>
              <a:lnSpc>
                <a:spcPct val="100000"/>
              </a:lnSpc>
              <a:buFont typeface="Arial" panose="020B0604020202020204" pitchFamily="34" charset="0"/>
              <a:buChar char="•"/>
            </a:pPr>
            <a:endParaRPr lang="tr-TR"/>
          </a:p>
          <a:p>
            <a:pPr>
              <a:lnSpc>
                <a:spcPct val="100000"/>
              </a:lnSpc>
              <a:buFont typeface="Arial" panose="020B0604020202020204" pitchFamily="34" charset="0"/>
              <a:buChar char="•"/>
            </a:pPr>
            <a:r>
              <a:rPr lang="tr-TR"/>
              <a:t>2.Bilim veya bilimsel bilginin bir diğer özelliği, tarih boyunca birikmiş, artmış olmasıdır. </a:t>
            </a:r>
          </a:p>
          <a:p>
            <a:pPr>
              <a:lnSpc>
                <a:spcPct val="100000"/>
              </a:lnSpc>
              <a:buFont typeface="Arial" panose="020B0604020202020204" pitchFamily="34" charset="0"/>
              <a:buChar char="•"/>
            </a:pPr>
            <a:endParaRPr lang="tr-TR"/>
          </a:p>
          <a:p>
            <a:pPr>
              <a:lnSpc>
                <a:spcPct val="100000"/>
              </a:lnSpc>
              <a:buFont typeface="Arial" panose="020B0604020202020204" pitchFamily="34" charset="0"/>
              <a:buChar char="•"/>
            </a:pPr>
            <a:r>
              <a:rPr lang="tr-TR"/>
              <a:t>3.Bilimsel bilgiler herkese açıktır, toplumsaldır</a:t>
            </a:r>
            <a:r>
              <a:rPr lang="tr-TR" i="1"/>
              <a:t>. </a:t>
            </a:r>
            <a:r>
              <a:rPr lang="tr-TR"/>
              <a:t>Bu toplumsallık, aynı yöntemi kullanan herkesin aynı şekilde ulaşabileceği anlamında bir toplumsallıktır.  </a:t>
            </a:r>
          </a:p>
          <a:p>
            <a:pPr>
              <a:lnSpc>
                <a:spcPct val="100000"/>
              </a:lnSpc>
              <a:buFont typeface="Arial" panose="020B0604020202020204" pitchFamily="34" charset="0"/>
              <a:buChar char="•"/>
            </a:pPr>
            <a:endParaRPr lang="tr-TR"/>
          </a:p>
          <a:p>
            <a:pPr>
              <a:lnSpc>
                <a:spcPct val="100000"/>
              </a:lnSpc>
              <a:buFont typeface="Arial" panose="020B0604020202020204" pitchFamily="34" charset="0"/>
              <a:buChar char="•"/>
            </a:pPr>
            <a:r>
              <a:rPr lang="tr-TR"/>
              <a:t>4.Bilim dinamiktir, yani sürekli değişme, gelişme, ilerleme içindedir. </a:t>
            </a:r>
          </a:p>
          <a:p>
            <a:endParaRPr lang="tr-TR"/>
          </a:p>
        </p:txBody>
      </p:sp>
    </p:spTree>
    <p:extLst>
      <p:ext uri="{BB962C8B-B14F-4D97-AF65-F5344CB8AC3E}">
        <p14:creationId xmlns:p14="http://schemas.microsoft.com/office/powerpoint/2010/main" val="2576051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Bilimsel Bilginin Özellikleri</a:t>
            </a:r>
            <a:endParaRPr lang="tr-TR"/>
          </a:p>
        </p:txBody>
      </p:sp>
      <p:sp>
        <p:nvSpPr>
          <p:cNvPr id="3" name="İçerik Yer Tutucusu 2"/>
          <p:cNvSpPr>
            <a:spLocks noGrp="1"/>
          </p:cNvSpPr>
          <p:nvPr>
            <p:ph idx="1"/>
          </p:nvPr>
        </p:nvSpPr>
        <p:spPr/>
        <p:txBody>
          <a:bodyPr>
            <a:normAutofit/>
          </a:bodyPr>
          <a:lstStyle/>
          <a:p>
            <a:r>
              <a:rPr lang="tr-TR" sz="2400"/>
              <a:t>5. </a:t>
            </a:r>
            <a:r>
              <a:rPr lang="tr-TR" sz="2400" u="sng"/>
              <a:t>Olgusallık : </a:t>
            </a:r>
            <a:r>
              <a:rPr lang="tr-TR" sz="2400"/>
              <a:t>Bilimin konusu olgulardır. Bilim doğada her an var olabilen, olaylar zincirini, olguları inceler ve bunlara doğal olgular denir. Sosyal bilimler ise dil, din, hukuk, sanat, siyaset gibi yapay olguları inceler. </a:t>
            </a:r>
          </a:p>
          <a:p>
            <a:endParaRPr lang="tr-TR" sz="2400" u="sng"/>
          </a:p>
          <a:p>
            <a:r>
              <a:rPr lang="tr-TR" sz="2400"/>
              <a:t>6. </a:t>
            </a:r>
            <a:r>
              <a:rPr lang="tr-TR" sz="2400" u="sng"/>
              <a:t>Nesnellik</a:t>
            </a:r>
            <a:r>
              <a:rPr lang="tr-TR" sz="2400"/>
              <a:t>: Bilimsel bilgiyi üreten insandır ancak bu bilginin özelliği, insandan bağımsız veya bütün insanlar için ortak olan nesnel bir alana ait olmasıdır. Bilimin nesnelliği, konusunun nesnelliğinin bir sonucudur. </a:t>
            </a:r>
          </a:p>
        </p:txBody>
      </p:sp>
    </p:spTree>
    <p:extLst>
      <p:ext uri="{BB962C8B-B14F-4D97-AF65-F5344CB8AC3E}">
        <p14:creationId xmlns:p14="http://schemas.microsoft.com/office/powerpoint/2010/main" val="2724744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Bilimsel Bilginin Özellikleri</a:t>
            </a:r>
            <a:endParaRPr lang="tr-TR"/>
          </a:p>
        </p:txBody>
      </p:sp>
      <p:sp>
        <p:nvSpPr>
          <p:cNvPr id="3" name="İçerik Yer Tutucusu 2"/>
          <p:cNvSpPr>
            <a:spLocks noGrp="1"/>
          </p:cNvSpPr>
          <p:nvPr>
            <p:ph idx="1"/>
          </p:nvPr>
        </p:nvSpPr>
        <p:spPr/>
        <p:txBody>
          <a:bodyPr>
            <a:normAutofit/>
          </a:bodyPr>
          <a:lstStyle/>
          <a:p>
            <a:r>
              <a:rPr lang="tr-TR" sz="2400"/>
              <a:t>7. </a:t>
            </a:r>
            <a:r>
              <a:rPr lang="tr-TR" sz="2400" u="sng"/>
              <a:t>Mantıksallık:</a:t>
            </a:r>
            <a:r>
              <a:rPr lang="tr-TR" sz="2400"/>
              <a:t> Bilimsel önermeler mantık ilkelerine dayanır. Mantık ilkeleri, biçimsel düşünme kalıplarıdır; doğru düşünebilmek için uyulması gereken temel ilkelerdir.  Özdeşlik ilkesi, çelişmezlik ilkesi, üçüncü halin imkânsızlığı ilkesi. Mantıksallık dış dünyanın değil, bilimin bir özelliğidir. </a:t>
            </a:r>
          </a:p>
          <a:p>
            <a:r>
              <a:rPr lang="tr-TR" sz="2400"/>
              <a:t>8. </a:t>
            </a:r>
            <a:r>
              <a:rPr lang="tr-TR" sz="2400" u="sng"/>
              <a:t>Nicelcilik: </a:t>
            </a:r>
            <a:r>
              <a:rPr lang="tr-TR" sz="2400"/>
              <a:t>Bilim nicel önermeler üretir, ölçümlere dayanır, ölçüm yapar. Bunun nedeni de doğanın rasyonel, düzenli bir işleyişi olduğu görüşüdür. </a:t>
            </a:r>
          </a:p>
          <a:p>
            <a:r>
              <a:rPr lang="tr-TR" sz="2400"/>
              <a:t>9. </a:t>
            </a:r>
            <a:r>
              <a:rPr lang="tr-TR" sz="2400" u="sng"/>
              <a:t>Nedenselcilik:</a:t>
            </a:r>
            <a:r>
              <a:rPr lang="tr-TR" sz="2400"/>
              <a:t> Bilim doğaya nedensellik ilişkisi çerçevesinde bakar, olaylar-olgular arasındaki neden-sonuç ilişkilerini açıklamaya çalışır. Her şeyin bir nedeni vardır; her neden bir etki doğurur.</a:t>
            </a:r>
          </a:p>
        </p:txBody>
      </p:sp>
    </p:spTree>
    <p:extLst>
      <p:ext uri="{BB962C8B-B14F-4D97-AF65-F5344CB8AC3E}">
        <p14:creationId xmlns:p14="http://schemas.microsoft.com/office/powerpoint/2010/main" val="4230485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Bilimsel Bilginin Özellikleri</a:t>
            </a:r>
            <a:endParaRPr lang="tr-TR"/>
          </a:p>
        </p:txBody>
      </p:sp>
      <p:sp>
        <p:nvSpPr>
          <p:cNvPr id="3" name="İçerik Yer Tutucusu 2"/>
          <p:cNvSpPr>
            <a:spLocks noGrp="1"/>
          </p:cNvSpPr>
          <p:nvPr>
            <p:ph idx="1"/>
          </p:nvPr>
        </p:nvSpPr>
        <p:spPr/>
        <p:txBody>
          <a:bodyPr>
            <a:normAutofit fontScale="92500"/>
          </a:bodyPr>
          <a:lstStyle/>
          <a:p>
            <a:r>
              <a:rPr lang="tr-TR" sz="2200"/>
              <a:t>10. </a:t>
            </a:r>
            <a:r>
              <a:rPr lang="tr-TR" sz="2400" u="sng"/>
              <a:t>Genelleştiricilik: </a:t>
            </a:r>
            <a:r>
              <a:rPr lang="tr-TR" sz="2400"/>
              <a:t>Bilim genelleştiricidir. Deneysel bilimlerde kullanılan ve bir olay hakkında yaptığımız sınırlı sayıdaki gözlemlerden, onları aşan bir genelleme yapmaktan ibaret olan bu akıl yürütme biçimine tümevarımsal akıl yürütme veya </a:t>
            </a:r>
            <a:r>
              <a:rPr lang="tr-TR" sz="2400" b="1" u="sng"/>
              <a:t>tümevarım</a:t>
            </a:r>
            <a:r>
              <a:rPr lang="tr-TR" sz="2400" u="sng"/>
              <a:t> </a:t>
            </a:r>
            <a:r>
              <a:rPr lang="tr-TR" sz="2400" i="1"/>
              <a:t>(endüksiyon)</a:t>
            </a:r>
            <a:r>
              <a:rPr lang="tr-TR" sz="2400"/>
              <a:t> denir. </a:t>
            </a:r>
          </a:p>
          <a:p>
            <a:r>
              <a:rPr lang="tr-TR" sz="2400"/>
              <a:t>Formel bilimciler, tümevarımdan farklı olarak tümdengelim yöntemini kullanırlar. Formel bilimci, yani bir matematikçi veya mantıkçı, önermelerin olgularla uyuşup uyuşmadığı ile ilgilenmez. O sadece önermelerin birbirleriyle olan bağlantısı, yani mantıksal bağlantı üzerinde durur. Öncüllerin sonucu zorunlu kıldığı her akıl yürütmeye tümdengelimsel akıl yürütme ya da </a:t>
            </a:r>
            <a:r>
              <a:rPr lang="tr-TR" sz="2400" b="1" u="sng"/>
              <a:t>tümdengelim</a:t>
            </a:r>
            <a:r>
              <a:rPr lang="tr-TR" sz="2400"/>
              <a:t> </a:t>
            </a:r>
            <a:r>
              <a:rPr lang="tr-TR" sz="2400" i="1"/>
              <a:t>(dedüksiyon)</a:t>
            </a:r>
            <a:r>
              <a:rPr lang="tr-TR" sz="2400"/>
              <a:t> denir. )</a:t>
            </a:r>
          </a:p>
          <a:p>
            <a:r>
              <a:rPr lang="tr-TR" sz="2400"/>
              <a:t> </a:t>
            </a:r>
          </a:p>
          <a:p>
            <a:r>
              <a:rPr lang="tr-TR"/>
              <a:t> </a:t>
            </a:r>
          </a:p>
        </p:txBody>
      </p:sp>
    </p:spTree>
    <p:extLst>
      <p:ext uri="{BB962C8B-B14F-4D97-AF65-F5344CB8AC3E}">
        <p14:creationId xmlns:p14="http://schemas.microsoft.com/office/powerpoint/2010/main" val="1254563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Sosyal Bilimlerin Kuruluşu</a:t>
            </a:r>
          </a:p>
        </p:txBody>
      </p:sp>
      <p:sp>
        <p:nvSpPr>
          <p:cNvPr id="3" name="İçerik Yer Tutucusu 2"/>
          <p:cNvSpPr>
            <a:spLocks noGrp="1"/>
          </p:cNvSpPr>
          <p:nvPr>
            <p:ph idx="1"/>
          </p:nvPr>
        </p:nvSpPr>
        <p:spPr/>
        <p:txBody>
          <a:bodyPr>
            <a:normAutofit fontScale="85000" lnSpcReduction="10000"/>
          </a:bodyPr>
          <a:lstStyle/>
          <a:p>
            <a:pPr>
              <a:buFont typeface="Arial" panose="020B0604020202020204" pitchFamily="34" charset="0"/>
              <a:buChar char="•"/>
            </a:pPr>
            <a:r>
              <a:rPr lang="tr-TR" sz="2400"/>
              <a:t>Modern bir olgu olarak sosyal bilimler 19. yüzyılda ortaya çıkmıştır. </a:t>
            </a:r>
          </a:p>
          <a:p>
            <a:pPr>
              <a:buFont typeface="Arial" panose="020B0604020202020204" pitchFamily="34" charset="0"/>
              <a:buChar char="•"/>
            </a:pPr>
            <a:endParaRPr lang="tr-TR" sz="2400"/>
          </a:p>
          <a:p>
            <a:pPr>
              <a:buFont typeface="Arial" panose="020B0604020202020204" pitchFamily="34" charset="0"/>
              <a:buChar char="•"/>
            </a:pPr>
            <a:r>
              <a:rPr lang="tr-TR" sz="2400"/>
              <a:t>Sosyal bilim modern dünyaya ait bir girişimdir. Modern dünyada gerçeklik hakkında, bir biçimde ampirik olarak doğrulanan sistemli, dünyevi bilgi üretme çabasına dayanır. Adına “Büyük Dönüşüm” dediğimiz değişimi, diğer bir deyişle moderniteyi anlama çabası ile ortaya çıkmıştır. </a:t>
            </a:r>
          </a:p>
          <a:p>
            <a:pPr>
              <a:buFont typeface="Arial" panose="020B0604020202020204" pitchFamily="34" charset="0"/>
              <a:buChar char="•"/>
            </a:pPr>
            <a:endParaRPr lang="tr-TR" sz="2400"/>
          </a:p>
          <a:p>
            <a:pPr>
              <a:buFont typeface="Arial" panose="020B0604020202020204" pitchFamily="34" charset="0"/>
              <a:buChar char="•"/>
            </a:pPr>
            <a:r>
              <a:rPr lang="tr-TR" sz="2400"/>
              <a:t>Modernite olarak adlandırılan dönem, yeni sosyal yaşam biçimlerinin çarpıcı biçimde gelişimine yol açan karmaşık, sosyal, ekonomik, politik ve kültürel süreçleri içermektedir. </a:t>
            </a:r>
          </a:p>
          <a:p>
            <a:endParaRPr lang="tr-TR"/>
          </a:p>
          <a:p>
            <a:pPr marL="0" indent="0">
              <a:buNone/>
            </a:pPr>
            <a:endParaRPr lang="tr-TR"/>
          </a:p>
          <a:p>
            <a:r>
              <a:rPr lang="tr-TR"/>
              <a:t> </a:t>
            </a:r>
          </a:p>
          <a:p>
            <a:endParaRPr lang="tr-TR"/>
          </a:p>
        </p:txBody>
      </p:sp>
    </p:spTree>
    <p:extLst>
      <p:ext uri="{BB962C8B-B14F-4D97-AF65-F5344CB8AC3E}">
        <p14:creationId xmlns:p14="http://schemas.microsoft.com/office/powerpoint/2010/main" val="3224690585"/>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0</TotalTime>
  <Words>875</Words>
  <Application>Microsoft Office PowerPoint</Application>
  <PresentationFormat>Geniş ekran</PresentationFormat>
  <Paragraphs>75</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Geçmişe bakış</vt:lpstr>
      <vt:lpstr>3. HAFTA</vt:lpstr>
      <vt:lpstr>Felsefe ve Bilimin Ortak Özellikleri</vt:lpstr>
      <vt:lpstr>Felsefe ve Bilim Arasındaki Farklılıklar</vt:lpstr>
      <vt:lpstr>Felsefe ve Bilim Arasındaki Farklılıklar</vt:lpstr>
      <vt:lpstr>Bilimsel Bilginin Özellikleri</vt:lpstr>
      <vt:lpstr>Bilimsel Bilginin Özellikleri</vt:lpstr>
      <vt:lpstr>Bilimsel Bilginin Özellikleri</vt:lpstr>
      <vt:lpstr>Bilimsel Bilginin Özellikleri</vt:lpstr>
      <vt:lpstr>Sosyal Bilimlerin Kuruluşu</vt:lpstr>
      <vt:lpstr>Sosyal Bilimlerin Kuruluşu</vt:lpstr>
      <vt:lpstr>Sosyal Bilimlerin Kuruluşu</vt:lpstr>
      <vt:lpstr>Sosyal Bilimlerin Kuruluşu</vt:lpstr>
      <vt:lpstr>Sosyal Bilimlerin Kuruluşu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HAFTA</dc:title>
  <dc:creator>Hasan.Pekdemir</dc:creator>
  <cp:lastModifiedBy>Hasan.Pekdemir</cp:lastModifiedBy>
  <cp:revision>1</cp:revision>
  <dcterms:created xsi:type="dcterms:W3CDTF">2018-07-09T08:16:30Z</dcterms:created>
  <dcterms:modified xsi:type="dcterms:W3CDTF">2018-07-09T08:16:57Z</dcterms:modified>
</cp:coreProperties>
</file>