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5" r:id="rId3"/>
    <p:sldId id="300" r:id="rId4"/>
    <p:sldId id="303" r:id="rId5"/>
    <p:sldId id="307" r:id="rId6"/>
    <p:sldId id="311" r:id="rId7"/>
    <p:sldId id="315" r:id="rId8"/>
    <p:sldId id="318" r:id="rId9"/>
    <p:sldId id="321"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50"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Başlık 7"/>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bwMode="auto">
          <a:xfrm rot="5400000">
            <a:off x="7764621" y="1174097"/>
            <a:ext cx="2286000" cy="381000"/>
          </a:xfrm>
        </p:spPr>
        <p:txBody>
          <a:bodyPr/>
          <a:lstStyle/>
          <a:p>
            <a:fld id="{A23720DD-5B6D-40BF-8493-A6B52D484E6B}" type="datetimeFigureOut">
              <a:rPr lang="tr-TR" smtClean="0"/>
              <a:t>12.12.2020</a:t>
            </a:fld>
            <a:endParaRPr lang="tr-TR"/>
          </a:p>
        </p:txBody>
      </p:sp>
      <p:sp>
        <p:nvSpPr>
          <p:cNvPr id="17" name="Altbilgi Yer Tutucusu 16"/>
          <p:cNvSpPr>
            <a:spLocks noGrp="1"/>
          </p:cNvSpPr>
          <p:nvPr>
            <p:ph type="ftr" sz="quarter" idx="11"/>
          </p:nvPr>
        </p:nvSpPr>
        <p:spPr bwMode="auto">
          <a:xfrm rot="5400000">
            <a:off x="7077269" y="4181669"/>
            <a:ext cx="3657600" cy="384048"/>
          </a:xfrm>
        </p:spPr>
        <p:txBody>
          <a:bodyPr/>
          <a:lstStyle/>
          <a:p>
            <a:endParaRPr lang="tr-TR"/>
          </a:p>
        </p:txBody>
      </p:sp>
      <p:sp>
        <p:nvSpPr>
          <p:cNvPr id="10" name="Dikdörtgen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Dikdörtgen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Dikdörtgen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üz Bağlayıcı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Düz Bağlayıcı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Düz Bağlayıcı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Dikdörtgen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ayt Numarası Yer Tutucusu 28"/>
          <p:cNvSpPr>
            <a:spLocks noGrp="1"/>
          </p:cNvSpPr>
          <p:nvPr>
            <p:ph type="sldNum" sz="quarter" idx="12"/>
          </p:nvPr>
        </p:nvSpPr>
        <p:spPr bwMode="auto">
          <a:xfrm>
            <a:off x="1325544" y="4928702"/>
            <a:ext cx="609600" cy="517524"/>
          </a:xfrm>
        </p:spPr>
        <p:txBody>
          <a:bodyPr/>
          <a:lstStyle/>
          <a:p>
            <a:fld id="{F302176B-0E47-46AC-8F43-DAB4B8A37D06}"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12.12.2020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12.12.2020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8" name="İçerik Yer Tutucusu 7"/>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4"/>
          </p:nvPr>
        </p:nvSpPr>
        <p:spPr/>
        <p:txBody>
          <a:bodyPr rtlCol="0"/>
          <a:lstStyle/>
          <a:p>
            <a:fld id="{A23720DD-5B6D-40BF-8493-A6B52D484E6B}" type="datetimeFigureOut">
              <a:rPr lang="tr-TR" smtClean="0"/>
              <a:t>12.12.2020</a:t>
            </a:fld>
            <a:endParaRPr lang="tr-TR"/>
          </a:p>
        </p:txBody>
      </p:sp>
      <p:sp>
        <p:nvSpPr>
          <p:cNvPr id="9" name="Slayt Numarası Yer Tutucusu 8"/>
          <p:cNvSpPr>
            <a:spLocks noGrp="1"/>
          </p:cNvSpPr>
          <p:nvPr>
            <p:ph type="sldNum" sz="quarter" idx="15"/>
          </p:nvPr>
        </p:nvSpPr>
        <p:spPr/>
        <p:txBody>
          <a:bodyPr rtlCol="0"/>
          <a:lstStyle/>
          <a:p>
            <a:fld id="{F302176B-0E47-46AC-8F43-DAB4B8A37D06}" type="slidenum">
              <a:rPr lang="tr-TR" smtClean="0"/>
              <a:t>‹#›</a:t>
            </a:fld>
            <a:endParaRPr lang="tr-TR"/>
          </a:p>
        </p:txBody>
      </p:sp>
      <p:sp>
        <p:nvSpPr>
          <p:cNvPr id="10" name="Altbilgi Yer Tutucusu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bwMode="auto">
          <a:xfrm rot="5400000">
            <a:off x="7763256" y="1170432"/>
            <a:ext cx="2286000" cy="381000"/>
          </a:xfrm>
        </p:spPr>
        <p:txBody>
          <a:bodyPr/>
          <a:lstStyle/>
          <a:p>
            <a:fld id="{A23720DD-5B6D-40BF-8493-A6B52D484E6B}" type="datetimeFigureOut">
              <a:rPr lang="tr-TR" smtClean="0"/>
              <a:t>12.12.2020</a:t>
            </a:fld>
            <a:endParaRPr lang="tr-TR"/>
          </a:p>
        </p:txBody>
      </p:sp>
      <p:sp>
        <p:nvSpPr>
          <p:cNvPr id="5" name="Altbilgi Yer Tutucusu 4"/>
          <p:cNvSpPr>
            <a:spLocks noGrp="1"/>
          </p:cNvSpPr>
          <p:nvPr>
            <p:ph type="ftr" sz="quarter" idx="11"/>
          </p:nvPr>
        </p:nvSpPr>
        <p:spPr bwMode="auto">
          <a:xfrm rot="5400000">
            <a:off x="7077456" y="4178808"/>
            <a:ext cx="3657600" cy="384048"/>
          </a:xfrm>
        </p:spPr>
        <p:txBody>
          <a:bodyPr/>
          <a:lstStyle/>
          <a:p>
            <a:endParaRPr lang="tr-TR"/>
          </a:p>
        </p:txBody>
      </p:sp>
      <p:sp>
        <p:nvSpPr>
          <p:cNvPr id="9" name="Dikdörtgen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Dikdörtgen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ikdörtgen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Düz Bağlayıcı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Düz Bağlayıcı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ikdörtgen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Düz Bağlayıcı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ayt Numarası Yer Tutucusu 5"/>
          <p:cNvSpPr>
            <a:spLocks noGrp="1"/>
          </p:cNvSpPr>
          <p:nvPr>
            <p:ph type="sldNum" sz="quarter" idx="12"/>
          </p:nvPr>
        </p:nvSpPr>
        <p:spPr bwMode="auto">
          <a:xfrm>
            <a:off x="1340616" y="4928702"/>
            <a:ext cx="609600" cy="517524"/>
          </a:xfrm>
        </p:spPr>
        <p:txBody>
          <a:bodyPr/>
          <a:lstStyle/>
          <a:p>
            <a:fld id="{F302176B-0E47-46AC-8F43-DAB4B8A37D06}"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5" name="Veri Yer Tutucusu 4"/>
          <p:cNvSpPr>
            <a:spLocks noGrp="1"/>
          </p:cNvSpPr>
          <p:nvPr>
            <p:ph type="dt" sz="half" idx="10"/>
          </p:nvPr>
        </p:nvSpPr>
        <p:spPr/>
        <p:txBody>
          <a:bodyPr/>
          <a:lstStyle/>
          <a:p>
            <a:fld id="{A23720DD-5B6D-40BF-8493-A6B52D484E6B}" type="datetimeFigureOut">
              <a:rPr lang="tr-TR" smtClean="0"/>
              <a:t>12.12.2020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
        <p:nvSpPr>
          <p:cNvPr id="9" name="İçerik Yer Tutucusu 8"/>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İçerik Yer Tutucusu 10"/>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Veri Yer Tutucusu 6"/>
          <p:cNvSpPr>
            <a:spLocks noGrp="1"/>
          </p:cNvSpPr>
          <p:nvPr>
            <p:ph type="dt" sz="half" idx="10"/>
          </p:nvPr>
        </p:nvSpPr>
        <p:spPr/>
        <p:txBody>
          <a:bodyPr/>
          <a:lstStyle/>
          <a:p>
            <a:fld id="{A23720DD-5B6D-40BF-8493-A6B52D484E6B}" type="datetimeFigureOut">
              <a:rPr lang="tr-TR" smtClean="0"/>
              <a:t>12.12.2020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302176B-0E47-46AC-8F43-DAB4B8A37D06}" type="slidenum">
              <a:rPr lang="tr-TR" smtClean="0"/>
              <a:t>‹#›</a:t>
            </a:fld>
            <a:endParaRPr lang="tr-TR"/>
          </a:p>
        </p:txBody>
      </p:sp>
      <p:sp>
        <p:nvSpPr>
          <p:cNvPr id="11" name="İçerik Yer Tutucusu 10"/>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İçerik Yer Tutucusu 12"/>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Metin Yer Tutucusu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Metin Yer Tutucusu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6" name="Veri Yer Tutucusu 5"/>
          <p:cNvSpPr>
            <a:spLocks noGrp="1"/>
          </p:cNvSpPr>
          <p:nvPr>
            <p:ph type="dt" sz="half" idx="10"/>
          </p:nvPr>
        </p:nvSpPr>
        <p:spPr/>
        <p:txBody>
          <a:bodyPr rtlCol="0"/>
          <a:lstStyle/>
          <a:p>
            <a:fld id="{A23720DD-5B6D-40BF-8493-A6B52D484E6B}" type="datetimeFigureOut">
              <a:rPr lang="tr-TR" smtClean="0"/>
              <a:t>12.12.2020</a:t>
            </a:fld>
            <a:endParaRPr lang="tr-TR"/>
          </a:p>
        </p:txBody>
      </p:sp>
      <p:sp>
        <p:nvSpPr>
          <p:cNvPr id="7" name="Slayt Numarası Yer Tutucusu 6"/>
          <p:cNvSpPr>
            <a:spLocks noGrp="1"/>
          </p:cNvSpPr>
          <p:nvPr>
            <p:ph type="sldNum" sz="quarter" idx="11"/>
          </p:nvPr>
        </p:nvSpPr>
        <p:spPr/>
        <p:txBody>
          <a:bodyPr rtlCol="0"/>
          <a:lstStyle/>
          <a:p>
            <a:fld id="{F302176B-0E47-46AC-8F43-DAB4B8A37D06}" type="slidenum">
              <a:rPr lang="tr-TR" smtClean="0"/>
              <a:t>‹#›</a:t>
            </a:fld>
            <a:endParaRPr lang="tr-TR"/>
          </a:p>
        </p:txBody>
      </p:sp>
      <p:sp>
        <p:nvSpPr>
          <p:cNvPr id="8" name="Altbilgi Yer Tutucusu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23720DD-5B6D-40BF-8493-A6B52D484E6B}" type="datetimeFigureOut">
              <a:rPr lang="tr-TR" smtClean="0"/>
              <a:t>12.12.2020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Düz Bağlayıcı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Başlık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Düz Bağlayıcı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Düz Bağlayıcı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Düz Bağlayıcı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Dikdörtgen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İçerik Yer Tutucusu 17"/>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Veri Yer Tutucusu 20"/>
          <p:cNvSpPr>
            <a:spLocks noGrp="1"/>
          </p:cNvSpPr>
          <p:nvPr>
            <p:ph type="dt" sz="half" idx="14"/>
          </p:nvPr>
        </p:nvSpPr>
        <p:spPr/>
        <p:txBody>
          <a:bodyPr rtlCol="0"/>
          <a:lstStyle/>
          <a:p>
            <a:fld id="{A23720DD-5B6D-40BF-8493-A6B52D484E6B}" type="datetimeFigureOut">
              <a:rPr lang="tr-TR" smtClean="0"/>
              <a:t>12.12.2020</a:t>
            </a:fld>
            <a:endParaRPr lang="tr-TR"/>
          </a:p>
        </p:txBody>
      </p:sp>
      <p:sp>
        <p:nvSpPr>
          <p:cNvPr id="22" name="Slayt Numarası Yer Tutucusu 21"/>
          <p:cNvSpPr>
            <a:spLocks noGrp="1"/>
          </p:cNvSpPr>
          <p:nvPr>
            <p:ph type="sldNum" sz="quarter" idx="15"/>
          </p:nvPr>
        </p:nvSpPr>
        <p:spPr/>
        <p:txBody>
          <a:bodyPr rtlCol="0"/>
          <a:lstStyle/>
          <a:p>
            <a:fld id="{F302176B-0E47-46AC-8F43-DAB4B8A37D06}" type="slidenum">
              <a:rPr lang="tr-TR" smtClean="0"/>
              <a:t>‹#›</a:t>
            </a:fld>
            <a:endParaRPr lang="tr-TR"/>
          </a:p>
        </p:txBody>
      </p:sp>
      <p:sp>
        <p:nvSpPr>
          <p:cNvPr id="23" name="Altbilgi Yer Tutucusu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Düz Bağlayıcı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Başlık 1"/>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Düz Bağlayıcı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Dikdörtgen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üz Bağlayıcı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Düz Bağlayıcı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Düz Bağlayıcı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Veri Yer Tutucusu 16"/>
          <p:cNvSpPr>
            <a:spLocks noGrp="1"/>
          </p:cNvSpPr>
          <p:nvPr>
            <p:ph type="dt" sz="half" idx="10"/>
          </p:nvPr>
        </p:nvSpPr>
        <p:spPr/>
        <p:txBody>
          <a:bodyPr rtlCol="0"/>
          <a:lstStyle/>
          <a:p>
            <a:fld id="{A23720DD-5B6D-40BF-8493-A6B52D484E6B}" type="datetimeFigureOut">
              <a:rPr lang="tr-TR" smtClean="0"/>
              <a:t>12.12.2020</a:t>
            </a:fld>
            <a:endParaRPr lang="tr-TR"/>
          </a:p>
        </p:txBody>
      </p:sp>
      <p:sp>
        <p:nvSpPr>
          <p:cNvPr id="18" name="Slayt Numarası Yer Tutucusu 17"/>
          <p:cNvSpPr>
            <a:spLocks noGrp="1"/>
          </p:cNvSpPr>
          <p:nvPr>
            <p:ph type="sldNum" sz="quarter" idx="11"/>
          </p:nvPr>
        </p:nvSpPr>
        <p:spPr/>
        <p:txBody>
          <a:bodyPr rtlCol="0"/>
          <a:lstStyle/>
          <a:p>
            <a:fld id="{F302176B-0E47-46AC-8F43-DAB4B8A37D06}" type="slidenum">
              <a:rPr lang="tr-TR" smtClean="0"/>
              <a:t>‹#›</a:t>
            </a:fld>
            <a:endParaRPr lang="tr-TR"/>
          </a:p>
        </p:txBody>
      </p:sp>
      <p:sp>
        <p:nvSpPr>
          <p:cNvPr id="21" name="Altbilgi Yer Tutucusu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Düz Bağlayıcı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Başlık Yer Tutucusu 21"/>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23720DD-5B6D-40BF-8493-A6B52D484E6B}" type="datetimeFigureOut">
              <a:rPr lang="tr-TR" smtClean="0"/>
              <a:t>12.12.2020</a:t>
            </a:fld>
            <a:endParaRPr lang="tr-TR"/>
          </a:p>
        </p:txBody>
      </p:sp>
      <p:sp>
        <p:nvSpPr>
          <p:cNvPr id="3" name="Altbilgi Yer Tutucusu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Düz Bağlayıcı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Düz Bağlayıcı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Dikdörtgen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ayt Numarası Yer Tutucusu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2286000" y="1124744"/>
            <a:ext cx="6172200" cy="1894362"/>
          </a:xfrm>
        </p:spPr>
        <p:txBody>
          <a:bodyPr/>
          <a:lstStyle/>
          <a:p>
            <a:pPr algn="ctr"/>
            <a:r>
              <a:rPr lang="tr-TR" dirty="0" smtClean="0">
                <a:solidFill>
                  <a:schemeClr val="accent1"/>
                </a:solidFill>
              </a:rPr>
              <a:t>HASTANEDE OYUN VE OYUN ODALARI</a:t>
            </a:r>
            <a:endParaRPr lang="tr-TR" dirty="0">
              <a:solidFill>
                <a:schemeClr val="accent1"/>
              </a:solidFill>
            </a:endParaRPr>
          </a:p>
        </p:txBody>
      </p:sp>
      <p:sp>
        <p:nvSpPr>
          <p:cNvPr id="3" name="Alt Başlık 2"/>
          <p:cNvSpPr>
            <a:spLocks noGrp="1"/>
          </p:cNvSpPr>
          <p:nvPr>
            <p:ph type="subTitle" idx="1"/>
          </p:nvPr>
        </p:nvSpPr>
        <p:spPr>
          <a:xfrm>
            <a:off x="2286000" y="4005064"/>
            <a:ext cx="6172200" cy="2016224"/>
          </a:xfrm>
        </p:spPr>
        <p:txBody>
          <a:bodyPr>
            <a:normAutofit fontScale="92500" lnSpcReduction="10000"/>
          </a:bodyPr>
          <a:lstStyle/>
          <a:p>
            <a:pPr algn="ctr"/>
            <a:endParaRPr lang="tr-TR" dirty="0" smtClean="0"/>
          </a:p>
          <a:p>
            <a:pPr algn="ctr"/>
            <a:endParaRPr lang="tr-TR" dirty="0"/>
          </a:p>
          <a:p>
            <a:pPr algn="ctr"/>
            <a:r>
              <a:rPr lang="tr-TR" sz="2000" dirty="0" smtClean="0"/>
              <a:t>Prof. Dr. Aynur BÜTÜN AYHAN</a:t>
            </a:r>
          </a:p>
          <a:p>
            <a:pPr algn="ctr"/>
            <a:r>
              <a:rPr lang="tr-TR" sz="2000" dirty="0" smtClean="0"/>
              <a:t>Ankara Üniversitesi</a:t>
            </a:r>
          </a:p>
          <a:p>
            <a:pPr algn="ctr"/>
            <a:r>
              <a:rPr lang="tr-TR" sz="2000" dirty="0" smtClean="0"/>
              <a:t>Sağlık Bilimleri Fakültesi</a:t>
            </a:r>
          </a:p>
          <a:p>
            <a:pPr algn="ctr"/>
            <a:r>
              <a:rPr lang="tr-TR" sz="2000" dirty="0" smtClean="0"/>
              <a:t>Çocuk Gelişimi Bölümü</a:t>
            </a:r>
            <a:endParaRPr lang="tr-TR" sz="2000" dirty="0"/>
          </a:p>
        </p:txBody>
      </p:sp>
    </p:spTree>
    <p:extLst>
      <p:ext uri="{BB962C8B-B14F-4D97-AF65-F5344CB8AC3E}">
        <p14:creationId xmlns:p14="http://schemas.microsoft.com/office/powerpoint/2010/main" val="27528373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634082"/>
          </a:xfrm>
        </p:spPr>
        <p:txBody>
          <a:bodyPr>
            <a:normAutofit/>
          </a:bodyPr>
          <a:lstStyle/>
          <a:p>
            <a:pPr algn="ctr"/>
            <a:r>
              <a:rPr lang="tr-TR" sz="2800" b="1" dirty="0" smtClean="0"/>
              <a:t>HASTANEDE OYUN</a:t>
            </a:r>
            <a:endParaRPr lang="tr-TR" sz="2800" b="1" dirty="0"/>
          </a:p>
        </p:txBody>
      </p:sp>
      <p:sp>
        <p:nvSpPr>
          <p:cNvPr id="3" name="İçerik Yer Tutucusu 2"/>
          <p:cNvSpPr>
            <a:spLocks noGrp="1"/>
          </p:cNvSpPr>
          <p:nvPr>
            <p:ph sz="quarter" idx="1"/>
          </p:nvPr>
        </p:nvSpPr>
        <p:spPr>
          <a:xfrm>
            <a:off x="457200" y="1268760"/>
            <a:ext cx="7467600" cy="5400600"/>
          </a:xfrm>
        </p:spPr>
        <p:txBody>
          <a:bodyPr>
            <a:normAutofit fontScale="70000" lnSpcReduction="20000"/>
          </a:bodyPr>
          <a:lstStyle/>
          <a:p>
            <a:pPr marL="0" indent="0" algn="just">
              <a:buNone/>
            </a:pPr>
            <a:r>
              <a:rPr lang="tr-TR" dirty="0"/>
              <a:t>Oyun, çocuğun gerçek yaşantısında yer alacak deneyimleri içerir. Çocuğun her durumda oyuna ihtiyacı vardır ve çocuk her ortamda oyun oynar. Ev ortamında, sokakta, okulda, hatta savaşın ortasında bile çocuk oyun oynar. </a:t>
            </a:r>
            <a:endParaRPr lang="tr-TR" dirty="0" smtClean="0"/>
          </a:p>
          <a:p>
            <a:pPr marL="0" indent="0" algn="just">
              <a:buNone/>
            </a:pPr>
            <a:r>
              <a:rPr lang="tr-TR" dirty="0" smtClean="0"/>
              <a:t>Oyun</a:t>
            </a:r>
            <a:r>
              <a:rPr lang="tr-TR" dirty="0"/>
              <a:t>, çocuğun yaşamının parçasıdır ve hastane ortamında çocuğun oyun oynayabilmesi için fırsatlar tanınmalı, oyun alanları yaratılmalı, oyuncaklar sunulmalı ve oyun oynamasına yardımcı olunmalıdır</a:t>
            </a:r>
            <a:r>
              <a:rPr lang="tr-TR" dirty="0" smtClean="0"/>
              <a:t>.</a:t>
            </a:r>
          </a:p>
          <a:p>
            <a:pPr marL="0" indent="0" algn="just">
              <a:buNone/>
            </a:pPr>
            <a:r>
              <a:rPr lang="tr-TR" dirty="0"/>
              <a:t>Hastanede oyun, çocuğun öfkesini, saldırganlığını, güvensizliğini, korkusunu, fantezilerini, ailesi, arkadaşları ya da hastane personeli ile ilgili algıladığı ve duyguları yansıtması açısından önemlidir. </a:t>
            </a:r>
            <a:endParaRPr lang="tr-TR" dirty="0" smtClean="0"/>
          </a:p>
          <a:p>
            <a:pPr marL="0" indent="0" algn="just">
              <a:buNone/>
            </a:pPr>
            <a:r>
              <a:rPr lang="tr-TR" dirty="0"/>
              <a:t>Hastane ortamında çocuğa oynayacağı bir yer ve oyun fırsatının sağlanması, onun kendisini güven içinde hissetmesini ve enerjisini harcamasını sağlamaktadır. Eğer oyun, yapılan tedavi ve işlemlerle birleştirilebilirse, çocuğun bazı işlemleri kabul etmesine yardımcı olur </a:t>
            </a:r>
          </a:p>
          <a:p>
            <a:pPr marL="0" indent="0" algn="just">
              <a:buNone/>
            </a:pPr>
            <a:r>
              <a:rPr lang="tr-TR" dirty="0"/>
              <a:t>Hastanede oyun, oyun odası, oyun materyalleri çocuğu her zaman bildiği, tanıdığı dünyaya götürür. Oyun, çocuk ve sağlık personeli arasındaki tek köprüdür. Hastanede kendisini ifade etmekte güçlük yaşayan çocuk, oyun aracılığıyla kendisini ifade eder. </a:t>
            </a:r>
          </a:p>
          <a:p>
            <a:pPr marL="0" indent="0" algn="just">
              <a:buNone/>
            </a:pPr>
            <a:r>
              <a:rPr lang="tr-TR" dirty="0"/>
              <a:t>Ayrıca çocuğa müdahale öncesinde, oyun yoluyla ve oyuncaklar aracılığıyla çocuğun kendisine yapılacak işlemleri anlatmak, çocuğun kaygı düzeyinin azalmasını ve rahatlamasını sağlar. Çocuğun rahatlaması, işlemi yapacak sağlık personelinin işini daha dikkatli, rahat, kolay ve hızlı yapmasını sağlar. </a:t>
            </a:r>
          </a:p>
          <a:p>
            <a:pPr marL="0" indent="0" algn="just">
              <a:buNone/>
            </a:pPr>
            <a:endParaRPr lang="tr-TR" dirty="0"/>
          </a:p>
          <a:p>
            <a:pPr marL="0" indent="0" algn="just">
              <a:buNone/>
            </a:pPr>
            <a:endParaRPr lang="tr-TR" dirty="0"/>
          </a:p>
          <a:p>
            <a:endParaRPr lang="tr-TR" dirty="0"/>
          </a:p>
        </p:txBody>
      </p:sp>
    </p:spTree>
    <p:extLst>
      <p:ext uri="{BB962C8B-B14F-4D97-AF65-F5344CB8AC3E}">
        <p14:creationId xmlns:p14="http://schemas.microsoft.com/office/powerpoint/2010/main" val="3336819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706090"/>
          </a:xfrm>
        </p:spPr>
        <p:txBody>
          <a:bodyPr>
            <a:normAutofit/>
          </a:bodyPr>
          <a:lstStyle/>
          <a:p>
            <a:pPr algn="ctr"/>
            <a:r>
              <a:rPr lang="tr-TR" sz="2800" b="1" dirty="0" smtClean="0"/>
              <a:t>HASTANEDE OYUN ODALARI</a:t>
            </a:r>
            <a:endParaRPr lang="tr-TR" sz="2800" b="1" dirty="0"/>
          </a:p>
        </p:txBody>
      </p:sp>
      <p:sp>
        <p:nvSpPr>
          <p:cNvPr id="3" name="İçerik Yer Tutucusu 2"/>
          <p:cNvSpPr>
            <a:spLocks noGrp="1"/>
          </p:cNvSpPr>
          <p:nvPr>
            <p:ph sz="quarter" idx="1"/>
          </p:nvPr>
        </p:nvSpPr>
        <p:spPr>
          <a:xfrm>
            <a:off x="457200" y="1124744"/>
            <a:ext cx="7467600" cy="5400600"/>
          </a:xfrm>
        </p:spPr>
        <p:txBody>
          <a:bodyPr>
            <a:normAutofit fontScale="70000" lnSpcReduction="20000"/>
          </a:bodyPr>
          <a:lstStyle/>
          <a:p>
            <a:pPr marL="0" indent="0" algn="just">
              <a:buNone/>
            </a:pPr>
            <a:endParaRPr lang="tr-TR" dirty="0" smtClean="0"/>
          </a:p>
          <a:p>
            <a:pPr marL="0" indent="0" algn="just">
              <a:buNone/>
            </a:pPr>
            <a:r>
              <a:rPr lang="tr-TR" dirty="0" smtClean="0"/>
              <a:t>Hastanelerde </a:t>
            </a:r>
            <a:r>
              <a:rPr lang="tr-TR" dirty="0"/>
              <a:t>çocukların oyun </a:t>
            </a:r>
            <a:r>
              <a:rPr lang="tr-TR" dirty="0" smtClean="0"/>
              <a:t>süreçlerinin desteklenmesi Türkiye’de </a:t>
            </a:r>
            <a:r>
              <a:rPr lang="tr-TR" dirty="0"/>
              <a:t>oyun odaları ile sağlanmaktadır. Türkiye’de çocuk hastanelerinde oyun odaları kurulmaya başlanmakla birlikte hala birçok hastanede oyun odası bulunmamaktadır. </a:t>
            </a:r>
            <a:endParaRPr lang="tr-TR" dirty="0" smtClean="0"/>
          </a:p>
          <a:p>
            <a:pPr marL="0" indent="0" algn="just">
              <a:buNone/>
            </a:pPr>
            <a:r>
              <a:rPr lang="tr-TR" dirty="0"/>
              <a:t>Yurt dışında ise akut veya kronik hastalık nedeniyle hastanede bulunan çocuklara destek,  çocuk yaşam hizmetleri birimi aracılığıyla sağlanmaktadır. </a:t>
            </a:r>
          </a:p>
          <a:p>
            <a:pPr marL="0" indent="0" algn="just">
              <a:buNone/>
            </a:pPr>
            <a:r>
              <a:rPr lang="tr-TR" dirty="0"/>
              <a:t>Yurt dışında Çocuk Yaşam Hizmetleri Birimlerinde gerçekleştirilen çalışmalar Türkiye’de, oyun odalarında, yatak başı çalışmalarla ve hastane sınıflarında gerçekleşmektedir. </a:t>
            </a:r>
          </a:p>
          <a:p>
            <a:pPr marL="0" indent="0" algn="just">
              <a:buNone/>
            </a:pPr>
            <a:r>
              <a:rPr lang="tr-TR" dirty="0"/>
              <a:t>Birçok ülkede, hastanelerde çocuklar için oluşturulan çocuk yaşam hizmetleri biriminde; </a:t>
            </a:r>
          </a:p>
          <a:p>
            <a:pPr lvl="0"/>
            <a:r>
              <a:rPr lang="tr-TR" dirty="0"/>
              <a:t>sanatsal etkinlikler, </a:t>
            </a:r>
          </a:p>
          <a:p>
            <a:pPr lvl="0"/>
            <a:r>
              <a:rPr lang="tr-TR" dirty="0"/>
              <a:t>hayvan destekli çalışmalar, </a:t>
            </a:r>
          </a:p>
          <a:p>
            <a:pPr lvl="0"/>
            <a:r>
              <a:rPr lang="tr-TR" dirty="0"/>
              <a:t>animasyon çalışmaları, </a:t>
            </a:r>
          </a:p>
          <a:p>
            <a:pPr lvl="0"/>
            <a:r>
              <a:rPr lang="tr-TR" dirty="0"/>
              <a:t>özel programlar (bahçe sanatı programı, doğum günleri, bayram/tatil programı),</a:t>
            </a:r>
          </a:p>
          <a:p>
            <a:pPr lvl="0"/>
            <a:r>
              <a:rPr lang="tr-TR" dirty="0"/>
              <a:t>çocuğu hastaneye hazırlama programları gibi programlar uygulanır. </a:t>
            </a:r>
          </a:p>
          <a:p>
            <a:pPr marL="0" lvl="0" indent="0">
              <a:buNone/>
            </a:pPr>
            <a:r>
              <a:rPr lang="tr-TR" dirty="0"/>
              <a:t>Ayrıca bu birimlerde hastane okulları da yer alır. </a:t>
            </a:r>
          </a:p>
          <a:p>
            <a:pPr marL="0" indent="0" algn="just">
              <a:buNone/>
            </a:pPr>
            <a:endParaRPr lang="tr-TR" dirty="0"/>
          </a:p>
        </p:txBody>
      </p:sp>
    </p:spTree>
    <p:extLst>
      <p:ext uri="{BB962C8B-B14F-4D97-AF65-F5344CB8AC3E}">
        <p14:creationId xmlns:p14="http://schemas.microsoft.com/office/powerpoint/2010/main" val="31779765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395536" y="404664"/>
            <a:ext cx="7467600" cy="6336704"/>
          </a:xfrm>
        </p:spPr>
        <p:txBody>
          <a:bodyPr>
            <a:normAutofit fontScale="77500" lnSpcReduction="20000"/>
          </a:bodyPr>
          <a:lstStyle/>
          <a:p>
            <a:pPr marL="0" indent="0" algn="just">
              <a:buNone/>
            </a:pPr>
            <a:r>
              <a:rPr lang="tr-TR" dirty="0"/>
              <a:t>Hastanelerdeki oyun odaları çocukların ilgi ve ihtiyaçları göz önünde bulundurularak düzenlenir. Bu düzenlemeler hastanede yatan çocukların iyileşmesine katkı sağlar. Oyun odalarının çocuklara katkı sağlamasında, çevre düzenlemesinin estetik bir şekilde yapılması önemlidir. </a:t>
            </a:r>
            <a:endParaRPr lang="tr-TR" dirty="0" smtClean="0"/>
          </a:p>
          <a:p>
            <a:pPr marL="0" indent="0" algn="just">
              <a:buNone/>
            </a:pPr>
            <a:r>
              <a:rPr lang="tr-TR" dirty="0"/>
              <a:t>Düzenlenen ideal bir çevre, çocuklarda oyun oynamayı desteklemelidir. Oyun oynamak çocukların duygusal, fiziksel ve psikolojik stresle baş edebilmelerinde, yaşadıkları kaygıyı azaltmada etkili olur. Oyunun, hasta çocuğa katkı sağlayabilmesinde çevre, ebeveynin rolü ile oyun odasındaki materyaller etkili olur.</a:t>
            </a:r>
          </a:p>
          <a:p>
            <a:pPr marL="0" indent="0" algn="just">
              <a:buNone/>
            </a:pPr>
            <a:r>
              <a:rPr lang="tr-TR" dirty="0"/>
              <a:t>Oyun odasını düzenlerken ilk dikkat edilmesi gereken faktör çevredir. Oyun odası çevresi fiziksel ve psikolojik gereksinimler dikkate alınarak estetik bir şekilde düzenlenmeli ve çocuk için bir ev ortamı yaratmalıdır. </a:t>
            </a:r>
          </a:p>
          <a:p>
            <a:pPr marL="0" indent="0" algn="just">
              <a:buNone/>
            </a:pPr>
            <a:r>
              <a:rPr lang="tr-TR" dirty="0"/>
              <a:t>Bu ortam samimi, sıcak, neşeli ve dinlendirici olmalı ve mümkün oluğunca bir ev sıcaklığına sahip olmalıdır. Çevrenin düzenlenmesinde; renk, aydınlatma, mimari dizayn, duvarlardaki resimler ve mobilyalar etkili rol oynar.</a:t>
            </a:r>
            <a:endParaRPr lang="tr-TR" b="1" dirty="0"/>
          </a:p>
          <a:p>
            <a:pPr marL="0" indent="0" algn="just">
              <a:buNone/>
            </a:pPr>
            <a:r>
              <a:rPr lang="tr-TR" dirty="0"/>
              <a:t>Oyunun tedavi edici gücünü etkileyen ikinci faktör ebeveynlerdir. Yapılan araştırmalara göre uzun süre hastanede yatan çocukların evden ve birincil bakım veren kişilerden uzak kalmaları sonucunda kaygı yaşadıkları belirlenmiştir. Bu nedenle oyun odaları, ebeveynlerle çocukların etkileşim kurabileceği alanlar şeklinde olmalıdır. </a:t>
            </a:r>
          </a:p>
          <a:p>
            <a:pPr marL="0" indent="0" algn="just">
              <a:buNone/>
            </a:pPr>
            <a:endParaRPr lang="tr-TR" dirty="0"/>
          </a:p>
        </p:txBody>
      </p:sp>
    </p:spTree>
    <p:extLst>
      <p:ext uri="{BB962C8B-B14F-4D97-AF65-F5344CB8AC3E}">
        <p14:creationId xmlns:p14="http://schemas.microsoft.com/office/powerpoint/2010/main" val="4980605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395536" y="260648"/>
            <a:ext cx="7467600" cy="6480720"/>
          </a:xfrm>
        </p:spPr>
        <p:txBody>
          <a:bodyPr>
            <a:normAutofit fontScale="77500" lnSpcReduction="20000"/>
          </a:bodyPr>
          <a:lstStyle/>
          <a:p>
            <a:pPr marL="0" indent="0">
              <a:buNone/>
            </a:pPr>
            <a:r>
              <a:rPr lang="tr-TR" b="1" dirty="0" smtClean="0"/>
              <a:t>Oyun Odası Materyalleri</a:t>
            </a:r>
          </a:p>
          <a:p>
            <a:pPr marL="0" indent="0">
              <a:buNone/>
            </a:pPr>
            <a:endParaRPr lang="tr-TR" b="1" dirty="0" smtClean="0"/>
          </a:p>
          <a:p>
            <a:pPr marL="0" indent="0" algn="just">
              <a:buNone/>
            </a:pPr>
            <a:r>
              <a:rPr lang="tr-TR" dirty="0"/>
              <a:t>Oyun odasının düzeni hastanede kalan çocuk için hangi tür oyunların önemli olabileceğine göre seçilmelidir. </a:t>
            </a:r>
            <a:endParaRPr lang="tr-TR" dirty="0" smtClean="0"/>
          </a:p>
          <a:p>
            <a:pPr marL="0" indent="0" algn="just">
              <a:buNone/>
            </a:pPr>
            <a:r>
              <a:rPr lang="tr-TR" dirty="0" smtClean="0"/>
              <a:t>Bu oyunlar </a:t>
            </a:r>
            <a:r>
              <a:rPr lang="tr-TR" dirty="0"/>
              <a:t>aktif oyunlar, dramatik oyunlar, tıbbi oyunlar, sanat ve yaratıcılık oyunları, masa oyunları gibi çeşitli oyunlar olabilir. </a:t>
            </a:r>
            <a:endParaRPr lang="tr-TR" dirty="0" smtClean="0"/>
          </a:p>
          <a:p>
            <a:pPr marL="0" indent="0" algn="just">
              <a:buNone/>
            </a:pPr>
            <a:r>
              <a:rPr lang="tr-TR" dirty="0"/>
              <a:t>Ayrıca yeterli sayıda çocuk boyutlarına uygun sandalye/masa, minyatür renkli ev, minyatür basket potaları olmalı, yerlerinde ahşap kaplama olmasına dikkat edilmelidir. </a:t>
            </a:r>
            <a:endParaRPr lang="tr-TR" b="1" dirty="0"/>
          </a:p>
          <a:p>
            <a:pPr marL="0" indent="0" algn="just">
              <a:buNone/>
            </a:pPr>
            <a:r>
              <a:rPr lang="tr-TR" dirty="0"/>
              <a:t>Boya kalemleri, boyalar, </a:t>
            </a:r>
            <a:r>
              <a:rPr lang="tr-TR" dirty="0" err="1"/>
              <a:t>plastrin</a:t>
            </a:r>
            <a:r>
              <a:rPr lang="tr-TR" dirty="0"/>
              <a:t>, tuz seramiği, kağıt, su ve kum çocuk için yaratıcı ve rahatlatıcı oyun malzemeleridir. </a:t>
            </a:r>
          </a:p>
          <a:p>
            <a:pPr marL="0" indent="0">
              <a:buNone/>
            </a:pPr>
            <a:r>
              <a:rPr lang="tr-TR" dirty="0"/>
              <a:t>Ayrıca bebek evleri, çeşitli mutfak eşyaları, oturma ve yatak takımları, telefon, çeşitli büyüklükte bebekler, giysiler, örtüler, çamaşır ipi, mandallar, marangoz aletleri, arabalar, kamyonlar gibi oyuncaklar çocukların ebeveynlerini taklit etmelerini, evdeki yaşantılarını hayal dünyalarında yaşayabilmelerini sağlar. </a:t>
            </a:r>
          </a:p>
          <a:p>
            <a:pPr marL="0" indent="0" algn="just">
              <a:buNone/>
            </a:pPr>
            <a:r>
              <a:rPr lang="tr-TR" dirty="0"/>
              <a:t>Oyun kartları (domino, eşleştirme), </a:t>
            </a:r>
            <a:r>
              <a:rPr lang="tr-TR" dirty="0" err="1"/>
              <a:t>legolar</a:t>
            </a:r>
            <a:r>
              <a:rPr lang="tr-TR" dirty="0"/>
              <a:t>, takma-çıkarma, doldurma-boşaltma oyuncakları çocukların el becerilerini ve zihinsel gelişimini destekler. </a:t>
            </a:r>
          </a:p>
          <a:p>
            <a:pPr marL="0" indent="0" algn="just">
              <a:buNone/>
            </a:pPr>
            <a:r>
              <a:rPr lang="tr-TR" dirty="0"/>
              <a:t>Oyun odasının kitap köşesinde dokunma kitapları, renkli resimli farklı boyutlarda hikaye kitapları, sözlükler, atlaslar, çocuk romanları, gazeteler, çocuk dergileri bulunabilir.</a:t>
            </a:r>
          </a:p>
          <a:p>
            <a:pPr marL="0" indent="0">
              <a:buNone/>
            </a:pPr>
            <a:endParaRPr lang="tr-TR" dirty="0"/>
          </a:p>
          <a:p>
            <a:pPr marL="0" indent="0" algn="just">
              <a:buNone/>
            </a:pPr>
            <a:endParaRPr lang="tr-TR" b="1" dirty="0"/>
          </a:p>
        </p:txBody>
      </p:sp>
    </p:spTree>
    <p:extLst>
      <p:ext uri="{BB962C8B-B14F-4D97-AF65-F5344CB8AC3E}">
        <p14:creationId xmlns:p14="http://schemas.microsoft.com/office/powerpoint/2010/main" val="38338154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395536" y="404664"/>
            <a:ext cx="7467600" cy="6048672"/>
          </a:xfrm>
        </p:spPr>
        <p:txBody>
          <a:bodyPr>
            <a:normAutofit fontScale="85000" lnSpcReduction="20000"/>
          </a:bodyPr>
          <a:lstStyle/>
          <a:p>
            <a:pPr marL="0" indent="0">
              <a:buNone/>
            </a:pPr>
            <a:r>
              <a:rPr lang="tr-TR" dirty="0" smtClean="0"/>
              <a:t>Oyun odalarında;</a:t>
            </a:r>
          </a:p>
          <a:p>
            <a:pPr marL="0" indent="0">
              <a:buNone/>
            </a:pPr>
            <a:endParaRPr lang="tr-TR" dirty="0" smtClean="0"/>
          </a:p>
          <a:p>
            <a:r>
              <a:rPr lang="tr-TR" i="1" dirty="0"/>
              <a:t>Sanatsal </a:t>
            </a:r>
            <a:r>
              <a:rPr lang="tr-TR" i="1" dirty="0" smtClean="0"/>
              <a:t>etkinlikler</a:t>
            </a:r>
          </a:p>
          <a:p>
            <a:r>
              <a:rPr lang="tr-TR" i="1" dirty="0" smtClean="0"/>
              <a:t>Müzik etkinlikleri</a:t>
            </a:r>
          </a:p>
          <a:p>
            <a:r>
              <a:rPr lang="tr-TR" i="1" dirty="0" smtClean="0"/>
              <a:t>Drama etkinlikleri</a:t>
            </a:r>
          </a:p>
          <a:p>
            <a:r>
              <a:rPr lang="tr-TR" i="1" dirty="0" smtClean="0"/>
              <a:t>Animasyon etkinlikleri uygulanabilmektedir.</a:t>
            </a:r>
          </a:p>
          <a:p>
            <a:endParaRPr lang="tr-TR" i="1" dirty="0"/>
          </a:p>
          <a:p>
            <a:pPr marL="0" indent="0">
              <a:buNone/>
            </a:pPr>
            <a:r>
              <a:rPr lang="tr-TR" b="1" dirty="0"/>
              <a:t>Oyun Odasında Çocuk Gelişimcinin Rolü</a:t>
            </a:r>
          </a:p>
          <a:p>
            <a:pPr marL="0" indent="0">
              <a:buNone/>
            </a:pPr>
            <a:endParaRPr lang="tr-TR" b="1" dirty="0"/>
          </a:p>
          <a:p>
            <a:pPr marL="0" indent="0" algn="just">
              <a:buNone/>
            </a:pPr>
            <a:r>
              <a:rPr lang="tr-TR" dirty="0"/>
              <a:t>Hastanelerde çalışan sağlık çalışanlarının “çocuk gelişimi, gelişimsel gecikmenin erken tanısı, özel gereksinimleri olan çocukların tedavisi” konusunda eğitimi ve donanımının oldukça kısıtlı olduğu belirtilir</a:t>
            </a:r>
            <a:r>
              <a:rPr lang="tr-TR" dirty="0" smtClean="0"/>
              <a:t>.</a:t>
            </a:r>
          </a:p>
          <a:p>
            <a:pPr marL="0" indent="0" algn="just">
              <a:buNone/>
            </a:pPr>
            <a:r>
              <a:rPr lang="tr-TR" dirty="0"/>
              <a:t>Bu nedenle çocuğun gelişimsel değerlendirilmesi, gelişimsel gecikmenin fark edilmesi, özel gereksinimleri olan çocukların eğitimi </a:t>
            </a:r>
            <a:r>
              <a:rPr lang="tr-TR" dirty="0" err="1"/>
              <a:t>ailelelerin</a:t>
            </a:r>
            <a:r>
              <a:rPr lang="tr-TR" dirty="0"/>
              <a:t> bu konularda desteklenmesi, çocuklara ve ailelere ihtiyaçları doğrultusunda destek eğitim programlarının hazırlanması Türkiye’deki Çocuk Gelişimi lisans programlarından mezun olan Çocuk Gelişimciler tarafından yapılır. Çocuk Gelişimi bölümleri dört yıllık eğitim sonunda mezunlarına Çocuk Gelişimci </a:t>
            </a:r>
            <a:r>
              <a:rPr lang="tr-TR" dirty="0" err="1"/>
              <a:t>ünvanını</a:t>
            </a:r>
            <a:r>
              <a:rPr lang="tr-TR" dirty="0"/>
              <a:t> vermektedir.</a:t>
            </a:r>
          </a:p>
          <a:p>
            <a:pPr marL="0" indent="0" algn="just">
              <a:buNone/>
            </a:pPr>
            <a:endParaRPr lang="tr-TR" b="1" dirty="0"/>
          </a:p>
          <a:p>
            <a:endParaRPr lang="tr-TR" dirty="0"/>
          </a:p>
        </p:txBody>
      </p:sp>
    </p:spTree>
    <p:extLst>
      <p:ext uri="{BB962C8B-B14F-4D97-AF65-F5344CB8AC3E}">
        <p14:creationId xmlns:p14="http://schemas.microsoft.com/office/powerpoint/2010/main" val="23324833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67544" y="332656"/>
            <a:ext cx="7467600" cy="6120680"/>
          </a:xfrm>
        </p:spPr>
        <p:txBody>
          <a:bodyPr>
            <a:normAutofit fontScale="85000" lnSpcReduction="20000"/>
          </a:bodyPr>
          <a:lstStyle/>
          <a:p>
            <a:pPr marL="0" indent="0">
              <a:buNone/>
            </a:pPr>
            <a:r>
              <a:rPr lang="tr-TR" b="1" i="1" dirty="0"/>
              <a:t>Hastane oyun odasındaki Çocuk </a:t>
            </a:r>
            <a:r>
              <a:rPr lang="tr-TR" b="1" i="1" dirty="0" err="1"/>
              <a:t>Gelişimci’nin</a:t>
            </a:r>
            <a:r>
              <a:rPr lang="tr-TR" b="1" i="1" dirty="0"/>
              <a:t> rolü aşağıda sıralanmıştır</a:t>
            </a:r>
            <a:r>
              <a:rPr lang="tr-TR" b="1" i="1" dirty="0" smtClean="0"/>
              <a:t>:</a:t>
            </a:r>
          </a:p>
          <a:p>
            <a:pPr marL="0" indent="0">
              <a:buNone/>
            </a:pPr>
            <a:endParaRPr lang="tr-TR" b="1" dirty="0"/>
          </a:p>
          <a:p>
            <a:pPr lvl="0" algn="just"/>
            <a:r>
              <a:rPr lang="tr-TR" dirty="0"/>
              <a:t>Oyun odalarında veya yatak başında, günlük olarak oyun ya da sanat etkinlikleri düzenlemek.</a:t>
            </a:r>
            <a:endParaRPr lang="tr-TR" b="1" dirty="0"/>
          </a:p>
          <a:p>
            <a:pPr lvl="0" algn="just"/>
            <a:r>
              <a:rPr lang="tr-TR" dirty="0"/>
              <a:t>Oyunlar aracılığıyla çocukların gelişimsel hedeflerine ulaşmalarını sağlayacak fırsatlar sunmak.</a:t>
            </a:r>
            <a:endParaRPr lang="tr-TR" b="1" dirty="0"/>
          </a:p>
          <a:p>
            <a:pPr lvl="0" algn="just"/>
            <a:r>
              <a:rPr lang="tr-TR" dirty="0"/>
              <a:t>Çocukların kaygıyla baş etmesine yardımcı olmak</a:t>
            </a:r>
            <a:r>
              <a:rPr lang="tr-TR" dirty="0" smtClean="0"/>
              <a:t>.</a:t>
            </a:r>
          </a:p>
          <a:p>
            <a:pPr algn="just"/>
            <a:r>
              <a:rPr lang="tr-TR" dirty="0"/>
              <a:t>Çocukları oyun aracılığıyla hastane uygulamalarına hazırlamak.</a:t>
            </a:r>
          </a:p>
          <a:p>
            <a:pPr lvl="0" algn="just"/>
            <a:r>
              <a:rPr lang="tr-TR" dirty="0"/>
              <a:t>Çocukların ailesini ve kardeşlerini desteklemek.</a:t>
            </a:r>
            <a:endParaRPr lang="tr-TR" b="1" dirty="0"/>
          </a:p>
          <a:p>
            <a:pPr lvl="0" algn="just"/>
            <a:r>
              <a:rPr lang="tr-TR" dirty="0"/>
              <a:t>Oyun tabanlı gözlem yoluyla klinik yorumlara katkıda bulunmak.</a:t>
            </a:r>
            <a:endParaRPr lang="tr-TR" b="1" dirty="0"/>
          </a:p>
          <a:p>
            <a:pPr lvl="0" algn="just"/>
            <a:r>
              <a:rPr lang="tr-TR" dirty="0"/>
              <a:t>Diğer personellere hasta çocuklar için oyunun ne kadar değerli olduğunu gösterebilmek.</a:t>
            </a:r>
            <a:endParaRPr lang="tr-TR" b="1" dirty="0"/>
          </a:p>
          <a:p>
            <a:pPr lvl="0" algn="just"/>
            <a:r>
              <a:rPr lang="tr-TR" dirty="0"/>
              <a:t>Ekip ruhuyla çalışmak.</a:t>
            </a:r>
            <a:endParaRPr lang="tr-TR" b="1" dirty="0"/>
          </a:p>
          <a:p>
            <a:pPr lvl="0" algn="just"/>
            <a:r>
              <a:rPr lang="tr-TR" dirty="0"/>
              <a:t>Çocukların akran gruplarıyla ilişkilerinin gelişmesini desteklemek.</a:t>
            </a:r>
            <a:endParaRPr lang="tr-TR" b="1" dirty="0"/>
          </a:p>
          <a:p>
            <a:pPr algn="just"/>
            <a:r>
              <a:rPr lang="tr-TR" dirty="0"/>
              <a:t>Hastanede çocuklar için özel etkinlikler düzenlemek </a:t>
            </a:r>
          </a:p>
          <a:p>
            <a:pPr marL="0" indent="0">
              <a:buNone/>
            </a:pPr>
            <a:endParaRPr lang="tr-TR" dirty="0"/>
          </a:p>
          <a:p>
            <a:pPr lvl="0" algn="just"/>
            <a:endParaRPr lang="tr-TR" b="1" dirty="0"/>
          </a:p>
        </p:txBody>
      </p:sp>
    </p:spTree>
    <p:extLst>
      <p:ext uri="{BB962C8B-B14F-4D97-AF65-F5344CB8AC3E}">
        <p14:creationId xmlns:p14="http://schemas.microsoft.com/office/powerpoint/2010/main" val="31558800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395536" y="764704"/>
            <a:ext cx="8136904" cy="4873752"/>
          </a:xfrm>
        </p:spPr>
        <p:txBody>
          <a:bodyPr>
            <a:normAutofit fontScale="85000" lnSpcReduction="10000"/>
          </a:bodyPr>
          <a:lstStyle/>
          <a:p>
            <a:pPr marL="0" indent="0">
              <a:buNone/>
            </a:pPr>
            <a:r>
              <a:rPr lang="tr-TR" b="1" i="1" dirty="0"/>
              <a:t>Hastane Oyun Odasındaki </a:t>
            </a:r>
            <a:r>
              <a:rPr lang="tr-TR" b="1" i="1" dirty="0" smtClean="0"/>
              <a:t>Riskler</a:t>
            </a:r>
          </a:p>
          <a:p>
            <a:pPr marL="0" indent="0">
              <a:buNone/>
            </a:pPr>
            <a:endParaRPr lang="tr-TR" dirty="0"/>
          </a:p>
          <a:p>
            <a:pPr marL="0" indent="0" algn="just">
              <a:buNone/>
            </a:pPr>
            <a:r>
              <a:rPr lang="tr-TR" dirty="0"/>
              <a:t>Hastane oyun odaları birçok yararın yanı sıra bazı riskleri de taşır. Hastaneler gibi toplu yaşanan yerlerdeki oyuncaklar enfeksiyon açısından çocuk için risk oluşturabilir. Birçok çocuğun ortak kullandığı bu oyuncaklar enfeksiyonların taşınmasında önemli bir yer </a:t>
            </a:r>
            <a:r>
              <a:rPr lang="tr-TR" dirty="0" smtClean="0"/>
              <a:t>tutar.</a:t>
            </a:r>
          </a:p>
          <a:p>
            <a:pPr marL="0" indent="0" algn="just">
              <a:buNone/>
            </a:pPr>
            <a:r>
              <a:rPr lang="tr-TR" dirty="0"/>
              <a:t>Oyuncaklar aracılığıyla enfeksiyon çocuklara bulaşabilir. Özellikle solunum yolu enfeksiyonu olan çocukların tükürüklerinin, salyalarının bulaştığı oyuncaklar yıkanmadığı sürece çok büyük risk oluşturabilir. Bu nedenle oyun odalarında kullanılan oyuncakların kolay temizlenmesi önemlidir. </a:t>
            </a:r>
          </a:p>
          <a:p>
            <a:pPr marL="0" indent="0" algn="just">
              <a:buNone/>
            </a:pPr>
            <a:r>
              <a:rPr lang="tr-TR" dirty="0"/>
              <a:t>Yıkanabilir oyuncaklar yıkandıktan sonra kullanılabilir. Hastane oyun odalarında tükürük, salya temasının olmadığı ya da çok az olduğu yazı tahtası, video film, büyük ve yıkanabilir tipte oyuncaklara yer verilmesinin uygun olacağı belirtilmektedir </a:t>
            </a:r>
          </a:p>
          <a:p>
            <a:pPr marL="0" indent="0" algn="just">
              <a:buNone/>
            </a:pPr>
            <a:endParaRPr lang="tr-TR" dirty="0"/>
          </a:p>
        </p:txBody>
      </p:sp>
    </p:spTree>
    <p:extLst>
      <p:ext uri="{BB962C8B-B14F-4D97-AF65-F5344CB8AC3E}">
        <p14:creationId xmlns:p14="http://schemas.microsoft.com/office/powerpoint/2010/main" val="34512059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62074"/>
          </a:xfrm>
        </p:spPr>
        <p:txBody>
          <a:bodyPr/>
          <a:lstStyle/>
          <a:p>
            <a:pPr algn="ctr"/>
            <a:r>
              <a:rPr lang="tr-TR" b="1" dirty="0" smtClean="0">
                <a:solidFill>
                  <a:schemeClr val="accent1"/>
                </a:solidFill>
              </a:rPr>
              <a:t>KAYNAKLAR</a:t>
            </a:r>
            <a:endParaRPr lang="tr-TR" b="1" dirty="0">
              <a:solidFill>
                <a:schemeClr val="accent1"/>
              </a:solidFill>
            </a:endParaRPr>
          </a:p>
        </p:txBody>
      </p:sp>
      <p:sp>
        <p:nvSpPr>
          <p:cNvPr id="3" name="İçerik Yer Tutucusu 2"/>
          <p:cNvSpPr>
            <a:spLocks noGrp="1"/>
          </p:cNvSpPr>
          <p:nvPr>
            <p:ph sz="quarter" idx="1"/>
          </p:nvPr>
        </p:nvSpPr>
        <p:spPr>
          <a:xfrm>
            <a:off x="457200" y="1052736"/>
            <a:ext cx="7467600" cy="5421216"/>
          </a:xfrm>
        </p:spPr>
        <p:txBody>
          <a:bodyPr>
            <a:noAutofit/>
          </a:bodyPr>
          <a:lstStyle/>
          <a:p>
            <a:pPr algn="just"/>
            <a:r>
              <a:rPr lang="tr-TR" sz="1600" dirty="0" smtClean="0"/>
              <a:t>ALLEN KE, COWDERY GE </a:t>
            </a:r>
            <a:r>
              <a:rPr lang="tr-TR" sz="1600" dirty="0"/>
              <a:t>(2005). </a:t>
            </a:r>
            <a:r>
              <a:rPr lang="tr-TR" sz="1600" dirty="0" err="1"/>
              <a:t>The</a:t>
            </a:r>
            <a:r>
              <a:rPr lang="tr-TR" sz="1600" dirty="0"/>
              <a:t> </a:t>
            </a:r>
            <a:r>
              <a:rPr lang="tr-TR" sz="1600" dirty="0" err="1"/>
              <a:t>exceptional</a:t>
            </a:r>
            <a:r>
              <a:rPr lang="tr-TR" sz="1600" dirty="0"/>
              <a:t> </a:t>
            </a:r>
            <a:r>
              <a:rPr lang="tr-TR" sz="1600" dirty="0" err="1"/>
              <a:t>child</a:t>
            </a:r>
            <a:r>
              <a:rPr lang="tr-TR" sz="1600" dirty="0"/>
              <a:t> </a:t>
            </a:r>
            <a:r>
              <a:rPr lang="tr-TR" sz="1600" dirty="0" err="1"/>
              <a:t>inclusion</a:t>
            </a:r>
            <a:r>
              <a:rPr lang="tr-TR" sz="1600" dirty="0"/>
              <a:t> in </a:t>
            </a:r>
            <a:r>
              <a:rPr lang="tr-TR" sz="1600" dirty="0" err="1"/>
              <a:t>early</a:t>
            </a:r>
            <a:r>
              <a:rPr lang="tr-TR" sz="1600" dirty="0"/>
              <a:t> </a:t>
            </a:r>
            <a:r>
              <a:rPr lang="tr-TR" sz="1600" dirty="0" err="1"/>
              <a:t>childhood</a:t>
            </a:r>
            <a:r>
              <a:rPr lang="tr-TR" sz="1600" dirty="0"/>
              <a:t> </a:t>
            </a:r>
            <a:r>
              <a:rPr lang="tr-TR" sz="1600" dirty="0" err="1"/>
              <a:t>education</a:t>
            </a:r>
            <a:r>
              <a:rPr lang="tr-TR" sz="1600" b="1" dirty="0"/>
              <a:t> (</a:t>
            </a:r>
            <a:r>
              <a:rPr lang="tr-TR" sz="1600" dirty="0"/>
              <a:t>5.th Ed.), United </a:t>
            </a:r>
            <a:r>
              <a:rPr lang="tr-TR" sz="1600" dirty="0" err="1"/>
              <a:t>States</a:t>
            </a:r>
            <a:r>
              <a:rPr lang="tr-TR" sz="1600" dirty="0"/>
              <a:t>: </a:t>
            </a:r>
            <a:r>
              <a:rPr lang="tr-TR" sz="1600" dirty="0" err="1"/>
              <a:t>Thomson</a:t>
            </a:r>
            <a:r>
              <a:rPr lang="tr-TR" sz="1600" dirty="0"/>
              <a:t> </a:t>
            </a:r>
            <a:r>
              <a:rPr lang="tr-TR" sz="1600" dirty="0" err="1"/>
              <a:t>Delmar</a:t>
            </a:r>
            <a:r>
              <a:rPr lang="tr-TR" sz="1600" dirty="0"/>
              <a:t> Learning</a:t>
            </a:r>
            <a:r>
              <a:rPr lang="tr-TR" sz="1600" dirty="0" smtClean="0"/>
              <a:t>.</a:t>
            </a:r>
          </a:p>
          <a:p>
            <a:pPr algn="just"/>
            <a:r>
              <a:rPr lang="tr-TR" sz="1600" dirty="0" smtClean="0"/>
              <a:t>BALTAŞ Z (</a:t>
            </a:r>
            <a:r>
              <a:rPr lang="tr-TR" sz="1600" dirty="0"/>
              <a:t>2003). </a:t>
            </a:r>
            <a:r>
              <a:rPr lang="tr-TR" sz="1600" i="1" dirty="0"/>
              <a:t>Temel ihtiyaçların karşılanmasında ailenin rolü: ana-baba okulu</a:t>
            </a:r>
            <a:r>
              <a:rPr lang="tr-TR" sz="1600" dirty="0"/>
              <a:t>. Remzi Kitapevi, 10. Basım.</a:t>
            </a:r>
          </a:p>
          <a:p>
            <a:pPr algn="just"/>
            <a:r>
              <a:rPr lang="tr-TR" sz="1600" dirty="0" smtClean="0"/>
              <a:t>BAYKOÇ N </a:t>
            </a:r>
            <a:r>
              <a:rPr lang="tr-TR" sz="1600" dirty="0"/>
              <a:t>(2006). </a:t>
            </a:r>
            <a:r>
              <a:rPr lang="tr-TR" sz="1600" i="1" dirty="0"/>
              <a:t>Hastanede çocuk ve genç</a:t>
            </a:r>
            <a:r>
              <a:rPr lang="tr-TR" sz="1600" dirty="0"/>
              <a:t>. 1. Baskı. Ankara: Gazi Kitabevi</a:t>
            </a:r>
            <a:r>
              <a:rPr lang="tr-TR" sz="1600" dirty="0" smtClean="0"/>
              <a:t>.</a:t>
            </a:r>
          </a:p>
          <a:p>
            <a:pPr algn="just"/>
            <a:r>
              <a:rPr lang="tr-TR" sz="1600" dirty="0" smtClean="0"/>
              <a:t>ÇAVUŞOĞLU H </a:t>
            </a:r>
            <a:r>
              <a:rPr lang="tr-TR" sz="1600" dirty="0"/>
              <a:t>(2008). </a:t>
            </a:r>
            <a:r>
              <a:rPr lang="tr-TR" sz="1600" i="1" dirty="0"/>
              <a:t>Çocuk sağlığı hemşireliği</a:t>
            </a:r>
            <a:r>
              <a:rPr lang="tr-TR" sz="1600" dirty="0"/>
              <a:t>. Ankara: Sistem Ofset Basımevi</a:t>
            </a:r>
            <a:r>
              <a:rPr lang="tr-TR" sz="1600" dirty="0" smtClean="0"/>
              <a:t>.</a:t>
            </a:r>
          </a:p>
          <a:p>
            <a:pPr algn="just"/>
            <a:r>
              <a:rPr lang="tr-TR" sz="1600" dirty="0" smtClean="0"/>
              <a:t>DURUALP E, ARAL N (</a:t>
            </a:r>
            <a:r>
              <a:rPr lang="tr-TR" sz="1600" dirty="0"/>
              <a:t>2014). </a:t>
            </a:r>
            <a:r>
              <a:rPr lang="tr-TR" sz="1600" i="1" dirty="0"/>
              <a:t>Oyunun gelişimi ve türleri.</a:t>
            </a:r>
            <a:r>
              <a:rPr lang="tr-TR" sz="1600" dirty="0"/>
              <a:t> Okul öncesi eğitiminde oyun (Ed. A. Aksoy), 231-254. Ankara: Hedef CS Yayınları.</a:t>
            </a:r>
          </a:p>
          <a:p>
            <a:pPr algn="just"/>
            <a:r>
              <a:rPr lang="tr-TR" sz="1600" dirty="0" smtClean="0"/>
              <a:t>ER M </a:t>
            </a:r>
            <a:r>
              <a:rPr lang="tr-TR" sz="1600" dirty="0"/>
              <a:t>(2006). Çocuk, hastalık, anne-babalar ve kardeşler. Çocuk Sağlığı ve Hastalıkları Dergisi, 49(2), 155-168.</a:t>
            </a:r>
          </a:p>
          <a:p>
            <a:pPr algn="just"/>
            <a:r>
              <a:rPr lang="tr-TR" sz="1600" dirty="0" smtClean="0"/>
              <a:t>ERTEM İÖ (</a:t>
            </a:r>
            <a:r>
              <a:rPr lang="tr-TR" sz="1600" dirty="0"/>
              <a:t>2005). İlk üç yaşta gelişimsel sorunları olan çocuklar: Üç sorun ve üç çözüm. </a:t>
            </a:r>
            <a:r>
              <a:rPr lang="tr-TR" sz="1600" dirty="0" smtClean="0"/>
              <a:t>13-25</a:t>
            </a:r>
            <a:r>
              <a:rPr lang="tr-TR" sz="1600" dirty="0"/>
              <a:t>. Özel Eğitim Dergisi, 6(2), </a:t>
            </a:r>
            <a:endParaRPr lang="tr-TR" sz="1600" dirty="0"/>
          </a:p>
          <a:p>
            <a:pPr algn="just"/>
            <a:r>
              <a:rPr lang="tr-TR" sz="1600" dirty="0" smtClean="0"/>
              <a:t>GÜLTEKİN G, BARAN G </a:t>
            </a:r>
            <a:r>
              <a:rPr lang="tr-TR" sz="1600" dirty="0"/>
              <a:t>(2005). 9-14 yaş grubu akut ve kronik hastalığı olan çocukların denetim odağı düzeylerinin incelenmesi. Türk Pediatri Arşivi, 40(3), 211-220.</a:t>
            </a:r>
          </a:p>
          <a:p>
            <a:pPr algn="just"/>
            <a:endParaRPr lang="tr-TR" sz="1600" dirty="0"/>
          </a:p>
          <a:p>
            <a:pPr marL="0" indent="0">
              <a:buNone/>
            </a:pPr>
            <a:endParaRPr lang="tr-TR" sz="1600" dirty="0"/>
          </a:p>
          <a:p>
            <a:pPr marL="0" indent="0">
              <a:buNone/>
            </a:pPr>
            <a:endParaRPr lang="tr-TR" sz="1600" dirty="0"/>
          </a:p>
        </p:txBody>
      </p:sp>
    </p:spTree>
    <p:extLst>
      <p:ext uri="{BB962C8B-B14F-4D97-AF65-F5344CB8AC3E}">
        <p14:creationId xmlns:p14="http://schemas.microsoft.com/office/powerpoint/2010/main" val="85759220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177</TotalTime>
  <Words>1234</Words>
  <Application>Microsoft Office PowerPoint</Application>
  <PresentationFormat>Ekran Gösterisi (4:3)</PresentationFormat>
  <Paragraphs>79</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Century Schoolbook</vt:lpstr>
      <vt:lpstr>Wingdings</vt:lpstr>
      <vt:lpstr>Wingdings 2</vt:lpstr>
      <vt:lpstr>Cumba</vt:lpstr>
      <vt:lpstr>HASTANEDE OYUN VE OYUN ODALARI</vt:lpstr>
      <vt:lpstr>HASTANEDE OYUN</vt:lpstr>
      <vt:lpstr>HASTANEDE OYUN ODALARI</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HASTANEDE OYUN VE OYUN ODALARI</dc:title>
  <dc:creator>Sevilay</dc:creator>
  <cp:lastModifiedBy>LUGEN</cp:lastModifiedBy>
  <cp:revision>25</cp:revision>
  <dcterms:created xsi:type="dcterms:W3CDTF">2017-12-01T07:29:11Z</dcterms:created>
  <dcterms:modified xsi:type="dcterms:W3CDTF">2020-12-12T11:42:53Z</dcterms:modified>
</cp:coreProperties>
</file>