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4D10CD0-51D9-4782-A6D8-7BE85A0D06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430816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D10CD0-51D9-4782-A6D8-7BE85A0D06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2980521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D10CD0-51D9-4782-A6D8-7BE85A0D06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3503787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D10CD0-51D9-4782-A6D8-7BE85A0D06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4127904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4D10CD0-51D9-4782-A6D8-7BE85A0D06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336369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4D10CD0-51D9-4782-A6D8-7BE85A0D06A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1243745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4D10CD0-51D9-4782-A6D8-7BE85A0D06A7}"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572815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4D10CD0-51D9-4782-A6D8-7BE85A0D06A7}"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3846696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4D10CD0-51D9-4782-A6D8-7BE85A0D06A7}"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2665607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4D10CD0-51D9-4782-A6D8-7BE85A0D06A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3040475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4D10CD0-51D9-4782-A6D8-7BE85A0D06A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45B212-5E2C-4091-A9F2-CD5900ABF7FD}" type="slidenum">
              <a:rPr lang="tr-TR" smtClean="0"/>
              <a:t>‹#›</a:t>
            </a:fld>
            <a:endParaRPr lang="tr-TR"/>
          </a:p>
        </p:txBody>
      </p:sp>
    </p:spTree>
    <p:extLst>
      <p:ext uri="{BB962C8B-B14F-4D97-AF65-F5344CB8AC3E}">
        <p14:creationId xmlns:p14="http://schemas.microsoft.com/office/powerpoint/2010/main" val="182829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10CD0-51D9-4782-A6D8-7BE85A0D06A7}"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B212-5E2C-4091-A9F2-CD5900ABF7FD}" type="slidenum">
              <a:rPr lang="tr-TR" smtClean="0"/>
              <a:t>‹#›</a:t>
            </a:fld>
            <a:endParaRPr lang="tr-TR"/>
          </a:p>
        </p:txBody>
      </p:sp>
    </p:spTree>
    <p:extLst>
      <p:ext uri="{BB962C8B-B14F-4D97-AF65-F5344CB8AC3E}">
        <p14:creationId xmlns:p14="http://schemas.microsoft.com/office/powerpoint/2010/main" val="587952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28912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Turizm Talebinin Gelir Esnekliği Turizm talebin gelir esnekliği turistik mal ve hizmetleri talep edenlerin gelir değişmelerine karşı olan duyarlılıklarını ölçmek için kullanılır. </a:t>
            </a:r>
            <a:r>
              <a:rPr lang="tr-TR" smtClean="0"/>
              <a:t>Gelir esnekliği; parasal gelirde meydana gelen değişme karşısında talep edilen miktardaki yüzde değişmenin, gelirdeki yüzde değişmeye oranıdır. </a:t>
            </a:r>
            <a:endParaRPr lang="tr-TR"/>
          </a:p>
        </p:txBody>
      </p:sp>
    </p:spTree>
    <p:extLst>
      <p:ext uri="{BB962C8B-B14F-4D97-AF65-F5344CB8AC3E}">
        <p14:creationId xmlns:p14="http://schemas.microsoft.com/office/powerpoint/2010/main" val="333923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Turizm Piyasasında Denge Piyasa, alıcı ve satıcıların karşı karşıya geldikleri fiziksel veya fiziksel olmayan mekanlardır. Arz ve talebin karşılıklı etkileşimi sonucu piyasa dengesi (denge fiyatı ve denge miktarı) belirlenir. </a:t>
            </a:r>
            <a:endParaRPr lang="tr-TR" dirty="0"/>
          </a:p>
        </p:txBody>
      </p:sp>
    </p:spTree>
    <p:extLst>
      <p:ext uri="{BB962C8B-B14F-4D97-AF65-F5344CB8AC3E}">
        <p14:creationId xmlns:p14="http://schemas.microsoft.com/office/powerpoint/2010/main" val="3141684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Fark edilir bir değişme eğilimi göstermeyen fiyata denge fiyatı denir. Yani arz miktarıyla talep miktarını birbirine eşitleyen fiyattır. (15 TL) Denge fiyatına karşılık gelen miktar ise denge miktarıdır. (3 adet) Arz ve talepte bir değişme olmadıkça denge fiyatında bir değişme olmaz. Arz ve talebin biri veya her ikisi değiştiğinde denge fiyatı değişebilir. </a:t>
            </a:r>
            <a:endParaRPr lang="tr-TR" dirty="0"/>
          </a:p>
        </p:txBody>
      </p:sp>
    </p:spTree>
    <p:extLst>
      <p:ext uri="{BB962C8B-B14F-4D97-AF65-F5344CB8AC3E}">
        <p14:creationId xmlns:p14="http://schemas.microsoft.com/office/powerpoint/2010/main" val="2251659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Piyasa Dengesindeki Değişmeler Talepteki Kaymalar Arzda bir değişme yokken herhangi bir sebeple talepte bir artış olursa talep eğrisi sağa kayar (T2) ve fiyat artar. (F2)</a:t>
            </a:r>
            <a:endParaRPr lang="tr-TR" dirty="0"/>
          </a:p>
        </p:txBody>
      </p:sp>
    </p:spTree>
    <p:extLst>
      <p:ext uri="{BB962C8B-B14F-4D97-AF65-F5344CB8AC3E}">
        <p14:creationId xmlns:p14="http://schemas.microsoft.com/office/powerpoint/2010/main" val="2764743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Arzdaki Kaymalar Talepte bir değişme yokken herhangi bir sebeple arzda bir artış olursa arz eğrisi sağa kayar (A2) ve fiyat düşer. (F2)</a:t>
            </a:r>
            <a:endParaRPr lang="tr-TR" dirty="0"/>
          </a:p>
        </p:txBody>
      </p:sp>
    </p:spTree>
    <p:extLst>
      <p:ext uri="{BB962C8B-B14F-4D97-AF65-F5344CB8AC3E}">
        <p14:creationId xmlns:p14="http://schemas.microsoft.com/office/powerpoint/2010/main" val="729891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Arz ve Talebin Birlikte Değişmesi Talep sabitken arzın değişmesi veya arz sabitken talebin değişmesi fiyat ve miktarı yukarıda açıkladığımız gibi etkiler. Ancak hem arz hem de talep değiştiğinde fiyatın ve miktarın ne yönde değişecekleri önceden söylenemez. Arz ve talepteki değişmelerin yönüne ve büyüklüğüne bağlı olarak fiyat aynı kalabilir, artabilir veya düşebilir. Eğer arzın artış oranı talep artış oranından fazlaysa fiyatlar düşer, Arzın artış oranı talep artış oranından düşükse fiyatlar yükselir, Arzın artış oranı talep artış oranına eşitse fiyatlar değişmez. Yukarıdaki ifadelerde anlatılanları arz - talep eğrilerini kullanarak siz çiziniz ve sonucu yorumlayınız. </a:t>
            </a:r>
            <a:endParaRPr lang="tr-TR" dirty="0"/>
          </a:p>
        </p:txBody>
      </p:sp>
    </p:spTree>
    <p:extLst>
      <p:ext uri="{BB962C8B-B14F-4D97-AF65-F5344CB8AC3E}">
        <p14:creationId xmlns:p14="http://schemas.microsoft.com/office/powerpoint/2010/main" val="336694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Esneklik Kavramı Esneklik bir ekonomik değişkenin bir başka ekonomik değişkene karşı olan duyarlılığının ölçüsüdür. Malın fiyatındaki bir artış arz miktarını arttırırken, talep miktarını azaltmaktadır. Malın fiyatındaki bir azalış arz miktarını azaltırken, talep miktarını arttırmaktadır. Ancak, fiyattaki belli bir değişme arz veya talep miktarını her zaman aynı şekilde değiştirmeyebilir. Bazı durumlarda fiyatta belli bir değişme, miktarda çok büyük bir değişikliğe yol açarken bazen de bunun tersi olabilmektedir. Arz edilen miktarın ve talep edilen miktarın fiyat değişmeleri karşısında gösterdikleri duyarlılık arz esnekliği ve talep esnekliği olarak adlandırılır. </a:t>
            </a:r>
            <a:endParaRPr lang="tr-TR" dirty="0"/>
          </a:p>
        </p:txBody>
      </p:sp>
    </p:spTree>
    <p:extLst>
      <p:ext uri="{BB962C8B-B14F-4D97-AF65-F5344CB8AC3E}">
        <p14:creationId xmlns:p14="http://schemas.microsoft.com/office/powerpoint/2010/main" val="3159765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Turizmde Talebin Fiyat Esnekliği Talep eğrisi üzerinde bir noktadan başka bir noktaya geçilmesi turistik malın fiyatının değiştiğini, buna bağlı olarak da talep miktarının arttığını veya azaldığını gösterir. Talebin fiyat esnekliği; turistik bir malın talep edilen miktarının bu malın fiyatına karşı duyarlılığını ölçmek için kullanılır. Talebin fiyat esnekliği; fiyattaki küçük bir değişme karşısında talep edilen miktardaki yüzde değişmenin, fiyattaki yüzde değişmeye oranıdır. </a:t>
            </a:r>
            <a:endParaRPr lang="tr-TR" dirty="0"/>
          </a:p>
        </p:txBody>
      </p:sp>
    </p:spTree>
    <p:extLst>
      <p:ext uri="{BB962C8B-B14F-4D97-AF65-F5344CB8AC3E}">
        <p14:creationId xmlns:p14="http://schemas.microsoft.com/office/powerpoint/2010/main" val="2550759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Talebin fiyat esnekliği katsayısı negatiftir. (-) Fiyatta bir düşüş olması halinde talep edilen miktarın artması, ya da fiyatta bir artış olması halinde talep edilen miktarın azalması nedeniyle, esneklik katsayısı negatiftir. Yorumu: Odanın fiyatında meydana gelen %1’lik değişme (yükselme), geceleme sayısını %2 azaltacaktır. </a:t>
            </a:r>
            <a:r>
              <a:rPr lang="tr-TR" dirty="0" err="1" smtClean="0"/>
              <a:t>eT</a:t>
            </a:r>
            <a:r>
              <a:rPr lang="tr-TR" dirty="0" smtClean="0"/>
              <a:t> &gt; 1 ® Esnek, elastik talep </a:t>
            </a:r>
            <a:r>
              <a:rPr lang="tr-TR" dirty="0" err="1" smtClean="0"/>
              <a:t>eT</a:t>
            </a:r>
            <a:r>
              <a:rPr lang="tr-TR" dirty="0" smtClean="0"/>
              <a:t> &lt; 1 ® Esnek olmayan, </a:t>
            </a:r>
            <a:r>
              <a:rPr lang="tr-TR" dirty="0" err="1" smtClean="0"/>
              <a:t>inelastik</a:t>
            </a:r>
            <a:r>
              <a:rPr lang="tr-TR" dirty="0" smtClean="0"/>
              <a:t> talep </a:t>
            </a:r>
            <a:r>
              <a:rPr lang="tr-TR" dirty="0" err="1" smtClean="0"/>
              <a:t>eT</a:t>
            </a:r>
            <a:r>
              <a:rPr lang="tr-TR" dirty="0" smtClean="0"/>
              <a:t> = 1 ® Birim esnek talep </a:t>
            </a:r>
            <a:r>
              <a:rPr lang="tr-TR" dirty="0" err="1" smtClean="0"/>
              <a:t>eT</a:t>
            </a:r>
            <a:r>
              <a:rPr lang="tr-TR" dirty="0" smtClean="0"/>
              <a:t> = 0 ® Tam </a:t>
            </a:r>
            <a:r>
              <a:rPr lang="tr-TR" dirty="0" err="1" smtClean="0"/>
              <a:t>inelastik</a:t>
            </a:r>
            <a:r>
              <a:rPr lang="tr-TR" dirty="0" smtClean="0"/>
              <a:t> talep </a:t>
            </a:r>
            <a:r>
              <a:rPr lang="tr-TR" dirty="0" err="1" smtClean="0"/>
              <a:t>eT</a:t>
            </a:r>
            <a:r>
              <a:rPr lang="tr-TR" dirty="0" smtClean="0"/>
              <a:t> = ¥ ® Tam elastik talep </a:t>
            </a:r>
            <a:endParaRPr lang="tr-TR" dirty="0"/>
          </a:p>
        </p:txBody>
      </p:sp>
    </p:spTree>
    <p:extLst>
      <p:ext uri="{BB962C8B-B14F-4D97-AF65-F5344CB8AC3E}">
        <p14:creationId xmlns:p14="http://schemas.microsoft.com/office/powerpoint/2010/main" val="162968278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550</Words>
  <Application>Microsoft Office PowerPoint</Application>
  <PresentationFormat>Ekran Gösterisi (4:3)</PresentationFormat>
  <Paragraphs>10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2</cp:revision>
  <dcterms:created xsi:type="dcterms:W3CDTF">2020-10-14T07:39:29Z</dcterms:created>
  <dcterms:modified xsi:type="dcterms:W3CDTF">2020-11-08T15:34:51Z</dcterms:modified>
</cp:coreProperties>
</file>