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FF2533-60F3-4F8B-9564-5CB84774847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6851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Yapı Hasarları ve Kusurlarının Analizi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TOMBUL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tr-TR" altLang="tr-TR" b="1" smtClean="0"/>
              <a:t>   </a:t>
            </a:r>
            <a:endParaRPr lang="tr-TR" altLang="tr-TR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1741405" y="190564"/>
            <a:ext cx="7129463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Taşıyıcı Olmayan Elemanlardaki Çatlaklar - Duvar Çatlakları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1071563" y="1285875"/>
            <a:ext cx="70723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255588" algn="l"/>
              </a:tabLst>
              <a:defRPr/>
            </a:pPr>
            <a:r>
              <a:rPr lang="tr-TR" sz="2800" dirty="0">
                <a:latin typeface="+mn-lt"/>
              </a:rPr>
              <a:t>Duvar çatlaklarını oluşturan dört neden vardır: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sz="2800" dirty="0">
                <a:latin typeface="+mn-lt"/>
              </a:rPr>
              <a:t>- Temel oturması,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sz="2800" dirty="0">
                <a:latin typeface="+mn-lt"/>
              </a:rPr>
              <a:t>- Deprem titreşimleri,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sz="2800" dirty="0">
                <a:latin typeface="+mn-lt"/>
              </a:rPr>
              <a:t>- Çevreden gelen yapay titreşimler,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sz="2800" dirty="0">
                <a:latin typeface="+mn-lt"/>
              </a:rPr>
              <a:t>- Aşırı sehim.</a:t>
            </a:r>
          </a:p>
        </p:txBody>
      </p:sp>
    </p:spTree>
    <p:extLst>
      <p:ext uri="{BB962C8B-B14F-4D97-AF65-F5344CB8AC3E}">
        <p14:creationId xmlns:p14="http://schemas.microsoft.com/office/powerpoint/2010/main" val="33782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 bwMode="auto">
          <a:xfrm>
            <a:off x="2580655" y="439757"/>
            <a:ext cx="7497763" cy="545894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altLang="tr-TR" sz="2800" dirty="0" smtClean="0">
                <a:effectLst/>
              </a:rPr>
              <a:t>Duvarlarda Hasarlar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3761" y="1143000"/>
            <a:ext cx="8451314" cy="5500688"/>
          </a:xfrm>
        </p:spPr>
        <p:txBody>
          <a:bodyPr>
            <a:normAutofit/>
          </a:bodyPr>
          <a:lstStyle/>
          <a:p>
            <a:pPr marL="365125" indent="-9525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tr-TR" dirty="0" smtClean="0"/>
              <a:t>Çerçeve aralıklarında bulunmayan, tavana </a:t>
            </a:r>
            <a:r>
              <a:rPr lang="tr-TR" dirty="0" smtClean="0"/>
              <a:t>kadar Ulaşmayan </a:t>
            </a:r>
            <a:r>
              <a:rPr lang="tr-TR" dirty="0" smtClean="0"/>
              <a:t>duvarlar, bölme duvarları, </a:t>
            </a:r>
            <a:r>
              <a:rPr lang="tr-TR" dirty="0" smtClean="0"/>
              <a:t>deprem tesirinden </a:t>
            </a:r>
            <a:r>
              <a:rPr lang="tr-TR" dirty="0" smtClean="0"/>
              <a:t>hemen devrilirler. Çerçeve aralarındaki </a:t>
            </a:r>
            <a:r>
              <a:rPr lang="tr-TR" dirty="0" smtClean="0"/>
              <a:t> dolgu </a:t>
            </a:r>
            <a:r>
              <a:rPr lang="tr-TR" dirty="0" smtClean="0"/>
              <a:t>duvarları, duvar beton arasındaki sürtünme </a:t>
            </a:r>
            <a:r>
              <a:rPr lang="tr-TR" dirty="0" smtClean="0"/>
              <a:t> nedeniyle </a:t>
            </a:r>
            <a:r>
              <a:rPr lang="tr-TR" dirty="0" smtClean="0"/>
              <a:t>daha güç yıkılırlar. Deprem tesirinden </a:t>
            </a:r>
            <a:r>
              <a:rPr lang="tr-TR" dirty="0" smtClean="0"/>
              <a:t> Yatay </a:t>
            </a:r>
            <a:r>
              <a:rPr lang="tr-TR" dirty="0" smtClean="0"/>
              <a:t>ötelemelerden duvarlara kesme </a:t>
            </a:r>
            <a:r>
              <a:rPr lang="tr-TR" dirty="0" smtClean="0"/>
              <a:t>kuvvetleri gelir. Betonarme </a:t>
            </a:r>
            <a:r>
              <a:rPr lang="tr-TR" dirty="0" smtClean="0"/>
              <a:t>yapılarda depremden dolayı </a:t>
            </a:r>
            <a:r>
              <a:rPr lang="tr-TR" dirty="0" smtClean="0"/>
              <a:t>hasarlar </a:t>
            </a:r>
            <a:r>
              <a:rPr lang="tr-TR" dirty="0" smtClean="0"/>
              <a:t>sıva çatlakları ile başlar, daha sonra </a:t>
            </a:r>
            <a:r>
              <a:rPr lang="tr-TR" dirty="0" smtClean="0"/>
              <a:t>betonarme </a:t>
            </a:r>
            <a:r>
              <a:rPr lang="tr-TR" dirty="0" smtClean="0"/>
              <a:t>çerçeve ile dolgu duvarları </a:t>
            </a:r>
            <a:r>
              <a:rPr lang="tr-TR" dirty="0" smtClean="0"/>
              <a:t>arasındaki yüzeylerde </a:t>
            </a:r>
            <a:r>
              <a:rPr lang="tr-TR" dirty="0" smtClean="0"/>
              <a:t>sıva çatlakları iyice büyür.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603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42913" y="1533772"/>
            <a:ext cx="8154822" cy="3382612"/>
          </a:xfrm>
        </p:spPr>
        <p:txBody>
          <a:bodyPr>
            <a:normAutofit fontScale="62500" lnSpcReduction="20000"/>
          </a:bodyPr>
          <a:lstStyle/>
          <a:p>
            <a:pPr marL="365125" indent="-9525" algn="just" fontAlgn="auto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tr-TR" dirty="0" smtClean="0"/>
              <a:t>Daha şiddetli depremlerde dolgu duvar düşük dayanımlı </a:t>
            </a:r>
            <a:r>
              <a:rPr lang="tr-TR" dirty="0"/>
              <a:t> </a:t>
            </a:r>
            <a:r>
              <a:rPr lang="tr-TR" dirty="0" smtClean="0"/>
              <a:t>malzemeden </a:t>
            </a:r>
            <a:r>
              <a:rPr lang="tr-TR" dirty="0" smtClean="0"/>
              <a:t>yapılmış ise X (çapraz) şeklinde duvar çatlakları </a:t>
            </a:r>
            <a:r>
              <a:rPr lang="tr-TR" dirty="0"/>
              <a:t> </a:t>
            </a:r>
            <a:r>
              <a:rPr lang="tr-TR" dirty="0" smtClean="0"/>
              <a:t>oluşur</a:t>
            </a:r>
            <a:r>
              <a:rPr lang="tr-TR" dirty="0" smtClean="0"/>
              <a:t>. </a:t>
            </a:r>
            <a:r>
              <a:rPr lang="tr-TR" dirty="0" smtClean="0"/>
              <a:t>Dolgu duvar hasarı ile kolonlarda mafsallaşma</a:t>
            </a:r>
            <a:r>
              <a:rPr lang="tr-TR" dirty="0" smtClean="0"/>
              <a:t> başlar. </a:t>
            </a:r>
            <a:r>
              <a:rPr lang="tr-TR" dirty="0" smtClean="0"/>
              <a:t> Depremden </a:t>
            </a:r>
            <a:r>
              <a:rPr lang="tr-TR" dirty="0" smtClean="0"/>
              <a:t>kesit tesirlerinin büyük olduğu zemin katta, kritik </a:t>
            </a:r>
            <a:r>
              <a:rPr lang="tr-TR" dirty="0"/>
              <a:t> </a:t>
            </a:r>
            <a:r>
              <a:rPr lang="tr-TR" dirty="0" smtClean="0"/>
              <a:t>kolonlarda </a:t>
            </a:r>
            <a:r>
              <a:rPr lang="tr-TR" dirty="0" smtClean="0"/>
              <a:t>mafsallaşma hasarı oluşur. </a:t>
            </a:r>
            <a:r>
              <a:rPr lang="tr-TR" dirty="0" smtClean="0"/>
              <a:t>Hasarların ileri </a:t>
            </a:r>
            <a:r>
              <a:rPr lang="tr-TR" dirty="0" smtClean="0"/>
              <a:t>seviyeye erişmesi </a:t>
            </a:r>
            <a:r>
              <a:rPr lang="tr-TR" dirty="0" smtClean="0"/>
              <a:t>halinde zemin kat ve diğer kat kolonlarına hasar yayılır. </a:t>
            </a:r>
            <a:r>
              <a:rPr lang="tr-TR" dirty="0" smtClean="0"/>
              <a:t> Dolgu </a:t>
            </a:r>
            <a:r>
              <a:rPr lang="tr-TR" dirty="0" smtClean="0"/>
              <a:t>duvarlar betonarme çerçeveler tarafından tam </a:t>
            </a:r>
            <a:r>
              <a:rPr lang="tr-TR" dirty="0" smtClean="0"/>
              <a:t>olarak sarılmamışsa </a:t>
            </a:r>
            <a:r>
              <a:rPr lang="tr-TR" dirty="0" smtClean="0"/>
              <a:t>duvarlar çerçeve kolon ve </a:t>
            </a:r>
            <a:r>
              <a:rPr lang="tr-TR" dirty="0" smtClean="0"/>
              <a:t>kirişlerine kenetlenmemiş </a:t>
            </a:r>
            <a:r>
              <a:rPr lang="tr-TR" dirty="0" smtClean="0"/>
              <a:t>ise, duvarlar çatlamadan kayarlar.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249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37" y="1401288"/>
            <a:ext cx="4851400" cy="4242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7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7" y="2776538"/>
            <a:ext cx="32242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459797" y="5326640"/>
            <a:ext cx="36226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200" dirty="0">
                <a:latin typeface="+mn-lt"/>
              </a:rPr>
              <a:t>Dolgu Duvarlarda Deprem Nedeni ile Oluşan Çatlaklar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46" y="2776538"/>
            <a:ext cx="4160838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56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tr-TR" altLang="tr-TR" b="1" smtClean="0"/>
              <a:t>   </a:t>
            </a:r>
            <a:endParaRPr lang="tr-TR" altLang="tr-TR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071563" y="558511"/>
            <a:ext cx="712946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Temel Oturmasından Oluşan Çatlaklar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391886" y="1462705"/>
            <a:ext cx="8167914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255588" algn="l"/>
              </a:tabLst>
              <a:defRPr/>
            </a:pPr>
            <a:r>
              <a:rPr lang="tr-TR" sz="2800" dirty="0">
                <a:latin typeface="+mn-lt"/>
              </a:rPr>
              <a:t>Temel oturması, temel altındaki zeminin sıkışmasıdır. Bu sıkışma yapı yüklendiği andaki</a:t>
            </a:r>
            <a:br>
              <a:rPr lang="tr-TR" sz="2800" dirty="0">
                <a:latin typeface="+mn-lt"/>
              </a:rPr>
            </a:br>
            <a:r>
              <a:rPr lang="tr-TR" sz="2800" dirty="0">
                <a:latin typeface="+mn-lt"/>
              </a:rPr>
              <a:t>“</a:t>
            </a:r>
            <a:r>
              <a:rPr lang="tr-TR" sz="2800" b="1" i="1" dirty="0">
                <a:latin typeface="+mn-lt"/>
              </a:rPr>
              <a:t>ani bir sıkışma</a:t>
            </a:r>
            <a:r>
              <a:rPr lang="tr-TR" sz="2800" dirty="0">
                <a:latin typeface="+mn-lt"/>
              </a:rPr>
              <a:t>” olduğu gibi, zamana bağlı olarak zamanla gelişen bir “</a:t>
            </a:r>
            <a:r>
              <a:rPr lang="tr-TR" sz="2800" b="1" i="1" dirty="0">
                <a:latin typeface="+mn-lt"/>
              </a:rPr>
              <a:t>konsolidasyon</a:t>
            </a:r>
            <a:r>
              <a:rPr lang="tr-TR" sz="2800" dirty="0">
                <a:latin typeface="+mn-lt"/>
              </a:rPr>
              <a:t>”</a:t>
            </a:r>
            <a:br>
              <a:rPr lang="tr-TR" sz="2800" dirty="0">
                <a:latin typeface="+mn-lt"/>
              </a:rPr>
            </a:br>
            <a:r>
              <a:rPr lang="tr-TR" sz="2800" dirty="0">
                <a:latin typeface="+mn-lt"/>
              </a:rPr>
              <a:t>oturması da olabilir. Oturma sonucu oluşan boşluklar duvar tarafından doldurulamayacağından askıda kalan duvarlar çatlar. Oluşan çatlaklar üst katlara doğru gidildikçe azalan boyutlardadır. </a:t>
            </a:r>
          </a:p>
        </p:txBody>
      </p:sp>
    </p:spTree>
    <p:extLst>
      <p:ext uri="{BB962C8B-B14F-4D97-AF65-F5344CB8AC3E}">
        <p14:creationId xmlns:p14="http://schemas.microsoft.com/office/powerpoint/2010/main" val="11771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20447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tr-TR" altLang="tr-TR" b="1" smtClean="0"/>
              <a:t>   </a:t>
            </a:r>
            <a:endParaRPr lang="tr-TR" altLang="tr-TR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39" name="Picture 4" descr="Şekil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571750"/>
            <a:ext cx="24733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Şekil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643188"/>
            <a:ext cx="2806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1071563" y="1071563"/>
            <a:ext cx="7858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tr-TR" sz="2800" dirty="0">
                <a:latin typeface="+mj-lt"/>
              </a:rPr>
              <a:t>Çerçeve ile sınırlı duvarların kenarlarında çatlaklar belirginleşerek çerçeveden ayrılmalar gözlenir. Çatlakların boyutları üst katlara gidildikçe küçülür. </a:t>
            </a:r>
          </a:p>
        </p:txBody>
      </p:sp>
    </p:spTree>
    <p:extLst>
      <p:ext uri="{BB962C8B-B14F-4D97-AF65-F5344CB8AC3E}">
        <p14:creationId xmlns:p14="http://schemas.microsoft.com/office/powerpoint/2010/main" val="40241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12442</TotalTime>
  <Words>239</Words>
  <Application>Microsoft Office PowerPoint</Application>
  <PresentationFormat>Ekran Gösterisi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Times New Roman</vt:lpstr>
      <vt:lpstr>Wingdings</vt:lpstr>
      <vt:lpstr>Wingdings 2</vt:lpstr>
      <vt:lpstr>ekonomi</vt:lpstr>
      <vt:lpstr>1_Rics</vt:lpstr>
      <vt:lpstr>h.t.</vt:lpstr>
      <vt:lpstr>PowerPoint Sunusu</vt:lpstr>
      <vt:lpstr>PowerPoint Sunusu</vt:lpstr>
      <vt:lpstr>Duvarlarda Hasarlar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809</cp:revision>
  <cp:lastPrinted>2016-10-24T07:53:35Z</cp:lastPrinted>
  <dcterms:created xsi:type="dcterms:W3CDTF">2016-09-18T09:35:24Z</dcterms:created>
  <dcterms:modified xsi:type="dcterms:W3CDTF">2020-02-28T07:35:22Z</dcterms:modified>
</cp:coreProperties>
</file>