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6" autoAdjust="0"/>
  </p:normalViewPr>
  <p:slideViewPr>
    <p:cSldViewPr>
      <p:cViewPr varScale="1">
        <p:scale>
          <a:sx n="75" d="100"/>
          <a:sy n="75" d="100"/>
        </p:scale>
        <p:origin x="-1236" y="-84"/>
      </p:cViewPr>
      <p:guideLst>
        <p:guide orient="horz" pos="2160"/>
        <p:guide pos="2880"/>
      </p:guideLst>
    </p:cSldViewPr>
  </p:slideViewPr>
  <p:outlineViewPr>
    <p:cViewPr>
      <p:scale>
        <a:sx n="33" d="100"/>
        <a:sy n="33" d="100"/>
      </p:scale>
      <p:origin x="0" y="5430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A8F742-FB18-497D-B716-4F88029E4E60}" type="datetimeFigureOut">
              <a:rPr lang="tr-TR" smtClean="0"/>
              <a:t>10.11.2020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18C2B9-8E0C-4531-AB86-3C931BD398CD}" type="slidenum">
              <a:rPr lang="tr-TR" smtClean="0"/>
              <a:t>‹#›</a:t>
            </a:fld>
            <a:endParaRPr lang="tr-TR"/>
          </a:p>
        </p:txBody>
      </p:sp>
    </p:spTree>
    <p:extLst>
      <p:ext uri="{BB962C8B-B14F-4D97-AF65-F5344CB8AC3E}">
        <p14:creationId xmlns:p14="http://schemas.microsoft.com/office/powerpoint/2010/main" val="2672547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smtClean="0"/>
          </a:p>
        </p:txBody>
      </p:sp>
      <p:sp>
        <p:nvSpPr>
          <p:cNvPr id="26628"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E833350-2957-465E-ADB1-147245665E48}" type="slidenum">
              <a:rPr lang="tr-TR" altLang="tr-TR"/>
              <a:pPr>
                <a:spcBef>
                  <a:spcPct val="0"/>
                </a:spcBef>
              </a:pPr>
              <a:t>13</a:t>
            </a:fld>
            <a:endParaRPr lang="tr-TR" altLang="tr-TR"/>
          </a:p>
        </p:txBody>
      </p:sp>
    </p:spTree>
    <p:extLst>
      <p:ext uri="{BB962C8B-B14F-4D97-AF65-F5344CB8AC3E}">
        <p14:creationId xmlns:p14="http://schemas.microsoft.com/office/powerpoint/2010/main" val="97404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Kapak">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TextBox 4"/>
          <p:cNvSpPr txBox="1">
            <a:spLocks/>
          </p:cNvSpPr>
          <p:nvPr userDrawn="1"/>
        </p:nvSpPr>
        <p:spPr>
          <a:xfrm>
            <a:off x="502386" y="2501029"/>
            <a:ext cx="8146333" cy="400110"/>
          </a:xfrm>
          <a:prstGeom prst="rect">
            <a:avLst/>
          </a:prstGeom>
          <a:noFill/>
        </p:spPr>
        <p:txBody>
          <a:bodyPr wrap="none" rtlCol="0">
            <a:normAutofit/>
          </a:bodyPr>
          <a:lstStyle/>
          <a:p>
            <a:pPr algn="ctr" eaLnBrk="1" fontAlgn="auto" hangingPunct="1">
              <a:spcBef>
                <a:spcPts val="0"/>
              </a:spcBef>
              <a:spcAft>
                <a:spcPts val="0"/>
              </a:spcAft>
            </a:pPr>
            <a:r>
              <a:rPr lang="tr-TR" sz="2000" b="1">
                <a:solidFill>
                  <a:srgbClr val="425E23"/>
                </a:solidFill>
              </a:rPr>
              <a:t>İSTANBUL ÜNİVERSİTESİ AÇIK VE UZAKTAN EĞİTİM FAKÜLTESİ</a:t>
            </a:r>
            <a:endParaRPr lang="en-US" sz="2000" b="1">
              <a:solidFill>
                <a:srgbClr val="425E23"/>
              </a:solidFill>
            </a:endParaRPr>
          </a:p>
        </p:txBody>
      </p:sp>
      <p:sp>
        <p:nvSpPr>
          <p:cNvPr id="11" name="Text Placeholder 10"/>
          <p:cNvSpPr>
            <a:spLocks noGrp="1"/>
          </p:cNvSpPr>
          <p:nvPr>
            <p:ph type="body" sz="quarter" idx="13" hasCustomPrompt="1"/>
          </p:nvPr>
        </p:nvSpPr>
        <p:spPr>
          <a:xfrm>
            <a:off x="614189" y="3030713"/>
            <a:ext cx="7958376" cy="676275"/>
          </a:xfrm>
        </p:spPr>
        <p:txBody>
          <a:bodyPr>
            <a:normAutofit/>
          </a:bodyPr>
          <a:lstStyle>
            <a:lvl1pPr algn="ctr">
              <a:buFontTx/>
              <a:buNone/>
              <a:defRPr lang="tr-TR" sz="2200" b="1" i="0" kern="1200" cap="all" baseline="0" dirty="0">
                <a:solidFill>
                  <a:srgbClr val="425E23"/>
                </a:solidFill>
                <a:latin typeface="Arial" panose="020B0604020202020204" pitchFamily="34" charset="0"/>
                <a:ea typeface="+mn-ea"/>
                <a:cs typeface="Arial" panose="020B0604020202020204" pitchFamily="34" charset="0"/>
              </a:defRPr>
            </a:lvl1pPr>
            <a:lvl2pPr marL="457200" indent="0" algn="ctr">
              <a:buFontTx/>
              <a:buNone/>
              <a:defRPr/>
            </a:lvl2pPr>
            <a:lvl3pPr marL="914400" indent="0" algn="ctr">
              <a:buFontTx/>
              <a:buNone/>
              <a:defRPr/>
            </a:lvl3pPr>
            <a:lvl4pPr marL="1371600" indent="0" algn="ctr">
              <a:buFontTx/>
              <a:buNone/>
              <a:defRPr/>
            </a:lvl4pPr>
            <a:lvl5pPr marL="1828800" indent="0" algn="ctr">
              <a:buFontTx/>
              <a:buNone/>
              <a:defRPr/>
            </a:lvl5pPr>
          </a:lstStyle>
          <a:p>
            <a:pPr lvl="0"/>
            <a:r>
              <a:rPr lang="tr-TR" dirty="0" smtClean="0"/>
              <a:t>PROGRAM ADI</a:t>
            </a:r>
            <a:endParaRPr lang="tr-TR" dirty="0"/>
          </a:p>
        </p:txBody>
      </p:sp>
      <p:sp>
        <p:nvSpPr>
          <p:cNvPr id="13" name="Text Placeholder 12"/>
          <p:cNvSpPr>
            <a:spLocks noGrp="1"/>
          </p:cNvSpPr>
          <p:nvPr>
            <p:ph type="body" sz="quarter" idx="14" hasCustomPrompt="1"/>
          </p:nvPr>
        </p:nvSpPr>
        <p:spPr>
          <a:xfrm>
            <a:off x="614188" y="3748246"/>
            <a:ext cx="7959600" cy="638175"/>
          </a:xfrm>
          <a:ln>
            <a:noFill/>
          </a:ln>
        </p:spPr>
        <p:txBody>
          <a:bodyPr vert="horz" lIns="91440" tIns="45720" rIns="91440" bIns="45720" rtlCol="0" anchor="ctr">
            <a:normAutofit/>
          </a:bodyPr>
          <a:lstStyle>
            <a:lvl1pPr>
              <a:defRPr lang="tr-TR" sz="2100" cap="all" baseline="0" dirty="0">
                <a:ln>
                  <a:noFill/>
                </a:ln>
                <a:solidFill>
                  <a:srgbClr val="425E23"/>
                </a:solidFill>
                <a:latin typeface="Arial" panose="020B0604020202020204" pitchFamily="34" charset="0"/>
                <a:cs typeface="Arial" panose="020B0604020202020204" pitchFamily="34" charset="0"/>
              </a:defRPr>
            </a:lvl1pPr>
          </a:lstStyle>
          <a:p>
            <a:pPr marR="0" lvl="0" fontAlgn="auto">
              <a:spcAft>
                <a:spcPts val="0"/>
              </a:spcAft>
              <a:buClrTx/>
              <a:buSzTx/>
              <a:tabLst/>
            </a:pPr>
            <a:r>
              <a:rPr lang="tr-TR" dirty="0" smtClean="0"/>
              <a:t>DERS ADI</a:t>
            </a:r>
            <a:endParaRPr lang="tr-TR" dirty="0"/>
          </a:p>
        </p:txBody>
      </p:sp>
      <p:sp>
        <p:nvSpPr>
          <p:cNvPr id="14" name="Text Placeholder 12"/>
          <p:cNvSpPr>
            <a:spLocks noGrp="1"/>
          </p:cNvSpPr>
          <p:nvPr>
            <p:ph type="body" sz="quarter" idx="15" hasCustomPrompt="1"/>
          </p:nvPr>
        </p:nvSpPr>
        <p:spPr>
          <a:xfrm>
            <a:off x="614188" y="4423999"/>
            <a:ext cx="7959600" cy="638175"/>
          </a:xfrm>
        </p:spPr>
        <p:txBody>
          <a:bodyPr vert="horz" lIns="91440" tIns="45720" rIns="91440" bIns="45720" rtlCol="0" anchor="ctr">
            <a:normAutofit/>
          </a:bodyPr>
          <a:lstStyle>
            <a:lvl1pPr>
              <a:defRPr lang="tr-TR" sz="2100" cap="all" baseline="0" dirty="0">
                <a:solidFill>
                  <a:srgbClr val="425E23"/>
                </a:solidFill>
                <a:latin typeface="Arial" panose="020B0604020202020204" pitchFamily="34" charset="0"/>
                <a:cs typeface="Arial" panose="020B0604020202020204" pitchFamily="34" charset="0"/>
              </a:defRPr>
            </a:lvl1pPr>
          </a:lstStyle>
          <a:p>
            <a:pPr marR="0" lvl="0" fontAlgn="auto">
              <a:spcAft>
                <a:spcPts val="0"/>
              </a:spcAft>
              <a:buClrTx/>
              <a:buSzTx/>
              <a:tabLst/>
            </a:pPr>
            <a:r>
              <a:rPr lang="tr-TR" dirty="0" smtClean="0"/>
              <a:t>Öğretim üyesi adı-soyadı</a:t>
            </a:r>
            <a:endParaRPr lang="tr-TR" dirty="0"/>
          </a:p>
        </p:txBody>
      </p:sp>
    </p:spTree>
    <p:extLst>
      <p:ext uri="{BB962C8B-B14F-4D97-AF65-F5344CB8AC3E}">
        <p14:creationId xmlns:p14="http://schemas.microsoft.com/office/powerpoint/2010/main" val="137403999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Başlık+Alt Başlık+Metin">
    <p:spTree>
      <p:nvGrpSpPr>
        <p:cNvPr id="1" name=""/>
        <p:cNvGrpSpPr/>
        <p:nvPr/>
      </p:nvGrpSpPr>
      <p:grpSpPr>
        <a:xfrm>
          <a:off x="0" y="0"/>
          <a:ext cx="0" cy="0"/>
          <a:chOff x="0" y="0"/>
          <a:chExt cx="0" cy="0"/>
        </a:xfrm>
      </p:grpSpPr>
      <p:pic>
        <p:nvPicPr>
          <p:cNvPr id="5" name="Picture 4" descr="Untitled-2-0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62900" y="82550"/>
            <a:ext cx="10160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userDrawn="1"/>
        </p:nvSpPr>
        <p:spPr>
          <a:xfrm>
            <a:off x="0" y="0"/>
            <a:ext cx="9144000" cy="46038"/>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8" name="Rectangle 6"/>
          <p:cNvSpPr/>
          <p:nvPr userDrawn="1"/>
        </p:nvSpPr>
        <p:spPr>
          <a:xfrm>
            <a:off x="0" y="6810375"/>
            <a:ext cx="9144000" cy="44450"/>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cxnSp>
        <p:nvCxnSpPr>
          <p:cNvPr id="9" name="Straight Connector 10"/>
          <p:cNvCxnSpPr/>
          <p:nvPr userDrawn="1"/>
        </p:nvCxnSpPr>
        <p:spPr>
          <a:xfrm>
            <a:off x="0" y="107950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cxnSp>
        <p:nvCxnSpPr>
          <p:cNvPr id="11" name="Straight Connector 14"/>
          <p:cNvCxnSpPr/>
          <p:nvPr userDrawn="1"/>
        </p:nvCxnSpPr>
        <p:spPr>
          <a:xfrm>
            <a:off x="0" y="631825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
        <p:nvSpPr>
          <p:cNvPr id="3" name="Text Placeholder 2"/>
          <p:cNvSpPr>
            <a:spLocks noGrp="1"/>
          </p:cNvSpPr>
          <p:nvPr>
            <p:ph type="body" sz="quarter" idx="14"/>
          </p:nvPr>
        </p:nvSpPr>
        <p:spPr>
          <a:xfrm>
            <a:off x="180000" y="1701400"/>
            <a:ext cx="8805998" cy="4607325"/>
          </a:xfrm>
        </p:spPr>
        <p:txBody>
          <a:bodyPr rtlCol="0" anchor="t">
            <a:normAutofit/>
          </a:bodyPr>
          <a:lstStyle>
            <a:lvl1pPr marL="0" marR="0" indent="0" algn="l" defTabSz="914400" rtl="0" eaLnBrk="1" fontAlgn="auto" latinLnBrk="0" hangingPunct="1">
              <a:lnSpc>
                <a:spcPct val="100000"/>
              </a:lnSpc>
              <a:spcBef>
                <a:spcPts val="1000"/>
              </a:spcBef>
              <a:spcAft>
                <a:spcPts val="0"/>
              </a:spcAft>
              <a:buClrTx/>
              <a:buSzTx/>
              <a:buFontTx/>
              <a:buNone/>
              <a:tabLst/>
              <a:defRPr lang="tr-TR" sz="2200" baseline="0" dirty="0">
                <a:solidFill>
                  <a:schemeClr val="tx1">
                    <a:lumMod val="65000"/>
                    <a:lumOff val="35000"/>
                  </a:schemeClr>
                </a:solidFill>
                <a:latin typeface="Arial" panose="020B0604020202020204" pitchFamily="34" charset="0"/>
                <a:cs typeface="Arial" panose="020B0604020202020204" pitchFamily="34" charset="0"/>
              </a:defRPr>
            </a:lvl1pPr>
          </a:lstStyle>
          <a:p>
            <a:pPr lvl="0"/>
            <a:r>
              <a:rPr lang="tr-TR" smtClean="0"/>
              <a:t>Asıl metin stillerini düzenlemek için tıklatın</a:t>
            </a:r>
          </a:p>
        </p:txBody>
      </p:sp>
      <p:sp>
        <p:nvSpPr>
          <p:cNvPr id="10" name="Title 1"/>
          <p:cNvSpPr>
            <a:spLocks noGrp="1" noChangeAspect="1"/>
          </p:cNvSpPr>
          <p:nvPr>
            <p:ph type="title"/>
          </p:nvPr>
        </p:nvSpPr>
        <p:spPr>
          <a:xfrm>
            <a:off x="180000" y="1090800"/>
            <a:ext cx="7674664" cy="526642"/>
          </a:xfrm>
        </p:spPr>
        <p:txBody>
          <a:bodyPr>
            <a:spAutoFit/>
          </a:bodyPr>
          <a:lstStyle>
            <a:lvl1pPr algn="l">
              <a:defRPr sz="2400">
                <a:solidFill>
                  <a:srgbClr val="435E23"/>
                </a:solidFill>
              </a:defRPr>
            </a:lvl1pPr>
          </a:lstStyle>
          <a:p>
            <a:r>
              <a:rPr lang="tr-TR" smtClean="0"/>
              <a:t>Asıl başlık stili için tıklatın</a:t>
            </a:r>
            <a:endParaRPr lang="tr-TR" dirty="0"/>
          </a:p>
        </p:txBody>
      </p:sp>
      <p:sp>
        <p:nvSpPr>
          <p:cNvPr id="7" name="Text Placeholder 6"/>
          <p:cNvSpPr>
            <a:spLocks noGrp="1" noChangeAspect="1"/>
          </p:cNvSpPr>
          <p:nvPr>
            <p:ph type="body" sz="quarter" idx="15"/>
          </p:nvPr>
        </p:nvSpPr>
        <p:spPr>
          <a:xfrm>
            <a:off x="180000" y="498331"/>
            <a:ext cx="7674664" cy="584775"/>
          </a:xfrm>
        </p:spPr>
        <p:txBody>
          <a:bodyPr anchor="b">
            <a:sp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3200">
                <a:solidFill>
                  <a:srgbClr val="435E23"/>
                </a:solidFill>
                <a:latin typeface="Arial" panose="020B0604020202020204" pitchFamily="34" charset="0"/>
                <a:cs typeface="Arial" panose="020B0604020202020204" pitchFamily="34" charset="0"/>
              </a:defRPr>
            </a:lvl1pPr>
          </a:lstStyle>
          <a:p>
            <a:pPr lvl="0"/>
            <a:r>
              <a:rPr lang="tr-TR" smtClean="0"/>
              <a:t>Asıl metin stillerini düzenlemek için tıklatın</a:t>
            </a:r>
          </a:p>
        </p:txBody>
      </p:sp>
      <p:sp>
        <p:nvSpPr>
          <p:cNvPr id="12" name="Slide Number Placeholder 6"/>
          <p:cNvSpPr>
            <a:spLocks noGrp="1"/>
          </p:cNvSpPr>
          <p:nvPr>
            <p:ph type="sldNum" sz="quarter" idx="16"/>
          </p:nvPr>
        </p:nvSpPr>
        <p:spPr>
          <a:xfrm>
            <a:off x="8442325" y="6396038"/>
            <a:ext cx="711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solidFill>
                  <a:srgbClr val="595959"/>
                </a:solidFill>
              </a:defRPr>
            </a:lvl1pPr>
          </a:lstStyle>
          <a:p>
            <a:pPr>
              <a:defRPr/>
            </a:pPr>
            <a:fld id="{DE79C293-3663-47EE-A3FE-CA269EE44A3C}" type="slidenum">
              <a:rPr lang="tr-TR" altLang="tr-TR"/>
              <a:pPr>
                <a:defRPr/>
              </a:pPr>
              <a:t>‹#›</a:t>
            </a:fld>
            <a:endParaRPr lang="tr-TR" altLang="tr-TR"/>
          </a:p>
        </p:txBody>
      </p:sp>
    </p:spTree>
    <p:extLst>
      <p:ext uri="{BB962C8B-B14F-4D97-AF65-F5344CB8AC3E}">
        <p14:creationId xmlns:p14="http://schemas.microsoft.com/office/powerpoint/2010/main" val="14899372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8_Arka Kapak">
    <p:spTree>
      <p:nvGrpSpPr>
        <p:cNvPr id="1" name=""/>
        <p:cNvGrpSpPr/>
        <p:nvPr/>
      </p:nvGrpSpPr>
      <p:grpSpPr>
        <a:xfrm>
          <a:off x="0" y="0"/>
          <a:ext cx="0" cy="0"/>
          <a:chOff x="0" y="0"/>
          <a:chExt cx="0" cy="0"/>
        </a:xfrm>
      </p:grpSpPr>
      <p:pic>
        <p:nvPicPr>
          <p:cNvPr id="2" name="Picture 2" descr="AUZEF LOGO-02.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397250" y="1111250"/>
            <a:ext cx="2520950" cy="252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3"/>
          <p:cNvSpPr txBox="1">
            <a:spLocks noChangeArrowheads="1"/>
          </p:cNvSpPr>
          <p:nvPr userDrawn="1"/>
        </p:nvSpPr>
        <p:spPr bwMode="auto">
          <a:xfrm>
            <a:off x="2579688" y="4471988"/>
            <a:ext cx="4216400"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10000"/>
              </a:lnSpc>
            </a:pPr>
            <a:r>
              <a:rPr lang="tr-TR">
                <a:solidFill>
                  <a:srgbClr val="767171"/>
                </a:solidFill>
              </a:rPr>
              <a:t>auzef.istanbul.edu.tr</a:t>
            </a:r>
          </a:p>
          <a:p>
            <a:pPr algn="ctr" eaLnBrk="1" hangingPunct="1">
              <a:lnSpc>
                <a:spcPct val="110000"/>
              </a:lnSpc>
            </a:pPr>
            <a:endParaRPr lang="tr-TR">
              <a:solidFill>
                <a:srgbClr val="767171"/>
              </a:solidFill>
            </a:endParaRPr>
          </a:p>
        </p:txBody>
      </p:sp>
      <p:cxnSp>
        <p:nvCxnSpPr>
          <p:cNvPr id="4" name="Straight Connector 4"/>
          <p:cNvCxnSpPr/>
          <p:nvPr userDrawn="1"/>
        </p:nvCxnSpPr>
        <p:spPr>
          <a:xfrm>
            <a:off x="1485900" y="4978400"/>
            <a:ext cx="6604000"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5" name="Straight Connector 5"/>
          <p:cNvCxnSpPr/>
          <p:nvPr userDrawn="1"/>
        </p:nvCxnSpPr>
        <p:spPr>
          <a:xfrm>
            <a:off x="1485900" y="4381500"/>
            <a:ext cx="6604000"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58531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10.11.2020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ctrTitle"/>
          </p:nvPr>
        </p:nvSpPr>
        <p:spPr/>
        <p:txBody>
          <a:bodyPr>
            <a:normAutofit fontScale="90000"/>
          </a:bodyPr>
          <a:lstStyle/>
          <a:p>
            <a:r>
              <a:rPr lang="tr-TR" dirty="0"/>
              <a:t>Duyuların gelişimini destekleyici müdahale programının sunulması</a:t>
            </a:r>
            <a:endParaRPr lang="tr-TR" dirty="0"/>
          </a:p>
        </p:txBody>
      </p:sp>
      <p:sp>
        <p:nvSpPr>
          <p:cNvPr id="7" name="Text Placeholder 6"/>
          <p:cNvSpPr>
            <a:spLocks noGrp="1"/>
          </p:cNvSpPr>
          <p:nvPr>
            <p:ph type="body" sz="quarter" idx="4294967295"/>
          </p:nvPr>
        </p:nvSpPr>
        <p:spPr>
          <a:xfrm>
            <a:off x="592138" y="4424363"/>
            <a:ext cx="7959725" cy="638175"/>
          </a:xfrm>
        </p:spPr>
        <p:txBody>
          <a:bodyPr>
            <a:normAutofit/>
          </a:bodyPr>
          <a:lstStyle/>
          <a:p>
            <a:pPr marL="0" indent="0" algn="ctr">
              <a:buNone/>
            </a:pPr>
            <a:r>
              <a:rPr lang="tr-TR" cap="none" dirty="0" smtClean="0"/>
              <a:t>PROF. DR. MÜDRİYE YILDIZ BIÇAKÇI</a:t>
            </a:r>
            <a:endParaRPr lang="tr-TR" cap="none" dirty="0"/>
          </a:p>
        </p:txBody>
      </p:sp>
    </p:spTree>
    <p:extLst>
      <p:ext uri="{BB962C8B-B14F-4D97-AF65-F5344CB8AC3E}">
        <p14:creationId xmlns:p14="http://schemas.microsoft.com/office/powerpoint/2010/main" val="9734984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5</a:t>
            </a:r>
            <a:endParaRPr lang="tr-TR" altLang="tr-TR" smtClean="0"/>
          </a:p>
        </p:txBody>
      </p:sp>
      <p:sp>
        <p:nvSpPr>
          <p:cNvPr id="6" name="Text Placeholder 5"/>
          <p:cNvSpPr>
            <a:spLocks noGrp="1"/>
          </p:cNvSpPr>
          <p:nvPr>
            <p:ph idx="1"/>
          </p:nvPr>
        </p:nvSpPr>
        <p:spPr/>
        <p:txBody>
          <a:bodyPr>
            <a:normAutofit fontScale="47500" lnSpcReduction="20000"/>
          </a:bodyPr>
          <a:lstStyle/>
          <a:p>
            <a:pPr marL="0" indent="0">
              <a:buNone/>
              <a:defRPr/>
            </a:pPr>
            <a:r>
              <a:rPr i="1" smtClean="0"/>
              <a:t>	</a:t>
            </a:r>
            <a:r>
              <a:rPr b="1" smtClean="0"/>
              <a:t>Etkinlik Adı: </a:t>
            </a:r>
            <a:r>
              <a:rPr smtClean="0"/>
              <a:t>Çevir Çevir Bilekleri</a:t>
            </a:r>
          </a:p>
          <a:p>
            <a:pPr marL="0" indent="0">
              <a:buNone/>
              <a:defRPr/>
            </a:pPr>
            <a:r>
              <a:rPr b="1" smtClean="0"/>
              <a:t>Uygulama Yaşı: </a:t>
            </a:r>
            <a:r>
              <a:rPr smtClean="0"/>
              <a:t>5 ay</a:t>
            </a:r>
          </a:p>
          <a:p>
            <a:pPr marL="0" indent="0">
              <a:buNone/>
              <a:defRPr/>
            </a:pPr>
            <a:r>
              <a:rPr b="1" smtClean="0"/>
              <a:t>Gelişim Göstergeleri: </a:t>
            </a:r>
            <a:endParaRPr smtClean="0"/>
          </a:p>
          <a:p>
            <a:pPr marL="0" indent="0">
              <a:buNone/>
              <a:defRPr/>
            </a:pPr>
            <a:r>
              <a:rPr b="1" i="1" smtClean="0"/>
              <a:t>Bilişsel Gelişim </a:t>
            </a:r>
            <a:endParaRPr smtClean="0"/>
          </a:p>
          <a:p>
            <a:pPr marL="0" indent="0">
              <a:buNone/>
              <a:defRPr/>
            </a:pPr>
            <a:r>
              <a:rPr smtClean="0"/>
              <a:t>5.1. Elindeki nesneyle oynar.</a:t>
            </a:r>
          </a:p>
          <a:p>
            <a:pPr marL="0" indent="0">
              <a:buNone/>
              <a:defRPr/>
            </a:pPr>
            <a:r>
              <a:rPr b="1" i="1" smtClean="0"/>
              <a:t>Dil Gelişimi </a:t>
            </a:r>
            <a:endParaRPr smtClean="0"/>
          </a:p>
          <a:p>
            <a:pPr marL="0" indent="0">
              <a:buNone/>
              <a:defRPr/>
            </a:pPr>
            <a:r>
              <a:rPr smtClean="0"/>
              <a:t>5.1. Yetişkinin çıkardığı sesleri taklit eder.</a:t>
            </a:r>
          </a:p>
          <a:p>
            <a:pPr marL="0" indent="0">
              <a:buNone/>
              <a:defRPr/>
            </a:pPr>
            <a:r>
              <a:rPr b="1" i="1" smtClean="0"/>
              <a:t>İnce-Motor Gelişim </a:t>
            </a:r>
            <a:endParaRPr smtClean="0"/>
          </a:p>
          <a:p>
            <a:pPr marL="0" indent="0">
              <a:buNone/>
              <a:defRPr/>
            </a:pPr>
            <a:r>
              <a:rPr smtClean="0"/>
              <a:t>5.1. El bileğini çevirir.</a:t>
            </a:r>
          </a:p>
          <a:p>
            <a:pPr marL="0" indent="0">
              <a:buNone/>
              <a:defRPr/>
            </a:pPr>
            <a:r>
              <a:rPr smtClean="0"/>
              <a:t>5.2. Hedeflediği nesneye uzanır.</a:t>
            </a:r>
          </a:p>
          <a:p>
            <a:pPr marL="0" indent="0">
              <a:buNone/>
              <a:defRPr/>
            </a:pPr>
            <a:r>
              <a:rPr b="1" smtClean="0"/>
              <a:t>Materyal: -</a:t>
            </a:r>
            <a:endParaRPr smtClean="0"/>
          </a:p>
          <a:p>
            <a:pPr marL="0" indent="0">
              <a:buNone/>
              <a:defRPr/>
            </a:pPr>
            <a:r>
              <a:rPr b="1" smtClean="0"/>
              <a:t> </a:t>
            </a:r>
            <a:endParaRPr smtClean="0"/>
          </a:p>
          <a:p>
            <a:pPr marL="0" indent="0">
              <a:buNone/>
              <a:defRPr/>
            </a:pPr>
            <a:r>
              <a:rPr b="1" smtClean="0"/>
              <a:t>Uygulama: </a:t>
            </a:r>
            <a:r>
              <a:rPr smtClean="0"/>
              <a:t>Bebek sırt üstü yatar pozisyonda yatar iken yetişkin onunla yumuşak bir ses tonuyla konuşur. Konuşurken farklı sesler çıkarmaya özen gösterir. Bu sırada bebeğin de kendisine bakıp sesler çıkarıp çıkarmadığını, yetişkini taklit edip etmediğini gözlemler.  Daha sonra bebeğin görüş alanında orta hatta bir oyuncağı bebeğe gösterir. Bebeğin oyuncağa uzanarak almasını bekler ve sözel olarak da bebeği teşvik eder. Bebek oyuncağa uzanıp alınca yetişkin bebeğin oyuncakla nasıl oynadığını izler. Burada özellikle bebeğin oyuncağı tutabilmek için el bileğini döndürüp döndürmediğini gözlemler.</a:t>
            </a:r>
          </a:p>
          <a:p>
            <a:pPr marL="0" indent="0">
              <a:buNone/>
              <a:defRPr/>
            </a:pPr>
            <a:r>
              <a:rPr b="1" smtClean="0"/>
              <a:t>Uyarılan Duyular:</a:t>
            </a:r>
            <a:r>
              <a:rPr smtClean="0"/>
              <a:t> Görme, işitme, dokunma</a:t>
            </a:r>
            <a:endParaRPr/>
          </a:p>
        </p:txBody>
      </p:sp>
    </p:spTree>
    <p:extLst>
      <p:ext uri="{BB962C8B-B14F-4D97-AF65-F5344CB8AC3E}">
        <p14:creationId xmlns:p14="http://schemas.microsoft.com/office/powerpoint/2010/main" val="42896600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6</a:t>
            </a:r>
            <a:endParaRPr lang="tr-TR" altLang="tr-TR" smtClean="0"/>
          </a:p>
        </p:txBody>
      </p:sp>
      <p:sp>
        <p:nvSpPr>
          <p:cNvPr id="6" name="Text Placeholder 5"/>
          <p:cNvSpPr>
            <a:spLocks noGrp="1"/>
          </p:cNvSpPr>
          <p:nvPr>
            <p:ph idx="1"/>
          </p:nvPr>
        </p:nvSpPr>
        <p:spPr/>
        <p:txBody>
          <a:bodyPr>
            <a:normAutofit fontScale="40000" lnSpcReduction="20000"/>
          </a:bodyPr>
          <a:lstStyle/>
          <a:p>
            <a:pPr marL="0" indent="0">
              <a:buNone/>
              <a:defRPr/>
            </a:pPr>
            <a:r>
              <a:rPr i="1" smtClean="0"/>
              <a:t>	</a:t>
            </a:r>
            <a:r>
              <a:rPr b="1" smtClean="0"/>
              <a:t> Etkinlik Adı: </a:t>
            </a:r>
            <a:r>
              <a:rPr smtClean="0"/>
              <a:t>Acaba “baba” mı dedi?</a:t>
            </a:r>
          </a:p>
          <a:p>
            <a:pPr marL="0" indent="0">
              <a:buNone/>
              <a:defRPr/>
            </a:pPr>
            <a:r>
              <a:rPr b="1" smtClean="0"/>
              <a:t>Uygulama Yaşı: </a:t>
            </a:r>
            <a:r>
              <a:rPr smtClean="0"/>
              <a:t>6 ay</a:t>
            </a:r>
          </a:p>
          <a:p>
            <a:pPr marL="0" indent="0">
              <a:buNone/>
              <a:defRPr/>
            </a:pPr>
            <a:r>
              <a:rPr b="1" smtClean="0"/>
              <a:t>Gelişim Göstergeleri: </a:t>
            </a:r>
            <a:endParaRPr smtClean="0"/>
          </a:p>
          <a:p>
            <a:pPr marL="0" indent="0">
              <a:buNone/>
              <a:defRPr/>
            </a:pPr>
            <a:r>
              <a:rPr b="1" i="1" smtClean="0"/>
              <a:t>Dil Gelişimi</a:t>
            </a:r>
            <a:endParaRPr smtClean="0"/>
          </a:p>
          <a:p>
            <a:pPr marL="0" indent="0">
              <a:buNone/>
              <a:defRPr/>
            </a:pPr>
            <a:r>
              <a:rPr smtClean="0"/>
              <a:t>6.1. Dudak sesleri çıkarır.  </a:t>
            </a:r>
          </a:p>
          <a:p>
            <a:pPr marL="0" indent="0">
              <a:buNone/>
              <a:defRPr/>
            </a:pPr>
            <a:r>
              <a:rPr smtClean="0"/>
              <a:t>6.2. Tek heceli anlamsız sesler çıkarır.</a:t>
            </a:r>
          </a:p>
          <a:p>
            <a:pPr marL="0" indent="0">
              <a:buNone/>
              <a:defRPr/>
            </a:pPr>
            <a:r>
              <a:rPr b="1" i="1" smtClean="0"/>
              <a:t>Sosyal-Duygusal Gelişim</a:t>
            </a:r>
            <a:endParaRPr smtClean="0"/>
          </a:p>
          <a:p>
            <a:pPr marL="0" indent="0">
              <a:buNone/>
              <a:defRPr/>
            </a:pPr>
            <a:r>
              <a:rPr smtClean="0"/>
              <a:t>6.1. Kucağa alınmak ister. </a:t>
            </a:r>
          </a:p>
          <a:p>
            <a:pPr marL="0" indent="0">
              <a:buNone/>
              <a:defRPr/>
            </a:pPr>
            <a:r>
              <a:rPr smtClean="0"/>
              <a:t>6.2. Tanıdığı kişi kucağa aldığında ona sarılır. </a:t>
            </a:r>
          </a:p>
          <a:p>
            <a:pPr marL="0" indent="0">
              <a:buNone/>
              <a:defRPr/>
            </a:pPr>
            <a:r>
              <a:rPr b="1" smtClean="0"/>
              <a:t>Materyal: -</a:t>
            </a:r>
            <a:endParaRPr smtClean="0"/>
          </a:p>
          <a:p>
            <a:pPr marL="0" indent="0">
              <a:buNone/>
              <a:defRPr/>
            </a:pPr>
            <a:r>
              <a:rPr smtClean="0"/>
              <a:t> </a:t>
            </a:r>
          </a:p>
          <a:p>
            <a:pPr marL="0" indent="0">
              <a:buNone/>
              <a:defRPr/>
            </a:pPr>
            <a:r>
              <a:rPr b="1" smtClean="0"/>
              <a:t>Uygulama:</a:t>
            </a:r>
            <a:r>
              <a:rPr smtClean="0"/>
              <a:t> Bu dönemde özellikle bebeğin ba-ba-ba, ma-ma-ma gibi dudak sesleri çıkarması beklenir. Yetişkin bebeğin özellikle ilk uyandığı zaman çıkardığı sesleri takip eder. Ba-ba-ba gibi dudak sesleri duyduğunda bebeğin yanına giderek “ </a:t>
            </a:r>
            <a:r>
              <a:rPr i="1" smtClean="0"/>
              <a:t>Benim güzel yavrum baba mı demiş, benim yavrum babasını özlemiş. Hadi gel babaya beraber seslenelim ba-ba-ba-ba.</a:t>
            </a:r>
            <a:r>
              <a:rPr smtClean="0"/>
              <a:t>”  gibi sözlerle bebeğin çıkardığı sesleri taklit eder. Böylece bebeği daha fazla ses çıkarması konusunda teşvik etmiş olur. Yetişkin bebeğin çıkardığı sesleri taklit ederken bebeğin kendisine verdiği tepkileri ve kucağa alınmak içi gösterdiği çabaları takip eder. Bebeği kucağına alıp öperek onu ses çıkarma çabası nedeniyle ödüllendirir ve bebeğin de kendisini kucaklayıp kucaklamadığını gözlemler.</a:t>
            </a:r>
          </a:p>
          <a:p>
            <a:pPr marL="0" indent="0">
              <a:buNone/>
              <a:defRPr/>
            </a:pPr>
            <a:r>
              <a:rPr b="1" smtClean="0"/>
              <a:t> </a:t>
            </a:r>
            <a:endParaRPr smtClean="0"/>
          </a:p>
          <a:p>
            <a:pPr marL="0" indent="0">
              <a:buNone/>
              <a:defRPr/>
            </a:pPr>
            <a:r>
              <a:rPr b="1" smtClean="0"/>
              <a:t>Uyarılan Duyular:</a:t>
            </a:r>
            <a:r>
              <a:rPr smtClean="0"/>
              <a:t> Görme, işitme, dokunma </a:t>
            </a:r>
          </a:p>
          <a:p>
            <a:pPr marL="0" indent="0">
              <a:buNone/>
              <a:defRPr/>
            </a:pPr>
            <a:r>
              <a:rPr smtClean="0"/>
              <a:t> </a:t>
            </a:r>
            <a:endParaRPr/>
          </a:p>
        </p:txBody>
      </p:sp>
    </p:spTree>
    <p:extLst>
      <p:ext uri="{BB962C8B-B14F-4D97-AF65-F5344CB8AC3E}">
        <p14:creationId xmlns:p14="http://schemas.microsoft.com/office/powerpoint/2010/main" val="20707094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7</a:t>
            </a:r>
            <a:endParaRPr lang="tr-TR" altLang="tr-TR" smtClean="0"/>
          </a:p>
        </p:txBody>
      </p:sp>
      <p:sp>
        <p:nvSpPr>
          <p:cNvPr id="6" name="Text Placeholder 5"/>
          <p:cNvSpPr>
            <a:spLocks noGrp="1"/>
          </p:cNvSpPr>
          <p:nvPr>
            <p:ph idx="1"/>
          </p:nvPr>
        </p:nvSpPr>
        <p:spPr/>
        <p:txBody>
          <a:bodyPr>
            <a:normAutofit fontScale="47500" lnSpcReduction="20000"/>
          </a:bodyPr>
          <a:lstStyle/>
          <a:p>
            <a:pPr marL="0" indent="0">
              <a:buNone/>
              <a:defRPr/>
            </a:pPr>
            <a:r>
              <a:rPr i="1" smtClean="0"/>
              <a:t>	</a:t>
            </a:r>
            <a:r>
              <a:rPr b="1" smtClean="0"/>
              <a:t>Etkinlik Adı: </a:t>
            </a:r>
            <a:r>
              <a:rPr smtClean="0"/>
              <a:t>Yaşasın Kitap Okuyorum</a:t>
            </a:r>
          </a:p>
          <a:p>
            <a:pPr marL="0" indent="0">
              <a:buNone/>
              <a:defRPr/>
            </a:pPr>
            <a:r>
              <a:rPr b="1" smtClean="0"/>
              <a:t>Uygulama Yaşı: </a:t>
            </a:r>
            <a:r>
              <a:rPr smtClean="0"/>
              <a:t>7 ay</a:t>
            </a:r>
          </a:p>
          <a:p>
            <a:pPr marL="0" indent="0">
              <a:buNone/>
              <a:defRPr/>
            </a:pPr>
            <a:r>
              <a:rPr b="1" smtClean="0"/>
              <a:t>Gelişim Göstergeleri: </a:t>
            </a:r>
            <a:endParaRPr smtClean="0"/>
          </a:p>
          <a:p>
            <a:pPr marL="0" indent="0">
              <a:buNone/>
              <a:defRPr/>
            </a:pPr>
            <a:r>
              <a:rPr b="1" i="1" smtClean="0"/>
              <a:t>Dil Gelişimi </a:t>
            </a:r>
            <a:endParaRPr smtClean="0"/>
          </a:p>
          <a:p>
            <a:pPr marL="0" indent="0">
              <a:buNone/>
              <a:defRPr/>
            </a:pPr>
            <a:r>
              <a:rPr smtClean="0"/>
              <a:t>7.2.Yetişkinin çıkardığı sesleri kısa bir süre sonra tekrar eder. </a:t>
            </a:r>
          </a:p>
          <a:p>
            <a:pPr marL="0" indent="0">
              <a:buNone/>
              <a:defRPr/>
            </a:pPr>
            <a:r>
              <a:rPr b="1" i="1" smtClean="0"/>
              <a:t>İnce-Motor Gelişim </a:t>
            </a:r>
            <a:endParaRPr smtClean="0"/>
          </a:p>
          <a:p>
            <a:pPr marL="0" indent="0">
              <a:buNone/>
              <a:defRPr/>
            </a:pPr>
            <a:r>
              <a:rPr smtClean="0"/>
              <a:t>7.4 Nesneyi eliyle keşfetmeye çalışır.  </a:t>
            </a:r>
          </a:p>
          <a:p>
            <a:pPr marL="0" indent="0">
              <a:buNone/>
              <a:defRPr/>
            </a:pPr>
            <a:r>
              <a:rPr b="1" smtClean="0"/>
              <a:t>Materyal:</a:t>
            </a:r>
            <a:r>
              <a:rPr smtClean="0"/>
              <a:t> Farklı dokunma özellikleri içeren bebek kitapları</a:t>
            </a:r>
          </a:p>
          <a:p>
            <a:pPr marL="0" indent="0">
              <a:buNone/>
              <a:defRPr/>
            </a:pPr>
            <a:r>
              <a:rPr b="1" smtClean="0"/>
              <a:t> </a:t>
            </a:r>
            <a:endParaRPr smtClean="0"/>
          </a:p>
          <a:p>
            <a:pPr marL="0" indent="0">
              <a:buNone/>
              <a:defRPr/>
            </a:pPr>
            <a:r>
              <a:rPr b="1" smtClean="0"/>
              <a:t>Uygulama: </a:t>
            </a:r>
            <a:r>
              <a:rPr smtClean="0"/>
              <a:t>Yetişkin bebeğin keyfinin yerinde olduğu bir sırada bebeği kucağına alarak oturtur. Mümkünse üzerinde farklı dokunma özelliklerinin de olduğu bebek kitaplarını birlikte incelerler. Yetişkin bebeğin kitabı incelemesi ve dokunma alanlarına dokunarak farklı yüzeyler keşfetmesi için onu teşvik eder. Kitaptaki resimlere göre bebekle sohbet ederken yetişkin resimleri bulunan nesne/hayvan ya da olayların seslerini taklit eder (</a:t>
            </a:r>
            <a:r>
              <a:rPr i="1" smtClean="0"/>
              <a:t>örn: Su şıp-şıp-şıp damlamış. Kuzu annesine me-eee diye seslenmiş. gibi</a:t>
            </a:r>
            <a:r>
              <a:rPr smtClean="0"/>
              <a:t>). Yetişkinin çıkardığı sesleri kısa bir süre sonra bebeğin de tekrar edip etmediğini gözlemler, kendisine benzer sesler çıkartan bebeğin ses tekrarlarını pekiştirir.  </a:t>
            </a:r>
          </a:p>
          <a:p>
            <a:pPr marL="0" indent="0">
              <a:buNone/>
              <a:defRPr/>
            </a:pPr>
            <a:r>
              <a:rPr b="1" smtClean="0"/>
              <a:t>Uyarılan Duyular:</a:t>
            </a:r>
            <a:r>
              <a:rPr smtClean="0"/>
              <a:t> Görme, işitme, dokunma</a:t>
            </a:r>
          </a:p>
          <a:p>
            <a:pPr marL="0" indent="0">
              <a:buNone/>
              <a:defRPr/>
            </a:pPr>
            <a:endParaRPr/>
          </a:p>
        </p:txBody>
      </p:sp>
    </p:spTree>
    <p:extLst>
      <p:ext uri="{BB962C8B-B14F-4D97-AF65-F5344CB8AC3E}">
        <p14:creationId xmlns:p14="http://schemas.microsoft.com/office/powerpoint/2010/main" val="6454325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8</a:t>
            </a:r>
            <a:endParaRPr lang="tr-TR" altLang="tr-TR" smtClean="0"/>
          </a:p>
        </p:txBody>
      </p:sp>
      <p:sp>
        <p:nvSpPr>
          <p:cNvPr id="6" name="Text Placeholder 5"/>
          <p:cNvSpPr>
            <a:spLocks noGrp="1"/>
          </p:cNvSpPr>
          <p:nvPr>
            <p:ph idx="1"/>
          </p:nvPr>
        </p:nvSpPr>
        <p:spPr/>
        <p:txBody>
          <a:bodyPr>
            <a:normAutofit fontScale="40000" lnSpcReduction="20000"/>
          </a:bodyPr>
          <a:lstStyle/>
          <a:p>
            <a:pPr marL="0" indent="0">
              <a:buNone/>
              <a:defRPr/>
            </a:pPr>
            <a:r>
              <a:rPr i="1" smtClean="0"/>
              <a:t>	</a:t>
            </a:r>
            <a:r>
              <a:rPr b="1" smtClean="0"/>
              <a:t>Etkinlik Adı: </a:t>
            </a:r>
            <a:r>
              <a:rPr smtClean="0"/>
              <a:t>Doldur Boşalt, Ne Eğlenceli Hayat</a:t>
            </a:r>
          </a:p>
          <a:p>
            <a:pPr marL="0" indent="0">
              <a:buNone/>
              <a:defRPr/>
            </a:pPr>
            <a:r>
              <a:rPr b="1" smtClean="0"/>
              <a:t>Uygulama Yaşı:</a:t>
            </a:r>
            <a:r>
              <a:rPr smtClean="0"/>
              <a:t> 8 ay</a:t>
            </a:r>
          </a:p>
          <a:p>
            <a:pPr marL="0" indent="0">
              <a:buNone/>
              <a:defRPr/>
            </a:pPr>
            <a:r>
              <a:rPr b="1" smtClean="0"/>
              <a:t>Gelişim Göstergeleri: </a:t>
            </a:r>
            <a:endParaRPr smtClean="0"/>
          </a:p>
          <a:p>
            <a:pPr marL="0" indent="0">
              <a:buNone/>
              <a:defRPr/>
            </a:pPr>
            <a:r>
              <a:rPr b="1" i="1" smtClean="0"/>
              <a:t>İnce-Motor Gelişim </a:t>
            </a:r>
            <a:endParaRPr smtClean="0"/>
          </a:p>
          <a:p>
            <a:pPr marL="0" indent="0">
              <a:buNone/>
              <a:defRPr/>
            </a:pPr>
            <a:r>
              <a:rPr smtClean="0"/>
              <a:t>8.1. Başparmağı ile herhangi bir parmağını karşı karşıya getirir. </a:t>
            </a:r>
          </a:p>
          <a:p>
            <a:pPr marL="0" indent="0">
              <a:buNone/>
              <a:defRPr/>
            </a:pPr>
            <a:r>
              <a:rPr smtClean="0"/>
              <a:t>8.2.Nesneleri parmaklarıyla tutar. </a:t>
            </a:r>
          </a:p>
          <a:p>
            <a:pPr marL="0" indent="0">
              <a:buNone/>
              <a:defRPr/>
            </a:pPr>
            <a:r>
              <a:rPr smtClean="0"/>
              <a:t>8.3. Tuttuğu nesneyi bir kabın içine atar.  </a:t>
            </a:r>
          </a:p>
          <a:p>
            <a:pPr marL="0" indent="0">
              <a:buNone/>
              <a:defRPr/>
            </a:pPr>
            <a:r>
              <a:rPr smtClean="0"/>
              <a:t>8.4. İki elinde nesne varken uzatılan üçüncü nesneyi alır.   </a:t>
            </a:r>
          </a:p>
          <a:p>
            <a:pPr marL="0" indent="0">
              <a:buNone/>
              <a:defRPr/>
            </a:pPr>
            <a:r>
              <a:rPr b="1" smtClean="0"/>
              <a:t>Materyal:</a:t>
            </a:r>
            <a:r>
              <a:rPr smtClean="0"/>
              <a:t> Herhangi bir kutu, bebeğin tutabileceği büyüklükteki farklı renk, şekil ve dokunsal özellikteki nesneler</a:t>
            </a:r>
          </a:p>
          <a:p>
            <a:pPr marL="0" indent="0">
              <a:buNone/>
              <a:defRPr/>
            </a:pPr>
            <a:r>
              <a:rPr b="1" smtClean="0"/>
              <a:t> </a:t>
            </a:r>
            <a:endParaRPr smtClean="0"/>
          </a:p>
          <a:p>
            <a:pPr marL="0" indent="0">
              <a:buNone/>
              <a:defRPr/>
            </a:pPr>
            <a:r>
              <a:rPr b="1" smtClean="0"/>
              <a:t>Uygulama: </a:t>
            </a:r>
            <a:r>
              <a:rPr smtClean="0"/>
              <a:t>Yetişkin</a:t>
            </a:r>
            <a:r>
              <a:rPr b="1" smtClean="0"/>
              <a:t> </a:t>
            </a:r>
            <a:r>
              <a:rPr smtClean="0"/>
              <a:t>bebeğin tutabileceği büyüklükteki farklı nesneleri hazırlar. Örneğin; iri cevizler, küpler, mandallar, ceviz büyüklüğünde toplar, şekil kutusu gibi materyalleri hazırlar. Bebekle birlikte yere oturur ve bebeğe yerdeki materyalleri kutunun içene atması için model olur. Gerekirse bebeğin elinden tutarak yapması gerekeni gösterir. Bir taraftan bebeğin eline aldığı nesnenin özellikleri hakkında sohbet ederken (</a:t>
            </a:r>
            <a:r>
              <a:rPr i="1" smtClean="0"/>
              <a:t>Sanırım eline kırmızı bir küp almışsın. Cevizin ne kadar enteresan bir kabuğu var, değil mi?</a:t>
            </a:r>
            <a:r>
              <a:rPr smtClean="0"/>
              <a:t>) diğer taraftan da bebeğin nesneleri inceleyerek kutunun içine atmasını sağlar. Bebeğin etkinlikten sıkılmaması için “</a:t>
            </a:r>
            <a:r>
              <a:rPr i="1" smtClean="0"/>
              <a:t>Hadi şimdi bu dolduklarımızı hoop diye dökelim, sonra yine güm diye kutunun içine dolduralım</a:t>
            </a:r>
            <a:r>
              <a:rPr smtClean="0"/>
              <a:t>” diyerek materyalleri yere döker ve bu doldur-boşalt oyununu bebek sıkılana kadar devam ederler.</a:t>
            </a:r>
          </a:p>
          <a:p>
            <a:pPr marL="0" indent="0">
              <a:buNone/>
              <a:defRPr/>
            </a:pPr>
            <a:r>
              <a:rPr b="1" i="1" smtClean="0"/>
              <a:t>Dikkat:</a:t>
            </a:r>
            <a:r>
              <a:rPr smtClean="0"/>
              <a:t> Bebek bu dönemde eline aldığı her şeyi ağzına götürme eğiliminde olduğu için, materyaller tercih edilirken zararlı madde içermeyen materyallerin alınmasına özen gösterilmelidir.  Ayrıca bebeğin yutamayacağı büyüklükteki materyaller seçilmelidir.</a:t>
            </a:r>
          </a:p>
          <a:p>
            <a:pPr marL="0" indent="0">
              <a:buNone/>
              <a:defRPr/>
            </a:pPr>
            <a:r>
              <a:rPr b="1" smtClean="0"/>
              <a:t>Uyarılan Duyular: </a:t>
            </a:r>
            <a:r>
              <a:rPr smtClean="0"/>
              <a:t>Dokunma, görme, işitme</a:t>
            </a:r>
          </a:p>
          <a:p>
            <a:pPr marL="0" indent="0">
              <a:buNone/>
              <a:defRPr/>
            </a:pPr>
            <a:endParaRPr/>
          </a:p>
        </p:txBody>
      </p:sp>
    </p:spTree>
    <p:extLst>
      <p:ext uri="{BB962C8B-B14F-4D97-AF65-F5344CB8AC3E}">
        <p14:creationId xmlns:p14="http://schemas.microsoft.com/office/powerpoint/2010/main" val="25674143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9</a:t>
            </a:r>
            <a:endParaRPr lang="tr-TR" altLang="tr-TR" smtClean="0"/>
          </a:p>
        </p:txBody>
      </p:sp>
      <p:sp>
        <p:nvSpPr>
          <p:cNvPr id="6" name="Text Placeholder 5"/>
          <p:cNvSpPr>
            <a:spLocks noGrp="1"/>
          </p:cNvSpPr>
          <p:nvPr>
            <p:ph idx="1"/>
          </p:nvPr>
        </p:nvSpPr>
        <p:spPr/>
        <p:txBody>
          <a:bodyPr>
            <a:normAutofit fontScale="40000" lnSpcReduction="20000"/>
          </a:bodyPr>
          <a:lstStyle/>
          <a:p>
            <a:pPr marL="0" indent="0">
              <a:buNone/>
              <a:defRPr/>
            </a:pPr>
            <a:r>
              <a:rPr i="1" smtClean="0"/>
              <a:t>	</a:t>
            </a:r>
            <a:r>
              <a:rPr b="1" smtClean="0"/>
              <a:t>Etkinlik Adı: </a:t>
            </a:r>
            <a:r>
              <a:rPr smtClean="0"/>
              <a:t>Hayvanlar Alemi</a:t>
            </a:r>
          </a:p>
          <a:p>
            <a:pPr marL="0" indent="0">
              <a:buNone/>
              <a:defRPr/>
            </a:pPr>
            <a:r>
              <a:rPr b="1" smtClean="0"/>
              <a:t>Uygulama Yaşı: </a:t>
            </a:r>
            <a:r>
              <a:rPr smtClean="0"/>
              <a:t>9 Ay</a:t>
            </a:r>
          </a:p>
          <a:p>
            <a:pPr marL="0" indent="0">
              <a:buNone/>
              <a:defRPr/>
            </a:pPr>
            <a:r>
              <a:rPr b="1" smtClean="0"/>
              <a:t>Gelişim Göstergeleri: </a:t>
            </a:r>
            <a:endParaRPr smtClean="0"/>
          </a:p>
          <a:p>
            <a:pPr marL="0" indent="0">
              <a:buNone/>
              <a:defRPr/>
            </a:pPr>
            <a:r>
              <a:rPr b="1" i="1" smtClean="0"/>
              <a:t>Bilişsel Gelişim </a:t>
            </a:r>
            <a:endParaRPr smtClean="0"/>
          </a:p>
          <a:p>
            <a:pPr marL="0" indent="0">
              <a:buNone/>
              <a:defRPr/>
            </a:pPr>
            <a:r>
              <a:rPr smtClean="0"/>
              <a:t>9.1. İstenildiğinde elindeki nesneyi verir. </a:t>
            </a:r>
          </a:p>
          <a:p>
            <a:pPr marL="0" indent="0">
              <a:buNone/>
              <a:defRPr/>
            </a:pPr>
            <a:r>
              <a:rPr b="1" i="1" smtClean="0"/>
              <a:t>Dil Gelişimi </a:t>
            </a:r>
            <a:endParaRPr smtClean="0"/>
          </a:p>
          <a:p>
            <a:pPr marL="0" indent="0">
              <a:buNone/>
              <a:defRPr/>
            </a:pPr>
            <a:r>
              <a:rPr smtClean="0"/>
              <a:t>9.1. Başkalarının sesini bilinçli olarak taklit eder. </a:t>
            </a:r>
          </a:p>
          <a:p>
            <a:pPr marL="0" indent="0">
              <a:buNone/>
              <a:defRPr/>
            </a:pPr>
            <a:r>
              <a:rPr b="1" i="1" smtClean="0"/>
              <a:t>Sosyal- Duygusal Gelişim </a:t>
            </a:r>
            <a:endParaRPr smtClean="0"/>
          </a:p>
          <a:p>
            <a:pPr marL="0" indent="0">
              <a:buNone/>
              <a:defRPr/>
            </a:pPr>
            <a:r>
              <a:rPr smtClean="0"/>
              <a:t>9.4. Oyuna katılır.  </a:t>
            </a:r>
          </a:p>
          <a:p>
            <a:pPr marL="0" indent="0">
              <a:buNone/>
              <a:defRPr/>
            </a:pPr>
            <a:r>
              <a:rPr smtClean="0"/>
              <a:t>9.5.Basit taklitler yapar.</a:t>
            </a:r>
          </a:p>
          <a:p>
            <a:pPr marL="0" indent="0">
              <a:buNone/>
              <a:defRPr/>
            </a:pPr>
            <a:r>
              <a:rPr b="1" smtClean="0"/>
              <a:t>Materyal:</a:t>
            </a:r>
            <a:r>
              <a:rPr smtClean="0"/>
              <a:t> Kedi, köpek, at, ördek gibi hayvan figürlerinden oluşan pelüş, dolgu, ahşap ya da plastik oyuncaklar </a:t>
            </a:r>
          </a:p>
          <a:p>
            <a:pPr marL="0" indent="0">
              <a:buNone/>
              <a:defRPr/>
            </a:pPr>
            <a:r>
              <a:rPr b="1" smtClean="0"/>
              <a:t> </a:t>
            </a:r>
            <a:endParaRPr smtClean="0"/>
          </a:p>
          <a:p>
            <a:pPr marL="0" indent="0">
              <a:buNone/>
              <a:defRPr/>
            </a:pPr>
            <a:r>
              <a:rPr b="1" smtClean="0"/>
              <a:t>Uygulam</a:t>
            </a:r>
            <a:r>
              <a:rPr smtClean="0"/>
              <a:t>a: Yetişkin ile bebek yere oturur. Yetişkin seçmiş olduğu oyuncakları sırayla çıkararak bebeğe gösterir. “ </a:t>
            </a:r>
            <a:r>
              <a:rPr i="1" smtClean="0"/>
              <a:t>Aaa burada çok güzel sarı bir ördek varmış. Sarı ördek vak vak diyerek arkadaşlarını arıyormuş. Neredeymiş acaba arkadaşları? Sen de ördeğin arkadaşlarını bulmak ister misin? Hadi al bakalım ördeği</a:t>
            </a:r>
            <a:r>
              <a:rPr smtClean="0"/>
              <a:t>” gibi öykülendirmeler ile bebeğin dikkatini çekerek, oyuncakla oynamasını sağlar. Bebek oyuncak ile oynadığı sırada bir taraftan öyküye devam ederken diğer taraftan da ördeğin ses taklidini yapıp bebeğin de taklide katılmasını sağlar. Daha sonra bebeğe “Hadi, şimdi ördeği bana ver. Bakalım sıradaki hangi hayvan bizimle tanışmak istiyor” der ve ördeği alıp bir kenara koyarak diğer hayvan figürlü oyuncaklarla oyuna devam eder. Oyun sırasında yetişkin bebeğin tüm farklı dokunsal özellikteki figürleri incelemesi için fırsat tanır. Hepsinin ses taklitlerini bebeğin de yapması için oyunu coşkulu hale getirir. Oyun bitince “Tüm hayvanlarımız çok yoruldu. Artık uyumak istiyorlar. Hadi onlara bay bay yapalım da evlerine gitsinler” der. Oyuncakları bebekle birlikte kutuya kaldırır.</a:t>
            </a:r>
          </a:p>
          <a:p>
            <a:pPr marL="0" indent="0">
              <a:buNone/>
              <a:defRPr/>
            </a:pPr>
            <a:r>
              <a:rPr b="1" smtClean="0"/>
              <a:t>Uyarılan Duyular:</a:t>
            </a:r>
            <a:r>
              <a:rPr smtClean="0"/>
              <a:t> Görme, işitme, dokunma</a:t>
            </a:r>
          </a:p>
          <a:p>
            <a:pPr marL="0" indent="0">
              <a:buNone/>
              <a:defRPr/>
            </a:pPr>
            <a:endParaRPr/>
          </a:p>
        </p:txBody>
      </p:sp>
    </p:spTree>
    <p:extLst>
      <p:ext uri="{BB962C8B-B14F-4D97-AF65-F5344CB8AC3E}">
        <p14:creationId xmlns:p14="http://schemas.microsoft.com/office/powerpoint/2010/main" val="7974760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10</a:t>
            </a:r>
            <a:endParaRPr lang="tr-TR" altLang="tr-TR" smtClean="0"/>
          </a:p>
        </p:txBody>
      </p:sp>
      <p:sp>
        <p:nvSpPr>
          <p:cNvPr id="6" name="Text Placeholder 5"/>
          <p:cNvSpPr>
            <a:spLocks noGrp="1"/>
          </p:cNvSpPr>
          <p:nvPr>
            <p:ph idx="1"/>
          </p:nvPr>
        </p:nvSpPr>
        <p:spPr/>
        <p:txBody>
          <a:bodyPr>
            <a:normAutofit fontScale="40000" lnSpcReduction="20000"/>
          </a:bodyPr>
          <a:lstStyle/>
          <a:p>
            <a:pPr marL="0" indent="0">
              <a:buNone/>
              <a:defRPr/>
            </a:pPr>
            <a:r>
              <a:rPr i="1" dirty="0" smtClean="0"/>
              <a:t>	</a:t>
            </a:r>
            <a:r>
              <a:rPr b="1" dirty="0" err="1" smtClean="0"/>
              <a:t>Etkinlik</a:t>
            </a:r>
            <a:r>
              <a:rPr b="1" dirty="0" smtClean="0"/>
              <a:t> </a:t>
            </a:r>
            <a:r>
              <a:rPr b="1" dirty="0" err="1" smtClean="0"/>
              <a:t>Adı</a:t>
            </a:r>
            <a:r>
              <a:rPr b="1" dirty="0" smtClean="0"/>
              <a:t>:  </a:t>
            </a:r>
            <a:r>
              <a:rPr dirty="0" smtClean="0"/>
              <a:t>Tel </a:t>
            </a:r>
            <a:r>
              <a:rPr dirty="0" err="1" smtClean="0"/>
              <a:t>Sarar</a:t>
            </a:r>
            <a:endParaRPr dirty="0" smtClean="0"/>
          </a:p>
          <a:p>
            <a:pPr marL="0" indent="0">
              <a:buNone/>
              <a:defRPr/>
            </a:pPr>
            <a:r>
              <a:rPr b="1" dirty="0" err="1" smtClean="0"/>
              <a:t>Uygulama</a:t>
            </a:r>
            <a:r>
              <a:rPr b="1" dirty="0" smtClean="0"/>
              <a:t> </a:t>
            </a:r>
            <a:r>
              <a:rPr b="1" dirty="0" err="1" smtClean="0"/>
              <a:t>Yaşı</a:t>
            </a:r>
            <a:r>
              <a:rPr b="1" dirty="0" smtClean="0"/>
              <a:t>: </a:t>
            </a:r>
            <a:r>
              <a:rPr dirty="0" smtClean="0"/>
              <a:t>10 Ay</a:t>
            </a:r>
          </a:p>
          <a:p>
            <a:pPr marL="0" indent="0">
              <a:buNone/>
              <a:defRPr/>
            </a:pPr>
            <a:r>
              <a:rPr b="1" dirty="0" err="1" smtClean="0"/>
              <a:t>Gelişim</a:t>
            </a:r>
            <a:r>
              <a:rPr b="1" dirty="0" smtClean="0"/>
              <a:t> </a:t>
            </a:r>
            <a:r>
              <a:rPr b="1" dirty="0" err="1" smtClean="0"/>
              <a:t>Göstergeleri</a:t>
            </a:r>
            <a:r>
              <a:rPr b="1" dirty="0" smtClean="0"/>
              <a:t>: </a:t>
            </a:r>
            <a:endParaRPr dirty="0" smtClean="0"/>
          </a:p>
          <a:p>
            <a:pPr marL="0" indent="0">
              <a:buNone/>
              <a:defRPr/>
            </a:pPr>
            <a:r>
              <a:rPr b="1" i="1" dirty="0" err="1" smtClean="0"/>
              <a:t>Bilişsel</a:t>
            </a:r>
            <a:r>
              <a:rPr b="1" i="1" dirty="0" smtClean="0"/>
              <a:t> </a:t>
            </a:r>
            <a:r>
              <a:rPr b="1" i="1" dirty="0" err="1" smtClean="0"/>
              <a:t>Gelişim</a:t>
            </a:r>
            <a:r>
              <a:rPr b="1" i="1" dirty="0" smtClean="0"/>
              <a:t> i</a:t>
            </a:r>
            <a:endParaRPr dirty="0" smtClean="0"/>
          </a:p>
          <a:p>
            <a:pPr marL="0" indent="0">
              <a:buNone/>
              <a:defRPr/>
            </a:pPr>
            <a:r>
              <a:rPr dirty="0" smtClean="0"/>
              <a:t>10.2.  </a:t>
            </a:r>
            <a:r>
              <a:rPr dirty="0" err="1" smtClean="0"/>
              <a:t>Yetişkinin</a:t>
            </a:r>
            <a:r>
              <a:rPr dirty="0" smtClean="0"/>
              <a:t> </a:t>
            </a:r>
            <a:r>
              <a:rPr dirty="0" err="1" smtClean="0"/>
              <a:t>yaptığı</a:t>
            </a:r>
            <a:r>
              <a:rPr dirty="0" smtClean="0"/>
              <a:t> el </a:t>
            </a:r>
            <a:r>
              <a:rPr dirty="0" err="1" smtClean="0"/>
              <a:t>ve</a:t>
            </a:r>
            <a:r>
              <a:rPr dirty="0" smtClean="0"/>
              <a:t> </a:t>
            </a:r>
            <a:r>
              <a:rPr dirty="0" err="1" smtClean="0"/>
              <a:t>vücut</a:t>
            </a:r>
            <a:r>
              <a:rPr dirty="0" smtClean="0"/>
              <a:t> </a:t>
            </a:r>
            <a:r>
              <a:rPr dirty="0" err="1" smtClean="0"/>
              <a:t>hareketlerini</a:t>
            </a:r>
            <a:r>
              <a:rPr dirty="0" smtClean="0"/>
              <a:t> </a:t>
            </a:r>
            <a:r>
              <a:rPr dirty="0" err="1" smtClean="0"/>
              <a:t>taklit</a:t>
            </a:r>
            <a:r>
              <a:rPr dirty="0" smtClean="0"/>
              <a:t> </a:t>
            </a:r>
            <a:r>
              <a:rPr dirty="0" err="1" smtClean="0"/>
              <a:t>eder</a:t>
            </a:r>
            <a:r>
              <a:rPr dirty="0" smtClean="0"/>
              <a:t>.  </a:t>
            </a:r>
          </a:p>
          <a:p>
            <a:pPr marL="0" indent="0">
              <a:buNone/>
              <a:defRPr/>
            </a:pPr>
            <a:r>
              <a:rPr dirty="0" smtClean="0"/>
              <a:t>10.3. </a:t>
            </a:r>
            <a:r>
              <a:rPr dirty="0" err="1" smtClean="0"/>
              <a:t>Ellerini</a:t>
            </a:r>
            <a:r>
              <a:rPr dirty="0" smtClean="0"/>
              <a:t> </a:t>
            </a:r>
            <a:r>
              <a:rPr dirty="0" err="1" smtClean="0"/>
              <a:t>müziğe</a:t>
            </a:r>
            <a:r>
              <a:rPr dirty="0" smtClean="0"/>
              <a:t> </a:t>
            </a:r>
            <a:r>
              <a:rPr dirty="0" err="1" smtClean="0"/>
              <a:t>göre</a:t>
            </a:r>
            <a:r>
              <a:rPr dirty="0" smtClean="0"/>
              <a:t> </a:t>
            </a:r>
            <a:r>
              <a:rPr dirty="0" err="1" smtClean="0"/>
              <a:t>hareket</a:t>
            </a:r>
            <a:r>
              <a:rPr dirty="0" smtClean="0"/>
              <a:t> </a:t>
            </a:r>
            <a:r>
              <a:rPr dirty="0" err="1" smtClean="0"/>
              <a:t>ettirir</a:t>
            </a:r>
            <a:r>
              <a:rPr dirty="0" smtClean="0"/>
              <a:t>. </a:t>
            </a:r>
          </a:p>
          <a:p>
            <a:pPr marL="0" indent="0">
              <a:buNone/>
              <a:defRPr/>
            </a:pPr>
            <a:r>
              <a:rPr b="1" i="1" dirty="0" err="1" smtClean="0"/>
              <a:t>Dil</a:t>
            </a:r>
            <a:r>
              <a:rPr b="1" i="1" dirty="0" smtClean="0"/>
              <a:t> </a:t>
            </a:r>
            <a:r>
              <a:rPr b="1" i="1" dirty="0" err="1" smtClean="0"/>
              <a:t>Gelişim</a:t>
            </a:r>
            <a:r>
              <a:rPr b="1" i="1" dirty="0" smtClean="0"/>
              <a:t> </a:t>
            </a:r>
            <a:endParaRPr dirty="0" smtClean="0"/>
          </a:p>
          <a:p>
            <a:pPr marL="0" indent="0">
              <a:buNone/>
              <a:defRPr/>
            </a:pPr>
            <a:r>
              <a:rPr dirty="0" smtClean="0"/>
              <a:t>10.1.Konuşmadaki </a:t>
            </a:r>
            <a:r>
              <a:rPr dirty="0" err="1" smtClean="0"/>
              <a:t>tonlamalara</a:t>
            </a:r>
            <a:r>
              <a:rPr dirty="0" smtClean="0"/>
              <a:t> </a:t>
            </a:r>
            <a:r>
              <a:rPr dirty="0" err="1" smtClean="0"/>
              <a:t>benzer</a:t>
            </a:r>
            <a:r>
              <a:rPr dirty="0" smtClean="0"/>
              <a:t> </a:t>
            </a:r>
            <a:r>
              <a:rPr dirty="0" err="1" smtClean="0"/>
              <a:t>sesler</a:t>
            </a:r>
            <a:r>
              <a:rPr dirty="0" smtClean="0"/>
              <a:t> </a:t>
            </a:r>
            <a:r>
              <a:rPr dirty="0" err="1" smtClean="0"/>
              <a:t>çıkarır</a:t>
            </a:r>
            <a:r>
              <a:rPr dirty="0" smtClean="0"/>
              <a:t>. </a:t>
            </a:r>
          </a:p>
          <a:p>
            <a:pPr marL="0" indent="0">
              <a:buNone/>
              <a:defRPr/>
            </a:pPr>
            <a:r>
              <a:rPr b="1" dirty="0" err="1" smtClean="0"/>
              <a:t>Materyal</a:t>
            </a:r>
            <a:r>
              <a:rPr b="1" dirty="0" smtClean="0"/>
              <a:t> :-</a:t>
            </a:r>
            <a:endParaRPr dirty="0" smtClean="0"/>
          </a:p>
          <a:p>
            <a:pPr marL="0" indent="0">
              <a:buNone/>
              <a:defRPr/>
            </a:pPr>
            <a:r>
              <a:rPr b="1" dirty="0" smtClean="0"/>
              <a:t> </a:t>
            </a:r>
            <a:endParaRPr dirty="0" smtClean="0"/>
          </a:p>
          <a:p>
            <a:pPr marL="0" indent="0">
              <a:buNone/>
              <a:defRPr/>
            </a:pPr>
            <a:r>
              <a:rPr b="1" dirty="0" err="1" smtClean="0"/>
              <a:t>Uygulama</a:t>
            </a:r>
            <a:r>
              <a:rPr b="1" dirty="0" smtClean="0"/>
              <a:t>: </a:t>
            </a:r>
            <a:r>
              <a:rPr dirty="0" err="1" smtClean="0"/>
              <a:t>Yetişkin</a:t>
            </a:r>
            <a:r>
              <a:rPr dirty="0" smtClean="0"/>
              <a:t> </a:t>
            </a:r>
            <a:r>
              <a:rPr dirty="0" err="1" smtClean="0"/>
              <a:t>bebeğin</a:t>
            </a:r>
            <a:r>
              <a:rPr dirty="0" smtClean="0"/>
              <a:t> </a:t>
            </a:r>
            <a:r>
              <a:rPr dirty="0" err="1" smtClean="0"/>
              <a:t>keyfinin</a:t>
            </a:r>
            <a:r>
              <a:rPr dirty="0" smtClean="0"/>
              <a:t> </a:t>
            </a:r>
            <a:r>
              <a:rPr dirty="0" err="1" smtClean="0"/>
              <a:t>yerinde</a:t>
            </a:r>
            <a:r>
              <a:rPr dirty="0" smtClean="0"/>
              <a:t> </a:t>
            </a:r>
            <a:r>
              <a:rPr dirty="0" err="1" smtClean="0"/>
              <a:t>olduğu</a:t>
            </a:r>
            <a:r>
              <a:rPr dirty="0" smtClean="0"/>
              <a:t> </a:t>
            </a:r>
            <a:r>
              <a:rPr dirty="0" err="1" smtClean="0"/>
              <a:t>bir</a:t>
            </a:r>
            <a:r>
              <a:rPr dirty="0" smtClean="0"/>
              <a:t> </a:t>
            </a:r>
            <a:r>
              <a:rPr dirty="0" err="1" smtClean="0"/>
              <a:t>sırada</a:t>
            </a:r>
            <a:r>
              <a:rPr dirty="0" smtClean="0"/>
              <a:t> </a:t>
            </a:r>
            <a:r>
              <a:rPr dirty="0" err="1" smtClean="0"/>
              <a:t>bebekle</a:t>
            </a:r>
            <a:r>
              <a:rPr dirty="0" smtClean="0"/>
              <a:t> </a:t>
            </a:r>
            <a:r>
              <a:rPr dirty="0" err="1" smtClean="0"/>
              <a:t>karşılıklı</a:t>
            </a:r>
            <a:r>
              <a:rPr dirty="0" smtClean="0"/>
              <a:t> </a:t>
            </a:r>
            <a:r>
              <a:rPr dirty="0" err="1" smtClean="0"/>
              <a:t>olarak</a:t>
            </a:r>
            <a:r>
              <a:rPr dirty="0" smtClean="0"/>
              <a:t>  </a:t>
            </a:r>
            <a:r>
              <a:rPr dirty="0" err="1" smtClean="0"/>
              <a:t>oturur</a:t>
            </a:r>
            <a:r>
              <a:rPr dirty="0" smtClean="0"/>
              <a:t>. “Tel </a:t>
            </a:r>
            <a:r>
              <a:rPr dirty="0" err="1" smtClean="0"/>
              <a:t>Sarar</a:t>
            </a:r>
            <a:r>
              <a:rPr dirty="0" smtClean="0"/>
              <a:t>”  </a:t>
            </a:r>
            <a:r>
              <a:rPr dirty="0" err="1" smtClean="0"/>
              <a:t>oyununu</a:t>
            </a:r>
            <a:r>
              <a:rPr dirty="0" smtClean="0"/>
              <a:t> </a:t>
            </a:r>
            <a:r>
              <a:rPr dirty="0" err="1" smtClean="0"/>
              <a:t>bebekle</a:t>
            </a:r>
            <a:r>
              <a:rPr dirty="0" smtClean="0"/>
              <a:t> </a:t>
            </a:r>
            <a:r>
              <a:rPr dirty="0" err="1" smtClean="0"/>
              <a:t>birlikte</a:t>
            </a:r>
            <a:r>
              <a:rPr dirty="0" smtClean="0"/>
              <a:t> </a:t>
            </a:r>
            <a:r>
              <a:rPr dirty="0" err="1" smtClean="0"/>
              <a:t>oynar</a:t>
            </a:r>
            <a:r>
              <a:rPr dirty="0" smtClean="0"/>
              <a:t>.</a:t>
            </a:r>
          </a:p>
          <a:p>
            <a:pPr marL="0" indent="0">
              <a:buNone/>
              <a:defRPr/>
            </a:pPr>
            <a:r>
              <a:rPr i="1" dirty="0" smtClean="0"/>
              <a:t>Tel </a:t>
            </a:r>
            <a:r>
              <a:rPr i="1" dirty="0" err="1" smtClean="0"/>
              <a:t>sarar</a:t>
            </a:r>
            <a:r>
              <a:rPr i="1" dirty="0" smtClean="0"/>
              <a:t> </a:t>
            </a:r>
            <a:r>
              <a:rPr i="1" dirty="0" err="1" smtClean="0"/>
              <a:t>kızım</a:t>
            </a:r>
            <a:r>
              <a:rPr i="1" dirty="0" smtClean="0"/>
              <a:t> (</a:t>
            </a:r>
            <a:r>
              <a:rPr i="1" dirty="0" err="1" smtClean="0"/>
              <a:t>oğlum</a:t>
            </a:r>
            <a:r>
              <a:rPr i="1" dirty="0" smtClean="0"/>
              <a:t>) </a:t>
            </a:r>
            <a:r>
              <a:rPr i="1" dirty="0" err="1" smtClean="0"/>
              <a:t>tel</a:t>
            </a:r>
            <a:r>
              <a:rPr i="1" dirty="0" smtClean="0"/>
              <a:t> </a:t>
            </a:r>
            <a:r>
              <a:rPr i="1" dirty="0" err="1" smtClean="0"/>
              <a:t>sarar</a:t>
            </a:r>
            <a:endParaRPr dirty="0" smtClean="0"/>
          </a:p>
          <a:p>
            <a:pPr marL="0" indent="0">
              <a:buNone/>
              <a:defRPr/>
            </a:pPr>
            <a:r>
              <a:rPr i="1" dirty="0" smtClean="0"/>
              <a:t>Tel </a:t>
            </a:r>
            <a:r>
              <a:rPr i="1" dirty="0" err="1" smtClean="0"/>
              <a:t>bulamazsa</a:t>
            </a:r>
            <a:r>
              <a:rPr i="1" dirty="0" smtClean="0"/>
              <a:t> ne </a:t>
            </a:r>
            <a:r>
              <a:rPr i="1" dirty="0" err="1" smtClean="0"/>
              <a:t>sarar</a:t>
            </a:r>
            <a:endParaRPr dirty="0" smtClean="0"/>
          </a:p>
          <a:p>
            <a:pPr marL="0" indent="0">
              <a:buNone/>
              <a:defRPr/>
            </a:pPr>
            <a:r>
              <a:rPr i="1" dirty="0" smtClean="0"/>
              <a:t>Tel </a:t>
            </a:r>
            <a:r>
              <a:rPr i="1" dirty="0" err="1" smtClean="0"/>
              <a:t>sarar</a:t>
            </a:r>
            <a:r>
              <a:rPr i="1" dirty="0" smtClean="0"/>
              <a:t> </a:t>
            </a:r>
            <a:r>
              <a:rPr i="1" dirty="0" err="1" smtClean="0"/>
              <a:t>kızım</a:t>
            </a:r>
            <a:r>
              <a:rPr i="1" dirty="0" smtClean="0"/>
              <a:t> (</a:t>
            </a:r>
            <a:r>
              <a:rPr i="1" dirty="0" err="1" smtClean="0"/>
              <a:t>oğlum</a:t>
            </a:r>
            <a:r>
              <a:rPr i="1" dirty="0" smtClean="0"/>
              <a:t>) </a:t>
            </a:r>
            <a:r>
              <a:rPr i="1" dirty="0" err="1" smtClean="0"/>
              <a:t>tel</a:t>
            </a:r>
            <a:r>
              <a:rPr i="1" dirty="0" smtClean="0"/>
              <a:t> </a:t>
            </a:r>
            <a:r>
              <a:rPr i="1" dirty="0" err="1" smtClean="0"/>
              <a:t>sarar</a:t>
            </a:r>
            <a:endParaRPr dirty="0" smtClean="0"/>
          </a:p>
          <a:p>
            <a:pPr marL="0" indent="0">
              <a:buNone/>
              <a:defRPr/>
            </a:pPr>
            <a:r>
              <a:rPr i="1" dirty="0" smtClean="0"/>
              <a:t>Tel </a:t>
            </a:r>
            <a:r>
              <a:rPr i="1" dirty="0" err="1" smtClean="0"/>
              <a:t>bulamazsa</a:t>
            </a:r>
            <a:r>
              <a:rPr i="1" dirty="0" smtClean="0"/>
              <a:t> el </a:t>
            </a:r>
            <a:r>
              <a:rPr i="1" dirty="0" err="1" smtClean="0"/>
              <a:t>sarar</a:t>
            </a:r>
            <a:endParaRPr dirty="0" smtClean="0"/>
          </a:p>
          <a:p>
            <a:pPr marL="0" indent="0">
              <a:buNone/>
              <a:defRPr/>
            </a:pPr>
            <a:r>
              <a:rPr dirty="0" err="1" smtClean="0"/>
              <a:t>Yetişkin</a:t>
            </a:r>
            <a:r>
              <a:rPr dirty="0" smtClean="0"/>
              <a:t> </a:t>
            </a:r>
            <a:r>
              <a:rPr dirty="0" err="1" smtClean="0"/>
              <a:t>bir</a:t>
            </a:r>
            <a:r>
              <a:rPr dirty="0" smtClean="0"/>
              <a:t> </a:t>
            </a:r>
            <a:r>
              <a:rPr dirty="0" err="1" smtClean="0"/>
              <a:t>taraftan</a:t>
            </a:r>
            <a:r>
              <a:rPr dirty="0" smtClean="0"/>
              <a:t> </a:t>
            </a:r>
            <a:r>
              <a:rPr dirty="0" err="1" smtClean="0"/>
              <a:t>melodiyi</a:t>
            </a:r>
            <a:r>
              <a:rPr dirty="0" smtClean="0"/>
              <a:t> </a:t>
            </a:r>
            <a:r>
              <a:rPr dirty="0" err="1" smtClean="0"/>
              <a:t>söylerken</a:t>
            </a:r>
            <a:r>
              <a:rPr dirty="0" smtClean="0"/>
              <a:t> </a:t>
            </a:r>
            <a:r>
              <a:rPr dirty="0" err="1" smtClean="0"/>
              <a:t>diğer</a:t>
            </a:r>
            <a:r>
              <a:rPr dirty="0" smtClean="0"/>
              <a:t> </a:t>
            </a:r>
            <a:r>
              <a:rPr dirty="0" err="1" smtClean="0"/>
              <a:t>taraftan</a:t>
            </a:r>
            <a:r>
              <a:rPr dirty="0" smtClean="0"/>
              <a:t> da el </a:t>
            </a:r>
            <a:r>
              <a:rPr dirty="0" err="1" smtClean="0"/>
              <a:t>bileklerini</a:t>
            </a:r>
            <a:r>
              <a:rPr dirty="0" smtClean="0"/>
              <a:t> </a:t>
            </a:r>
            <a:r>
              <a:rPr dirty="0" err="1" smtClean="0"/>
              <a:t>çevirerek</a:t>
            </a:r>
            <a:r>
              <a:rPr dirty="0" smtClean="0"/>
              <a:t> </a:t>
            </a:r>
            <a:r>
              <a:rPr dirty="0" err="1" smtClean="0"/>
              <a:t>bebeğinde</a:t>
            </a:r>
            <a:r>
              <a:rPr dirty="0" smtClean="0"/>
              <a:t> </a:t>
            </a:r>
            <a:r>
              <a:rPr dirty="0" err="1" smtClean="0"/>
              <a:t>oyuna</a:t>
            </a:r>
            <a:r>
              <a:rPr dirty="0" smtClean="0"/>
              <a:t> </a:t>
            </a:r>
            <a:r>
              <a:rPr dirty="0" err="1" smtClean="0"/>
              <a:t>katılmasını</a:t>
            </a:r>
            <a:r>
              <a:rPr dirty="0" smtClean="0"/>
              <a:t> </a:t>
            </a:r>
            <a:r>
              <a:rPr dirty="0" err="1" smtClean="0"/>
              <a:t>bekler</a:t>
            </a:r>
            <a:r>
              <a:rPr dirty="0" smtClean="0"/>
              <a:t>. Bu </a:t>
            </a:r>
            <a:r>
              <a:rPr dirty="0" err="1" smtClean="0"/>
              <a:t>sırada</a:t>
            </a:r>
            <a:r>
              <a:rPr dirty="0" smtClean="0"/>
              <a:t> </a:t>
            </a:r>
            <a:r>
              <a:rPr dirty="0" err="1" smtClean="0"/>
              <a:t>yetişkin</a:t>
            </a:r>
            <a:r>
              <a:rPr dirty="0" smtClean="0"/>
              <a:t> </a:t>
            </a:r>
            <a:r>
              <a:rPr dirty="0" err="1" smtClean="0"/>
              <a:t>bebeğin</a:t>
            </a:r>
            <a:r>
              <a:rPr dirty="0" smtClean="0"/>
              <a:t> </a:t>
            </a:r>
            <a:r>
              <a:rPr dirty="0" err="1" smtClean="0"/>
              <a:t>oyuna</a:t>
            </a:r>
            <a:r>
              <a:rPr dirty="0" smtClean="0"/>
              <a:t> </a:t>
            </a:r>
            <a:r>
              <a:rPr dirty="0" err="1" smtClean="0"/>
              <a:t>nasıl</a:t>
            </a:r>
            <a:r>
              <a:rPr dirty="0" smtClean="0"/>
              <a:t> </a:t>
            </a:r>
            <a:r>
              <a:rPr dirty="0" err="1" smtClean="0"/>
              <a:t>katıldığını</a:t>
            </a:r>
            <a:r>
              <a:rPr dirty="0" smtClean="0"/>
              <a:t> </a:t>
            </a:r>
            <a:r>
              <a:rPr dirty="0" err="1" smtClean="0"/>
              <a:t>ve</a:t>
            </a:r>
            <a:r>
              <a:rPr dirty="0" smtClean="0"/>
              <a:t> </a:t>
            </a:r>
            <a:r>
              <a:rPr dirty="0" err="1" smtClean="0"/>
              <a:t>yetişkinin</a:t>
            </a:r>
            <a:r>
              <a:rPr dirty="0" smtClean="0"/>
              <a:t> </a:t>
            </a:r>
            <a:r>
              <a:rPr dirty="0" err="1" smtClean="0"/>
              <a:t>seslerini</a:t>
            </a:r>
            <a:r>
              <a:rPr dirty="0" smtClean="0"/>
              <a:t> </a:t>
            </a:r>
            <a:r>
              <a:rPr dirty="0" err="1" smtClean="0"/>
              <a:t>nasıl</a:t>
            </a:r>
            <a:r>
              <a:rPr dirty="0" smtClean="0"/>
              <a:t> </a:t>
            </a:r>
            <a:r>
              <a:rPr dirty="0" err="1" smtClean="0"/>
              <a:t>taklit</a:t>
            </a:r>
            <a:r>
              <a:rPr dirty="0" smtClean="0"/>
              <a:t> </a:t>
            </a:r>
            <a:r>
              <a:rPr dirty="0" err="1" smtClean="0"/>
              <a:t>ettiğini</a:t>
            </a:r>
            <a:r>
              <a:rPr dirty="0" smtClean="0"/>
              <a:t> </a:t>
            </a:r>
            <a:r>
              <a:rPr dirty="0" err="1" smtClean="0"/>
              <a:t>gözlemler</a:t>
            </a:r>
            <a:r>
              <a:rPr dirty="0" smtClean="0"/>
              <a:t>. </a:t>
            </a:r>
            <a:r>
              <a:rPr dirty="0" err="1" smtClean="0"/>
              <a:t>Bebek</a:t>
            </a:r>
            <a:r>
              <a:rPr dirty="0" smtClean="0"/>
              <a:t> </a:t>
            </a:r>
            <a:r>
              <a:rPr dirty="0" err="1" smtClean="0"/>
              <a:t>oyundan</a:t>
            </a:r>
            <a:r>
              <a:rPr dirty="0" smtClean="0"/>
              <a:t> </a:t>
            </a:r>
            <a:r>
              <a:rPr dirty="0" err="1" smtClean="0"/>
              <a:t>sıkılana</a:t>
            </a:r>
            <a:r>
              <a:rPr dirty="0" smtClean="0"/>
              <a:t> </a:t>
            </a:r>
            <a:r>
              <a:rPr dirty="0" err="1" smtClean="0"/>
              <a:t>kadar</a:t>
            </a:r>
            <a:r>
              <a:rPr dirty="0" smtClean="0"/>
              <a:t> </a:t>
            </a:r>
            <a:r>
              <a:rPr dirty="0" err="1" smtClean="0"/>
              <a:t>devam</a:t>
            </a:r>
            <a:r>
              <a:rPr dirty="0" smtClean="0"/>
              <a:t> </a:t>
            </a:r>
            <a:r>
              <a:rPr dirty="0" err="1" smtClean="0"/>
              <a:t>edilir</a:t>
            </a:r>
            <a:r>
              <a:rPr dirty="0" smtClean="0"/>
              <a:t>.</a:t>
            </a:r>
          </a:p>
          <a:p>
            <a:pPr marL="0" indent="0">
              <a:buNone/>
              <a:defRPr/>
            </a:pPr>
            <a:r>
              <a:rPr b="1" dirty="0" err="1" smtClean="0"/>
              <a:t>Uyarılan</a:t>
            </a:r>
            <a:r>
              <a:rPr b="1" dirty="0" smtClean="0"/>
              <a:t> </a:t>
            </a:r>
            <a:r>
              <a:rPr b="1" dirty="0" err="1" smtClean="0"/>
              <a:t>Duyular</a:t>
            </a:r>
            <a:r>
              <a:rPr b="1" dirty="0" smtClean="0"/>
              <a:t>:</a:t>
            </a:r>
            <a:r>
              <a:rPr dirty="0" smtClean="0"/>
              <a:t> </a:t>
            </a:r>
            <a:r>
              <a:rPr dirty="0" err="1" smtClean="0"/>
              <a:t>Görme</a:t>
            </a:r>
            <a:r>
              <a:rPr dirty="0" smtClean="0"/>
              <a:t>, </a:t>
            </a:r>
            <a:r>
              <a:rPr dirty="0" err="1" smtClean="0"/>
              <a:t>işitme</a:t>
            </a:r>
            <a:r>
              <a:rPr dirty="0" smtClean="0"/>
              <a:t>, </a:t>
            </a:r>
            <a:r>
              <a:rPr dirty="0" err="1" smtClean="0"/>
              <a:t>probriyoseptif</a:t>
            </a:r>
            <a:endParaRPr dirty="0" smtClean="0"/>
          </a:p>
          <a:p>
            <a:pPr marL="0" indent="0">
              <a:buNone/>
              <a:defRPr/>
            </a:pPr>
            <a:r>
              <a:rPr dirty="0" smtClean="0"/>
              <a:t> </a:t>
            </a:r>
          </a:p>
          <a:p>
            <a:pPr marL="0" indent="0">
              <a:buNone/>
              <a:defRPr/>
            </a:pPr>
            <a:r>
              <a:rPr dirty="0" smtClean="0"/>
              <a:t> </a:t>
            </a:r>
            <a:endParaRPr dirty="0"/>
          </a:p>
        </p:txBody>
      </p:sp>
    </p:spTree>
    <p:extLst>
      <p:ext uri="{BB962C8B-B14F-4D97-AF65-F5344CB8AC3E}">
        <p14:creationId xmlns:p14="http://schemas.microsoft.com/office/powerpoint/2010/main" val="8288856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11</a:t>
            </a:r>
            <a:endParaRPr lang="tr-TR" altLang="tr-TR" smtClean="0"/>
          </a:p>
        </p:txBody>
      </p:sp>
      <p:sp>
        <p:nvSpPr>
          <p:cNvPr id="6" name="Text Placeholder 5"/>
          <p:cNvSpPr>
            <a:spLocks noGrp="1"/>
          </p:cNvSpPr>
          <p:nvPr>
            <p:ph idx="1"/>
          </p:nvPr>
        </p:nvSpPr>
        <p:spPr/>
        <p:txBody>
          <a:bodyPr>
            <a:normAutofit fontScale="47500" lnSpcReduction="20000"/>
          </a:bodyPr>
          <a:lstStyle/>
          <a:p>
            <a:pPr marL="0" indent="0">
              <a:buNone/>
              <a:defRPr/>
            </a:pPr>
            <a:r>
              <a:rPr i="1" smtClean="0"/>
              <a:t>	</a:t>
            </a:r>
            <a:r>
              <a:rPr b="1" smtClean="0"/>
              <a:t> Etkinlik Adı: </a:t>
            </a:r>
            <a:r>
              <a:rPr smtClean="0"/>
              <a:t>Kutuda Ne Var?</a:t>
            </a:r>
          </a:p>
          <a:p>
            <a:pPr marL="0" indent="0">
              <a:buNone/>
              <a:defRPr/>
            </a:pPr>
            <a:r>
              <a:rPr b="1" smtClean="0"/>
              <a:t>Uygulama Yaşı: </a:t>
            </a:r>
            <a:r>
              <a:rPr smtClean="0"/>
              <a:t>11 ay</a:t>
            </a:r>
          </a:p>
          <a:p>
            <a:pPr marL="0" indent="0">
              <a:buNone/>
              <a:defRPr/>
            </a:pPr>
            <a:r>
              <a:rPr b="1" smtClean="0"/>
              <a:t>Gelişim Göstergeleri: </a:t>
            </a:r>
            <a:endParaRPr smtClean="0"/>
          </a:p>
          <a:p>
            <a:pPr marL="0" indent="0">
              <a:buNone/>
              <a:defRPr/>
            </a:pPr>
            <a:r>
              <a:rPr b="1" i="1" smtClean="0"/>
              <a:t>Bilişsel Gelişim </a:t>
            </a:r>
            <a:endParaRPr smtClean="0"/>
          </a:p>
          <a:p>
            <a:pPr marL="0" indent="0">
              <a:buNone/>
              <a:defRPr/>
            </a:pPr>
            <a:r>
              <a:rPr smtClean="0"/>
              <a:t>11.1. Kutuların içindeki nesneleri bulur. </a:t>
            </a:r>
          </a:p>
          <a:p>
            <a:pPr marL="0" indent="0">
              <a:buNone/>
              <a:defRPr/>
            </a:pPr>
            <a:r>
              <a:rPr smtClean="0"/>
              <a:t>11.2. Nesneyi amacına uygun biçimde kullanır. </a:t>
            </a:r>
          </a:p>
          <a:p>
            <a:pPr marL="0" indent="0" fontAlgn="base">
              <a:buNone/>
              <a:defRPr/>
            </a:pPr>
            <a:r>
              <a:rPr b="1" i="1" smtClean="0"/>
              <a:t>Kaba-Motor Gelişim</a:t>
            </a:r>
            <a:endParaRPr smtClean="0"/>
          </a:p>
          <a:p>
            <a:pPr marL="0" indent="0">
              <a:buNone/>
              <a:defRPr/>
            </a:pPr>
            <a:r>
              <a:rPr smtClean="0"/>
              <a:t>11.1.Ayakta 10 saniye yardımsız durur. </a:t>
            </a:r>
          </a:p>
          <a:p>
            <a:pPr marL="0" indent="0">
              <a:buNone/>
              <a:defRPr/>
            </a:pPr>
            <a:r>
              <a:rPr smtClean="0"/>
              <a:t>11.4.Ayakta dururken oturma pozisyonuna geçer. </a:t>
            </a:r>
          </a:p>
          <a:p>
            <a:pPr marL="0" indent="0">
              <a:buNone/>
              <a:defRPr/>
            </a:pPr>
            <a:r>
              <a:rPr b="1" smtClean="0"/>
              <a:t>Materyal: </a:t>
            </a:r>
            <a:r>
              <a:rPr smtClean="0"/>
              <a:t>Kutu, oyuncaklar</a:t>
            </a:r>
          </a:p>
          <a:p>
            <a:pPr marL="0" indent="0">
              <a:buNone/>
              <a:defRPr/>
            </a:pPr>
            <a:r>
              <a:rPr b="1" smtClean="0"/>
              <a:t> </a:t>
            </a:r>
            <a:endParaRPr smtClean="0"/>
          </a:p>
          <a:p>
            <a:pPr marL="0" indent="0">
              <a:buNone/>
              <a:defRPr/>
            </a:pPr>
            <a:r>
              <a:rPr b="1" smtClean="0"/>
              <a:t>Uygulama: </a:t>
            </a:r>
            <a:r>
              <a:rPr smtClean="0"/>
              <a:t>Yetişkin bir kutunun içine bebeğin oyuncaklarını koyar. Daha sonra bebeği tek elinden tutarak kutuya kadar kısa bir mesafede yürüttür. Kutunun yanına gelince yavaşça bebeğin elini bırakarak bir yandan “</a:t>
            </a:r>
            <a:r>
              <a:rPr i="1" smtClean="0"/>
              <a:t>Bak kutuda ne var</a:t>
            </a:r>
            <a:r>
              <a:rPr smtClean="0"/>
              <a:t>” diyerek bebeğin dikkatini kutuya çeker, diğer yandan da bebeğin elini bıraktıktan sonra 10 saniye kadar ayakta durup duramadığını gözlemler. Bebeğin ayakta durur pozisyondan oturma pozisyonuna geçmesini bekler. Bebek oturduktan sonra içinde oyuncakların olduğu kutuyu gösterir. Bebeğin kutudan istediği oyuncağı alıp amacına uygun şekilde oynayıp oynamadığını gözlemler.</a:t>
            </a:r>
          </a:p>
          <a:p>
            <a:pPr marL="0" indent="0">
              <a:buNone/>
              <a:defRPr/>
            </a:pPr>
            <a:r>
              <a:rPr b="1" smtClean="0"/>
              <a:t>Uyarılan Duyular: </a:t>
            </a:r>
            <a:r>
              <a:rPr smtClean="0"/>
              <a:t>Görme, dokunma, vestibüler</a:t>
            </a:r>
          </a:p>
          <a:p>
            <a:pPr marL="0" indent="0">
              <a:buNone/>
              <a:defRPr/>
            </a:pPr>
            <a:r>
              <a:rPr smtClean="0"/>
              <a:t> </a:t>
            </a:r>
            <a:endParaRPr/>
          </a:p>
        </p:txBody>
      </p:sp>
    </p:spTree>
    <p:extLst>
      <p:ext uri="{BB962C8B-B14F-4D97-AF65-F5344CB8AC3E}">
        <p14:creationId xmlns:p14="http://schemas.microsoft.com/office/powerpoint/2010/main" val="14872430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12</a:t>
            </a:r>
            <a:endParaRPr lang="tr-TR" altLang="tr-TR" smtClean="0"/>
          </a:p>
        </p:txBody>
      </p:sp>
      <p:sp>
        <p:nvSpPr>
          <p:cNvPr id="6" name="Text Placeholder 5"/>
          <p:cNvSpPr>
            <a:spLocks noGrp="1"/>
          </p:cNvSpPr>
          <p:nvPr>
            <p:ph idx="1"/>
          </p:nvPr>
        </p:nvSpPr>
        <p:spPr/>
        <p:txBody>
          <a:bodyPr>
            <a:normAutofit fontScale="47500" lnSpcReduction="20000"/>
          </a:bodyPr>
          <a:lstStyle/>
          <a:p>
            <a:pPr marL="0" indent="0">
              <a:buNone/>
              <a:defRPr/>
            </a:pPr>
            <a:r>
              <a:rPr i="1" smtClean="0"/>
              <a:t>	</a:t>
            </a:r>
            <a:r>
              <a:rPr b="1" smtClean="0"/>
              <a:t> Etkinlik Adı:  </a:t>
            </a:r>
            <a:r>
              <a:rPr smtClean="0"/>
              <a:t>Basket</a:t>
            </a:r>
          </a:p>
          <a:p>
            <a:pPr marL="0" indent="0">
              <a:buNone/>
              <a:defRPr/>
            </a:pPr>
            <a:r>
              <a:rPr b="1" smtClean="0"/>
              <a:t>Uygulama Yaşı: </a:t>
            </a:r>
            <a:r>
              <a:rPr smtClean="0"/>
              <a:t>12 ay</a:t>
            </a:r>
          </a:p>
          <a:p>
            <a:pPr marL="0" indent="0">
              <a:buNone/>
              <a:defRPr/>
            </a:pPr>
            <a:r>
              <a:rPr b="1" smtClean="0"/>
              <a:t>Gelişim Göstergeleri: </a:t>
            </a:r>
            <a:endParaRPr smtClean="0"/>
          </a:p>
          <a:p>
            <a:pPr marL="0" indent="0">
              <a:buNone/>
              <a:defRPr/>
            </a:pPr>
            <a:r>
              <a:rPr b="1" i="1" smtClean="0"/>
              <a:t>Sosyal-Duygusal Gelişim </a:t>
            </a:r>
            <a:endParaRPr smtClean="0"/>
          </a:p>
          <a:p>
            <a:pPr marL="0" indent="0">
              <a:buNone/>
              <a:defRPr/>
            </a:pPr>
            <a:r>
              <a:rPr smtClean="0"/>
              <a:t>12.1.Başkalarının ilgisini çeken davranışları tekrar eder. </a:t>
            </a:r>
          </a:p>
          <a:p>
            <a:pPr marL="0" indent="0">
              <a:buNone/>
              <a:defRPr/>
            </a:pPr>
            <a:r>
              <a:rPr smtClean="0"/>
              <a:t>12.3. Hoşuna giden hareketleri tekrar tekrar yapar. </a:t>
            </a:r>
          </a:p>
          <a:p>
            <a:pPr marL="0" indent="0">
              <a:buNone/>
              <a:defRPr/>
            </a:pPr>
            <a:r>
              <a:rPr b="1" i="1" smtClean="0"/>
              <a:t>Kaba-Motor Gelişim </a:t>
            </a:r>
            <a:endParaRPr smtClean="0"/>
          </a:p>
          <a:p>
            <a:pPr marL="0" indent="0">
              <a:buNone/>
              <a:defRPr/>
            </a:pPr>
            <a:r>
              <a:rPr smtClean="0"/>
              <a:t>12.1 Çömelme pozisyonundayken ayağa kalkar.  </a:t>
            </a:r>
          </a:p>
          <a:p>
            <a:pPr marL="0" indent="0">
              <a:buNone/>
              <a:defRPr/>
            </a:pPr>
            <a:r>
              <a:rPr smtClean="0"/>
              <a:t>12.2. Yardımsız yürür</a:t>
            </a:r>
          </a:p>
          <a:p>
            <a:pPr marL="0" indent="0">
              <a:buNone/>
              <a:defRPr/>
            </a:pPr>
            <a:r>
              <a:rPr b="1" smtClean="0"/>
              <a:t>Materyal:</a:t>
            </a:r>
            <a:r>
              <a:rPr smtClean="0"/>
              <a:t> Farklı büyüklük, renk ve dokunsal özellikteki toplar</a:t>
            </a:r>
          </a:p>
          <a:p>
            <a:pPr marL="0" indent="0">
              <a:buNone/>
              <a:defRPr/>
            </a:pPr>
            <a:r>
              <a:rPr b="1" smtClean="0"/>
              <a:t>Uygulama: </a:t>
            </a:r>
            <a:r>
              <a:rPr smtClean="0"/>
              <a:t>Yetişkin, odanın bir köşesine farklı özelikteki topları koyar. Daha sonra bebeğin dikkatini bu toplara çekerek “</a:t>
            </a:r>
            <a:r>
              <a:rPr i="1" smtClean="0"/>
              <a:t>Hadi birlikte basketbol oynayalım.  Bak orada ne kadar güzel toplar var. Hadi şimdi bana oradan bir top alıp getir</a:t>
            </a:r>
            <a:r>
              <a:rPr smtClean="0"/>
              <a:t>” diyerek bebeğin topların bulunduğu alana kadar giderek, eğilip yerden top alması ve geri gelmesi için teşvik eder. Yetişkin kollarını pota gibi açarak topu buraya atmasını sağlar ve ardından “</a:t>
            </a:r>
            <a:r>
              <a:rPr i="1" smtClean="0"/>
              <a:t>Baskeettt</a:t>
            </a:r>
            <a:r>
              <a:rPr smtClean="0"/>
              <a:t>” diye bağırır.  Sonra bebeği diğer topları da alıp gelmesi ve oyuna devam etmesi için teşvik der. Bebeğin oyundan zevk aldıkça aynı davranışı tekrar etme çabasını izler.</a:t>
            </a:r>
          </a:p>
          <a:p>
            <a:pPr marL="0" indent="0">
              <a:buNone/>
              <a:defRPr/>
            </a:pPr>
            <a:r>
              <a:rPr b="1" smtClean="0"/>
              <a:t>Uyarılan duyular:</a:t>
            </a:r>
            <a:r>
              <a:rPr smtClean="0"/>
              <a:t> Görme, işitme, dokunma, vestibüler, proprioseptif</a:t>
            </a:r>
          </a:p>
          <a:p>
            <a:pPr marL="0" indent="0">
              <a:buNone/>
              <a:defRPr/>
            </a:pPr>
            <a:r>
              <a:rPr smtClean="0"/>
              <a:t> </a:t>
            </a:r>
          </a:p>
          <a:p>
            <a:pPr marL="0" indent="0">
              <a:buNone/>
              <a:defRPr/>
            </a:pPr>
            <a:r>
              <a:rPr smtClean="0"/>
              <a:t> </a:t>
            </a:r>
            <a:endParaRPr/>
          </a:p>
        </p:txBody>
      </p:sp>
    </p:spTree>
    <p:extLst>
      <p:ext uri="{BB962C8B-B14F-4D97-AF65-F5344CB8AC3E}">
        <p14:creationId xmlns:p14="http://schemas.microsoft.com/office/powerpoint/2010/main" val="30547263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13</a:t>
            </a:r>
            <a:endParaRPr lang="tr-TR" altLang="tr-TR" smtClean="0"/>
          </a:p>
        </p:txBody>
      </p:sp>
      <p:sp>
        <p:nvSpPr>
          <p:cNvPr id="6" name="Text Placeholder 5"/>
          <p:cNvSpPr>
            <a:spLocks noGrp="1"/>
          </p:cNvSpPr>
          <p:nvPr>
            <p:ph idx="1"/>
          </p:nvPr>
        </p:nvSpPr>
        <p:spPr/>
        <p:txBody>
          <a:bodyPr>
            <a:normAutofit fontScale="40000" lnSpcReduction="20000"/>
          </a:bodyPr>
          <a:lstStyle/>
          <a:p>
            <a:pPr marL="0" indent="0">
              <a:buNone/>
              <a:defRPr/>
            </a:pPr>
            <a:r>
              <a:rPr i="1" smtClean="0"/>
              <a:t>	</a:t>
            </a:r>
            <a:r>
              <a:rPr b="1" smtClean="0"/>
              <a:t>Etkinlik Adı: </a:t>
            </a:r>
            <a:r>
              <a:rPr smtClean="0"/>
              <a:t>Dağıtarak Bulurum</a:t>
            </a:r>
          </a:p>
          <a:p>
            <a:pPr marL="0" indent="0">
              <a:buNone/>
              <a:defRPr/>
            </a:pPr>
            <a:r>
              <a:rPr b="1" smtClean="0"/>
              <a:t>Uygulama Yaşı: </a:t>
            </a:r>
            <a:r>
              <a:rPr smtClean="0"/>
              <a:t>13-15 Ay</a:t>
            </a:r>
          </a:p>
          <a:p>
            <a:pPr marL="0" indent="0">
              <a:buNone/>
              <a:defRPr/>
            </a:pPr>
            <a:r>
              <a:rPr b="1" smtClean="0"/>
              <a:t>Gelişim Göstergeleri:</a:t>
            </a:r>
            <a:endParaRPr smtClean="0"/>
          </a:p>
          <a:p>
            <a:pPr marL="0" indent="0">
              <a:buNone/>
              <a:defRPr/>
            </a:pPr>
            <a:r>
              <a:rPr b="1" i="1" smtClean="0"/>
              <a:t>Bilişsel Gelişim </a:t>
            </a:r>
            <a:endParaRPr smtClean="0"/>
          </a:p>
          <a:p>
            <a:pPr marL="0" indent="0">
              <a:buNone/>
              <a:defRPr/>
            </a:pPr>
            <a:r>
              <a:rPr smtClean="0"/>
              <a:t>13-15.4. Özellikleri söylenen nesneleri verir.</a:t>
            </a:r>
          </a:p>
          <a:p>
            <a:pPr marL="0" indent="0">
              <a:buNone/>
              <a:defRPr/>
            </a:pPr>
            <a:r>
              <a:rPr smtClean="0"/>
              <a:t>13-15.1. Nesneyi en son saklandığı yerde bulur.</a:t>
            </a:r>
          </a:p>
          <a:p>
            <a:pPr marL="0" indent="0">
              <a:buNone/>
              <a:defRPr/>
            </a:pPr>
            <a:r>
              <a:rPr b="1" i="1" smtClean="0"/>
              <a:t>Dil Gelişim </a:t>
            </a:r>
            <a:endParaRPr smtClean="0"/>
          </a:p>
          <a:p>
            <a:pPr marL="0" indent="0">
              <a:buNone/>
              <a:defRPr/>
            </a:pPr>
            <a:r>
              <a:rPr smtClean="0"/>
              <a:t>13-15.4. Tanıdığı nesneleri isimlendirir.</a:t>
            </a:r>
          </a:p>
          <a:p>
            <a:pPr marL="0" indent="0">
              <a:buNone/>
              <a:defRPr/>
            </a:pPr>
            <a:r>
              <a:rPr b="1" i="1" smtClean="0"/>
              <a:t>İnce-Motor Gelişim </a:t>
            </a:r>
            <a:endParaRPr smtClean="0"/>
          </a:p>
          <a:p>
            <a:pPr marL="0" indent="0">
              <a:buNone/>
              <a:defRPr/>
            </a:pPr>
            <a:r>
              <a:rPr smtClean="0"/>
              <a:t>13-15.5. Kağıdı yırtar.</a:t>
            </a:r>
          </a:p>
          <a:p>
            <a:pPr marL="0" indent="0">
              <a:buNone/>
              <a:defRPr/>
            </a:pPr>
            <a:r>
              <a:rPr b="1" smtClean="0"/>
              <a:t>Materyaller: </a:t>
            </a:r>
            <a:r>
              <a:rPr smtClean="0"/>
              <a:t>Gazete kâğıdı, top</a:t>
            </a:r>
          </a:p>
          <a:p>
            <a:pPr marL="0" indent="0">
              <a:buNone/>
              <a:defRPr/>
            </a:pPr>
            <a:r>
              <a:rPr b="1" smtClean="0"/>
              <a:t> </a:t>
            </a:r>
            <a:endParaRPr smtClean="0"/>
          </a:p>
          <a:p>
            <a:pPr marL="0" indent="0">
              <a:buNone/>
              <a:defRPr/>
            </a:pPr>
            <a:r>
              <a:rPr b="1" smtClean="0"/>
              <a:t>Uygulama: </a:t>
            </a:r>
            <a:r>
              <a:rPr smtClean="0"/>
              <a:t>Yetişkin, eski gazete kâğıtlarını bebeğin olduğu yere getirir.  İçine küçük bir top saklanabilecek kadar kâğıt, yetişkin tarafından yırtılır, bu arada çocuğun da gazeteleri yırtması sağlanır. Yetişkin, çocuğun görebileceği uzaklıktaki bir alana küçük toplar bırakır. Çocuğun dikkatini toplara çekerek getirmesini ister. Yetişkin ile çocuk bir süre topla oynar, yetişkin topu arkasına saklar,  sağına soluna bırakır, çocuğun topu bulmasını sağlar.  En sonunda topları, yırtılmış gazete kâğıtlarının içine saklar ve çocuğun istediği gibi gazeteleri dağıtarak topları bulması için fırsat yaratır. </a:t>
            </a:r>
          </a:p>
          <a:p>
            <a:pPr marL="0" indent="0">
              <a:buNone/>
              <a:defRPr/>
            </a:pPr>
            <a:r>
              <a:rPr smtClean="0"/>
              <a:t> </a:t>
            </a:r>
          </a:p>
          <a:p>
            <a:pPr marL="0" indent="0">
              <a:buNone/>
              <a:defRPr/>
            </a:pPr>
            <a:r>
              <a:rPr b="1" smtClean="0"/>
              <a:t>Uyarılan Duyular:</a:t>
            </a:r>
            <a:r>
              <a:rPr smtClean="0"/>
              <a:t> Dokunma, görme, vestibüler, proprioseptif</a:t>
            </a:r>
          </a:p>
          <a:p>
            <a:pPr marL="0" indent="0">
              <a:buNone/>
              <a:defRPr/>
            </a:pPr>
            <a:r>
              <a:rPr b="1" smtClean="0"/>
              <a:t> </a:t>
            </a:r>
            <a:endParaRPr smtClean="0"/>
          </a:p>
          <a:p>
            <a:pPr marL="0" indent="0">
              <a:buNone/>
              <a:defRPr/>
            </a:pPr>
            <a:r>
              <a:rPr b="1" smtClean="0"/>
              <a:t> </a:t>
            </a:r>
            <a:endParaRPr smtClean="0"/>
          </a:p>
          <a:p>
            <a:pPr marL="0" indent="0">
              <a:buNone/>
              <a:defRPr/>
            </a:pPr>
            <a:r>
              <a:rPr b="1" smtClean="0"/>
              <a:t> </a:t>
            </a:r>
            <a:endParaRPr smtClean="0"/>
          </a:p>
          <a:p>
            <a:pPr marL="0" indent="0">
              <a:buNone/>
              <a:defRPr/>
            </a:pPr>
            <a:r>
              <a:rPr smtClean="0"/>
              <a:t> </a:t>
            </a:r>
            <a:endParaRPr/>
          </a:p>
        </p:txBody>
      </p:sp>
    </p:spTree>
    <p:extLst>
      <p:ext uri="{BB962C8B-B14F-4D97-AF65-F5344CB8AC3E}">
        <p14:creationId xmlns:p14="http://schemas.microsoft.com/office/powerpoint/2010/main" val="20424667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14</a:t>
            </a:r>
            <a:endParaRPr lang="tr-TR" altLang="tr-TR" smtClean="0"/>
          </a:p>
        </p:txBody>
      </p:sp>
      <p:sp>
        <p:nvSpPr>
          <p:cNvPr id="6" name="Text Placeholder 5"/>
          <p:cNvSpPr>
            <a:spLocks noGrp="1"/>
          </p:cNvSpPr>
          <p:nvPr>
            <p:ph idx="1"/>
          </p:nvPr>
        </p:nvSpPr>
        <p:spPr/>
        <p:txBody>
          <a:bodyPr>
            <a:normAutofit fontScale="40000" lnSpcReduction="20000"/>
          </a:bodyPr>
          <a:lstStyle/>
          <a:p>
            <a:pPr marL="0" indent="0">
              <a:buNone/>
              <a:defRPr/>
            </a:pPr>
            <a:r>
              <a:rPr i="1" smtClean="0"/>
              <a:t>	</a:t>
            </a:r>
            <a:r>
              <a:rPr b="1" smtClean="0"/>
              <a:t>Etkinlik Adı: </a:t>
            </a:r>
            <a:r>
              <a:rPr smtClean="0"/>
              <a:t>Şarkılar, Danslar</a:t>
            </a:r>
          </a:p>
          <a:p>
            <a:pPr marL="0" indent="0">
              <a:buNone/>
              <a:defRPr/>
            </a:pPr>
            <a:r>
              <a:rPr b="1" smtClean="0"/>
              <a:t>Uygulama Yaşı: </a:t>
            </a:r>
            <a:r>
              <a:rPr smtClean="0"/>
              <a:t>16-18 ay </a:t>
            </a:r>
          </a:p>
          <a:p>
            <a:pPr marL="0" indent="0">
              <a:buNone/>
              <a:defRPr/>
            </a:pPr>
            <a:r>
              <a:rPr b="1" smtClean="0"/>
              <a:t>Gelişim Göstergeleri: </a:t>
            </a:r>
            <a:endParaRPr smtClean="0"/>
          </a:p>
          <a:p>
            <a:pPr marL="0" indent="0">
              <a:buNone/>
              <a:defRPr/>
            </a:pPr>
            <a:r>
              <a:rPr b="1" i="1" smtClean="0"/>
              <a:t>Dil Gelişimi </a:t>
            </a:r>
            <a:endParaRPr smtClean="0"/>
          </a:p>
          <a:p>
            <a:pPr marL="0" indent="0">
              <a:buNone/>
              <a:defRPr/>
            </a:pPr>
            <a:r>
              <a:rPr smtClean="0"/>
              <a:t>16-18 1. Ritmik sesleri mırıldanarak tekrar eder. </a:t>
            </a:r>
          </a:p>
          <a:p>
            <a:pPr marL="0" indent="0">
              <a:buNone/>
              <a:defRPr/>
            </a:pPr>
            <a:r>
              <a:rPr smtClean="0"/>
              <a:t>16-18 2. Melodik sesleri mırıldanarak tekrar eder.  </a:t>
            </a:r>
          </a:p>
          <a:p>
            <a:pPr marL="0" indent="0">
              <a:buNone/>
              <a:defRPr/>
            </a:pPr>
            <a:r>
              <a:rPr b="1" i="1" smtClean="0"/>
              <a:t>Sosyal-Duygusal Gelişim </a:t>
            </a:r>
            <a:endParaRPr smtClean="0"/>
          </a:p>
          <a:p>
            <a:pPr marL="0" indent="0">
              <a:buNone/>
              <a:defRPr/>
            </a:pPr>
            <a:r>
              <a:rPr smtClean="0"/>
              <a:t>16-18 1.</a:t>
            </a:r>
            <a:r>
              <a:rPr b="1" smtClean="0"/>
              <a:t> </a:t>
            </a:r>
            <a:r>
              <a:rPr smtClean="0"/>
              <a:t>Başkalarının duygusal ifadelerini taklit eder. </a:t>
            </a:r>
          </a:p>
          <a:p>
            <a:pPr marL="0" indent="0">
              <a:buNone/>
              <a:defRPr/>
            </a:pPr>
            <a:r>
              <a:rPr b="1" i="1" smtClean="0"/>
              <a:t>Kaba-Motor Gelişim </a:t>
            </a:r>
            <a:endParaRPr smtClean="0"/>
          </a:p>
          <a:p>
            <a:pPr marL="0" indent="0">
              <a:buNone/>
              <a:defRPr/>
            </a:pPr>
            <a:r>
              <a:rPr smtClean="0"/>
              <a:t>16-18 2. Parmak ucunda yükselir. </a:t>
            </a:r>
          </a:p>
          <a:p>
            <a:pPr marL="0" indent="0">
              <a:buNone/>
              <a:defRPr/>
            </a:pPr>
            <a:r>
              <a:rPr b="1" smtClean="0"/>
              <a:t>Materyaller:  </a:t>
            </a:r>
            <a:r>
              <a:rPr smtClean="0"/>
              <a:t>Oyuncak ya da yankı yapan mikrofon, teyp </a:t>
            </a:r>
          </a:p>
          <a:p>
            <a:pPr marL="0" indent="0">
              <a:buNone/>
              <a:defRPr/>
            </a:pPr>
            <a:r>
              <a:rPr b="1" smtClean="0"/>
              <a:t> </a:t>
            </a:r>
            <a:endParaRPr smtClean="0"/>
          </a:p>
          <a:p>
            <a:pPr marL="0" indent="0">
              <a:buNone/>
              <a:defRPr/>
            </a:pPr>
            <a:r>
              <a:rPr b="1" smtClean="0"/>
              <a:t>Uygulama: </a:t>
            </a:r>
            <a:r>
              <a:rPr smtClean="0"/>
              <a:t>Yetişkin, çocuk ile birlikte uygun bir yere oturur, sonra eline mikrofon ya da mikrofon olarak kullanabileceği bir nesneyi alır.  İlk önce yetişkin “</a:t>
            </a:r>
            <a:r>
              <a:rPr i="1" smtClean="0"/>
              <a:t>Merhaba</a:t>
            </a:r>
            <a:r>
              <a:rPr smtClean="0"/>
              <a:t>” diyerek çocuğun ismini söyler. Sonra “</a:t>
            </a:r>
            <a:r>
              <a:rPr i="1" smtClean="0"/>
              <a:t>Hadi seninle birlikte şarkı söyleyelim</a:t>
            </a:r>
            <a:r>
              <a:rPr smtClean="0"/>
              <a:t>” diyerek bir melodi mırıldanır. Bu melodi “çocuğun iyi bildiği bir çocuk şarkısı olabilir. Sonra mikrofonu çocuğun eline verir ve şarkının melodisini çocuğun tekrarlaması için yönlendirir. Bebek sıkılana kadar şarkı söylemeye devam edilir. Sonra bebeğin aşina olduğu bir başka  melodi tekrar edilerek çocukla parmak uçlarında dans edilir. Çocuğun aşina olduğu melodiler tekrar edilirken bu şarkılarla ilgili duygusal ifadeler de çocuğa gösterilir ve çocuğun de bu ifadeleri taklit etmesi beklenir. </a:t>
            </a:r>
          </a:p>
          <a:p>
            <a:pPr marL="0" indent="0">
              <a:buNone/>
              <a:defRPr/>
            </a:pPr>
            <a:r>
              <a:rPr b="1" smtClean="0"/>
              <a:t>Uyarılan Duyular</a:t>
            </a:r>
            <a:r>
              <a:rPr smtClean="0"/>
              <a:t>: Görme, işitme, dokunma</a:t>
            </a:r>
            <a:r>
              <a:rPr b="1" smtClean="0"/>
              <a:t> </a:t>
            </a:r>
            <a:endParaRPr smtClean="0"/>
          </a:p>
          <a:p>
            <a:pPr marL="0" indent="0">
              <a:buNone/>
              <a:defRPr/>
            </a:pPr>
            <a:r>
              <a:rPr b="1" smtClean="0"/>
              <a:t> </a:t>
            </a:r>
            <a:endParaRPr smtClean="0"/>
          </a:p>
          <a:p>
            <a:pPr marL="0" indent="0">
              <a:buNone/>
              <a:defRPr/>
            </a:pPr>
            <a:r>
              <a:rPr b="1" smtClean="0"/>
              <a:t> </a:t>
            </a:r>
            <a:endParaRPr smtClean="0"/>
          </a:p>
          <a:p>
            <a:pPr marL="0" indent="0">
              <a:buNone/>
              <a:defRPr/>
            </a:pPr>
            <a:r>
              <a:rPr smtClean="0"/>
              <a:t> </a:t>
            </a:r>
            <a:endParaRPr/>
          </a:p>
        </p:txBody>
      </p:sp>
    </p:spTree>
    <p:extLst>
      <p:ext uri="{BB962C8B-B14F-4D97-AF65-F5344CB8AC3E}">
        <p14:creationId xmlns:p14="http://schemas.microsoft.com/office/powerpoint/2010/main" val="28028027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itle 4"/>
          <p:cNvSpPr>
            <a:spLocks noGrp="1"/>
          </p:cNvSpPr>
          <p:nvPr>
            <p:ph type="title"/>
          </p:nvPr>
        </p:nvSpPr>
        <p:spPr/>
        <p:txBody>
          <a:bodyPr>
            <a:noAutofit/>
          </a:bodyPr>
          <a:lstStyle/>
          <a:p>
            <a:r>
              <a:rPr lang="tr-TR" altLang="tr-TR" sz="3200" b="1" dirty="0" smtClean="0"/>
              <a:t/>
            </a:r>
            <a:br>
              <a:rPr lang="tr-TR" altLang="tr-TR" sz="3200" b="1" dirty="0" smtClean="0"/>
            </a:br>
            <a:r>
              <a:rPr lang="tr-TR" sz="3200" b="1" dirty="0"/>
              <a:t>BEBEKLİK VE İLK ÇOCUKLUK DÖNEMİNE YÖNELİK ETKİNLİK </a:t>
            </a:r>
            <a:r>
              <a:rPr lang="tr-TR" sz="3200" b="1" dirty="0" smtClean="0"/>
              <a:t>ÖRNEKLERİ</a:t>
            </a:r>
            <a:r>
              <a:rPr lang="tr-TR" altLang="tr-TR" sz="3200" dirty="0" smtClean="0"/>
              <a:t/>
            </a:r>
            <a:br>
              <a:rPr lang="tr-TR" altLang="tr-TR" sz="3200" dirty="0" smtClean="0"/>
            </a:br>
            <a:endParaRPr lang="tr-TR" altLang="tr-TR" sz="3200" dirty="0" smtClean="0"/>
          </a:p>
        </p:txBody>
      </p:sp>
      <p:sp>
        <p:nvSpPr>
          <p:cNvPr id="6" name="Text Placeholder 5"/>
          <p:cNvSpPr>
            <a:spLocks noGrp="1"/>
          </p:cNvSpPr>
          <p:nvPr>
            <p:ph idx="1"/>
          </p:nvPr>
        </p:nvSpPr>
        <p:spPr/>
        <p:txBody>
          <a:bodyPr>
            <a:normAutofit fontScale="85000" lnSpcReduction="20000"/>
          </a:bodyPr>
          <a:lstStyle/>
          <a:p>
            <a:pPr marL="0" indent="0" algn="just">
              <a:buNone/>
              <a:defRPr/>
            </a:pPr>
            <a:r>
              <a:rPr lang="tr-TR" dirty="0" smtClean="0"/>
              <a:t>	</a:t>
            </a:r>
            <a:r>
              <a:rPr dirty="0" err="1" smtClean="0"/>
              <a:t>Bebeğin</a:t>
            </a:r>
            <a:r>
              <a:rPr dirty="0" smtClean="0"/>
              <a:t> </a:t>
            </a:r>
            <a:r>
              <a:rPr dirty="0" err="1" smtClean="0"/>
              <a:t>ve</a:t>
            </a:r>
            <a:r>
              <a:rPr dirty="0" smtClean="0"/>
              <a:t> </a:t>
            </a:r>
            <a:r>
              <a:rPr dirty="0" err="1" smtClean="0"/>
              <a:t>çocuğun</a:t>
            </a:r>
            <a:r>
              <a:rPr dirty="0" smtClean="0"/>
              <a:t> </a:t>
            </a:r>
            <a:r>
              <a:rPr dirty="0" err="1" smtClean="0"/>
              <a:t>günlük</a:t>
            </a:r>
            <a:r>
              <a:rPr dirty="0" smtClean="0"/>
              <a:t> </a:t>
            </a:r>
            <a:r>
              <a:rPr dirty="0" err="1" smtClean="0"/>
              <a:t>yaşamında</a:t>
            </a:r>
            <a:r>
              <a:rPr dirty="0" smtClean="0"/>
              <a:t> </a:t>
            </a:r>
            <a:r>
              <a:rPr dirty="0" err="1" smtClean="0"/>
              <a:t>duygularını</a:t>
            </a:r>
            <a:r>
              <a:rPr dirty="0" smtClean="0"/>
              <a:t> organize </a:t>
            </a:r>
            <a:r>
              <a:rPr dirty="0" err="1" smtClean="0"/>
              <a:t>edebilmesi</a:t>
            </a:r>
            <a:r>
              <a:rPr dirty="0" smtClean="0"/>
              <a:t>,  </a:t>
            </a:r>
            <a:r>
              <a:rPr dirty="0" err="1" smtClean="0"/>
              <a:t>çeşitli</a:t>
            </a:r>
            <a:r>
              <a:rPr dirty="0" smtClean="0"/>
              <a:t> </a:t>
            </a:r>
            <a:r>
              <a:rPr dirty="0" err="1" smtClean="0"/>
              <a:t>etkinliklerde</a:t>
            </a:r>
            <a:r>
              <a:rPr dirty="0" smtClean="0"/>
              <a:t> </a:t>
            </a:r>
            <a:r>
              <a:rPr dirty="0" err="1" smtClean="0"/>
              <a:t>bulunurken</a:t>
            </a:r>
            <a:r>
              <a:rPr dirty="0" smtClean="0"/>
              <a:t> </a:t>
            </a:r>
            <a:r>
              <a:rPr dirty="0" err="1" smtClean="0"/>
              <a:t>kendini</a:t>
            </a:r>
            <a:r>
              <a:rPr dirty="0" smtClean="0"/>
              <a:t> </a:t>
            </a:r>
            <a:r>
              <a:rPr dirty="0" err="1" smtClean="0"/>
              <a:t>yeterli</a:t>
            </a:r>
            <a:r>
              <a:rPr dirty="0" smtClean="0"/>
              <a:t> </a:t>
            </a:r>
            <a:r>
              <a:rPr dirty="0" err="1" smtClean="0"/>
              <a:t>hissedebilmesi</a:t>
            </a:r>
            <a:r>
              <a:rPr dirty="0" smtClean="0"/>
              <a:t>, </a:t>
            </a:r>
            <a:r>
              <a:rPr dirty="0" err="1" smtClean="0"/>
              <a:t>dikkat</a:t>
            </a:r>
            <a:r>
              <a:rPr dirty="0" smtClean="0"/>
              <a:t> </a:t>
            </a:r>
            <a:r>
              <a:rPr dirty="0" err="1" smtClean="0"/>
              <a:t>yeteneğini</a:t>
            </a:r>
            <a:r>
              <a:rPr dirty="0" smtClean="0"/>
              <a:t> </a:t>
            </a:r>
            <a:r>
              <a:rPr dirty="0" err="1" smtClean="0"/>
              <a:t>geliştirebilmesi</a:t>
            </a:r>
            <a:r>
              <a:rPr dirty="0" smtClean="0"/>
              <a:t> </a:t>
            </a:r>
            <a:r>
              <a:rPr dirty="0" err="1" smtClean="0"/>
              <a:t>ve</a:t>
            </a:r>
            <a:r>
              <a:rPr dirty="0" smtClean="0"/>
              <a:t> </a:t>
            </a:r>
            <a:r>
              <a:rPr dirty="0" err="1" smtClean="0"/>
              <a:t>odaklanma</a:t>
            </a:r>
            <a:r>
              <a:rPr dirty="0" smtClean="0"/>
              <a:t> </a:t>
            </a:r>
            <a:r>
              <a:rPr dirty="0" err="1" smtClean="0"/>
              <a:t>becerisini</a:t>
            </a:r>
            <a:r>
              <a:rPr dirty="0" smtClean="0"/>
              <a:t> </a:t>
            </a:r>
            <a:r>
              <a:rPr dirty="0" err="1" smtClean="0"/>
              <a:t>geliştirebilmesi</a:t>
            </a:r>
            <a:r>
              <a:rPr dirty="0" smtClean="0"/>
              <a:t> </a:t>
            </a:r>
            <a:r>
              <a:rPr dirty="0" err="1" smtClean="0"/>
              <a:t>için</a:t>
            </a:r>
            <a:r>
              <a:rPr dirty="0" smtClean="0"/>
              <a:t> </a:t>
            </a:r>
            <a:r>
              <a:rPr dirty="0" err="1" smtClean="0"/>
              <a:t>ev</a:t>
            </a:r>
            <a:r>
              <a:rPr dirty="0" smtClean="0"/>
              <a:t> </a:t>
            </a:r>
            <a:r>
              <a:rPr dirty="0" err="1" smtClean="0"/>
              <a:t>ve</a:t>
            </a:r>
            <a:r>
              <a:rPr dirty="0" smtClean="0"/>
              <a:t> </a:t>
            </a:r>
            <a:r>
              <a:rPr dirty="0" err="1" smtClean="0"/>
              <a:t>eğitim</a:t>
            </a:r>
            <a:r>
              <a:rPr dirty="0" smtClean="0"/>
              <a:t> </a:t>
            </a:r>
            <a:r>
              <a:rPr dirty="0" err="1" smtClean="0"/>
              <a:t>kurumlarında</a:t>
            </a:r>
            <a:r>
              <a:rPr dirty="0" smtClean="0"/>
              <a:t> </a:t>
            </a:r>
            <a:r>
              <a:rPr dirty="0" err="1" smtClean="0"/>
              <a:t>çeşitli</a:t>
            </a:r>
            <a:r>
              <a:rPr dirty="0" smtClean="0"/>
              <a:t> </a:t>
            </a:r>
            <a:r>
              <a:rPr dirty="0" err="1" smtClean="0"/>
              <a:t>düzenlemelere</a:t>
            </a:r>
            <a:r>
              <a:rPr dirty="0" smtClean="0"/>
              <a:t> </a:t>
            </a:r>
            <a:r>
              <a:rPr dirty="0" err="1" smtClean="0"/>
              <a:t>gidilmesi</a:t>
            </a:r>
            <a:r>
              <a:rPr dirty="0" smtClean="0"/>
              <a:t> </a:t>
            </a:r>
            <a:r>
              <a:rPr dirty="0" err="1" smtClean="0"/>
              <a:t>çok</a:t>
            </a:r>
            <a:r>
              <a:rPr dirty="0" smtClean="0"/>
              <a:t> </a:t>
            </a:r>
            <a:r>
              <a:rPr dirty="0" err="1" smtClean="0"/>
              <a:t>önemlidir</a:t>
            </a:r>
            <a:r>
              <a:rPr dirty="0" smtClean="0"/>
              <a:t>. Bu </a:t>
            </a:r>
            <a:r>
              <a:rPr dirty="0" err="1" smtClean="0"/>
              <a:t>düzenlemelerin</a:t>
            </a:r>
            <a:r>
              <a:rPr dirty="0" smtClean="0"/>
              <a:t> </a:t>
            </a:r>
            <a:r>
              <a:rPr dirty="0" err="1" smtClean="0"/>
              <a:t>başında</a:t>
            </a:r>
            <a:r>
              <a:rPr dirty="0" smtClean="0"/>
              <a:t> da </a:t>
            </a:r>
            <a:r>
              <a:rPr dirty="0" err="1" smtClean="0"/>
              <a:t>etkinlikler</a:t>
            </a:r>
            <a:r>
              <a:rPr dirty="0" smtClean="0"/>
              <a:t> </a:t>
            </a:r>
            <a:r>
              <a:rPr dirty="0" err="1" smtClean="0"/>
              <a:t>ve</a:t>
            </a:r>
            <a:r>
              <a:rPr dirty="0" smtClean="0"/>
              <a:t> </a:t>
            </a:r>
            <a:r>
              <a:rPr dirty="0" err="1" smtClean="0"/>
              <a:t>etkinlikler</a:t>
            </a:r>
            <a:r>
              <a:rPr dirty="0" smtClean="0"/>
              <a:t> </a:t>
            </a:r>
            <a:r>
              <a:rPr dirty="0" err="1" smtClean="0"/>
              <a:t>içerisinde</a:t>
            </a:r>
            <a:r>
              <a:rPr dirty="0" smtClean="0"/>
              <a:t> </a:t>
            </a:r>
            <a:r>
              <a:rPr dirty="0" err="1" smtClean="0"/>
              <a:t>sunulan</a:t>
            </a:r>
            <a:r>
              <a:rPr dirty="0" smtClean="0"/>
              <a:t> </a:t>
            </a:r>
            <a:r>
              <a:rPr dirty="0" err="1" smtClean="0"/>
              <a:t>materyaller</a:t>
            </a:r>
            <a:r>
              <a:rPr dirty="0" smtClean="0"/>
              <a:t> </a:t>
            </a:r>
            <a:r>
              <a:rPr dirty="0" err="1" smtClean="0"/>
              <a:t>ve</a:t>
            </a:r>
            <a:r>
              <a:rPr dirty="0" smtClean="0"/>
              <a:t> </a:t>
            </a:r>
            <a:r>
              <a:rPr dirty="0" err="1" smtClean="0"/>
              <a:t>ortam</a:t>
            </a:r>
            <a:r>
              <a:rPr dirty="0" smtClean="0"/>
              <a:t> </a:t>
            </a:r>
            <a:r>
              <a:rPr dirty="0" err="1" smtClean="0"/>
              <a:t>akla</a:t>
            </a:r>
            <a:r>
              <a:rPr dirty="0" smtClean="0"/>
              <a:t> </a:t>
            </a:r>
            <a:r>
              <a:rPr dirty="0" err="1" smtClean="0"/>
              <a:t>gelmektedir</a:t>
            </a:r>
            <a:r>
              <a:rPr dirty="0" smtClean="0"/>
              <a:t>. Bu </a:t>
            </a:r>
            <a:r>
              <a:rPr dirty="0" err="1" smtClean="0"/>
              <a:t>nedenle</a:t>
            </a:r>
            <a:r>
              <a:rPr dirty="0" smtClean="0"/>
              <a:t> </a:t>
            </a:r>
            <a:r>
              <a:rPr dirty="0" err="1" smtClean="0"/>
              <a:t>bu</a:t>
            </a:r>
            <a:r>
              <a:rPr dirty="0" smtClean="0"/>
              <a:t> </a:t>
            </a:r>
            <a:r>
              <a:rPr dirty="0" err="1" smtClean="0"/>
              <a:t>dönemde</a:t>
            </a:r>
            <a:r>
              <a:rPr dirty="0" smtClean="0"/>
              <a:t>, </a:t>
            </a:r>
            <a:r>
              <a:rPr dirty="0" err="1" smtClean="0"/>
              <a:t>ebeveyn</a:t>
            </a:r>
            <a:r>
              <a:rPr dirty="0" smtClean="0"/>
              <a:t> </a:t>
            </a:r>
            <a:r>
              <a:rPr dirty="0" err="1" smtClean="0"/>
              <a:t>ve</a:t>
            </a:r>
            <a:r>
              <a:rPr dirty="0" smtClean="0"/>
              <a:t> </a:t>
            </a:r>
            <a:r>
              <a:rPr dirty="0" err="1" smtClean="0"/>
              <a:t>öğretmenlerin</a:t>
            </a:r>
            <a:r>
              <a:rPr dirty="0" smtClean="0"/>
              <a:t> </a:t>
            </a:r>
            <a:r>
              <a:rPr dirty="0" err="1" smtClean="0"/>
              <a:t>çocukların</a:t>
            </a:r>
            <a:r>
              <a:rPr dirty="0" smtClean="0"/>
              <a:t> </a:t>
            </a:r>
            <a:r>
              <a:rPr dirty="0" err="1" smtClean="0"/>
              <a:t>duyu</a:t>
            </a:r>
            <a:r>
              <a:rPr dirty="0" smtClean="0"/>
              <a:t> </a:t>
            </a:r>
            <a:r>
              <a:rPr dirty="0" err="1" smtClean="0"/>
              <a:t>gelişimini</a:t>
            </a:r>
            <a:r>
              <a:rPr dirty="0" smtClean="0"/>
              <a:t> </a:t>
            </a:r>
            <a:r>
              <a:rPr dirty="0" err="1" smtClean="0"/>
              <a:t>desteklemeye</a:t>
            </a:r>
            <a:r>
              <a:rPr dirty="0" smtClean="0"/>
              <a:t> </a:t>
            </a:r>
            <a:r>
              <a:rPr dirty="0" err="1" smtClean="0"/>
              <a:t>yönelik</a:t>
            </a:r>
            <a:r>
              <a:rPr dirty="0" smtClean="0"/>
              <a:t> </a:t>
            </a:r>
            <a:r>
              <a:rPr dirty="0" err="1" smtClean="0"/>
              <a:t>duyu</a:t>
            </a:r>
            <a:r>
              <a:rPr dirty="0" smtClean="0"/>
              <a:t> </a:t>
            </a:r>
            <a:r>
              <a:rPr dirty="0" err="1" smtClean="0"/>
              <a:t>temelli</a:t>
            </a:r>
            <a:r>
              <a:rPr dirty="0" smtClean="0"/>
              <a:t> </a:t>
            </a:r>
            <a:r>
              <a:rPr dirty="0" err="1" smtClean="0"/>
              <a:t>etkinliklerin</a:t>
            </a:r>
            <a:r>
              <a:rPr dirty="0" smtClean="0"/>
              <a:t> </a:t>
            </a:r>
            <a:r>
              <a:rPr dirty="0" err="1" smtClean="0"/>
              <a:t>önemli</a:t>
            </a:r>
            <a:r>
              <a:rPr dirty="0" smtClean="0"/>
              <a:t> </a:t>
            </a:r>
            <a:r>
              <a:rPr dirty="0" err="1" smtClean="0"/>
              <a:t>olacağı</a:t>
            </a:r>
            <a:r>
              <a:rPr dirty="0" smtClean="0"/>
              <a:t> </a:t>
            </a:r>
            <a:r>
              <a:rPr dirty="0" err="1" smtClean="0"/>
              <a:t>düşünülmektedir</a:t>
            </a:r>
            <a:r>
              <a:rPr dirty="0" smtClean="0"/>
              <a:t>. </a:t>
            </a:r>
            <a:r>
              <a:rPr dirty="0" err="1" smtClean="0"/>
              <a:t>Duyu</a:t>
            </a:r>
            <a:r>
              <a:rPr dirty="0" smtClean="0"/>
              <a:t> </a:t>
            </a:r>
            <a:r>
              <a:rPr dirty="0" err="1" smtClean="0"/>
              <a:t>temelli</a:t>
            </a:r>
            <a:r>
              <a:rPr dirty="0" smtClean="0"/>
              <a:t> </a:t>
            </a:r>
            <a:r>
              <a:rPr dirty="0" err="1" smtClean="0"/>
              <a:t>çocuk</a:t>
            </a:r>
            <a:r>
              <a:rPr dirty="0" smtClean="0"/>
              <a:t> </a:t>
            </a:r>
            <a:r>
              <a:rPr dirty="0" err="1" smtClean="0"/>
              <a:t>eğitiminin</a:t>
            </a:r>
            <a:r>
              <a:rPr dirty="0" smtClean="0"/>
              <a:t> </a:t>
            </a:r>
            <a:r>
              <a:rPr dirty="0" err="1" smtClean="0"/>
              <a:t>önemi</a:t>
            </a:r>
            <a:r>
              <a:rPr dirty="0" smtClean="0"/>
              <a:t> </a:t>
            </a:r>
            <a:r>
              <a:rPr dirty="0" err="1" smtClean="0"/>
              <a:t>üzerine</a:t>
            </a:r>
            <a:r>
              <a:rPr dirty="0" smtClean="0"/>
              <a:t> </a:t>
            </a:r>
            <a:r>
              <a:rPr dirty="0" err="1" smtClean="0"/>
              <a:t>aşağıda</a:t>
            </a:r>
            <a:r>
              <a:rPr dirty="0" smtClean="0"/>
              <a:t> </a:t>
            </a:r>
            <a:r>
              <a:rPr dirty="0" err="1" smtClean="0"/>
              <a:t>bir</a:t>
            </a:r>
            <a:r>
              <a:rPr dirty="0" smtClean="0"/>
              <a:t> </a:t>
            </a:r>
            <a:r>
              <a:rPr dirty="0" err="1" smtClean="0"/>
              <a:t>örnek</a:t>
            </a:r>
            <a:r>
              <a:rPr dirty="0" smtClean="0"/>
              <a:t> </a:t>
            </a:r>
            <a:r>
              <a:rPr dirty="0" err="1" smtClean="0"/>
              <a:t>olay</a:t>
            </a:r>
            <a:r>
              <a:rPr dirty="0" smtClean="0"/>
              <a:t> </a:t>
            </a:r>
            <a:r>
              <a:rPr dirty="0" err="1" smtClean="0"/>
              <a:t>verilmiştir</a:t>
            </a:r>
            <a:r>
              <a:rPr dirty="0" smtClean="0"/>
              <a:t>;</a:t>
            </a:r>
            <a:endParaRPr dirty="0"/>
          </a:p>
        </p:txBody>
      </p:sp>
    </p:spTree>
    <p:extLst>
      <p:ext uri="{BB962C8B-B14F-4D97-AF65-F5344CB8AC3E}">
        <p14:creationId xmlns:p14="http://schemas.microsoft.com/office/powerpoint/2010/main" val="32051466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15</a:t>
            </a:r>
            <a:endParaRPr lang="tr-TR" altLang="tr-TR" smtClean="0"/>
          </a:p>
        </p:txBody>
      </p:sp>
      <p:sp>
        <p:nvSpPr>
          <p:cNvPr id="6" name="Text Placeholder 5"/>
          <p:cNvSpPr>
            <a:spLocks noGrp="1"/>
          </p:cNvSpPr>
          <p:nvPr>
            <p:ph idx="1"/>
          </p:nvPr>
        </p:nvSpPr>
        <p:spPr/>
        <p:txBody>
          <a:bodyPr>
            <a:normAutofit fontScale="47500" lnSpcReduction="20000"/>
          </a:bodyPr>
          <a:lstStyle/>
          <a:p>
            <a:pPr marL="0" indent="0">
              <a:buNone/>
              <a:defRPr/>
            </a:pPr>
            <a:r>
              <a:rPr i="1" smtClean="0"/>
              <a:t>	</a:t>
            </a:r>
            <a:r>
              <a:rPr b="1" smtClean="0"/>
              <a:t>Etkinlik Adı:  </a:t>
            </a:r>
            <a:r>
              <a:rPr smtClean="0"/>
              <a:t>Aynısını Buluyorum</a:t>
            </a:r>
          </a:p>
          <a:p>
            <a:pPr marL="0" indent="0">
              <a:buNone/>
              <a:defRPr/>
            </a:pPr>
            <a:r>
              <a:rPr b="1" smtClean="0"/>
              <a:t>Uygulama Yaşı: </a:t>
            </a:r>
            <a:r>
              <a:rPr smtClean="0"/>
              <a:t>19-21 ay</a:t>
            </a:r>
          </a:p>
          <a:p>
            <a:pPr marL="0" indent="0">
              <a:buNone/>
              <a:defRPr/>
            </a:pPr>
            <a:r>
              <a:rPr b="1" smtClean="0"/>
              <a:t>Gelişim Göstergeleri: </a:t>
            </a:r>
            <a:endParaRPr smtClean="0"/>
          </a:p>
          <a:p>
            <a:pPr marL="0" indent="0">
              <a:buNone/>
              <a:defRPr/>
            </a:pPr>
            <a:r>
              <a:rPr b="1" i="1" smtClean="0"/>
              <a:t>Bilişsel Gelişim </a:t>
            </a:r>
            <a:endParaRPr smtClean="0"/>
          </a:p>
          <a:p>
            <a:pPr marL="0" indent="0">
              <a:buNone/>
              <a:defRPr/>
            </a:pPr>
            <a:r>
              <a:rPr smtClean="0"/>
              <a:t>19-21 1</a:t>
            </a:r>
            <a:r>
              <a:rPr b="1" smtClean="0"/>
              <a:t> </a:t>
            </a:r>
            <a:r>
              <a:rPr smtClean="0"/>
              <a:t>Aynı iki nesneyi eşleştirir.</a:t>
            </a:r>
          </a:p>
          <a:p>
            <a:pPr marL="0" indent="0">
              <a:buNone/>
              <a:defRPr/>
            </a:pPr>
            <a:r>
              <a:rPr smtClean="0"/>
              <a:t>Materyaller: -</a:t>
            </a:r>
          </a:p>
          <a:p>
            <a:pPr marL="0" indent="0">
              <a:buNone/>
              <a:defRPr/>
            </a:pPr>
            <a:r>
              <a:rPr b="1" smtClean="0"/>
              <a:t> </a:t>
            </a:r>
            <a:endParaRPr smtClean="0"/>
          </a:p>
          <a:p>
            <a:pPr marL="0" indent="0">
              <a:buNone/>
              <a:defRPr/>
            </a:pPr>
            <a:r>
              <a:rPr b="1" smtClean="0"/>
              <a:t>Uygulama:</a:t>
            </a:r>
            <a:r>
              <a:rPr smtClean="0"/>
              <a:t> Yetişkin, okul veya evin uygun bir yerine çocuğun boyunun yetişebileceği belli bir mesafede çamaşır ipi asar. Çamaşır iplerine çocuğun çoraplarının bir teki mandalla asılır, diğeri yetişkinde kalır. Yetişkin eline çorabın diğer tekini alarak çocuktan mandalla asılı olanlar arasından kendisininkini bularak iki çorabı yan yana asmasını ister. Etkinlik en az üç çift çorapla yapılır. Çocuk eşleştirmeyi öğrendikçe çorap sayısı arttırılabilir. Oyun ikiden fazla çocukla oynanacaksa yarış şeklinde de oynanması onları daha fazla mutlu edebilir.  </a:t>
            </a:r>
          </a:p>
          <a:p>
            <a:pPr marL="0" indent="0">
              <a:buNone/>
              <a:defRPr/>
            </a:pPr>
            <a:r>
              <a:rPr b="1" smtClean="0"/>
              <a:t> </a:t>
            </a:r>
            <a:endParaRPr smtClean="0"/>
          </a:p>
          <a:p>
            <a:pPr marL="0" indent="0">
              <a:buNone/>
              <a:defRPr/>
            </a:pPr>
            <a:r>
              <a:rPr b="1" smtClean="0"/>
              <a:t>Uyarılan Duyular:</a:t>
            </a:r>
            <a:r>
              <a:rPr smtClean="0"/>
              <a:t> Görme, işitme, dokunma</a:t>
            </a:r>
          </a:p>
          <a:p>
            <a:pPr marL="0" indent="0">
              <a:buNone/>
              <a:defRPr/>
            </a:pPr>
            <a:r>
              <a:rPr b="1" smtClean="0"/>
              <a:t> </a:t>
            </a:r>
            <a:endParaRPr smtClean="0"/>
          </a:p>
          <a:p>
            <a:pPr marL="0" indent="0">
              <a:buNone/>
              <a:defRPr/>
            </a:pPr>
            <a:r>
              <a:rPr smtClean="0"/>
              <a:t> </a:t>
            </a:r>
            <a:endParaRPr/>
          </a:p>
        </p:txBody>
      </p:sp>
    </p:spTree>
    <p:extLst>
      <p:ext uri="{BB962C8B-B14F-4D97-AF65-F5344CB8AC3E}">
        <p14:creationId xmlns:p14="http://schemas.microsoft.com/office/powerpoint/2010/main" val="18087458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16</a:t>
            </a:r>
            <a:endParaRPr lang="tr-TR" altLang="tr-TR" smtClean="0"/>
          </a:p>
        </p:txBody>
      </p:sp>
      <p:sp>
        <p:nvSpPr>
          <p:cNvPr id="6" name="Text Placeholder 5"/>
          <p:cNvSpPr>
            <a:spLocks noGrp="1"/>
          </p:cNvSpPr>
          <p:nvPr>
            <p:ph idx="1"/>
          </p:nvPr>
        </p:nvSpPr>
        <p:spPr/>
        <p:txBody>
          <a:bodyPr>
            <a:normAutofit fontScale="47500" lnSpcReduction="20000"/>
          </a:bodyPr>
          <a:lstStyle/>
          <a:p>
            <a:pPr marL="0" indent="0">
              <a:buNone/>
              <a:defRPr/>
            </a:pPr>
            <a:r>
              <a:rPr i="1" smtClean="0"/>
              <a:t>	</a:t>
            </a:r>
            <a:r>
              <a:rPr b="1" smtClean="0"/>
              <a:t>Etkinlik Adı: </a:t>
            </a:r>
            <a:r>
              <a:rPr smtClean="0"/>
              <a:t>Mis Gibi Kurabiyeler</a:t>
            </a:r>
          </a:p>
          <a:p>
            <a:pPr marL="0" indent="0">
              <a:buNone/>
              <a:defRPr/>
            </a:pPr>
            <a:r>
              <a:rPr b="1" smtClean="0"/>
              <a:t>Uygulama Yaşı: </a:t>
            </a:r>
            <a:r>
              <a:rPr smtClean="0"/>
              <a:t>22-24 ay</a:t>
            </a:r>
          </a:p>
          <a:p>
            <a:pPr marL="0" indent="0">
              <a:buNone/>
              <a:defRPr/>
            </a:pPr>
            <a:r>
              <a:rPr b="1" smtClean="0"/>
              <a:t>Gelişim Göstergeleri:</a:t>
            </a:r>
            <a:endParaRPr smtClean="0"/>
          </a:p>
          <a:p>
            <a:pPr marL="0" indent="0">
              <a:buNone/>
              <a:defRPr/>
            </a:pPr>
            <a:r>
              <a:rPr b="1" i="1" smtClean="0"/>
              <a:t>Bilişsel Gelişim </a:t>
            </a:r>
            <a:endParaRPr smtClean="0"/>
          </a:p>
          <a:p>
            <a:pPr marL="0" indent="0">
              <a:buNone/>
              <a:defRPr/>
            </a:pPr>
            <a:r>
              <a:rPr smtClean="0"/>
              <a:t>22-24.3.  Sorulduğunda varlıkların ya da parçalarının isimlerini söyler. </a:t>
            </a:r>
          </a:p>
          <a:p>
            <a:pPr marL="0" indent="0">
              <a:buNone/>
              <a:defRPr/>
            </a:pPr>
            <a:r>
              <a:rPr smtClean="0"/>
              <a:t> 22-24.4. Sembolik oyun oynar.  </a:t>
            </a:r>
          </a:p>
          <a:p>
            <a:pPr marL="0" indent="0">
              <a:buNone/>
              <a:defRPr/>
            </a:pPr>
            <a:r>
              <a:rPr b="1" i="1" smtClean="0"/>
              <a:t>İnce-Motor Gelişim </a:t>
            </a:r>
            <a:endParaRPr smtClean="0"/>
          </a:p>
          <a:p>
            <a:pPr marL="0" indent="0">
              <a:buNone/>
              <a:defRPr/>
            </a:pPr>
            <a:r>
              <a:rPr smtClean="0"/>
              <a:t>22-24.4.Nesneyi iki elinin avuçları içinde yuvarlar.</a:t>
            </a:r>
          </a:p>
          <a:p>
            <a:pPr marL="0" indent="0">
              <a:buNone/>
              <a:defRPr/>
            </a:pPr>
            <a:r>
              <a:rPr b="1" smtClean="0"/>
              <a:t>Materyaller:</a:t>
            </a:r>
            <a:r>
              <a:rPr smtClean="0"/>
              <a:t> Vanilyalı, tarçınlı, zencefilli kurabiye malzemeleri, evcilik oyuncakları</a:t>
            </a:r>
          </a:p>
          <a:p>
            <a:pPr marL="0" indent="0">
              <a:buNone/>
              <a:defRPr/>
            </a:pPr>
            <a:r>
              <a:rPr b="1" smtClean="0"/>
              <a:t> </a:t>
            </a:r>
            <a:endParaRPr smtClean="0"/>
          </a:p>
          <a:p>
            <a:pPr marL="0" indent="0">
              <a:buNone/>
              <a:defRPr/>
            </a:pPr>
            <a:r>
              <a:rPr b="1" smtClean="0"/>
              <a:t>Uygulama:</a:t>
            </a:r>
            <a:r>
              <a:rPr smtClean="0"/>
              <a:t> Yetişkin, evde kurabiye yapacağı zaman çocuğu da yanına çağırır. Kurabiyelerin malzemelerini katmasına çocuktan yardım etmesini ister. Daha sonra kurabiyeleri yuvarlarken birer parça da çocuğa verir ve onun da yuvarlaması için yönlendirir. Yetişkin kurabiye hamurunun bir kısmını vanilyalı, bir kısmını tarçınlı, bir kısmını da zencefilli yapabilir. Kurabiyeler piştikten sonra her birinden tabaklarına koyarak bir taraftan çocukla birlikte evcilik oyunu oynarlar diğer taraftan farklı koku ve lezzetteki kurabiyeler hakkında sohbet ederler.</a:t>
            </a:r>
          </a:p>
          <a:p>
            <a:pPr marL="0" indent="0">
              <a:buNone/>
              <a:defRPr/>
            </a:pPr>
            <a:r>
              <a:rPr b="1" smtClean="0"/>
              <a:t> </a:t>
            </a:r>
            <a:endParaRPr smtClean="0"/>
          </a:p>
          <a:p>
            <a:pPr marL="0" indent="0">
              <a:buNone/>
              <a:defRPr/>
            </a:pPr>
            <a:r>
              <a:rPr b="1" smtClean="0"/>
              <a:t>Uyarılan Duyular:</a:t>
            </a:r>
            <a:r>
              <a:rPr smtClean="0"/>
              <a:t> Görme, işitme, dokunma, tat alma, koku</a:t>
            </a:r>
          </a:p>
          <a:p>
            <a:pPr marL="0" indent="0">
              <a:buNone/>
              <a:defRPr/>
            </a:pPr>
            <a:r>
              <a:rPr smtClean="0"/>
              <a:t> </a:t>
            </a:r>
            <a:endParaRPr/>
          </a:p>
        </p:txBody>
      </p:sp>
    </p:spTree>
    <p:extLst>
      <p:ext uri="{BB962C8B-B14F-4D97-AF65-F5344CB8AC3E}">
        <p14:creationId xmlns:p14="http://schemas.microsoft.com/office/powerpoint/2010/main" val="34200516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17</a:t>
            </a:r>
            <a:endParaRPr lang="tr-TR" altLang="tr-TR" smtClean="0"/>
          </a:p>
        </p:txBody>
      </p:sp>
      <p:sp>
        <p:nvSpPr>
          <p:cNvPr id="6" name="Text Placeholder 5"/>
          <p:cNvSpPr>
            <a:spLocks noGrp="1"/>
          </p:cNvSpPr>
          <p:nvPr>
            <p:ph idx="1"/>
          </p:nvPr>
        </p:nvSpPr>
        <p:spPr/>
        <p:txBody>
          <a:bodyPr>
            <a:noAutofit/>
          </a:bodyPr>
          <a:lstStyle/>
          <a:p>
            <a:pPr marL="0" indent="0">
              <a:buNone/>
              <a:defRPr/>
            </a:pPr>
            <a:r>
              <a:rPr sz="1400" i="1" dirty="0" smtClean="0"/>
              <a:t>	</a:t>
            </a:r>
            <a:r>
              <a:rPr sz="1400" b="1" dirty="0" smtClean="0"/>
              <a:t> </a:t>
            </a:r>
            <a:r>
              <a:rPr sz="1400" b="1" dirty="0" err="1" smtClean="0"/>
              <a:t>Etkinlik</a:t>
            </a:r>
            <a:r>
              <a:rPr sz="1400" b="1" dirty="0" smtClean="0"/>
              <a:t> </a:t>
            </a:r>
            <a:r>
              <a:rPr sz="1400" b="1" dirty="0" err="1" smtClean="0"/>
              <a:t>Adı</a:t>
            </a:r>
            <a:r>
              <a:rPr sz="1400" b="1" dirty="0" smtClean="0"/>
              <a:t>: </a:t>
            </a:r>
            <a:r>
              <a:rPr sz="1400" dirty="0" err="1" smtClean="0"/>
              <a:t>Adım</a:t>
            </a:r>
            <a:r>
              <a:rPr sz="1400" dirty="0" smtClean="0"/>
              <a:t> </a:t>
            </a:r>
            <a:r>
              <a:rPr sz="1400" dirty="0" err="1" smtClean="0"/>
              <a:t>Soyadım</a:t>
            </a:r>
            <a:endParaRPr sz="1400" dirty="0" smtClean="0"/>
          </a:p>
          <a:p>
            <a:pPr marL="0" indent="0">
              <a:buNone/>
              <a:defRPr/>
            </a:pPr>
            <a:r>
              <a:rPr sz="1400" b="1" dirty="0" err="1" smtClean="0"/>
              <a:t>Uygulama</a:t>
            </a:r>
            <a:r>
              <a:rPr sz="1400" b="1" dirty="0" smtClean="0"/>
              <a:t> </a:t>
            </a:r>
            <a:r>
              <a:rPr sz="1400" b="1" dirty="0" err="1" smtClean="0"/>
              <a:t>Yaşı</a:t>
            </a:r>
            <a:r>
              <a:rPr sz="1400" b="1" dirty="0" smtClean="0"/>
              <a:t>: </a:t>
            </a:r>
            <a:r>
              <a:rPr sz="1400" dirty="0" smtClean="0"/>
              <a:t>25-30 ay</a:t>
            </a:r>
          </a:p>
          <a:p>
            <a:pPr marL="0" indent="0">
              <a:buNone/>
              <a:defRPr/>
            </a:pPr>
            <a:r>
              <a:rPr sz="1400" b="1" dirty="0" err="1" smtClean="0"/>
              <a:t>Gelişim</a:t>
            </a:r>
            <a:r>
              <a:rPr sz="1400" b="1" dirty="0" smtClean="0"/>
              <a:t> </a:t>
            </a:r>
            <a:r>
              <a:rPr sz="1400" b="1" dirty="0" err="1" smtClean="0"/>
              <a:t>Göstergeleri</a:t>
            </a:r>
            <a:r>
              <a:rPr sz="1400" b="1" dirty="0" smtClean="0"/>
              <a:t>:</a:t>
            </a:r>
            <a:endParaRPr sz="1400" dirty="0" smtClean="0"/>
          </a:p>
          <a:p>
            <a:pPr marL="0" indent="0">
              <a:buNone/>
              <a:defRPr/>
            </a:pPr>
            <a:r>
              <a:rPr sz="1400" b="1" i="1" dirty="0" err="1" smtClean="0"/>
              <a:t>Dil</a:t>
            </a:r>
            <a:r>
              <a:rPr sz="1400" b="1" i="1" dirty="0" smtClean="0"/>
              <a:t> </a:t>
            </a:r>
            <a:r>
              <a:rPr sz="1400" b="1" i="1" dirty="0" err="1" smtClean="0"/>
              <a:t>Gelişim</a:t>
            </a:r>
            <a:r>
              <a:rPr sz="1400" b="1" i="1" dirty="0" smtClean="0"/>
              <a:t> </a:t>
            </a:r>
            <a:endParaRPr sz="1400" dirty="0" smtClean="0"/>
          </a:p>
          <a:p>
            <a:pPr marL="0" indent="0">
              <a:buNone/>
              <a:defRPr/>
            </a:pPr>
            <a:r>
              <a:rPr sz="1400" dirty="0" smtClean="0"/>
              <a:t>25-30.3.Adını </a:t>
            </a:r>
            <a:r>
              <a:rPr sz="1400" dirty="0" err="1" smtClean="0"/>
              <a:t>ve</a:t>
            </a:r>
            <a:r>
              <a:rPr sz="1400" dirty="0" smtClean="0"/>
              <a:t> </a:t>
            </a:r>
            <a:r>
              <a:rPr sz="1400" dirty="0" err="1" smtClean="0"/>
              <a:t>soyadını</a:t>
            </a:r>
            <a:r>
              <a:rPr sz="1400" dirty="0" smtClean="0"/>
              <a:t> </a:t>
            </a:r>
            <a:r>
              <a:rPr sz="1400" dirty="0" err="1" smtClean="0"/>
              <a:t>söyler</a:t>
            </a:r>
            <a:r>
              <a:rPr sz="1400" dirty="0" smtClean="0"/>
              <a:t>. </a:t>
            </a:r>
          </a:p>
          <a:p>
            <a:pPr marL="0" indent="0">
              <a:buNone/>
              <a:defRPr/>
            </a:pPr>
            <a:r>
              <a:rPr sz="1400" b="1" i="1" dirty="0" err="1" smtClean="0"/>
              <a:t>Sosyal-Duygusal</a:t>
            </a:r>
            <a:r>
              <a:rPr sz="1400" b="1" i="1" dirty="0" smtClean="0"/>
              <a:t> </a:t>
            </a:r>
            <a:r>
              <a:rPr sz="1400" b="1" i="1" dirty="0" err="1" smtClean="0"/>
              <a:t>Gelişim</a:t>
            </a:r>
            <a:r>
              <a:rPr sz="1400" b="1" i="1" dirty="0" smtClean="0"/>
              <a:t> </a:t>
            </a:r>
            <a:endParaRPr sz="1400" dirty="0" smtClean="0"/>
          </a:p>
          <a:p>
            <a:pPr marL="0" indent="0">
              <a:buNone/>
              <a:defRPr/>
            </a:pPr>
            <a:r>
              <a:rPr sz="1400" dirty="0" smtClean="0"/>
              <a:t>25-30.4. </a:t>
            </a:r>
            <a:r>
              <a:rPr sz="1400" dirty="0" err="1" smtClean="0"/>
              <a:t>Basit</a:t>
            </a:r>
            <a:r>
              <a:rPr sz="1400" dirty="0" smtClean="0"/>
              <a:t> </a:t>
            </a:r>
            <a:r>
              <a:rPr sz="1400" dirty="0" err="1" smtClean="0"/>
              <a:t>kurallara</a:t>
            </a:r>
            <a:r>
              <a:rPr sz="1400" dirty="0" smtClean="0"/>
              <a:t> </a:t>
            </a:r>
            <a:r>
              <a:rPr sz="1400" dirty="0" err="1" smtClean="0"/>
              <a:t>uyar</a:t>
            </a:r>
            <a:r>
              <a:rPr sz="1400" dirty="0" smtClean="0"/>
              <a:t>. </a:t>
            </a:r>
          </a:p>
          <a:p>
            <a:pPr marL="0" indent="0">
              <a:buNone/>
              <a:defRPr/>
            </a:pPr>
            <a:r>
              <a:rPr sz="1400" b="1" i="1" dirty="0" err="1" smtClean="0"/>
              <a:t>Kaba</a:t>
            </a:r>
            <a:r>
              <a:rPr sz="1400" b="1" i="1" dirty="0" smtClean="0"/>
              <a:t>-Motor </a:t>
            </a:r>
            <a:r>
              <a:rPr sz="1400" b="1" i="1" dirty="0" err="1" smtClean="0"/>
              <a:t>Gelişim</a:t>
            </a:r>
            <a:r>
              <a:rPr sz="1400" b="1" i="1" dirty="0" smtClean="0"/>
              <a:t> </a:t>
            </a:r>
            <a:endParaRPr sz="1400" dirty="0" smtClean="0"/>
          </a:p>
          <a:p>
            <a:pPr marL="0" indent="0">
              <a:buNone/>
              <a:defRPr/>
            </a:pPr>
            <a:r>
              <a:rPr sz="1400" dirty="0" smtClean="0"/>
              <a:t>25-30.1.Topu </a:t>
            </a:r>
            <a:r>
              <a:rPr sz="1400" dirty="0" err="1" smtClean="0"/>
              <a:t>başının</a:t>
            </a:r>
            <a:r>
              <a:rPr sz="1400" dirty="0" smtClean="0"/>
              <a:t> </a:t>
            </a:r>
            <a:r>
              <a:rPr sz="1400" dirty="0" err="1" smtClean="0"/>
              <a:t>üzerinden</a:t>
            </a:r>
            <a:r>
              <a:rPr sz="1400" dirty="0" smtClean="0"/>
              <a:t> </a:t>
            </a:r>
            <a:r>
              <a:rPr sz="1400" dirty="0" err="1" smtClean="0"/>
              <a:t>geriye</a:t>
            </a:r>
            <a:r>
              <a:rPr sz="1400" dirty="0" smtClean="0"/>
              <a:t> </a:t>
            </a:r>
            <a:r>
              <a:rPr sz="1400" dirty="0" err="1" smtClean="0"/>
              <a:t>atar</a:t>
            </a:r>
            <a:r>
              <a:rPr sz="1400" dirty="0" smtClean="0"/>
              <a:t>. </a:t>
            </a:r>
          </a:p>
          <a:p>
            <a:pPr marL="0" indent="0">
              <a:buNone/>
              <a:defRPr/>
            </a:pPr>
            <a:r>
              <a:rPr sz="1400" dirty="0" smtClean="0"/>
              <a:t>25-30.5.Düz </a:t>
            </a:r>
            <a:r>
              <a:rPr sz="1400" dirty="0" err="1" smtClean="0"/>
              <a:t>belirli</a:t>
            </a:r>
            <a:r>
              <a:rPr sz="1400" dirty="0" smtClean="0"/>
              <a:t> </a:t>
            </a:r>
            <a:r>
              <a:rPr sz="1400" dirty="0" err="1" smtClean="0"/>
              <a:t>bir</a:t>
            </a:r>
            <a:r>
              <a:rPr sz="1400" dirty="0" smtClean="0"/>
              <a:t> hat </a:t>
            </a:r>
            <a:r>
              <a:rPr sz="1400" dirty="0" err="1" smtClean="0"/>
              <a:t>üzerinde</a:t>
            </a:r>
            <a:r>
              <a:rPr sz="1400" dirty="0" smtClean="0"/>
              <a:t> </a:t>
            </a:r>
            <a:r>
              <a:rPr sz="1400" dirty="0" err="1" smtClean="0"/>
              <a:t>geriye</a:t>
            </a:r>
            <a:r>
              <a:rPr sz="1400" dirty="0" smtClean="0"/>
              <a:t> </a:t>
            </a:r>
            <a:r>
              <a:rPr sz="1400" dirty="0" err="1" smtClean="0"/>
              <a:t>doğru</a:t>
            </a:r>
            <a:r>
              <a:rPr sz="1400" dirty="0" smtClean="0"/>
              <a:t> </a:t>
            </a:r>
            <a:r>
              <a:rPr sz="1400" dirty="0" err="1" smtClean="0"/>
              <a:t>yürür</a:t>
            </a:r>
            <a:r>
              <a:rPr sz="1400" dirty="0" smtClean="0"/>
              <a:t>. </a:t>
            </a:r>
          </a:p>
          <a:p>
            <a:pPr marL="0" indent="0">
              <a:buNone/>
              <a:defRPr/>
            </a:pPr>
            <a:r>
              <a:rPr sz="1400" b="1" dirty="0" err="1" smtClean="0"/>
              <a:t>Materyaller</a:t>
            </a:r>
            <a:r>
              <a:rPr sz="1400" b="1" dirty="0" smtClean="0"/>
              <a:t>: </a:t>
            </a:r>
            <a:r>
              <a:rPr sz="1400" dirty="0" smtClean="0"/>
              <a:t>Top, </a:t>
            </a:r>
            <a:r>
              <a:rPr sz="1400" dirty="0" err="1" smtClean="0"/>
              <a:t>kurdele</a:t>
            </a:r>
            <a:endParaRPr sz="1400" dirty="0" smtClean="0"/>
          </a:p>
          <a:p>
            <a:pPr marL="0" indent="0">
              <a:buNone/>
              <a:defRPr/>
            </a:pPr>
            <a:r>
              <a:rPr sz="1400" b="1" dirty="0" smtClean="0"/>
              <a:t> </a:t>
            </a:r>
            <a:endParaRPr sz="1400" dirty="0" smtClean="0"/>
          </a:p>
          <a:p>
            <a:pPr marL="0" indent="0">
              <a:buNone/>
              <a:defRPr/>
            </a:pPr>
            <a:r>
              <a:rPr sz="1400" b="1" dirty="0" err="1" smtClean="0"/>
              <a:t>Uygulama</a:t>
            </a:r>
            <a:r>
              <a:rPr sz="1400" b="1" dirty="0" smtClean="0"/>
              <a:t>: </a:t>
            </a:r>
            <a:r>
              <a:rPr sz="1400" dirty="0" err="1" smtClean="0"/>
              <a:t>Yetişkin</a:t>
            </a:r>
            <a:r>
              <a:rPr sz="1400" dirty="0" smtClean="0"/>
              <a:t> </a:t>
            </a:r>
            <a:r>
              <a:rPr sz="1400" dirty="0" err="1" smtClean="0"/>
              <a:t>yere</a:t>
            </a:r>
            <a:r>
              <a:rPr sz="1400" dirty="0" smtClean="0"/>
              <a:t> </a:t>
            </a:r>
            <a:r>
              <a:rPr sz="1400" dirty="0" err="1" smtClean="0"/>
              <a:t>ortalama</a:t>
            </a:r>
            <a:r>
              <a:rPr sz="1400" dirty="0" smtClean="0"/>
              <a:t> 2 m. </a:t>
            </a:r>
            <a:r>
              <a:rPr sz="1400" dirty="0" err="1" smtClean="0"/>
              <a:t>uzunluğunda</a:t>
            </a:r>
            <a:r>
              <a:rPr sz="1400" dirty="0" smtClean="0"/>
              <a:t> </a:t>
            </a:r>
            <a:r>
              <a:rPr sz="1400" dirty="0" err="1" smtClean="0"/>
              <a:t>bir</a:t>
            </a:r>
            <a:r>
              <a:rPr sz="1400" dirty="0" smtClean="0"/>
              <a:t> </a:t>
            </a:r>
            <a:r>
              <a:rPr sz="1400" dirty="0" err="1" smtClean="0"/>
              <a:t>çizgi</a:t>
            </a:r>
            <a:r>
              <a:rPr sz="1400" dirty="0" smtClean="0"/>
              <a:t> </a:t>
            </a:r>
            <a:r>
              <a:rPr sz="1400" dirty="0" err="1" smtClean="0"/>
              <a:t>çizer</a:t>
            </a:r>
            <a:r>
              <a:rPr sz="1400" dirty="0" smtClean="0"/>
              <a:t> </a:t>
            </a:r>
            <a:r>
              <a:rPr sz="1400" dirty="0" err="1" smtClean="0"/>
              <a:t>veya</a:t>
            </a:r>
            <a:r>
              <a:rPr sz="1400" dirty="0" smtClean="0"/>
              <a:t> </a:t>
            </a:r>
            <a:r>
              <a:rPr sz="1400" dirty="0" err="1" smtClean="0"/>
              <a:t>kurdele</a:t>
            </a:r>
            <a:r>
              <a:rPr sz="1400" dirty="0" smtClean="0"/>
              <a:t> </a:t>
            </a:r>
            <a:r>
              <a:rPr sz="1400" dirty="0" err="1" smtClean="0"/>
              <a:t>yapıştırır</a:t>
            </a:r>
            <a:r>
              <a:rPr sz="1400" dirty="0" smtClean="0"/>
              <a:t>. </a:t>
            </a:r>
            <a:r>
              <a:rPr sz="1400" dirty="0" err="1" smtClean="0"/>
              <a:t>Çizginin</a:t>
            </a:r>
            <a:r>
              <a:rPr sz="1400" dirty="0" smtClean="0"/>
              <a:t> </a:t>
            </a:r>
            <a:r>
              <a:rPr sz="1400" dirty="0" err="1" smtClean="0"/>
              <a:t>bir</a:t>
            </a:r>
            <a:r>
              <a:rPr sz="1400" dirty="0" smtClean="0"/>
              <a:t> </a:t>
            </a:r>
            <a:r>
              <a:rPr sz="1400" dirty="0" err="1" smtClean="0"/>
              <a:t>ucunda</a:t>
            </a:r>
            <a:r>
              <a:rPr sz="1400" dirty="0" smtClean="0"/>
              <a:t> </a:t>
            </a:r>
            <a:r>
              <a:rPr sz="1400" dirty="0" err="1" smtClean="0"/>
              <a:t>yetişkin</a:t>
            </a:r>
            <a:r>
              <a:rPr sz="1400" dirty="0" smtClean="0"/>
              <a:t> </a:t>
            </a:r>
            <a:r>
              <a:rPr sz="1400" dirty="0" err="1" smtClean="0"/>
              <a:t>diğer</a:t>
            </a:r>
            <a:r>
              <a:rPr sz="1400" dirty="0" smtClean="0"/>
              <a:t> </a:t>
            </a:r>
            <a:r>
              <a:rPr sz="1400" dirty="0" err="1" smtClean="0"/>
              <a:t>ucunda</a:t>
            </a:r>
            <a:r>
              <a:rPr sz="1400" dirty="0" smtClean="0"/>
              <a:t> </a:t>
            </a:r>
            <a:r>
              <a:rPr sz="1400" dirty="0" err="1" smtClean="0"/>
              <a:t>çocuk</a:t>
            </a:r>
            <a:r>
              <a:rPr sz="1400" dirty="0" smtClean="0"/>
              <a:t> </a:t>
            </a:r>
            <a:r>
              <a:rPr sz="1400" dirty="0" err="1" smtClean="0"/>
              <a:t>durur</a:t>
            </a:r>
            <a:r>
              <a:rPr sz="1400" dirty="0" smtClean="0"/>
              <a:t>. </a:t>
            </a:r>
            <a:r>
              <a:rPr sz="1400" dirty="0" err="1" smtClean="0"/>
              <a:t>Önce</a:t>
            </a:r>
            <a:r>
              <a:rPr sz="1400" dirty="0" smtClean="0"/>
              <a:t> </a:t>
            </a:r>
            <a:r>
              <a:rPr sz="1400" dirty="0" err="1" smtClean="0"/>
              <a:t>yetişkin</a:t>
            </a:r>
            <a:r>
              <a:rPr sz="1400" dirty="0" smtClean="0"/>
              <a:t> </a:t>
            </a:r>
            <a:r>
              <a:rPr sz="1400" dirty="0" err="1" smtClean="0"/>
              <a:t>adını</a:t>
            </a:r>
            <a:r>
              <a:rPr sz="1400" dirty="0" smtClean="0"/>
              <a:t> </a:t>
            </a:r>
            <a:r>
              <a:rPr sz="1400" dirty="0" err="1" smtClean="0"/>
              <a:t>soyadını</a:t>
            </a:r>
            <a:r>
              <a:rPr sz="1400" dirty="0" smtClean="0"/>
              <a:t> </a:t>
            </a:r>
            <a:r>
              <a:rPr sz="1400" dirty="0" err="1" smtClean="0"/>
              <a:t>söyleyerek</a:t>
            </a:r>
            <a:r>
              <a:rPr sz="1400" dirty="0" smtClean="0"/>
              <a:t> </a:t>
            </a:r>
            <a:r>
              <a:rPr sz="1400" dirty="0" err="1" smtClean="0"/>
              <a:t>topu</a:t>
            </a:r>
            <a:r>
              <a:rPr sz="1400" dirty="0" smtClean="0"/>
              <a:t> </a:t>
            </a:r>
            <a:r>
              <a:rPr sz="1400" dirty="0" err="1" smtClean="0"/>
              <a:t>başının</a:t>
            </a:r>
            <a:r>
              <a:rPr sz="1400" dirty="0" smtClean="0"/>
              <a:t> </a:t>
            </a:r>
            <a:r>
              <a:rPr sz="1400" dirty="0" err="1" smtClean="0"/>
              <a:t>üstünden</a:t>
            </a:r>
            <a:r>
              <a:rPr sz="1400" dirty="0" smtClean="0"/>
              <a:t> </a:t>
            </a:r>
            <a:r>
              <a:rPr sz="1400" dirty="0" err="1" smtClean="0"/>
              <a:t>atar</a:t>
            </a:r>
            <a:r>
              <a:rPr sz="1400" dirty="0" smtClean="0"/>
              <a:t>. </a:t>
            </a:r>
            <a:r>
              <a:rPr sz="1400" dirty="0" err="1" smtClean="0"/>
              <a:t>Topu</a:t>
            </a:r>
            <a:r>
              <a:rPr sz="1400" dirty="0" smtClean="0"/>
              <a:t> </a:t>
            </a:r>
            <a:r>
              <a:rPr sz="1400" dirty="0" err="1" smtClean="0"/>
              <a:t>attıktan</a:t>
            </a:r>
            <a:r>
              <a:rPr sz="1400" dirty="0" smtClean="0"/>
              <a:t> </a:t>
            </a:r>
            <a:r>
              <a:rPr sz="1400" dirty="0" err="1" smtClean="0"/>
              <a:t>sonra</a:t>
            </a:r>
            <a:r>
              <a:rPr sz="1400" dirty="0" smtClean="0"/>
              <a:t> </a:t>
            </a:r>
            <a:r>
              <a:rPr sz="1400" dirty="0" err="1" smtClean="0"/>
              <a:t>çizgi</a:t>
            </a:r>
            <a:r>
              <a:rPr sz="1400" dirty="0" smtClean="0"/>
              <a:t> </a:t>
            </a:r>
            <a:r>
              <a:rPr sz="1400" dirty="0" err="1" smtClean="0"/>
              <a:t>üzerinden</a:t>
            </a:r>
            <a:r>
              <a:rPr sz="1400" dirty="0" smtClean="0"/>
              <a:t> </a:t>
            </a:r>
            <a:r>
              <a:rPr sz="1400" dirty="0" err="1" smtClean="0"/>
              <a:t>geri</a:t>
            </a:r>
            <a:r>
              <a:rPr sz="1400" dirty="0" smtClean="0"/>
              <a:t> </a:t>
            </a:r>
            <a:r>
              <a:rPr sz="1400" dirty="0" err="1" smtClean="0"/>
              <a:t>geri</a:t>
            </a:r>
            <a:r>
              <a:rPr sz="1400" dirty="0" smtClean="0"/>
              <a:t> </a:t>
            </a:r>
            <a:r>
              <a:rPr sz="1400" dirty="0" err="1" smtClean="0"/>
              <a:t>çocuğun</a:t>
            </a:r>
            <a:r>
              <a:rPr sz="1400" dirty="0" smtClean="0"/>
              <a:t> </a:t>
            </a:r>
            <a:r>
              <a:rPr sz="1400" dirty="0" err="1" smtClean="0"/>
              <a:t>yanına</a:t>
            </a:r>
            <a:r>
              <a:rPr sz="1400" dirty="0" smtClean="0"/>
              <a:t> </a:t>
            </a:r>
            <a:r>
              <a:rPr sz="1400" dirty="0" err="1" smtClean="0"/>
              <a:t>kadar</a:t>
            </a:r>
            <a:r>
              <a:rPr sz="1400" dirty="0" smtClean="0"/>
              <a:t> </a:t>
            </a:r>
            <a:r>
              <a:rPr sz="1400" dirty="0" err="1" smtClean="0"/>
              <a:t>yürür</a:t>
            </a:r>
            <a:r>
              <a:rPr sz="1400" dirty="0" smtClean="0"/>
              <a:t>. </a:t>
            </a:r>
            <a:r>
              <a:rPr sz="1400" dirty="0" err="1" smtClean="0"/>
              <a:t>Daha</a:t>
            </a:r>
            <a:r>
              <a:rPr sz="1400" dirty="0" smtClean="0"/>
              <a:t> </a:t>
            </a:r>
            <a:r>
              <a:rPr sz="1400" dirty="0" err="1" smtClean="0"/>
              <a:t>sonra</a:t>
            </a:r>
            <a:r>
              <a:rPr sz="1400" dirty="0" smtClean="0"/>
              <a:t> </a:t>
            </a:r>
            <a:r>
              <a:rPr sz="1400" dirty="0" err="1" smtClean="0"/>
              <a:t>çocuk</a:t>
            </a:r>
            <a:r>
              <a:rPr sz="1400" dirty="0" smtClean="0"/>
              <a:t> </a:t>
            </a:r>
            <a:r>
              <a:rPr sz="1400" dirty="0" err="1" smtClean="0"/>
              <a:t>aynı</a:t>
            </a:r>
            <a:r>
              <a:rPr sz="1400" dirty="0" smtClean="0"/>
              <a:t> </a:t>
            </a:r>
            <a:r>
              <a:rPr sz="1400" dirty="0" err="1" smtClean="0"/>
              <a:t>şekilde</a:t>
            </a:r>
            <a:r>
              <a:rPr sz="1400" dirty="0" smtClean="0"/>
              <a:t> </a:t>
            </a:r>
            <a:r>
              <a:rPr sz="1400" dirty="0" err="1" smtClean="0"/>
              <a:t>adını</a:t>
            </a:r>
            <a:r>
              <a:rPr sz="1400" dirty="0" smtClean="0"/>
              <a:t> </a:t>
            </a:r>
            <a:r>
              <a:rPr sz="1400" dirty="0" err="1" smtClean="0"/>
              <a:t>soyadını</a:t>
            </a:r>
            <a:r>
              <a:rPr sz="1400" dirty="0" smtClean="0"/>
              <a:t> </a:t>
            </a:r>
            <a:r>
              <a:rPr sz="1400" dirty="0" err="1" smtClean="0"/>
              <a:t>söyler</a:t>
            </a:r>
            <a:r>
              <a:rPr sz="1400" dirty="0" smtClean="0"/>
              <a:t> </a:t>
            </a:r>
            <a:r>
              <a:rPr sz="1400" dirty="0" err="1" smtClean="0"/>
              <a:t>ve</a:t>
            </a:r>
            <a:r>
              <a:rPr sz="1400" dirty="0" smtClean="0"/>
              <a:t> </a:t>
            </a:r>
            <a:r>
              <a:rPr sz="1400" dirty="0" err="1" smtClean="0"/>
              <a:t>topu</a:t>
            </a:r>
            <a:r>
              <a:rPr sz="1400" dirty="0" smtClean="0"/>
              <a:t> </a:t>
            </a:r>
            <a:r>
              <a:rPr sz="1400" dirty="0" err="1" smtClean="0"/>
              <a:t>başının</a:t>
            </a:r>
            <a:r>
              <a:rPr sz="1400" dirty="0" smtClean="0"/>
              <a:t> </a:t>
            </a:r>
            <a:r>
              <a:rPr sz="1400" dirty="0" err="1" smtClean="0"/>
              <a:t>üzerinden</a:t>
            </a:r>
            <a:r>
              <a:rPr sz="1400" dirty="0" smtClean="0"/>
              <a:t> </a:t>
            </a:r>
            <a:r>
              <a:rPr sz="1400" dirty="0" err="1" smtClean="0"/>
              <a:t>atar</a:t>
            </a:r>
            <a:r>
              <a:rPr sz="1400" dirty="0" smtClean="0"/>
              <a:t>. </a:t>
            </a:r>
            <a:r>
              <a:rPr sz="1400" dirty="0" err="1" smtClean="0"/>
              <a:t>Yetişkin</a:t>
            </a:r>
            <a:r>
              <a:rPr sz="1400" dirty="0" smtClean="0"/>
              <a:t> </a:t>
            </a:r>
            <a:r>
              <a:rPr sz="1400" dirty="0" err="1" smtClean="0"/>
              <a:t>çocuğun</a:t>
            </a:r>
            <a:r>
              <a:rPr sz="1400" dirty="0" smtClean="0"/>
              <a:t> da </a:t>
            </a:r>
            <a:r>
              <a:rPr sz="1400" dirty="0" err="1" smtClean="0"/>
              <a:t>topu</a:t>
            </a:r>
            <a:r>
              <a:rPr sz="1400" dirty="0" smtClean="0"/>
              <a:t> </a:t>
            </a:r>
            <a:r>
              <a:rPr sz="1400" dirty="0" err="1" smtClean="0"/>
              <a:t>attıktan</a:t>
            </a:r>
            <a:r>
              <a:rPr sz="1400" dirty="0" smtClean="0"/>
              <a:t> </a:t>
            </a:r>
            <a:r>
              <a:rPr sz="1400" dirty="0" err="1" smtClean="0"/>
              <a:t>sonra</a:t>
            </a:r>
            <a:r>
              <a:rPr sz="1400" dirty="0" smtClean="0"/>
              <a:t> </a:t>
            </a:r>
            <a:r>
              <a:rPr sz="1400" dirty="0" err="1" smtClean="0"/>
              <a:t>aynı</a:t>
            </a:r>
            <a:r>
              <a:rPr sz="1400" dirty="0" smtClean="0"/>
              <a:t> </a:t>
            </a:r>
            <a:r>
              <a:rPr sz="1400" dirty="0" err="1" smtClean="0"/>
              <a:t>şekilde</a:t>
            </a:r>
            <a:r>
              <a:rPr sz="1400" dirty="0" smtClean="0"/>
              <a:t> </a:t>
            </a:r>
            <a:r>
              <a:rPr sz="1400" dirty="0" err="1" smtClean="0"/>
              <a:t>çizgi</a:t>
            </a:r>
            <a:r>
              <a:rPr sz="1400" dirty="0" smtClean="0"/>
              <a:t> </a:t>
            </a:r>
            <a:r>
              <a:rPr sz="1400" dirty="0" err="1" smtClean="0"/>
              <a:t>üzerinden</a:t>
            </a:r>
            <a:r>
              <a:rPr sz="1400" dirty="0" smtClean="0"/>
              <a:t> </a:t>
            </a:r>
            <a:r>
              <a:rPr sz="1400" dirty="0" err="1" smtClean="0"/>
              <a:t>geri</a:t>
            </a:r>
            <a:r>
              <a:rPr sz="1400" dirty="0" smtClean="0"/>
              <a:t> </a:t>
            </a:r>
            <a:r>
              <a:rPr sz="1400" dirty="0" err="1" smtClean="0"/>
              <a:t>geri</a:t>
            </a:r>
            <a:r>
              <a:rPr sz="1400" dirty="0" smtClean="0"/>
              <a:t> </a:t>
            </a:r>
            <a:r>
              <a:rPr sz="1400" dirty="0" err="1" smtClean="0"/>
              <a:t>yürümesini</a:t>
            </a:r>
            <a:r>
              <a:rPr sz="1400" dirty="0" smtClean="0"/>
              <a:t> </a:t>
            </a:r>
            <a:r>
              <a:rPr sz="1400" dirty="0" err="1" smtClean="0"/>
              <a:t>bekler</a:t>
            </a:r>
            <a:r>
              <a:rPr sz="1400" dirty="0" smtClean="0"/>
              <a:t>. </a:t>
            </a:r>
            <a:r>
              <a:rPr sz="1400" dirty="0" err="1" smtClean="0"/>
              <a:t>Oyun</a:t>
            </a:r>
            <a:r>
              <a:rPr sz="1400" dirty="0" smtClean="0"/>
              <a:t> </a:t>
            </a:r>
            <a:r>
              <a:rPr sz="1400" dirty="0" err="1" smtClean="0"/>
              <a:t>isteğe</a:t>
            </a:r>
            <a:r>
              <a:rPr sz="1400" dirty="0" smtClean="0"/>
              <a:t> </a:t>
            </a:r>
            <a:r>
              <a:rPr sz="1400" dirty="0" err="1" smtClean="0"/>
              <a:t>göre</a:t>
            </a:r>
            <a:r>
              <a:rPr sz="1400" dirty="0" smtClean="0"/>
              <a:t> </a:t>
            </a:r>
            <a:r>
              <a:rPr sz="1400" dirty="0" err="1" smtClean="0"/>
              <a:t>birkaç</a:t>
            </a:r>
            <a:r>
              <a:rPr sz="1400" dirty="0" smtClean="0"/>
              <a:t> </a:t>
            </a:r>
            <a:r>
              <a:rPr sz="1400" dirty="0" err="1" smtClean="0"/>
              <a:t>kez</a:t>
            </a:r>
            <a:r>
              <a:rPr sz="1400" dirty="0" smtClean="0"/>
              <a:t> </a:t>
            </a:r>
            <a:r>
              <a:rPr sz="1400" dirty="0" err="1" smtClean="0"/>
              <a:t>tekrar</a:t>
            </a:r>
            <a:r>
              <a:rPr sz="1400" dirty="0" smtClean="0"/>
              <a:t> </a:t>
            </a:r>
            <a:r>
              <a:rPr sz="1400" dirty="0" err="1" smtClean="0"/>
              <a:t>edilebilir</a:t>
            </a:r>
            <a:r>
              <a:rPr sz="1400" dirty="0" smtClean="0"/>
              <a:t>.</a:t>
            </a:r>
          </a:p>
          <a:p>
            <a:pPr marL="0" indent="0">
              <a:buNone/>
              <a:defRPr/>
            </a:pPr>
            <a:r>
              <a:rPr sz="1400" b="1" dirty="0" smtClean="0"/>
              <a:t> </a:t>
            </a:r>
            <a:endParaRPr sz="1400" dirty="0" smtClean="0"/>
          </a:p>
          <a:p>
            <a:pPr marL="0" indent="0">
              <a:buNone/>
              <a:defRPr/>
            </a:pPr>
            <a:r>
              <a:rPr sz="1400" b="1" dirty="0" err="1" smtClean="0"/>
              <a:t>Uyarılan</a:t>
            </a:r>
            <a:r>
              <a:rPr sz="1400" b="1" dirty="0" smtClean="0"/>
              <a:t> </a:t>
            </a:r>
            <a:r>
              <a:rPr sz="1400" b="1" dirty="0" err="1" smtClean="0"/>
              <a:t>Duyular</a:t>
            </a:r>
            <a:r>
              <a:rPr sz="1400" b="1" dirty="0" smtClean="0"/>
              <a:t>: </a:t>
            </a:r>
            <a:r>
              <a:rPr sz="1400" dirty="0" err="1" smtClean="0"/>
              <a:t>Görme</a:t>
            </a:r>
            <a:r>
              <a:rPr sz="1400" dirty="0" smtClean="0"/>
              <a:t>, </a:t>
            </a:r>
            <a:r>
              <a:rPr sz="1400" dirty="0" err="1" smtClean="0"/>
              <a:t>işitme</a:t>
            </a:r>
            <a:r>
              <a:rPr sz="1400" dirty="0" smtClean="0"/>
              <a:t>, </a:t>
            </a:r>
            <a:r>
              <a:rPr sz="1400" dirty="0" err="1" smtClean="0"/>
              <a:t>vestibüler</a:t>
            </a:r>
            <a:r>
              <a:rPr sz="1400" dirty="0" smtClean="0"/>
              <a:t>, </a:t>
            </a:r>
            <a:r>
              <a:rPr sz="1400" dirty="0" err="1" smtClean="0"/>
              <a:t>proprioseptif</a:t>
            </a:r>
            <a:endParaRPr sz="1400" dirty="0" smtClean="0"/>
          </a:p>
          <a:p>
            <a:pPr marL="0" indent="0">
              <a:buNone/>
              <a:defRPr/>
            </a:pPr>
            <a:r>
              <a:rPr sz="1400" b="1" dirty="0" smtClean="0"/>
              <a:t> </a:t>
            </a:r>
            <a:endParaRPr sz="1400" dirty="0"/>
          </a:p>
        </p:txBody>
      </p:sp>
    </p:spTree>
    <p:extLst>
      <p:ext uri="{BB962C8B-B14F-4D97-AF65-F5344CB8AC3E}">
        <p14:creationId xmlns:p14="http://schemas.microsoft.com/office/powerpoint/2010/main" val="13599632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18</a:t>
            </a:r>
            <a:endParaRPr lang="tr-TR" altLang="tr-TR" smtClean="0"/>
          </a:p>
        </p:txBody>
      </p:sp>
      <p:sp>
        <p:nvSpPr>
          <p:cNvPr id="6" name="Text Placeholder 5"/>
          <p:cNvSpPr>
            <a:spLocks noGrp="1"/>
          </p:cNvSpPr>
          <p:nvPr>
            <p:ph idx="1"/>
          </p:nvPr>
        </p:nvSpPr>
        <p:spPr/>
        <p:txBody>
          <a:bodyPr>
            <a:normAutofit fontScale="47500" lnSpcReduction="20000"/>
          </a:bodyPr>
          <a:lstStyle/>
          <a:p>
            <a:pPr marL="0" indent="0">
              <a:buNone/>
              <a:defRPr/>
            </a:pPr>
            <a:r>
              <a:rPr i="1" smtClean="0"/>
              <a:t>	</a:t>
            </a:r>
            <a:r>
              <a:rPr b="1" smtClean="0"/>
              <a:t> Etkinlik Adı: </a:t>
            </a:r>
            <a:r>
              <a:rPr smtClean="0"/>
              <a:t>Tekse Tek, Çiftse Çift Zıplarım</a:t>
            </a:r>
          </a:p>
          <a:p>
            <a:pPr marL="0" indent="0">
              <a:buNone/>
              <a:defRPr/>
            </a:pPr>
            <a:r>
              <a:rPr b="1" smtClean="0"/>
              <a:t>Uygulama Yaşı: </a:t>
            </a:r>
            <a:r>
              <a:rPr smtClean="0"/>
              <a:t> 31-36 Ay</a:t>
            </a:r>
          </a:p>
          <a:p>
            <a:pPr marL="0" indent="0">
              <a:buNone/>
              <a:defRPr/>
            </a:pPr>
            <a:r>
              <a:rPr b="1" smtClean="0"/>
              <a:t>Gelişim Göstergeleri:</a:t>
            </a:r>
            <a:endParaRPr smtClean="0"/>
          </a:p>
          <a:p>
            <a:pPr marL="0" indent="0">
              <a:buNone/>
              <a:defRPr/>
            </a:pPr>
            <a:r>
              <a:rPr b="1" i="1" smtClean="0"/>
              <a:t>Bilişsel Gelişim </a:t>
            </a:r>
            <a:endParaRPr smtClean="0"/>
          </a:p>
          <a:p>
            <a:pPr marL="0" indent="0">
              <a:buNone/>
              <a:defRPr/>
            </a:pPr>
            <a:r>
              <a:rPr smtClean="0"/>
              <a:t>31-36.5. Tek ve çift kavramlarını içeren yönergelere uyar. </a:t>
            </a:r>
          </a:p>
          <a:p>
            <a:pPr marL="0" indent="0">
              <a:buNone/>
              <a:defRPr/>
            </a:pPr>
            <a:r>
              <a:rPr b="1" i="1" smtClean="0"/>
              <a:t>Sosyal – Duygusal Gelişim </a:t>
            </a:r>
            <a:endParaRPr smtClean="0"/>
          </a:p>
          <a:p>
            <a:pPr marL="0" indent="0">
              <a:buNone/>
              <a:defRPr/>
            </a:pPr>
            <a:r>
              <a:rPr smtClean="0"/>
              <a:t>31-36.1. Yaşıtlarıyla birlikte oyun oynar. </a:t>
            </a:r>
          </a:p>
          <a:p>
            <a:pPr marL="0" indent="0">
              <a:buNone/>
              <a:defRPr/>
            </a:pPr>
            <a:r>
              <a:rPr b="1" i="1" smtClean="0"/>
              <a:t>Kaba Motor Gelişim </a:t>
            </a:r>
            <a:endParaRPr smtClean="0"/>
          </a:p>
          <a:p>
            <a:pPr marL="0" indent="0">
              <a:buNone/>
              <a:defRPr/>
            </a:pPr>
            <a:r>
              <a:rPr smtClean="0"/>
              <a:t>31-36.6.Koşarken, durup yerdeki nesneyi alıp koşmaya devam eder. </a:t>
            </a:r>
          </a:p>
          <a:p>
            <a:pPr marL="0" indent="0">
              <a:buNone/>
              <a:defRPr/>
            </a:pPr>
            <a:r>
              <a:rPr smtClean="0"/>
              <a:t>31-36.9.Tek ayak üzerinde sıçrar </a:t>
            </a:r>
          </a:p>
          <a:p>
            <a:pPr marL="0" indent="0">
              <a:buNone/>
              <a:defRPr/>
            </a:pPr>
            <a:r>
              <a:rPr b="1" smtClean="0"/>
              <a:t>Materyaller: </a:t>
            </a:r>
            <a:r>
              <a:rPr smtClean="0"/>
              <a:t>Tebeşir, karton, tutkal, resimli kartlar</a:t>
            </a:r>
          </a:p>
          <a:p>
            <a:pPr marL="0" indent="0">
              <a:buNone/>
              <a:defRPr/>
            </a:pPr>
            <a:r>
              <a:rPr smtClean="0"/>
              <a:t> </a:t>
            </a:r>
          </a:p>
          <a:p>
            <a:pPr marL="0" indent="0">
              <a:buNone/>
              <a:defRPr/>
            </a:pPr>
            <a:r>
              <a:rPr b="1" smtClean="0"/>
              <a:t>Uygulama: </a:t>
            </a:r>
            <a:r>
              <a:rPr smtClean="0"/>
              <a:t>Yetişkin bahçede veya balkonda tebeşirle bir düz çizgi çizer. Çizginin bir ucuna üzerine tek ve çift nesnelerin resimlerinin yapıştırıldığı bir karton hazırlanır ve yanına da ağaç tutkalı bırakılır. Çizginin diğer ucuna ise üzerinde tek ve çift koşan çocukların resimleri bulunan kartlar konur. Çocuktan çizginin ucuna geçerek yerden bir kart alması istenir. Karttaki resmin tek veya çift olmasına göre; tekse tek ayak sıçrayarak, çiftse çift ayak sıçrayarak elindeki resmi ağaç tutkalı kullanarak çizginin diğer ucunda bulunan, üzerinde çift ve tek nesnelerin resimlerinin bulunduğu kartona yapıştırması istenir. Çocuk, yapıştırdıktan sonra koşarak geri döner ve yerden tekrar bir kart alır ve oyun bu şekilde devam eder. </a:t>
            </a:r>
          </a:p>
          <a:p>
            <a:pPr marL="0" indent="0">
              <a:buNone/>
              <a:defRPr/>
            </a:pPr>
            <a:r>
              <a:rPr b="1" smtClean="0"/>
              <a:t>Uyarılan Duyular: </a:t>
            </a:r>
            <a:r>
              <a:rPr smtClean="0"/>
              <a:t>Dokunma, görme, vestibüler, proprioseptif</a:t>
            </a:r>
            <a:endParaRPr/>
          </a:p>
        </p:txBody>
      </p:sp>
    </p:spTree>
    <p:extLst>
      <p:ext uri="{BB962C8B-B14F-4D97-AF65-F5344CB8AC3E}">
        <p14:creationId xmlns:p14="http://schemas.microsoft.com/office/powerpoint/2010/main" val="39104099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pPr algn="just"/>
            <a:r>
              <a:rPr lang="tr-TR" dirty="0"/>
              <a:t>Yılmazer, Y.,  </a:t>
            </a:r>
            <a:r>
              <a:rPr lang="tr-TR" dirty="0" err="1"/>
              <a:t>Atli</a:t>
            </a:r>
            <a:r>
              <a:rPr lang="tr-TR" dirty="0"/>
              <a:t>, S., </a:t>
            </a:r>
            <a:r>
              <a:rPr lang="tr-TR" dirty="0" err="1"/>
              <a:t>Taygur</a:t>
            </a:r>
            <a:r>
              <a:rPr lang="tr-TR" dirty="0"/>
              <a:t> Altıntaş T. (2015). Bebeklik ve ilk çocukluk dönemi çocuklarına yönelik duyu temelli etkinlikler.   Bebeklik ve İlk Çocukluk Döneminde (0-36 Ay) Gelişim </a:t>
            </a:r>
            <a:r>
              <a:rPr lang="tr-TR" dirty="0" err="1"/>
              <a:t>Duuların</a:t>
            </a:r>
            <a:r>
              <a:rPr lang="tr-TR" dirty="0"/>
              <a:t> Gelişimi ve Desteklenmesi (pp.359-415), Ankara: Eğiten Kitap. </a:t>
            </a:r>
            <a:endParaRPr lang="tr-TR" dirty="0"/>
          </a:p>
        </p:txBody>
      </p:sp>
    </p:spTree>
    <p:extLst>
      <p:ext uri="{BB962C8B-B14F-4D97-AF65-F5344CB8AC3E}">
        <p14:creationId xmlns:p14="http://schemas.microsoft.com/office/powerpoint/2010/main" val="718985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dirty="0" smtClean="0"/>
              <a:t/>
            </a:r>
            <a:br>
              <a:rPr lang="tr-TR" altLang="tr-TR" b="1" dirty="0" smtClean="0"/>
            </a:br>
            <a:r>
              <a:rPr lang="tr-TR" altLang="tr-TR" dirty="0" smtClean="0"/>
              <a:t/>
            </a:r>
            <a:br>
              <a:rPr lang="tr-TR" altLang="tr-TR" dirty="0" smtClean="0"/>
            </a:br>
            <a:endParaRPr lang="tr-TR" altLang="tr-TR" dirty="0" smtClean="0"/>
          </a:p>
        </p:txBody>
      </p:sp>
      <p:sp>
        <p:nvSpPr>
          <p:cNvPr id="6" name="Text Placeholder 5"/>
          <p:cNvSpPr>
            <a:spLocks noGrp="1"/>
          </p:cNvSpPr>
          <p:nvPr>
            <p:ph idx="1"/>
          </p:nvPr>
        </p:nvSpPr>
        <p:spPr/>
        <p:txBody>
          <a:bodyPr>
            <a:normAutofit fontScale="92500" lnSpcReduction="10000"/>
          </a:bodyPr>
          <a:lstStyle/>
          <a:p>
            <a:pPr marL="0" indent="0" algn="just">
              <a:buNone/>
              <a:defRPr/>
            </a:pPr>
            <a:r>
              <a:rPr i="1" dirty="0" smtClean="0"/>
              <a:t>“</a:t>
            </a:r>
            <a:r>
              <a:rPr i="1" dirty="0" err="1" smtClean="0"/>
              <a:t>Emel</a:t>
            </a:r>
            <a:r>
              <a:rPr i="1" dirty="0" smtClean="0"/>
              <a:t>, </a:t>
            </a:r>
            <a:r>
              <a:rPr i="1" dirty="0" err="1" smtClean="0"/>
              <a:t>Necla</a:t>
            </a:r>
            <a:r>
              <a:rPr i="1" dirty="0" smtClean="0"/>
              <a:t>, </a:t>
            </a:r>
            <a:r>
              <a:rPr i="1" dirty="0" err="1" smtClean="0"/>
              <a:t>Zeynep</a:t>
            </a:r>
            <a:r>
              <a:rPr i="1" dirty="0" smtClean="0"/>
              <a:t>, </a:t>
            </a:r>
            <a:r>
              <a:rPr i="1" dirty="0" err="1" smtClean="0"/>
              <a:t>Adalet</a:t>
            </a:r>
            <a:r>
              <a:rPr i="1" dirty="0" smtClean="0"/>
              <a:t> </a:t>
            </a:r>
            <a:r>
              <a:rPr i="1" dirty="0" err="1" smtClean="0"/>
              <a:t>ve</a:t>
            </a:r>
            <a:r>
              <a:rPr i="1" dirty="0" smtClean="0"/>
              <a:t> </a:t>
            </a:r>
            <a:r>
              <a:rPr i="1" dirty="0" err="1" smtClean="0"/>
              <a:t>Züleyha</a:t>
            </a:r>
            <a:r>
              <a:rPr i="1" dirty="0" smtClean="0"/>
              <a:t> </a:t>
            </a:r>
            <a:r>
              <a:rPr i="1" dirty="0" err="1" smtClean="0"/>
              <a:t>üniversite</a:t>
            </a:r>
            <a:r>
              <a:rPr i="1" dirty="0" smtClean="0"/>
              <a:t> </a:t>
            </a:r>
            <a:r>
              <a:rPr i="1" dirty="0" err="1" smtClean="0"/>
              <a:t>arkadaşlarıdır</a:t>
            </a:r>
            <a:r>
              <a:rPr i="1" dirty="0" smtClean="0"/>
              <a:t>. </a:t>
            </a:r>
            <a:r>
              <a:rPr i="1" dirty="0" err="1" smtClean="0"/>
              <a:t>Mezuniyetlerinin</a:t>
            </a:r>
            <a:r>
              <a:rPr i="1" dirty="0" smtClean="0"/>
              <a:t> </a:t>
            </a:r>
            <a:r>
              <a:rPr i="1" dirty="0" err="1" smtClean="0"/>
              <a:t>üzerinden</a:t>
            </a:r>
            <a:r>
              <a:rPr i="1" dirty="0" smtClean="0"/>
              <a:t> </a:t>
            </a:r>
            <a:r>
              <a:rPr i="1" dirty="0" err="1" smtClean="0"/>
              <a:t>yaklaşık</a:t>
            </a:r>
            <a:r>
              <a:rPr i="1" dirty="0" smtClean="0"/>
              <a:t> on </a:t>
            </a:r>
            <a:r>
              <a:rPr i="1" dirty="0" err="1" smtClean="0"/>
              <a:t>yıl</a:t>
            </a:r>
            <a:r>
              <a:rPr i="1" dirty="0" smtClean="0"/>
              <a:t> </a:t>
            </a:r>
            <a:r>
              <a:rPr i="1" dirty="0" err="1" smtClean="0"/>
              <a:t>geçmesine</a:t>
            </a:r>
            <a:r>
              <a:rPr i="1" dirty="0" smtClean="0"/>
              <a:t> </a:t>
            </a:r>
            <a:r>
              <a:rPr i="1" dirty="0" err="1" smtClean="0"/>
              <a:t>rağmen</a:t>
            </a:r>
            <a:r>
              <a:rPr i="1" dirty="0" smtClean="0"/>
              <a:t> </a:t>
            </a:r>
            <a:r>
              <a:rPr i="1" dirty="0" err="1" smtClean="0"/>
              <a:t>düzenli</a:t>
            </a:r>
            <a:r>
              <a:rPr i="1" dirty="0" smtClean="0"/>
              <a:t> </a:t>
            </a:r>
            <a:r>
              <a:rPr i="1" dirty="0" err="1" smtClean="0"/>
              <a:t>aralıklarla</a:t>
            </a:r>
            <a:r>
              <a:rPr i="1" dirty="0" smtClean="0"/>
              <a:t> </a:t>
            </a:r>
            <a:r>
              <a:rPr i="1" dirty="0" err="1" smtClean="0"/>
              <a:t>görüşmeye</a:t>
            </a:r>
            <a:r>
              <a:rPr i="1" dirty="0" smtClean="0"/>
              <a:t> </a:t>
            </a:r>
            <a:r>
              <a:rPr i="1" dirty="0" err="1" smtClean="0"/>
              <a:t>devam</a:t>
            </a:r>
            <a:r>
              <a:rPr i="1" dirty="0" smtClean="0"/>
              <a:t> </a:t>
            </a:r>
            <a:r>
              <a:rPr i="1" dirty="0" err="1" smtClean="0"/>
              <a:t>etmektedirler</a:t>
            </a:r>
            <a:r>
              <a:rPr i="1" dirty="0" smtClean="0"/>
              <a:t>. Bu </a:t>
            </a:r>
            <a:r>
              <a:rPr i="1" dirty="0" err="1" smtClean="0"/>
              <a:t>arkadaşların</a:t>
            </a:r>
            <a:r>
              <a:rPr i="1" dirty="0" smtClean="0"/>
              <a:t> </a:t>
            </a:r>
            <a:r>
              <a:rPr i="1" dirty="0" err="1" smtClean="0"/>
              <a:t>yaşları</a:t>
            </a:r>
            <a:r>
              <a:rPr i="1" dirty="0" smtClean="0"/>
              <a:t> </a:t>
            </a:r>
            <a:r>
              <a:rPr i="1" dirty="0" err="1" smtClean="0"/>
              <a:t>birbirine</a:t>
            </a:r>
            <a:r>
              <a:rPr i="1" dirty="0" smtClean="0"/>
              <a:t> </a:t>
            </a:r>
            <a:r>
              <a:rPr i="1" dirty="0" err="1" smtClean="0"/>
              <a:t>yakın</a:t>
            </a:r>
            <a:r>
              <a:rPr i="1" dirty="0" smtClean="0"/>
              <a:t> </a:t>
            </a:r>
            <a:r>
              <a:rPr i="1" dirty="0" err="1" smtClean="0"/>
              <a:t>çocukları</a:t>
            </a:r>
            <a:r>
              <a:rPr i="1" dirty="0" smtClean="0"/>
              <a:t> </a:t>
            </a:r>
            <a:r>
              <a:rPr i="1" dirty="0" err="1" smtClean="0"/>
              <a:t>vardır</a:t>
            </a:r>
            <a:r>
              <a:rPr i="1" dirty="0" smtClean="0"/>
              <a:t>. Son </a:t>
            </a:r>
            <a:r>
              <a:rPr i="1" dirty="0" err="1" smtClean="0"/>
              <a:t>görüşmelerinde</a:t>
            </a:r>
            <a:r>
              <a:rPr i="1" dirty="0" smtClean="0"/>
              <a:t> </a:t>
            </a:r>
            <a:r>
              <a:rPr i="1" dirty="0" err="1" smtClean="0"/>
              <a:t>Emel</a:t>
            </a:r>
            <a:r>
              <a:rPr i="1" dirty="0" smtClean="0"/>
              <a:t> </a:t>
            </a:r>
            <a:r>
              <a:rPr i="1" dirty="0" err="1" smtClean="0"/>
              <a:t>ve</a:t>
            </a:r>
            <a:r>
              <a:rPr i="1" dirty="0" smtClean="0"/>
              <a:t> </a:t>
            </a:r>
            <a:r>
              <a:rPr i="1" dirty="0" err="1" smtClean="0"/>
              <a:t>Necla’nın</a:t>
            </a:r>
            <a:r>
              <a:rPr i="1" dirty="0" smtClean="0"/>
              <a:t> </a:t>
            </a:r>
            <a:r>
              <a:rPr i="1" dirty="0" err="1" smtClean="0"/>
              <a:t>çocukları</a:t>
            </a:r>
            <a:r>
              <a:rPr i="1" dirty="0" smtClean="0"/>
              <a:t> </a:t>
            </a:r>
            <a:r>
              <a:rPr i="1" dirty="0" err="1" smtClean="0"/>
              <a:t>dokuz</a:t>
            </a:r>
            <a:r>
              <a:rPr i="1" dirty="0" smtClean="0"/>
              <a:t> </a:t>
            </a:r>
            <a:r>
              <a:rPr i="1" dirty="0" err="1" smtClean="0"/>
              <a:t>aylık</a:t>
            </a:r>
            <a:r>
              <a:rPr i="1" dirty="0" smtClean="0"/>
              <a:t> </a:t>
            </a:r>
            <a:r>
              <a:rPr i="1" dirty="0" err="1" smtClean="0"/>
              <a:t>iken</a:t>
            </a:r>
            <a:r>
              <a:rPr i="1" dirty="0" smtClean="0"/>
              <a:t> </a:t>
            </a:r>
            <a:r>
              <a:rPr i="1" dirty="0" err="1" smtClean="0"/>
              <a:t>Zeynep</a:t>
            </a:r>
            <a:r>
              <a:rPr i="1" dirty="0" smtClean="0"/>
              <a:t>, </a:t>
            </a:r>
            <a:r>
              <a:rPr i="1" dirty="0" err="1" smtClean="0"/>
              <a:t>Züleyha</a:t>
            </a:r>
            <a:r>
              <a:rPr i="1" dirty="0" smtClean="0"/>
              <a:t> </a:t>
            </a:r>
            <a:r>
              <a:rPr i="1" dirty="0" err="1" smtClean="0"/>
              <a:t>ve</a:t>
            </a:r>
            <a:r>
              <a:rPr i="1" dirty="0" smtClean="0"/>
              <a:t> </a:t>
            </a:r>
            <a:r>
              <a:rPr i="1" dirty="0" err="1" smtClean="0"/>
              <a:t>Adaletin</a:t>
            </a:r>
            <a:r>
              <a:rPr i="1" dirty="0" smtClean="0"/>
              <a:t> </a:t>
            </a:r>
            <a:r>
              <a:rPr i="1" dirty="0" err="1" smtClean="0"/>
              <a:t>çocukları</a:t>
            </a:r>
            <a:r>
              <a:rPr i="1" dirty="0" smtClean="0"/>
              <a:t> </a:t>
            </a:r>
            <a:r>
              <a:rPr i="1" dirty="0" err="1" smtClean="0"/>
              <a:t>ise</a:t>
            </a:r>
            <a:r>
              <a:rPr i="1" dirty="0" smtClean="0"/>
              <a:t> </a:t>
            </a:r>
            <a:r>
              <a:rPr i="1" dirty="0" err="1" smtClean="0"/>
              <a:t>yaklaşık</a:t>
            </a:r>
            <a:r>
              <a:rPr i="1" dirty="0" smtClean="0"/>
              <a:t> </a:t>
            </a:r>
            <a:r>
              <a:rPr i="1" dirty="0" err="1" smtClean="0"/>
              <a:t>yirmi</a:t>
            </a:r>
            <a:r>
              <a:rPr i="1" dirty="0" smtClean="0"/>
              <a:t> </a:t>
            </a:r>
            <a:r>
              <a:rPr i="1" dirty="0" err="1" smtClean="0"/>
              <a:t>üç</a:t>
            </a:r>
            <a:r>
              <a:rPr i="1" dirty="0" smtClean="0"/>
              <a:t> </a:t>
            </a:r>
            <a:r>
              <a:rPr i="1" dirty="0" err="1" smtClean="0"/>
              <a:t>aylıktır</a:t>
            </a:r>
            <a:r>
              <a:rPr i="1" dirty="0" smtClean="0"/>
              <a:t>. </a:t>
            </a:r>
            <a:r>
              <a:rPr i="1" dirty="0" err="1" smtClean="0"/>
              <a:t>Oynayan</a:t>
            </a:r>
            <a:r>
              <a:rPr i="1" dirty="0" smtClean="0"/>
              <a:t> </a:t>
            </a:r>
            <a:r>
              <a:rPr i="1" dirty="0" err="1" smtClean="0"/>
              <a:t>çocukları</a:t>
            </a:r>
            <a:r>
              <a:rPr i="1" dirty="0" smtClean="0"/>
              <a:t> </a:t>
            </a:r>
            <a:r>
              <a:rPr i="1" dirty="0" err="1" smtClean="0"/>
              <a:t>gözlemleyen</a:t>
            </a:r>
            <a:r>
              <a:rPr i="1" dirty="0" smtClean="0"/>
              <a:t> </a:t>
            </a:r>
            <a:r>
              <a:rPr i="1" dirty="0" err="1" smtClean="0"/>
              <a:t>arkadaşlar</a:t>
            </a:r>
            <a:r>
              <a:rPr i="1" dirty="0" smtClean="0"/>
              <a:t> </a:t>
            </a:r>
            <a:r>
              <a:rPr i="1" dirty="0" err="1" smtClean="0"/>
              <a:t>arasında</a:t>
            </a:r>
            <a:r>
              <a:rPr i="1" dirty="0" smtClean="0"/>
              <a:t> </a:t>
            </a:r>
            <a:r>
              <a:rPr i="1" dirty="0" err="1" smtClean="0"/>
              <a:t>şöyle</a:t>
            </a:r>
            <a:r>
              <a:rPr i="1" dirty="0" smtClean="0"/>
              <a:t> </a:t>
            </a:r>
            <a:r>
              <a:rPr i="1" dirty="0" err="1" smtClean="0"/>
              <a:t>bir</a:t>
            </a:r>
            <a:r>
              <a:rPr i="1" dirty="0" smtClean="0"/>
              <a:t> </a:t>
            </a:r>
            <a:r>
              <a:rPr i="1" dirty="0" err="1" smtClean="0"/>
              <a:t>diyalog</a:t>
            </a:r>
            <a:r>
              <a:rPr i="1" dirty="0" smtClean="0"/>
              <a:t> </a:t>
            </a:r>
            <a:r>
              <a:rPr i="1" dirty="0" err="1" smtClean="0"/>
              <a:t>geçmektedir</a:t>
            </a:r>
            <a:r>
              <a:rPr i="1" dirty="0" smtClean="0"/>
              <a:t>.</a:t>
            </a:r>
            <a:endParaRPr dirty="0"/>
          </a:p>
        </p:txBody>
      </p:sp>
    </p:spTree>
    <p:extLst>
      <p:ext uri="{BB962C8B-B14F-4D97-AF65-F5344CB8AC3E}">
        <p14:creationId xmlns:p14="http://schemas.microsoft.com/office/powerpoint/2010/main" val="33181170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dirty="0" smtClean="0"/>
              <a:t/>
            </a:r>
            <a:br>
              <a:rPr lang="tr-TR" altLang="tr-TR" b="1" dirty="0" smtClean="0"/>
            </a:br>
            <a:r>
              <a:rPr lang="tr-TR" altLang="tr-TR" dirty="0" smtClean="0"/>
              <a:t/>
            </a:r>
            <a:br>
              <a:rPr lang="tr-TR" altLang="tr-TR" dirty="0" smtClean="0"/>
            </a:br>
            <a:endParaRPr lang="tr-TR" altLang="tr-TR" dirty="0" smtClean="0"/>
          </a:p>
        </p:txBody>
      </p:sp>
      <p:sp>
        <p:nvSpPr>
          <p:cNvPr id="6" name="Text Placeholder 5"/>
          <p:cNvSpPr>
            <a:spLocks noGrp="1"/>
          </p:cNvSpPr>
          <p:nvPr>
            <p:ph idx="1"/>
          </p:nvPr>
        </p:nvSpPr>
        <p:spPr/>
        <p:txBody>
          <a:bodyPr>
            <a:normAutofit fontScale="55000" lnSpcReduction="20000"/>
          </a:bodyPr>
          <a:lstStyle/>
          <a:p>
            <a:pPr marL="0" indent="0">
              <a:buNone/>
              <a:defRPr/>
            </a:pPr>
            <a:r>
              <a:rPr i="1" smtClean="0"/>
              <a:t>Emel:  Necla oğlun Özgür ile kızım Asmin’nin yaşları aynı olmasına rağmen senin oğlunun yüz ifadelerine seslere verdiği tepki daha keskin yüz mimiklerini daha fazla kullanıyor.</a:t>
            </a:r>
            <a:endParaRPr smtClean="0"/>
          </a:p>
          <a:p>
            <a:pPr marL="0" indent="0">
              <a:buNone/>
              <a:defRPr/>
            </a:pPr>
            <a:r>
              <a:rPr i="1" smtClean="0"/>
              <a:t>Necla: Evet haklısın oğlum için göreve başlayan yeni bakım elemanı çeşitli oyuncaklar, 	malzemeler kullanarak günün belli saatlerinde çocuğumla oynuyor. Bakıcıdan sonra 	Özgür daha fazla sosyalleşmeye başladı.</a:t>
            </a:r>
            <a:endParaRPr smtClean="0"/>
          </a:p>
          <a:p>
            <a:pPr marL="0" indent="0">
              <a:buNone/>
              <a:defRPr/>
            </a:pPr>
            <a:r>
              <a:rPr i="1" smtClean="0"/>
              <a:t>Züleyha: Necla haklısın biz çocukların yetişkinlerden etkilenmediğini düşünüyoruz 	ama doğrusu çok fazla etkileniyorlar. Ben işteyken oğlum Civan’a teyzesi bakıyor. Yemek yeme konusunda nasıl bir yöntem kullandı bilmiyorum. Civan tam bir gurme !</a:t>
            </a:r>
            <a:endParaRPr smtClean="0"/>
          </a:p>
          <a:p>
            <a:pPr marL="0" indent="0">
              <a:buNone/>
              <a:defRPr/>
            </a:pPr>
            <a:r>
              <a:rPr i="1" smtClean="0"/>
              <a:t>Adalet: Benim izlediğim bir TV programı var ayrıca takip ettiğim çeşitli internet siteleri var. Çocuklara yönelik etkinlikleri kaçırmıyorum bunun Furkan için çok faydalı olabileceğini kreş eğitimcisi belirtti. Çünkü kendisi de hergün düzenli olarak çocukların gelişimlerini destekleyecek etkinlikler hazırlıyor.</a:t>
            </a:r>
            <a:endParaRPr smtClean="0"/>
          </a:p>
          <a:p>
            <a:pPr marL="0" indent="0">
              <a:buNone/>
              <a:defRPr/>
            </a:pPr>
            <a:r>
              <a:rPr i="1" smtClean="0"/>
              <a:t>Zeynep: Adalet şu manzaraya baksana!  kızıma sadece kendi deneyimlerimden yola çıkarak eğitim veriyorum etkinlik gelişim v.b. kavramlar bana farklı geldi. Furkan’ın profesyonel destek aldığı oyundaki hiçbir ayrıntıyı gözden kaçırmamasından dikkatimi çekti. En kısa zamanda kendi deneyimlerimi destekleyecek oyun ve etkinlik örneklerine bakmam gerekiyor.”</a:t>
            </a:r>
            <a:endParaRPr/>
          </a:p>
        </p:txBody>
      </p:sp>
    </p:spTree>
    <p:extLst>
      <p:ext uri="{BB962C8B-B14F-4D97-AF65-F5344CB8AC3E}">
        <p14:creationId xmlns:p14="http://schemas.microsoft.com/office/powerpoint/2010/main" val="14439442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dirty="0" smtClean="0"/>
              <a:t/>
            </a:r>
            <a:br>
              <a:rPr lang="tr-TR" altLang="tr-TR" b="1" dirty="0" smtClean="0"/>
            </a:br>
            <a:r>
              <a:rPr lang="tr-TR" altLang="tr-TR" dirty="0" smtClean="0"/>
              <a:t/>
            </a:r>
            <a:br>
              <a:rPr lang="tr-TR" altLang="tr-TR" dirty="0" smtClean="0"/>
            </a:br>
            <a:endParaRPr lang="tr-TR" altLang="tr-TR" dirty="0" smtClean="0"/>
          </a:p>
        </p:txBody>
      </p:sp>
      <p:sp>
        <p:nvSpPr>
          <p:cNvPr id="6" name="Text Placeholder 5"/>
          <p:cNvSpPr>
            <a:spLocks noGrp="1"/>
          </p:cNvSpPr>
          <p:nvPr>
            <p:ph idx="1"/>
          </p:nvPr>
        </p:nvSpPr>
        <p:spPr/>
        <p:txBody>
          <a:bodyPr>
            <a:normAutofit fontScale="70000" lnSpcReduction="20000"/>
          </a:bodyPr>
          <a:lstStyle/>
          <a:p>
            <a:pPr marL="0" indent="0" algn="just">
              <a:buNone/>
              <a:defRPr/>
            </a:pPr>
            <a:r>
              <a:rPr i="1" dirty="0" smtClean="0"/>
              <a:t>	</a:t>
            </a:r>
            <a:r>
              <a:rPr dirty="0" err="1" smtClean="0"/>
              <a:t>Arkadaşlar</a:t>
            </a:r>
            <a:r>
              <a:rPr dirty="0" smtClean="0"/>
              <a:t> </a:t>
            </a:r>
            <a:r>
              <a:rPr dirty="0" err="1" smtClean="0"/>
              <a:t>arasında</a:t>
            </a:r>
            <a:r>
              <a:rPr dirty="0" smtClean="0"/>
              <a:t> </a:t>
            </a:r>
            <a:r>
              <a:rPr dirty="0" err="1" smtClean="0"/>
              <a:t>geçen</a:t>
            </a:r>
            <a:r>
              <a:rPr dirty="0" smtClean="0"/>
              <a:t> </a:t>
            </a:r>
            <a:r>
              <a:rPr dirty="0" err="1" smtClean="0"/>
              <a:t>diyaloglarda</a:t>
            </a:r>
            <a:r>
              <a:rPr dirty="0" smtClean="0"/>
              <a:t> da </a:t>
            </a:r>
            <a:r>
              <a:rPr dirty="0" err="1" smtClean="0"/>
              <a:t>görüldüğü</a:t>
            </a:r>
            <a:r>
              <a:rPr dirty="0" smtClean="0"/>
              <a:t> </a:t>
            </a:r>
            <a:r>
              <a:rPr dirty="0" err="1" smtClean="0"/>
              <a:t>üzere</a:t>
            </a:r>
            <a:r>
              <a:rPr dirty="0" smtClean="0"/>
              <a:t> </a:t>
            </a:r>
            <a:r>
              <a:rPr dirty="0" err="1" smtClean="0"/>
              <a:t>eğitimci</a:t>
            </a:r>
            <a:r>
              <a:rPr dirty="0" smtClean="0"/>
              <a:t> </a:t>
            </a:r>
            <a:r>
              <a:rPr dirty="0" err="1" smtClean="0"/>
              <a:t>ve</a:t>
            </a:r>
            <a:r>
              <a:rPr dirty="0" smtClean="0"/>
              <a:t> </a:t>
            </a:r>
            <a:r>
              <a:rPr dirty="0" err="1" smtClean="0"/>
              <a:t>ebeveynler</a:t>
            </a:r>
            <a:r>
              <a:rPr dirty="0" smtClean="0"/>
              <a:t> </a:t>
            </a:r>
            <a:r>
              <a:rPr dirty="0" err="1" smtClean="0"/>
              <a:t>tarafından</a:t>
            </a:r>
            <a:r>
              <a:rPr dirty="0" smtClean="0"/>
              <a:t> </a:t>
            </a:r>
            <a:r>
              <a:rPr dirty="0" err="1" smtClean="0"/>
              <a:t>çocukların</a:t>
            </a:r>
            <a:r>
              <a:rPr dirty="0" smtClean="0"/>
              <a:t> </a:t>
            </a:r>
            <a:r>
              <a:rPr dirty="0" err="1" smtClean="0"/>
              <a:t>gelişim</a:t>
            </a:r>
            <a:r>
              <a:rPr dirty="0" smtClean="0"/>
              <a:t> </a:t>
            </a:r>
            <a:r>
              <a:rPr dirty="0" err="1" smtClean="0"/>
              <a:t>ihtiyaçlarının</a:t>
            </a:r>
            <a:r>
              <a:rPr dirty="0" smtClean="0"/>
              <a:t> </a:t>
            </a:r>
            <a:r>
              <a:rPr dirty="0" err="1" smtClean="0"/>
              <a:t>farkında</a:t>
            </a:r>
            <a:r>
              <a:rPr dirty="0" smtClean="0"/>
              <a:t> </a:t>
            </a:r>
            <a:r>
              <a:rPr dirty="0" err="1" smtClean="0"/>
              <a:t>olup</a:t>
            </a:r>
            <a:r>
              <a:rPr dirty="0" smtClean="0"/>
              <a:t>, </a:t>
            </a:r>
            <a:r>
              <a:rPr dirty="0" err="1" smtClean="0"/>
              <a:t>oyun</a:t>
            </a:r>
            <a:r>
              <a:rPr dirty="0" smtClean="0"/>
              <a:t> </a:t>
            </a:r>
            <a:r>
              <a:rPr dirty="0" err="1" smtClean="0"/>
              <a:t>temelli</a:t>
            </a:r>
            <a:r>
              <a:rPr dirty="0" smtClean="0"/>
              <a:t>, </a:t>
            </a:r>
            <a:r>
              <a:rPr dirty="0" err="1" smtClean="0"/>
              <a:t>onları</a:t>
            </a:r>
            <a:r>
              <a:rPr dirty="0" smtClean="0"/>
              <a:t> </a:t>
            </a:r>
            <a:r>
              <a:rPr dirty="0" err="1" smtClean="0"/>
              <a:t>eğlendirip</a:t>
            </a:r>
            <a:r>
              <a:rPr dirty="0" smtClean="0"/>
              <a:t> </a:t>
            </a:r>
            <a:r>
              <a:rPr dirty="0" err="1" smtClean="0"/>
              <a:t>aynı</a:t>
            </a:r>
            <a:r>
              <a:rPr dirty="0" smtClean="0"/>
              <a:t> </a:t>
            </a:r>
            <a:r>
              <a:rPr dirty="0" err="1" smtClean="0"/>
              <a:t>zamanda</a:t>
            </a:r>
            <a:r>
              <a:rPr dirty="0" smtClean="0"/>
              <a:t> </a:t>
            </a:r>
            <a:r>
              <a:rPr dirty="0" err="1" smtClean="0"/>
              <a:t>gelişimlerini</a:t>
            </a:r>
            <a:r>
              <a:rPr dirty="0" smtClean="0"/>
              <a:t> </a:t>
            </a:r>
            <a:r>
              <a:rPr dirty="0" err="1" smtClean="0"/>
              <a:t>destekleyecek</a:t>
            </a:r>
            <a:r>
              <a:rPr dirty="0" smtClean="0"/>
              <a:t> </a:t>
            </a:r>
            <a:r>
              <a:rPr dirty="0" err="1" smtClean="0"/>
              <a:t>etkinliklerin</a:t>
            </a:r>
            <a:r>
              <a:rPr dirty="0" smtClean="0"/>
              <a:t> </a:t>
            </a:r>
            <a:r>
              <a:rPr dirty="0" err="1" smtClean="0"/>
              <a:t>uygulanması</a:t>
            </a:r>
            <a:r>
              <a:rPr dirty="0" smtClean="0"/>
              <a:t> </a:t>
            </a:r>
            <a:r>
              <a:rPr dirty="0" err="1" smtClean="0"/>
              <a:t>faydalı</a:t>
            </a:r>
            <a:r>
              <a:rPr dirty="0" smtClean="0"/>
              <a:t> </a:t>
            </a:r>
            <a:r>
              <a:rPr dirty="0" err="1" smtClean="0"/>
              <a:t>olacaktır</a:t>
            </a:r>
            <a:r>
              <a:rPr dirty="0" smtClean="0"/>
              <a:t>. </a:t>
            </a:r>
            <a:r>
              <a:rPr dirty="0" err="1" smtClean="0"/>
              <a:t>Çocuklara</a:t>
            </a:r>
            <a:r>
              <a:rPr dirty="0" smtClean="0"/>
              <a:t> </a:t>
            </a:r>
            <a:r>
              <a:rPr dirty="0" err="1" smtClean="0"/>
              <a:t>gelişim</a:t>
            </a:r>
            <a:r>
              <a:rPr dirty="0" smtClean="0"/>
              <a:t> </a:t>
            </a:r>
            <a:r>
              <a:rPr dirty="0" err="1" smtClean="0"/>
              <a:t>noktasında</a:t>
            </a:r>
            <a:r>
              <a:rPr dirty="0" smtClean="0"/>
              <a:t> </a:t>
            </a:r>
            <a:r>
              <a:rPr dirty="0" err="1" smtClean="0"/>
              <a:t>uygun</a:t>
            </a:r>
            <a:r>
              <a:rPr dirty="0" smtClean="0"/>
              <a:t> </a:t>
            </a:r>
            <a:r>
              <a:rPr dirty="0" err="1" smtClean="0"/>
              <a:t>destek</a:t>
            </a:r>
            <a:r>
              <a:rPr dirty="0" smtClean="0"/>
              <a:t> </a:t>
            </a:r>
            <a:r>
              <a:rPr dirty="0" err="1" smtClean="0"/>
              <a:t>verilmediğinde</a:t>
            </a:r>
            <a:r>
              <a:rPr dirty="0" smtClean="0"/>
              <a:t> </a:t>
            </a:r>
            <a:r>
              <a:rPr dirty="0" err="1" smtClean="0"/>
              <a:t>istenilen</a:t>
            </a:r>
            <a:r>
              <a:rPr dirty="0" smtClean="0"/>
              <a:t> </a:t>
            </a:r>
            <a:r>
              <a:rPr dirty="0" err="1" smtClean="0"/>
              <a:t>düzeyde</a:t>
            </a:r>
            <a:r>
              <a:rPr dirty="0" smtClean="0"/>
              <a:t> </a:t>
            </a:r>
            <a:r>
              <a:rPr dirty="0" err="1" smtClean="0"/>
              <a:t>duyusal</a:t>
            </a:r>
            <a:r>
              <a:rPr dirty="0" smtClean="0"/>
              <a:t> </a:t>
            </a:r>
            <a:r>
              <a:rPr dirty="0" err="1" smtClean="0"/>
              <a:t>gelişim</a:t>
            </a:r>
            <a:r>
              <a:rPr dirty="0" smtClean="0"/>
              <a:t> </a:t>
            </a:r>
            <a:r>
              <a:rPr dirty="0" err="1" smtClean="0"/>
              <a:t>gözlenemez</a:t>
            </a:r>
            <a:r>
              <a:rPr dirty="0" smtClean="0"/>
              <a:t>.</a:t>
            </a:r>
          </a:p>
          <a:p>
            <a:pPr marL="0" indent="0">
              <a:buNone/>
              <a:defRPr/>
            </a:pPr>
            <a:r>
              <a:rPr dirty="0" smtClean="0"/>
              <a:t>	 </a:t>
            </a:r>
            <a:r>
              <a:rPr dirty="0" err="1" smtClean="0"/>
              <a:t>Ele</a:t>
            </a:r>
            <a:r>
              <a:rPr dirty="0" smtClean="0"/>
              <a:t> </a:t>
            </a:r>
            <a:r>
              <a:rPr dirty="0" err="1" smtClean="0"/>
              <a:t>alınan</a:t>
            </a:r>
            <a:r>
              <a:rPr dirty="0" smtClean="0"/>
              <a:t> </a:t>
            </a:r>
            <a:r>
              <a:rPr dirty="0" err="1" smtClean="0"/>
              <a:t>örnek</a:t>
            </a:r>
            <a:r>
              <a:rPr dirty="0" smtClean="0"/>
              <a:t> </a:t>
            </a:r>
            <a:r>
              <a:rPr dirty="0" err="1" smtClean="0"/>
              <a:t>etkinlikler</a:t>
            </a:r>
            <a:r>
              <a:rPr dirty="0" smtClean="0"/>
              <a:t>, </a:t>
            </a:r>
            <a:r>
              <a:rPr dirty="0" err="1" smtClean="0"/>
              <a:t>çocukların</a:t>
            </a:r>
            <a:r>
              <a:rPr dirty="0" smtClean="0"/>
              <a:t> </a:t>
            </a:r>
            <a:r>
              <a:rPr dirty="0" err="1" smtClean="0"/>
              <a:t>gelişim</a:t>
            </a:r>
            <a:r>
              <a:rPr dirty="0" smtClean="0"/>
              <a:t> </a:t>
            </a:r>
            <a:r>
              <a:rPr dirty="0" err="1" smtClean="0"/>
              <a:t>hedeflerini</a:t>
            </a:r>
            <a:r>
              <a:rPr dirty="0" smtClean="0"/>
              <a:t> </a:t>
            </a:r>
            <a:r>
              <a:rPr dirty="0" err="1" smtClean="0"/>
              <a:t>ortaya</a:t>
            </a:r>
            <a:r>
              <a:rPr dirty="0" smtClean="0"/>
              <a:t> </a:t>
            </a:r>
            <a:r>
              <a:rPr dirty="0" err="1" smtClean="0"/>
              <a:t>koyan</a:t>
            </a:r>
            <a:r>
              <a:rPr dirty="0" smtClean="0"/>
              <a:t> </a:t>
            </a:r>
            <a:r>
              <a:rPr dirty="0" err="1" smtClean="0"/>
              <a:t>göstergeler</a:t>
            </a:r>
            <a:r>
              <a:rPr dirty="0" smtClean="0"/>
              <a:t> </a:t>
            </a:r>
            <a:r>
              <a:rPr dirty="0" err="1" smtClean="0"/>
              <a:t>doğrultusunda</a:t>
            </a:r>
            <a:r>
              <a:rPr dirty="0" smtClean="0"/>
              <a:t> </a:t>
            </a:r>
            <a:r>
              <a:rPr dirty="0" err="1" smtClean="0"/>
              <a:t>hazırlanmıştır</a:t>
            </a:r>
            <a:r>
              <a:rPr dirty="0" smtClean="0"/>
              <a:t>. </a:t>
            </a:r>
            <a:r>
              <a:rPr dirty="0" err="1" smtClean="0"/>
              <a:t>Duyu</a:t>
            </a:r>
            <a:r>
              <a:rPr dirty="0" smtClean="0"/>
              <a:t> </a:t>
            </a:r>
            <a:r>
              <a:rPr dirty="0" err="1" smtClean="0"/>
              <a:t>temelli</a:t>
            </a:r>
            <a:r>
              <a:rPr dirty="0" smtClean="0"/>
              <a:t> </a:t>
            </a:r>
            <a:r>
              <a:rPr dirty="0" err="1" smtClean="0"/>
              <a:t>olan</a:t>
            </a:r>
            <a:r>
              <a:rPr dirty="0" smtClean="0"/>
              <a:t> </a:t>
            </a:r>
            <a:r>
              <a:rPr dirty="0" err="1" smtClean="0"/>
              <a:t>etkinlikler</a:t>
            </a:r>
            <a:r>
              <a:rPr dirty="0" smtClean="0"/>
              <a:t> </a:t>
            </a:r>
            <a:r>
              <a:rPr dirty="0" err="1" smtClean="0"/>
              <a:t>aynı</a:t>
            </a:r>
            <a:r>
              <a:rPr dirty="0" smtClean="0"/>
              <a:t> </a:t>
            </a:r>
            <a:r>
              <a:rPr dirty="0" err="1" smtClean="0"/>
              <a:t>zamanda</a:t>
            </a:r>
            <a:r>
              <a:rPr dirty="0" smtClean="0"/>
              <a:t> 0-36 </a:t>
            </a:r>
            <a:r>
              <a:rPr dirty="0" err="1" smtClean="0"/>
              <a:t>aylık</a:t>
            </a:r>
            <a:r>
              <a:rPr dirty="0" smtClean="0"/>
              <a:t> </a:t>
            </a:r>
            <a:r>
              <a:rPr dirty="0" err="1" smtClean="0"/>
              <a:t>çocukların</a:t>
            </a:r>
            <a:r>
              <a:rPr dirty="0" smtClean="0"/>
              <a:t>; motor, </a:t>
            </a:r>
            <a:r>
              <a:rPr dirty="0" err="1" smtClean="0"/>
              <a:t>sosyal-duygusal</a:t>
            </a:r>
            <a:r>
              <a:rPr dirty="0" smtClean="0"/>
              <a:t>, </a:t>
            </a:r>
            <a:r>
              <a:rPr dirty="0" err="1" smtClean="0"/>
              <a:t>dil</a:t>
            </a:r>
            <a:r>
              <a:rPr dirty="0" smtClean="0"/>
              <a:t> </a:t>
            </a:r>
            <a:r>
              <a:rPr dirty="0" err="1" smtClean="0"/>
              <a:t>ve</a:t>
            </a:r>
            <a:r>
              <a:rPr dirty="0" smtClean="0"/>
              <a:t> </a:t>
            </a:r>
            <a:r>
              <a:rPr dirty="0" err="1" smtClean="0"/>
              <a:t>iletişim</a:t>
            </a:r>
            <a:r>
              <a:rPr dirty="0" smtClean="0"/>
              <a:t> </a:t>
            </a:r>
            <a:r>
              <a:rPr dirty="0" err="1" smtClean="0"/>
              <a:t>ve</a:t>
            </a:r>
            <a:r>
              <a:rPr dirty="0" smtClean="0"/>
              <a:t> </a:t>
            </a:r>
            <a:r>
              <a:rPr dirty="0" err="1" smtClean="0"/>
              <a:t>bilişsel</a:t>
            </a:r>
            <a:r>
              <a:rPr dirty="0" smtClean="0"/>
              <a:t> </a:t>
            </a:r>
            <a:r>
              <a:rPr dirty="0" err="1" smtClean="0"/>
              <a:t>gelişim</a:t>
            </a:r>
            <a:r>
              <a:rPr dirty="0" smtClean="0"/>
              <a:t> </a:t>
            </a:r>
            <a:r>
              <a:rPr dirty="0" err="1" smtClean="0"/>
              <a:t>alanlarını</a:t>
            </a:r>
            <a:r>
              <a:rPr dirty="0" smtClean="0"/>
              <a:t> </a:t>
            </a:r>
            <a:r>
              <a:rPr dirty="0" err="1" smtClean="0"/>
              <a:t>desteklemektedir</a:t>
            </a:r>
            <a:r>
              <a:rPr dirty="0" smtClean="0"/>
              <a:t>. Bu </a:t>
            </a:r>
            <a:r>
              <a:rPr dirty="0" err="1" smtClean="0"/>
              <a:t>etkinlikler</a:t>
            </a:r>
            <a:r>
              <a:rPr dirty="0" smtClean="0"/>
              <a:t> </a:t>
            </a:r>
            <a:r>
              <a:rPr dirty="0" err="1" smtClean="0"/>
              <a:t>ebeveyn</a:t>
            </a:r>
            <a:r>
              <a:rPr dirty="0" smtClean="0"/>
              <a:t>/</a:t>
            </a:r>
            <a:r>
              <a:rPr dirty="0" err="1" smtClean="0"/>
              <a:t>bakıcı</a:t>
            </a:r>
            <a:r>
              <a:rPr dirty="0" smtClean="0"/>
              <a:t> </a:t>
            </a:r>
            <a:r>
              <a:rPr dirty="0" err="1" smtClean="0"/>
              <a:t>tarafından</a:t>
            </a:r>
            <a:r>
              <a:rPr dirty="0" smtClean="0"/>
              <a:t> </a:t>
            </a:r>
            <a:r>
              <a:rPr dirty="0" err="1" smtClean="0"/>
              <a:t>ev</a:t>
            </a:r>
            <a:r>
              <a:rPr dirty="0" smtClean="0"/>
              <a:t> </a:t>
            </a:r>
            <a:r>
              <a:rPr dirty="0" err="1" smtClean="0"/>
              <a:t>ortamında</a:t>
            </a:r>
            <a:r>
              <a:rPr dirty="0" smtClean="0"/>
              <a:t> </a:t>
            </a:r>
            <a:r>
              <a:rPr dirty="0" err="1" smtClean="0"/>
              <a:t>rahatça</a:t>
            </a:r>
            <a:r>
              <a:rPr dirty="0" smtClean="0"/>
              <a:t> </a:t>
            </a:r>
            <a:r>
              <a:rPr dirty="0" err="1" smtClean="0"/>
              <a:t>uygulanabileceği</a:t>
            </a:r>
            <a:r>
              <a:rPr dirty="0" smtClean="0"/>
              <a:t> </a:t>
            </a:r>
            <a:r>
              <a:rPr dirty="0" err="1" smtClean="0"/>
              <a:t>gibi</a:t>
            </a:r>
            <a:r>
              <a:rPr dirty="0" smtClean="0"/>
              <a:t> </a:t>
            </a:r>
            <a:r>
              <a:rPr dirty="0" err="1" smtClean="0"/>
              <a:t>eğitimci</a:t>
            </a:r>
            <a:r>
              <a:rPr dirty="0" smtClean="0"/>
              <a:t> </a:t>
            </a:r>
            <a:r>
              <a:rPr dirty="0" err="1" smtClean="0"/>
              <a:t>tarafından</a:t>
            </a:r>
            <a:r>
              <a:rPr dirty="0" smtClean="0"/>
              <a:t> </a:t>
            </a:r>
            <a:r>
              <a:rPr dirty="0" err="1" smtClean="0"/>
              <a:t>kreş</a:t>
            </a:r>
            <a:r>
              <a:rPr dirty="0" smtClean="0"/>
              <a:t>/</a:t>
            </a:r>
            <a:r>
              <a:rPr dirty="0" err="1" smtClean="0"/>
              <a:t>gündüz</a:t>
            </a:r>
            <a:r>
              <a:rPr dirty="0" smtClean="0"/>
              <a:t> </a:t>
            </a:r>
            <a:r>
              <a:rPr dirty="0" err="1" smtClean="0"/>
              <a:t>bakım</a:t>
            </a:r>
            <a:r>
              <a:rPr dirty="0" smtClean="0"/>
              <a:t> </a:t>
            </a:r>
            <a:r>
              <a:rPr dirty="0" err="1" smtClean="0"/>
              <a:t>evinde</a:t>
            </a:r>
            <a:r>
              <a:rPr dirty="0" smtClean="0"/>
              <a:t> </a:t>
            </a:r>
            <a:r>
              <a:rPr dirty="0" err="1" smtClean="0"/>
              <a:t>günlük</a:t>
            </a:r>
            <a:r>
              <a:rPr dirty="0" smtClean="0"/>
              <a:t> </a:t>
            </a:r>
            <a:r>
              <a:rPr dirty="0" err="1" smtClean="0"/>
              <a:t>eğitim</a:t>
            </a:r>
            <a:r>
              <a:rPr dirty="0" smtClean="0"/>
              <a:t> </a:t>
            </a:r>
            <a:r>
              <a:rPr dirty="0" err="1" smtClean="0"/>
              <a:t>akışının</a:t>
            </a:r>
            <a:r>
              <a:rPr dirty="0" smtClean="0"/>
              <a:t> </a:t>
            </a:r>
            <a:r>
              <a:rPr dirty="0" err="1" smtClean="0"/>
              <a:t>etkinlik</a:t>
            </a:r>
            <a:r>
              <a:rPr dirty="0" smtClean="0"/>
              <a:t> </a:t>
            </a:r>
            <a:r>
              <a:rPr dirty="0" err="1" smtClean="0"/>
              <a:t>saatlerinde</a:t>
            </a:r>
            <a:r>
              <a:rPr dirty="0" smtClean="0"/>
              <a:t> de </a:t>
            </a:r>
            <a:r>
              <a:rPr dirty="0" err="1" smtClean="0"/>
              <a:t>uygulanabilir</a:t>
            </a:r>
            <a:r>
              <a:rPr dirty="0" smtClean="0"/>
              <a:t>.</a:t>
            </a:r>
            <a:endParaRPr dirty="0"/>
          </a:p>
        </p:txBody>
      </p:sp>
    </p:spTree>
    <p:extLst>
      <p:ext uri="{BB962C8B-B14F-4D97-AF65-F5344CB8AC3E}">
        <p14:creationId xmlns:p14="http://schemas.microsoft.com/office/powerpoint/2010/main" val="22241296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1</a:t>
            </a:r>
            <a:endParaRPr lang="tr-TR" altLang="tr-TR" smtClean="0"/>
          </a:p>
        </p:txBody>
      </p:sp>
      <p:sp>
        <p:nvSpPr>
          <p:cNvPr id="6" name="Text Placeholder 5"/>
          <p:cNvSpPr>
            <a:spLocks noGrp="1"/>
          </p:cNvSpPr>
          <p:nvPr>
            <p:ph idx="1"/>
          </p:nvPr>
        </p:nvSpPr>
        <p:spPr/>
        <p:txBody>
          <a:bodyPr>
            <a:normAutofit fontScale="47500" lnSpcReduction="20000"/>
          </a:bodyPr>
          <a:lstStyle/>
          <a:p>
            <a:pPr marL="0" indent="0">
              <a:buNone/>
              <a:defRPr/>
            </a:pPr>
            <a:r>
              <a:rPr i="1" smtClean="0"/>
              <a:t>	</a:t>
            </a:r>
            <a:r>
              <a:rPr b="1" smtClean="0"/>
              <a:t>Etkinlik Adı: </a:t>
            </a:r>
            <a:r>
              <a:rPr smtClean="0"/>
              <a:t>Sesi Duydum</a:t>
            </a:r>
          </a:p>
          <a:p>
            <a:pPr marL="0" indent="0">
              <a:lnSpc>
                <a:spcPct val="120000"/>
              </a:lnSpc>
              <a:spcBef>
                <a:spcPts val="0"/>
              </a:spcBef>
              <a:buNone/>
              <a:defRPr/>
            </a:pPr>
            <a:r>
              <a:rPr sz="2600" b="1" smtClean="0"/>
              <a:t>Uygulama Yaşı: </a:t>
            </a:r>
            <a:r>
              <a:rPr sz="2600" smtClean="0"/>
              <a:t>1 ay</a:t>
            </a:r>
          </a:p>
          <a:p>
            <a:pPr marL="0" indent="0">
              <a:lnSpc>
                <a:spcPct val="120000"/>
              </a:lnSpc>
              <a:spcBef>
                <a:spcPts val="0"/>
              </a:spcBef>
              <a:buNone/>
              <a:defRPr/>
            </a:pPr>
            <a:r>
              <a:rPr sz="2600" b="1" smtClean="0"/>
              <a:t>Gelişim Göstergeleri:</a:t>
            </a:r>
            <a:endParaRPr sz="2600" smtClean="0"/>
          </a:p>
          <a:p>
            <a:pPr marL="0" indent="0">
              <a:lnSpc>
                <a:spcPct val="120000"/>
              </a:lnSpc>
              <a:spcBef>
                <a:spcPts val="0"/>
              </a:spcBef>
              <a:buNone/>
              <a:defRPr/>
            </a:pPr>
            <a:r>
              <a:rPr sz="2600" b="1" i="1" smtClean="0"/>
              <a:t>Bilişsel Gelişim</a:t>
            </a:r>
            <a:r>
              <a:rPr sz="2600" b="1" smtClean="0"/>
              <a:t> </a:t>
            </a:r>
            <a:endParaRPr sz="2600" smtClean="0"/>
          </a:p>
          <a:p>
            <a:pPr marL="0" indent="0">
              <a:lnSpc>
                <a:spcPct val="120000"/>
              </a:lnSpc>
              <a:spcBef>
                <a:spcPts val="0"/>
              </a:spcBef>
              <a:buNone/>
              <a:defRPr/>
            </a:pPr>
            <a:r>
              <a:rPr sz="2600" smtClean="0"/>
              <a:t>1.2 Sese tepki verir</a:t>
            </a:r>
          </a:p>
          <a:p>
            <a:pPr marL="0" indent="0">
              <a:lnSpc>
                <a:spcPct val="120000"/>
              </a:lnSpc>
              <a:spcBef>
                <a:spcPts val="0"/>
              </a:spcBef>
              <a:buNone/>
              <a:defRPr/>
            </a:pPr>
            <a:r>
              <a:rPr sz="2600" b="1" i="1" smtClean="0"/>
              <a:t>Dil Gelişimi</a:t>
            </a:r>
            <a:endParaRPr sz="2600" smtClean="0"/>
          </a:p>
          <a:p>
            <a:pPr marL="0" indent="0">
              <a:lnSpc>
                <a:spcPct val="120000"/>
              </a:lnSpc>
              <a:spcBef>
                <a:spcPts val="0"/>
              </a:spcBef>
              <a:buNone/>
              <a:defRPr/>
            </a:pPr>
            <a:r>
              <a:rPr sz="2600" smtClean="0"/>
              <a:t>1.1 Kendisiyle konuşan kişiye bakar.	</a:t>
            </a:r>
          </a:p>
          <a:p>
            <a:pPr marL="0" indent="0">
              <a:lnSpc>
                <a:spcPct val="120000"/>
              </a:lnSpc>
              <a:spcBef>
                <a:spcPts val="0"/>
              </a:spcBef>
              <a:buNone/>
              <a:defRPr/>
            </a:pPr>
            <a:r>
              <a:rPr sz="2600" b="1" i="1" smtClean="0"/>
              <a:t>Kaba-Motor Gelişim </a:t>
            </a:r>
            <a:endParaRPr sz="2600" smtClean="0"/>
          </a:p>
          <a:p>
            <a:pPr marL="0" indent="0">
              <a:lnSpc>
                <a:spcPct val="120000"/>
              </a:lnSpc>
              <a:spcBef>
                <a:spcPts val="0"/>
              </a:spcBef>
              <a:buNone/>
              <a:defRPr/>
            </a:pPr>
            <a:r>
              <a:rPr sz="2600" smtClean="0"/>
              <a:t>1.2 Sırt üstü pozisyonda yatarken ani bir uyaran verildiğinde sıçrar.</a:t>
            </a:r>
          </a:p>
          <a:p>
            <a:pPr marL="0" indent="0">
              <a:lnSpc>
                <a:spcPct val="120000"/>
              </a:lnSpc>
              <a:spcBef>
                <a:spcPts val="0"/>
              </a:spcBef>
              <a:buNone/>
              <a:defRPr/>
            </a:pPr>
            <a:r>
              <a:rPr sz="2600" b="1" i="1" smtClean="0"/>
              <a:t>İnce-Motor Gelişim</a:t>
            </a:r>
            <a:endParaRPr sz="2600" smtClean="0"/>
          </a:p>
          <a:p>
            <a:pPr marL="0" indent="0">
              <a:lnSpc>
                <a:spcPct val="120000"/>
              </a:lnSpc>
              <a:spcBef>
                <a:spcPts val="0"/>
              </a:spcBef>
              <a:buNone/>
              <a:defRPr/>
            </a:pPr>
            <a:r>
              <a:rPr sz="2600" smtClean="0"/>
              <a:t>1.1.Elleri yumruk halindedir. </a:t>
            </a:r>
          </a:p>
          <a:p>
            <a:pPr marL="0" indent="0">
              <a:lnSpc>
                <a:spcPct val="120000"/>
              </a:lnSpc>
              <a:spcBef>
                <a:spcPts val="0"/>
              </a:spcBef>
              <a:buNone/>
              <a:defRPr/>
            </a:pPr>
            <a:r>
              <a:rPr sz="2600" smtClean="0"/>
              <a:t>1.2.Avucunun içine verilen nesneyi kavrar. </a:t>
            </a:r>
          </a:p>
          <a:p>
            <a:pPr marL="0" indent="0">
              <a:lnSpc>
                <a:spcPct val="120000"/>
              </a:lnSpc>
              <a:spcBef>
                <a:spcPts val="0"/>
              </a:spcBef>
              <a:buNone/>
              <a:defRPr/>
            </a:pPr>
            <a:r>
              <a:rPr sz="2600" b="1" smtClean="0"/>
              <a:t>Materyal:</a:t>
            </a:r>
            <a:r>
              <a:rPr sz="2600" smtClean="0"/>
              <a:t> Zil ya da çıngırak</a:t>
            </a:r>
          </a:p>
          <a:p>
            <a:pPr marL="0" indent="0">
              <a:lnSpc>
                <a:spcPct val="120000"/>
              </a:lnSpc>
              <a:spcBef>
                <a:spcPts val="0"/>
              </a:spcBef>
              <a:buNone/>
              <a:defRPr/>
            </a:pPr>
            <a:r>
              <a:rPr sz="2600" b="1" i="1" smtClean="0"/>
              <a:t> </a:t>
            </a:r>
            <a:endParaRPr sz="2600" smtClean="0"/>
          </a:p>
          <a:p>
            <a:pPr marL="0" indent="0">
              <a:lnSpc>
                <a:spcPct val="120000"/>
              </a:lnSpc>
              <a:spcBef>
                <a:spcPts val="0"/>
              </a:spcBef>
              <a:buNone/>
              <a:defRPr/>
            </a:pPr>
            <a:r>
              <a:rPr sz="2600" b="1" smtClean="0"/>
              <a:t>Uygulama:</a:t>
            </a:r>
            <a:r>
              <a:rPr sz="2600" smtClean="0"/>
              <a:t> Yetişkin bebeğin uyanık ve keyfinin yerinde olduğu bir sırada bebeği sırt üstü yatırır. Bebeğin ellerinin kapalı (yumruk) olup olmadığına bakar. Eğer eller kapalı ise hafifçe dokunarak açılmasını sağlar. Daha sonra yetişkin, bebeğin avuçlarına parmağını değdirerek kavramasını bekler. Ardından bebek ile yumuşak ve ritmik bir ses tonuyla konuşmaya başlar ve bebeğin kendisine bakıp bakmadığını kontrol eder. Bebeğin kendisiyle ilgilendiğini fark ettiğinde önce ellerini yavaşça bebeğin avuçlarından çeker, kısa bir süre susarak aniden zili bebeğin bir kulağının yakınında çalar. Bebeğin zil sesine sıçrama, irkilme ya da göz kırpma şeklinde tepki verip vermediğini gözlemler. Aynı çalışmayı diğer kulak için de tekrarlar. </a:t>
            </a:r>
          </a:p>
          <a:p>
            <a:pPr marL="0" indent="0">
              <a:lnSpc>
                <a:spcPct val="120000"/>
              </a:lnSpc>
              <a:spcBef>
                <a:spcPts val="0"/>
              </a:spcBef>
              <a:buNone/>
              <a:defRPr/>
            </a:pPr>
            <a:r>
              <a:rPr sz="2600" b="1" smtClean="0"/>
              <a:t>Uyarılan Duyular:</a:t>
            </a:r>
            <a:r>
              <a:rPr sz="2600" smtClean="0"/>
              <a:t> Dokunma, görme, işitme</a:t>
            </a:r>
          </a:p>
          <a:p>
            <a:pPr marL="0" indent="0">
              <a:buNone/>
              <a:defRPr/>
            </a:pPr>
            <a:r>
              <a:rPr smtClean="0"/>
              <a:t> </a:t>
            </a:r>
            <a:endParaRPr/>
          </a:p>
        </p:txBody>
      </p:sp>
    </p:spTree>
    <p:extLst>
      <p:ext uri="{BB962C8B-B14F-4D97-AF65-F5344CB8AC3E}">
        <p14:creationId xmlns:p14="http://schemas.microsoft.com/office/powerpoint/2010/main" val="13781047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2</a:t>
            </a:r>
            <a:endParaRPr lang="tr-TR" altLang="tr-TR" smtClean="0"/>
          </a:p>
        </p:txBody>
      </p:sp>
      <p:sp>
        <p:nvSpPr>
          <p:cNvPr id="6" name="Text Placeholder 5"/>
          <p:cNvSpPr>
            <a:spLocks noGrp="1"/>
          </p:cNvSpPr>
          <p:nvPr>
            <p:ph idx="1"/>
          </p:nvPr>
        </p:nvSpPr>
        <p:spPr/>
        <p:txBody>
          <a:bodyPr>
            <a:normAutofit fontScale="47500" lnSpcReduction="20000"/>
          </a:bodyPr>
          <a:lstStyle/>
          <a:p>
            <a:pPr marL="0" indent="0">
              <a:buNone/>
              <a:defRPr/>
            </a:pPr>
            <a:r>
              <a:rPr i="1" dirty="0" smtClean="0"/>
              <a:t>	</a:t>
            </a:r>
            <a:r>
              <a:rPr b="1" dirty="0" smtClean="0"/>
              <a:t> </a:t>
            </a:r>
            <a:r>
              <a:rPr b="1" dirty="0" err="1" smtClean="0"/>
              <a:t>Etkinlik</a:t>
            </a:r>
            <a:r>
              <a:rPr b="1" dirty="0" smtClean="0"/>
              <a:t> </a:t>
            </a:r>
            <a:r>
              <a:rPr b="1" dirty="0" err="1" smtClean="0"/>
              <a:t>Adı</a:t>
            </a:r>
            <a:r>
              <a:rPr b="1" dirty="0" smtClean="0"/>
              <a:t>: </a:t>
            </a:r>
            <a:r>
              <a:rPr dirty="0" err="1" smtClean="0"/>
              <a:t>Müzikle</a:t>
            </a:r>
            <a:r>
              <a:rPr dirty="0" smtClean="0"/>
              <a:t> İlk </a:t>
            </a:r>
            <a:r>
              <a:rPr dirty="0" err="1" smtClean="0"/>
              <a:t>Tanışmalar</a:t>
            </a:r>
            <a:endParaRPr dirty="0" smtClean="0"/>
          </a:p>
          <a:p>
            <a:pPr marL="0" indent="0">
              <a:buNone/>
              <a:defRPr/>
            </a:pPr>
            <a:r>
              <a:rPr b="1" dirty="0" err="1" smtClean="0"/>
              <a:t>Uygulama</a:t>
            </a:r>
            <a:r>
              <a:rPr b="1" dirty="0" smtClean="0"/>
              <a:t> </a:t>
            </a:r>
            <a:r>
              <a:rPr b="1" dirty="0" err="1" smtClean="0"/>
              <a:t>Yaşı</a:t>
            </a:r>
            <a:r>
              <a:rPr b="1" dirty="0" smtClean="0"/>
              <a:t>: </a:t>
            </a:r>
            <a:r>
              <a:rPr dirty="0" smtClean="0"/>
              <a:t>2 ay</a:t>
            </a:r>
          </a:p>
          <a:p>
            <a:pPr marL="0" indent="0">
              <a:buNone/>
              <a:defRPr/>
            </a:pPr>
            <a:r>
              <a:rPr b="1" dirty="0" err="1" smtClean="0"/>
              <a:t>Gelişim</a:t>
            </a:r>
            <a:r>
              <a:rPr b="1" dirty="0" smtClean="0"/>
              <a:t> </a:t>
            </a:r>
            <a:r>
              <a:rPr b="1" dirty="0" err="1" smtClean="0"/>
              <a:t>Göstergeleri</a:t>
            </a:r>
            <a:r>
              <a:rPr b="1" dirty="0" smtClean="0"/>
              <a:t>:</a:t>
            </a:r>
            <a:endParaRPr dirty="0" smtClean="0"/>
          </a:p>
          <a:p>
            <a:pPr marL="0" indent="0">
              <a:buNone/>
              <a:defRPr/>
            </a:pPr>
            <a:r>
              <a:rPr b="1" i="1" dirty="0" err="1" smtClean="0"/>
              <a:t>Dil</a:t>
            </a:r>
            <a:r>
              <a:rPr b="1" i="1" dirty="0" smtClean="0"/>
              <a:t> </a:t>
            </a:r>
            <a:r>
              <a:rPr b="1" i="1" dirty="0" err="1" smtClean="0"/>
              <a:t>Gelişimi</a:t>
            </a:r>
            <a:endParaRPr dirty="0" smtClean="0"/>
          </a:p>
          <a:p>
            <a:pPr marL="0" indent="0">
              <a:buNone/>
              <a:defRPr/>
            </a:pPr>
            <a:r>
              <a:rPr dirty="0" smtClean="0"/>
              <a:t>2.2 </a:t>
            </a:r>
            <a:r>
              <a:rPr dirty="0" err="1" smtClean="0"/>
              <a:t>Müziğe</a:t>
            </a:r>
            <a:r>
              <a:rPr dirty="0" smtClean="0"/>
              <a:t> </a:t>
            </a:r>
            <a:r>
              <a:rPr dirty="0" err="1" smtClean="0"/>
              <a:t>tepki</a:t>
            </a:r>
            <a:r>
              <a:rPr dirty="0" smtClean="0"/>
              <a:t> </a:t>
            </a:r>
            <a:r>
              <a:rPr dirty="0" err="1" smtClean="0"/>
              <a:t>verir</a:t>
            </a:r>
            <a:r>
              <a:rPr dirty="0" smtClean="0"/>
              <a:t>.</a:t>
            </a:r>
          </a:p>
          <a:p>
            <a:pPr marL="0" indent="0">
              <a:buNone/>
              <a:defRPr/>
            </a:pPr>
            <a:r>
              <a:rPr b="1" i="1" dirty="0" err="1" smtClean="0"/>
              <a:t>Kaba</a:t>
            </a:r>
            <a:r>
              <a:rPr b="1" i="1" dirty="0" smtClean="0"/>
              <a:t>-Motor </a:t>
            </a:r>
            <a:r>
              <a:rPr b="1" i="1" dirty="0" err="1" smtClean="0"/>
              <a:t>Gelişim</a:t>
            </a:r>
            <a:endParaRPr dirty="0" smtClean="0"/>
          </a:p>
          <a:p>
            <a:pPr marL="0" indent="0">
              <a:buNone/>
              <a:defRPr/>
            </a:pPr>
            <a:r>
              <a:rPr dirty="0" smtClean="0"/>
              <a:t>2.3 </a:t>
            </a:r>
            <a:r>
              <a:rPr dirty="0" err="1" smtClean="0"/>
              <a:t>Yüz</a:t>
            </a:r>
            <a:r>
              <a:rPr dirty="0" smtClean="0"/>
              <a:t> </a:t>
            </a:r>
            <a:r>
              <a:rPr dirty="0" err="1" smtClean="0"/>
              <a:t>üstü</a:t>
            </a:r>
            <a:r>
              <a:rPr dirty="0" smtClean="0"/>
              <a:t> </a:t>
            </a:r>
            <a:r>
              <a:rPr dirty="0" err="1" smtClean="0"/>
              <a:t>yatırıldığında</a:t>
            </a:r>
            <a:r>
              <a:rPr dirty="0" smtClean="0"/>
              <a:t>, </a:t>
            </a:r>
            <a:r>
              <a:rPr dirty="0" err="1" smtClean="0"/>
              <a:t>başını</a:t>
            </a:r>
            <a:r>
              <a:rPr dirty="0" smtClean="0"/>
              <a:t> </a:t>
            </a:r>
            <a:r>
              <a:rPr dirty="0" err="1" smtClean="0"/>
              <a:t>hafifçe</a:t>
            </a:r>
            <a:r>
              <a:rPr dirty="0" smtClean="0"/>
              <a:t> </a:t>
            </a:r>
            <a:r>
              <a:rPr dirty="0" err="1" smtClean="0"/>
              <a:t>kaldırır</a:t>
            </a:r>
            <a:r>
              <a:rPr dirty="0" smtClean="0"/>
              <a:t> </a:t>
            </a:r>
            <a:r>
              <a:rPr dirty="0" err="1" smtClean="0"/>
              <a:t>ve</a:t>
            </a:r>
            <a:r>
              <a:rPr dirty="0" smtClean="0"/>
              <a:t> </a:t>
            </a:r>
            <a:r>
              <a:rPr dirty="0" err="1" smtClean="0"/>
              <a:t>kontrollü</a:t>
            </a:r>
            <a:r>
              <a:rPr dirty="0" smtClean="0"/>
              <a:t> </a:t>
            </a:r>
            <a:r>
              <a:rPr dirty="0" err="1" smtClean="0"/>
              <a:t>olarak</a:t>
            </a:r>
            <a:r>
              <a:rPr dirty="0" smtClean="0"/>
              <a:t> </a:t>
            </a:r>
            <a:r>
              <a:rPr dirty="0" err="1" smtClean="0"/>
              <a:t>indirir</a:t>
            </a:r>
            <a:r>
              <a:rPr dirty="0" smtClean="0"/>
              <a:t>.</a:t>
            </a:r>
          </a:p>
          <a:p>
            <a:pPr marL="0" indent="0">
              <a:buNone/>
              <a:defRPr/>
            </a:pPr>
            <a:r>
              <a:rPr dirty="0" smtClean="0"/>
              <a:t>2.5 </a:t>
            </a:r>
            <a:r>
              <a:rPr dirty="0" err="1" smtClean="0"/>
              <a:t>Yüz</a:t>
            </a:r>
            <a:r>
              <a:rPr dirty="0" smtClean="0"/>
              <a:t> </a:t>
            </a:r>
            <a:r>
              <a:rPr dirty="0" err="1" smtClean="0"/>
              <a:t>üstü</a:t>
            </a:r>
            <a:r>
              <a:rPr dirty="0" smtClean="0"/>
              <a:t> </a:t>
            </a:r>
            <a:r>
              <a:rPr dirty="0" err="1" smtClean="0"/>
              <a:t>yatırıldığında</a:t>
            </a:r>
            <a:r>
              <a:rPr dirty="0" smtClean="0"/>
              <a:t> </a:t>
            </a:r>
            <a:r>
              <a:rPr dirty="0" err="1" smtClean="0"/>
              <a:t>dizlerini</a:t>
            </a:r>
            <a:r>
              <a:rPr dirty="0" smtClean="0"/>
              <a:t> </a:t>
            </a:r>
            <a:r>
              <a:rPr dirty="0" err="1" smtClean="0"/>
              <a:t>karnına</a:t>
            </a:r>
            <a:r>
              <a:rPr dirty="0" smtClean="0"/>
              <a:t> </a:t>
            </a:r>
            <a:r>
              <a:rPr dirty="0" err="1" smtClean="0"/>
              <a:t>çeker</a:t>
            </a:r>
            <a:r>
              <a:rPr dirty="0" smtClean="0"/>
              <a:t>.</a:t>
            </a:r>
          </a:p>
          <a:p>
            <a:pPr marL="0" indent="0">
              <a:buNone/>
              <a:defRPr/>
            </a:pPr>
            <a:r>
              <a:rPr b="1" dirty="0" err="1" smtClean="0"/>
              <a:t>Materyal</a:t>
            </a:r>
            <a:r>
              <a:rPr b="1" dirty="0" smtClean="0"/>
              <a:t>:</a:t>
            </a:r>
            <a:r>
              <a:rPr dirty="0" smtClean="0"/>
              <a:t> CD </a:t>
            </a:r>
            <a:r>
              <a:rPr dirty="0" err="1" smtClean="0"/>
              <a:t>çalar</a:t>
            </a:r>
            <a:r>
              <a:rPr dirty="0" smtClean="0"/>
              <a:t>, </a:t>
            </a:r>
            <a:r>
              <a:rPr dirty="0" err="1" smtClean="0"/>
              <a:t>bebek</a:t>
            </a:r>
            <a:r>
              <a:rPr dirty="0" smtClean="0"/>
              <a:t> </a:t>
            </a:r>
            <a:r>
              <a:rPr dirty="0" err="1" smtClean="0"/>
              <a:t>cd’si</a:t>
            </a:r>
            <a:endParaRPr dirty="0" smtClean="0"/>
          </a:p>
          <a:p>
            <a:pPr marL="0" indent="0">
              <a:buNone/>
              <a:defRPr/>
            </a:pPr>
            <a:r>
              <a:rPr b="1" dirty="0" smtClean="0"/>
              <a:t> </a:t>
            </a:r>
            <a:endParaRPr dirty="0" smtClean="0"/>
          </a:p>
          <a:p>
            <a:pPr marL="0" indent="0">
              <a:buNone/>
              <a:defRPr/>
            </a:pPr>
            <a:r>
              <a:rPr b="1" dirty="0" err="1" smtClean="0"/>
              <a:t>Uygulama</a:t>
            </a:r>
            <a:r>
              <a:rPr b="1" dirty="0" smtClean="0"/>
              <a:t>:</a:t>
            </a:r>
            <a:r>
              <a:rPr dirty="0" smtClean="0"/>
              <a:t> </a:t>
            </a:r>
            <a:r>
              <a:rPr dirty="0" err="1" smtClean="0"/>
              <a:t>Yetişkin</a:t>
            </a:r>
            <a:r>
              <a:rPr dirty="0" smtClean="0"/>
              <a:t> </a:t>
            </a:r>
            <a:r>
              <a:rPr dirty="0" err="1" smtClean="0"/>
              <a:t>bebeğin</a:t>
            </a:r>
            <a:r>
              <a:rPr dirty="0" smtClean="0"/>
              <a:t> </a:t>
            </a:r>
            <a:r>
              <a:rPr dirty="0" err="1" smtClean="0"/>
              <a:t>uyanık</a:t>
            </a:r>
            <a:r>
              <a:rPr dirty="0" smtClean="0"/>
              <a:t> </a:t>
            </a:r>
            <a:r>
              <a:rPr dirty="0" err="1" smtClean="0"/>
              <a:t>ve</a:t>
            </a:r>
            <a:r>
              <a:rPr dirty="0" smtClean="0"/>
              <a:t> </a:t>
            </a:r>
            <a:r>
              <a:rPr dirty="0" err="1" smtClean="0"/>
              <a:t>keyfinin</a:t>
            </a:r>
            <a:r>
              <a:rPr dirty="0" smtClean="0"/>
              <a:t> </a:t>
            </a:r>
            <a:r>
              <a:rPr dirty="0" err="1" smtClean="0"/>
              <a:t>yerinde</a:t>
            </a:r>
            <a:r>
              <a:rPr dirty="0" smtClean="0"/>
              <a:t> </a:t>
            </a:r>
            <a:r>
              <a:rPr dirty="0" err="1" smtClean="0"/>
              <a:t>olduğu</a:t>
            </a:r>
            <a:r>
              <a:rPr dirty="0" smtClean="0"/>
              <a:t> </a:t>
            </a:r>
            <a:r>
              <a:rPr dirty="0" err="1" smtClean="0"/>
              <a:t>bir</a:t>
            </a:r>
            <a:r>
              <a:rPr dirty="0" smtClean="0"/>
              <a:t> </a:t>
            </a:r>
            <a:r>
              <a:rPr dirty="0" err="1" smtClean="0"/>
              <a:t>sırada</a:t>
            </a:r>
            <a:r>
              <a:rPr dirty="0" smtClean="0"/>
              <a:t> CD </a:t>
            </a:r>
            <a:r>
              <a:rPr dirty="0" err="1" smtClean="0"/>
              <a:t>çalardan</a:t>
            </a:r>
            <a:r>
              <a:rPr dirty="0" smtClean="0"/>
              <a:t> </a:t>
            </a:r>
            <a:r>
              <a:rPr dirty="0" err="1" smtClean="0"/>
              <a:t>bebeğinin</a:t>
            </a:r>
            <a:r>
              <a:rPr dirty="0" smtClean="0"/>
              <a:t> </a:t>
            </a:r>
            <a:r>
              <a:rPr dirty="0" err="1" smtClean="0"/>
              <a:t>hoşuna</a:t>
            </a:r>
            <a:r>
              <a:rPr dirty="0" smtClean="0"/>
              <a:t> </a:t>
            </a:r>
            <a:r>
              <a:rPr dirty="0" err="1" smtClean="0"/>
              <a:t>gidecek</a:t>
            </a:r>
            <a:r>
              <a:rPr dirty="0" smtClean="0"/>
              <a:t> </a:t>
            </a:r>
            <a:r>
              <a:rPr dirty="0" err="1" smtClean="0"/>
              <a:t>bebekler</a:t>
            </a:r>
            <a:r>
              <a:rPr dirty="0" smtClean="0"/>
              <a:t> </a:t>
            </a:r>
            <a:r>
              <a:rPr dirty="0" err="1" smtClean="0"/>
              <a:t>için</a:t>
            </a:r>
            <a:r>
              <a:rPr dirty="0" smtClean="0"/>
              <a:t> </a:t>
            </a:r>
            <a:r>
              <a:rPr dirty="0" err="1" smtClean="0"/>
              <a:t>hazırlanmış</a:t>
            </a:r>
            <a:r>
              <a:rPr dirty="0" smtClean="0"/>
              <a:t> </a:t>
            </a:r>
            <a:r>
              <a:rPr dirty="0" err="1" smtClean="0"/>
              <a:t>klasik</a:t>
            </a:r>
            <a:r>
              <a:rPr dirty="0" smtClean="0"/>
              <a:t> </a:t>
            </a:r>
            <a:r>
              <a:rPr dirty="0" err="1" smtClean="0"/>
              <a:t>müzikler</a:t>
            </a:r>
            <a:r>
              <a:rPr dirty="0" smtClean="0"/>
              <a:t>, </a:t>
            </a:r>
            <a:r>
              <a:rPr dirty="0" err="1" smtClean="0"/>
              <a:t>ninniler</a:t>
            </a:r>
            <a:r>
              <a:rPr dirty="0" smtClean="0"/>
              <a:t>, </a:t>
            </a:r>
            <a:r>
              <a:rPr dirty="0" err="1" smtClean="0"/>
              <a:t>doğa</a:t>
            </a:r>
            <a:r>
              <a:rPr dirty="0" smtClean="0"/>
              <a:t> </a:t>
            </a:r>
            <a:r>
              <a:rPr dirty="0" err="1" smtClean="0"/>
              <a:t>sesleri</a:t>
            </a:r>
            <a:r>
              <a:rPr dirty="0" smtClean="0"/>
              <a:t> </a:t>
            </a:r>
            <a:r>
              <a:rPr dirty="0" err="1" smtClean="0"/>
              <a:t>ya</a:t>
            </a:r>
            <a:r>
              <a:rPr dirty="0" smtClean="0"/>
              <a:t> da </a:t>
            </a:r>
            <a:r>
              <a:rPr dirty="0" err="1" smtClean="0"/>
              <a:t>bebek</a:t>
            </a:r>
            <a:r>
              <a:rPr dirty="0" smtClean="0"/>
              <a:t> </a:t>
            </a:r>
            <a:r>
              <a:rPr dirty="0" err="1" smtClean="0"/>
              <a:t>ve</a:t>
            </a:r>
            <a:r>
              <a:rPr dirty="0" smtClean="0"/>
              <a:t> </a:t>
            </a:r>
            <a:r>
              <a:rPr dirty="0" err="1" smtClean="0"/>
              <a:t>çocuk</a:t>
            </a:r>
            <a:r>
              <a:rPr dirty="0" smtClean="0"/>
              <a:t> </a:t>
            </a:r>
            <a:r>
              <a:rPr dirty="0" err="1" smtClean="0"/>
              <a:t>şarkılarını</a:t>
            </a:r>
            <a:r>
              <a:rPr dirty="0" smtClean="0"/>
              <a:t> </a:t>
            </a:r>
            <a:r>
              <a:rPr dirty="0" err="1" smtClean="0"/>
              <a:t>içeren</a:t>
            </a:r>
            <a:r>
              <a:rPr dirty="0" smtClean="0"/>
              <a:t> </a:t>
            </a:r>
            <a:r>
              <a:rPr dirty="0" err="1" smtClean="0"/>
              <a:t>bir</a:t>
            </a:r>
            <a:r>
              <a:rPr dirty="0" smtClean="0"/>
              <a:t> </a:t>
            </a:r>
            <a:r>
              <a:rPr dirty="0" err="1" smtClean="0"/>
              <a:t>müzik</a:t>
            </a:r>
            <a:r>
              <a:rPr i="1" dirty="0" smtClean="0"/>
              <a:t> </a:t>
            </a:r>
            <a:r>
              <a:rPr dirty="0" err="1" smtClean="0"/>
              <a:t>açar</a:t>
            </a:r>
            <a:r>
              <a:rPr dirty="0" smtClean="0"/>
              <a:t>. </a:t>
            </a:r>
            <a:r>
              <a:rPr dirty="0" err="1" smtClean="0"/>
              <a:t>Öncelikle</a:t>
            </a:r>
            <a:r>
              <a:rPr dirty="0" smtClean="0"/>
              <a:t> </a:t>
            </a:r>
            <a:r>
              <a:rPr dirty="0" err="1" smtClean="0"/>
              <a:t>bebeğin</a:t>
            </a:r>
            <a:r>
              <a:rPr dirty="0" smtClean="0"/>
              <a:t>, </a:t>
            </a:r>
            <a:r>
              <a:rPr dirty="0" err="1" smtClean="0"/>
              <a:t>müzik</a:t>
            </a:r>
            <a:r>
              <a:rPr dirty="0" smtClean="0"/>
              <a:t> </a:t>
            </a:r>
            <a:r>
              <a:rPr dirty="0" err="1" smtClean="0"/>
              <a:t>başladıktan</a:t>
            </a:r>
            <a:r>
              <a:rPr dirty="0" smtClean="0"/>
              <a:t> </a:t>
            </a:r>
            <a:r>
              <a:rPr dirty="0" err="1" smtClean="0"/>
              <a:t>sonraki</a:t>
            </a:r>
            <a:r>
              <a:rPr dirty="0" smtClean="0"/>
              <a:t> </a:t>
            </a:r>
            <a:r>
              <a:rPr dirty="0" err="1" smtClean="0"/>
              <a:t>tepkilerini</a:t>
            </a:r>
            <a:r>
              <a:rPr dirty="0" smtClean="0"/>
              <a:t> </a:t>
            </a:r>
            <a:r>
              <a:rPr dirty="0" err="1" smtClean="0"/>
              <a:t>gözlemler</a:t>
            </a:r>
            <a:r>
              <a:rPr dirty="0" smtClean="0"/>
              <a:t>. </a:t>
            </a:r>
            <a:r>
              <a:rPr dirty="0" err="1" smtClean="0"/>
              <a:t>Daha</a:t>
            </a:r>
            <a:r>
              <a:rPr dirty="0" smtClean="0"/>
              <a:t> </a:t>
            </a:r>
            <a:r>
              <a:rPr dirty="0" err="1" smtClean="0"/>
              <a:t>sonra</a:t>
            </a:r>
            <a:r>
              <a:rPr dirty="0" smtClean="0"/>
              <a:t> </a:t>
            </a:r>
            <a:r>
              <a:rPr dirty="0" err="1" smtClean="0"/>
              <a:t>bebeğini</a:t>
            </a:r>
            <a:r>
              <a:rPr dirty="0" smtClean="0"/>
              <a:t> </a:t>
            </a:r>
            <a:r>
              <a:rPr dirty="0" err="1" smtClean="0"/>
              <a:t>yüz</a:t>
            </a:r>
            <a:r>
              <a:rPr dirty="0" smtClean="0"/>
              <a:t> </a:t>
            </a:r>
            <a:r>
              <a:rPr dirty="0" err="1" smtClean="0"/>
              <a:t>üstü</a:t>
            </a:r>
            <a:r>
              <a:rPr dirty="0" smtClean="0"/>
              <a:t> </a:t>
            </a:r>
            <a:r>
              <a:rPr dirty="0" err="1" smtClean="0"/>
              <a:t>pozisyona</a:t>
            </a:r>
            <a:r>
              <a:rPr dirty="0" smtClean="0"/>
              <a:t> </a:t>
            </a:r>
            <a:r>
              <a:rPr dirty="0" err="1" smtClean="0"/>
              <a:t>yatırır</a:t>
            </a:r>
            <a:r>
              <a:rPr dirty="0" smtClean="0"/>
              <a:t>. </a:t>
            </a:r>
            <a:r>
              <a:rPr dirty="0" err="1" smtClean="0"/>
              <a:t>Bebeğinin</a:t>
            </a:r>
            <a:r>
              <a:rPr dirty="0" smtClean="0"/>
              <a:t> </a:t>
            </a:r>
            <a:r>
              <a:rPr dirty="0" err="1" smtClean="0"/>
              <a:t>bir</a:t>
            </a:r>
            <a:r>
              <a:rPr dirty="0" smtClean="0"/>
              <a:t> </a:t>
            </a:r>
            <a:r>
              <a:rPr dirty="0" err="1" smtClean="0"/>
              <a:t>taraftan</a:t>
            </a:r>
            <a:r>
              <a:rPr dirty="0" smtClean="0"/>
              <a:t> </a:t>
            </a:r>
            <a:r>
              <a:rPr dirty="0" err="1" smtClean="0"/>
              <a:t>sırtına</a:t>
            </a:r>
            <a:r>
              <a:rPr dirty="0" smtClean="0"/>
              <a:t> </a:t>
            </a:r>
            <a:r>
              <a:rPr dirty="0" err="1" smtClean="0"/>
              <a:t>hafif</a:t>
            </a:r>
            <a:r>
              <a:rPr dirty="0" smtClean="0"/>
              <a:t> </a:t>
            </a:r>
            <a:r>
              <a:rPr dirty="0" err="1" smtClean="0"/>
              <a:t>hafif</a:t>
            </a:r>
            <a:r>
              <a:rPr dirty="0" smtClean="0"/>
              <a:t> </a:t>
            </a:r>
            <a:r>
              <a:rPr dirty="0" err="1" smtClean="0"/>
              <a:t>masaj</a:t>
            </a:r>
            <a:r>
              <a:rPr dirty="0" smtClean="0"/>
              <a:t> </a:t>
            </a:r>
            <a:r>
              <a:rPr dirty="0" err="1" smtClean="0"/>
              <a:t>yaparken</a:t>
            </a:r>
            <a:r>
              <a:rPr dirty="0" smtClean="0"/>
              <a:t>, </a:t>
            </a:r>
            <a:r>
              <a:rPr dirty="0" err="1" smtClean="0"/>
              <a:t>diğer</a:t>
            </a:r>
            <a:r>
              <a:rPr dirty="0" smtClean="0"/>
              <a:t> </a:t>
            </a:r>
            <a:r>
              <a:rPr dirty="0" err="1" smtClean="0"/>
              <a:t>taraftan</a:t>
            </a:r>
            <a:r>
              <a:rPr dirty="0" smtClean="0"/>
              <a:t> </a:t>
            </a:r>
            <a:r>
              <a:rPr dirty="0" err="1" smtClean="0"/>
              <a:t>bebeğinin</a:t>
            </a:r>
            <a:r>
              <a:rPr dirty="0" smtClean="0"/>
              <a:t> </a:t>
            </a:r>
            <a:r>
              <a:rPr dirty="0" err="1" smtClean="0"/>
              <a:t>dizlerini</a:t>
            </a:r>
            <a:r>
              <a:rPr dirty="0" smtClean="0"/>
              <a:t> </a:t>
            </a:r>
            <a:r>
              <a:rPr dirty="0" err="1" smtClean="0"/>
              <a:t>karnına</a:t>
            </a:r>
            <a:r>
              <a:rPr dirty="0" smtClean="0"/>
              <a:t> </a:t>
            </a:r>
            <a:r>
              <a:rPr dirty="0" err="1" smtClean="0"/>
              <a:t>doğru</a:t>
            </a:r>
            <a:r>
              <a:rPr dirty="0" smtClean="0"/>
              <a:t> </a:t>
            </a:r>
            <a:r>
              <a:rPr dirty="0" err="1" smtClean="0"/>
              <a:t>çekip</a:t>
            </a:r>
            <a:r>
              <a:rPr dirty="0" smtClean="0"/>
              <a:t> </a:t>
            </a:r>
            <a:r>
              <a:rPr dirty="0" err="1" smtClean="0"/>
              <a:t>çekmediğini</a:t>
            </a:r>
            <a:r>
              <a:rPr dirty="0" smtClean="0"/>
              <a:t> </a:t>
            </a:r>
            <a:r>
              <a:rPr dirty="0" err="1" smtClean="0"/>
              <a:t>ve</a:t>
            </a:r>
            <a:r>
              <a:rPr dirty="0" smtClean="0"/>
              <a:t> </a:t>
            </a:r>
            <a:r>
              <a:rPr dirty="0" err="1" smtClean="0"/>
              <a:t>başını</a:t>
            </a:r>
            <a:r>
              <a:rPr dirty="0" smtClean="0"/>
              <a:t> </a:t>
            </a:r>
            <a:r>
              <a:rPr dirty="0" err="1" smtClean="0"/>
              <a:t>kaldırma</a:t>
            </a:r>
            <a:r>
              <a:rPr dirty="0" smtClean="0"/>
              <a:t> </a:t>
            </a:r>
            <a:r>
              <a:rPr dirty="0" err="1" smtClean="0"/>
              <a:t>çabasının</a:t>
            </a:r>
            <a:r>
              <a:rPr dirty="0" smtClean="0"/>
              <a:t> </a:t>
            </a:r>
            <a:r>
              <a:rPr dirty="0" err="1" smtClean="0"/>
              <a:t>olup</a:t>
            </a:r>
            <a:r>
              <a:rPr dirty="0" smtClean="0"/>
              <a:t> </a:t>
            </a:r>
            <a:r>
              <a:rPr dirty="0" err="1" smtClean="0"/>
              <a:t>olmadığını</a:t>
            </a:r>
            <a:r>
              <a:rPr dirty="0" smtClean="0"/>
              <a:t> </a:t>
            </a:r>
            <a:r>
              <a:rPr dirty="0" err="1" smtClean="0"/>
              <a:t>gözlemler</a:t>
            </a:r>
            <a:r>
              <a:rPr dirty="0" smtClean="0"/>
              <a:t>. </a:t>
            </a:r>
          </a:p>
          <a:p>
            <a:pPr marL="0" indent="0">
              <a:buNone/>
              <a:defRPr/>
            </a:pPr>
            <a:r>
              <a:rPr b="1" dirty="0" err="1" smtClean="0"/>
              <a:t>Uyarılan</a:t>
            </a:r>
            <a:r>
              <a:rPr b="1" dirty="0" smtClean="0"/>
              <a:t> </a:t>
            </a:r>
            <a:r>
              <a:rPr b="1" dirty="0" err="1" smtClean="0"/>
              <a:t>Duyular</a:t>
            </a:r>
            <a:r>
              <a:rPr b="1" dirty="0" smtClean="0"/>
              <a:t>:</a:t>
            </a:r>
            <a:r>
              <a:rPr dirty="0" smtClean="0"/>
              <a:t> </a:t>
            </a:r>
            <a:r>
              <a:rPr dirty="0" err="1" smtClean="0"/>
              <a:t>Görme</a:t>
            </a:r>
            <a:r>
              <a:rPr dirty="0" smtClean="0"/>
              <a:t>, </a:t>
            </a:r>
            <a:r>
              <a:rPr dirty="0" err="1" smtClean="0"/>
              <a:t>işitme</a:t>
            </a:r>
            <a:r>
              <a:rPr dirty="0" smtClean="0"/>
              <a:t>, </a:t>
            </a:r>
            <a:r>
              <a:rPr dirty="0" err="1" smtClean="0"/>
              <a:t>dokunma</a:t>
            </a:r>
            <a:r>
              <a:rPr dirty="0" smtClean="0"/>
              <a:t>  </a:t>
            </a:r>
            <a:endParaRPr dirty="0"/>
          </a:p>
        </p:txBody>
      </p:sp>
    </p:spTree>
    <p:extLst>
      <p:ext uri="{BB962C8B-B14F-4D97-AF65-F5344CB8AC3E}">
        <p14:creationId xmlns:p14="http://schemas.microsoft.com/office/powerpoint/2010/main" val="22183249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3</a:t>
            </a:r>
            <a:endParaRPr lang="tr-TR" altLang="tr-TR" smtClean="0"/>
          </a:p>
        </p:txBody>
      </p:sp>
      <p:sp>
        <p:nvSpPr>
          <p:cNvPr id="6" name="Text Placeholder 5"/>
          <p:cNvSpPr>
            <a:spLocks noGrp="1"/>
          </p:cNvSpPr>
          <p:nvPr>
            <p:ph idx="1"/>
          </p:nvPr>
        </p:nvSpPr>
        <p:spPr/>
        <p:txBody>
          <a:bodyPr>
            <a:normAutofit fontScale="47500" lnSpcReduction="20000"/>
          </a:bodyPr>
          <a:lstStyle/>
          <a:p>
            <a:pPr marL="0" indent="0">
              <a:buNone/>
              <a:defRPr/>
            </a:pPr>
            <a:r>
              <a:rPr i="1" smtClean="0"/>
              <a:t>	</a:t>
            </a:r>
            <a:r>
              <a:rPr b="1" smtClean="0"/>
              <a:t> Etkinlik Adı: </a:t>
            </a:r>
            <a:r>
              <a:rPr smtClean="0"/>
              <a:t>Burada Komik Şeyler Oluyor</a:t>
            </a:r>
          </a:p>
          <a:p>
            <a:pPr marL="0" indent="0">
              <a:buNone/>
              <a:defRPr/>
            </a:pPr>
            <a:r>
              <a:rPr b="1" smtClean="0"/>
              <a:t>Uygulama Yaşı: </a:t>
            </a:r>
            <a:r>
              <a:rPr smtClean="0"/>
              <a:t>3 ay</a:t>
            </a:r>
          </a:p>
          <a:p>
            <a:pPr marL="0" indent="0">
              <a:buNone/>
              <a:defRPr/>
            </a:pPr>
            <a:r>
              <a:rPr b="1" smtClean="0"/>
              <a:t>Gelişim Göstergeleri: </a:t>
            </a:r>
            <a:endParaRPr smtClean="0"/>
          </a:p>
          <a:p>
            <a:pPr marL="0" indent="0">
              <a:buNone/>
              <a:defRPr/>
            </a:pPr>
            <a:r>
              <a:rPr b="1" i="1" smtClean="0"/>
              <a:t>Dil Gelişimi</a:t>
            </a:r>
            <a:endParaRPr smtClean="0"/>
          </a:p>
          <a:p>
            <a:pPr marL="0" indent="0">
              <a:buNone/>
              <a:defRPr/>
            </a:pPr>
            <a:r>
              <a:rPr smtClean="0"/>
              <a:t>3.1 Farklı sesler çıkarır.</a:t>
            </a:r>
          </a:p>
          <a:p>
            <a:pPr marL="0" indent="0">
              <a:buNone/>
              <a:defRPr/>
            </a:pPr>
            <a:r>
              <a:rPr smtClean="0"/>
              <a:t>3.3 Konuşan kişiye ve ses çıkaran nesneye sesli tepki verir.</a:t>
            </a:r>
          </a:p>
          <a:p>
            <a:pPr marL="0" indent="0">
              <a:buNone/>
              <a:defRPr/>
            </a:pPr>
            <a:r>
              <a:rPr b="1" i="1" smtClean="0"/>
              <a:t>Sosyal Duygusal Gelişim</a:t>
            </a:r>
            <a:endParaRPr smtClean="0"/>
          </a:p>
          <a:p>
            <a:pPr marL="0" indent="0">
              <a:buNone/>
              <a:defRPr/>
            </a:pPr>
            <a:r>
              <a:rPr smtClean="0"/>
              <a:t>3.1 Farklı jest ve mimiklere tepki verir.</a:t>
            </a:r>
          </a:p>
          <a:p>
            <a:pPr marL="0" indent="0">
              <a:buNone/>
              <a:defRPr/>
            </a:pPr>
            <a:r>
              <a:rPr smtClean="0"/>
              <a:t>3.2 Sesli güler.</a:t>
            </a:r>
          </a:p>
          <a:p>
            <a:pPr marL="0" indent="0">
              <a:buNone/>
              <a:defRPr/>
            </a:pPr>
            <a:r>
              <a:rPr b="1" smtClean="0"/>
              <a:t>Materyal</a:t>
            </a:r>
            <a:r>
              <a:rPr smtClean="0"/>
              <a:t>: -</a:t>
            </a:r>
          </a:p>
          <a:p>
            <a:pPr marL="0" indent="0">
              <a:buNone/>
              <a:defRPr/>
            </a:pPr>
            <a:r>
              <a:rPr smtClean="0"/>
              <a:t> </a:t>
            </a:r>
          </a:p>
          <a:p>
            <a:pPr marL="0" indent="0">
              <a:buNone/>
              <a:defRPr/>
            </a:pPr>
            <a:r>
              <a:rPr b="1" smtClean="0"/>
              <a:t>Uygulama:</a:t>
            </a:r>
            <a:r>
              <a:rPr smtClean="0"/>
              <a:t> Yetişkin bebeğin keyfinin yerinde olduğu bir sırada bebeği sırt üstü pozisyonda yatırır. Bebeğin yaklaşık 30-40 cm uzağından bebekle öncelikle yumuşak bir ses tonuyla konuşmaya başlar. Bebeğin dikkatini çekip kendisine odaklandığını gördükten sonra yetişkin bir taraftan farklı ses tonları diğer taraftan da gülümseme, gözlerini açma, şaşırma, kaşlarını çatma gibi farklı mimikleri kullanmaya özen gösterir. Bu sırada kendisi konuştukça bebeğin de konuşuyormuş gibi ağız hareketleri yapıp yapmadığını, yetişkinin sesine karşılık farklı sesler çıkarıp çıkarmadığını, gülümsemesinin ya da sesli gülmesinin olup olmadığını gözlemler. Etkinlik bebeğin ilgisinin devam ettiği sürece sürdürülür.</a:t>
            </a:r>
          </a:p>
          <a:p>
            <a:pPr marL="0" indent="0">
              <a:buNone/>
              <a:defRPr/>
            </a:pPr>
            <a:r>
              <a:rPr b="1" smtClean="0"/>
              <a:t>Uyarılan Duyular</a:t>
            </a:r>
            <a:r>
              <a:rPr smtClean="0"/>
              <a:t>: Görme, işitme</a:t>
            </a:r>
          </a:p>
          <a:p>
            <a:pPr marL="0" indent="0">
              <a:buNone/>
              <a:defRPr/>
            </a:pPr>
            <a:r>
              <a:rPr smtClean="0"/>
              <a:t> </a:t>
            </a:r>
            <a:endParaRPr/>
          </a:p>
        </p:txBody>
      </p:sp>
    </p:spTree>
    <p:extLst>
      <p:ext uri="{BB962C8B-B14F-4D97-AF65-F5344CB8AC3E}">
        <p14:creationId xmlns:p14="http://schemas.microsoft.com/office/powerpoint/2010/main" val="29495832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ETKİNLİK ÖRNEĞİ 4</a:t>
            </a:r>
            <a:endParaRPr lang="tr-TR" altLang="tr-TR" smtClean="0"/>
          </a:p>
        </p:txBody>
      </p:sp>
      <p:sp>
        <p:nvSpPr>
          <p:cNvPr id="6" name="Text Placeholder 5"/>
          <p:cNvSpPr>
            <a:spLocks noGrp="1"/>
          </p:cNvSpPr>
          <p:nvPr>
            <p:ph idx="1"/>
          </p:nvPr>
        </p:nvSpPr>
        <p:spPr/>
        <p:txBody>
          <a:bodyPr>
            <a:normAutofit fontScale="40000" lnSpcReduction="20000"/>
          </a:bodyPr>
          <a:lstStyle/>
          <a:p>
            <a:pPr marL="0" indent="0">
              <a:buNone/>
              <a:defRPr/>
            </a:pPr>
            <a:r>
              <a:rPr i="1" smtClean="0"/>
              <a:t>	</a:t>
            </a:r>
            <a:r>
              <a:rPr b="1" smtClean="0"/>
              <a:t>Etkinlik Adı: </a:t>
            </a:r>
            <a:r>
              <a:rPr smtClean="0"/>
              <a:t>Her Şeyin Tadını Çok Merak Ediyorum</a:t>
            </a:r>
          </a:p>
          <a:p>
            <a:pPr marL="0" indent="0">
              <a:buNone/>
              <a:defRPr/>
            </a:pPr>
            <a:r>
              <a:rPr b="1" smtClean="0"/>
              <a:t>Uygulama Yaşı: </a:t>
            </a:r>
            <a:r>
              <a:rPr smtClean="0"/>
              <a:t>4. ay</a:t>
            </a:r>
          </a:p>
          <a:p>
            <a:pPr marL="0" indent="0">
              <a:buNone/>
              <a:defRPr/>
            </a:pPr>
            <a:r>
              <a:rPr b="1" smtClean="0"/>
              <a:t>Gelişim Göstergeleri: </a:t>
            </a:r>
            <a:endParaRPr smtClean="0"/>
          </a:p>
          <a:p>
            <a:pPr marL="0" indent="0">
              <a:buNone/>
              <a:defRPr/>
            </a:pPr>
            <a:r>
              <a:rPr b="1" i="1" smtClean="0"/>
              <a:t>Bilişsel Gelişim</a:t>
            </a:r>
            <a:endParaRPr smtClean="0"/>
          </a:p>
          <a:p>
            <a:pPr marL="0" indent="0">
              <a:buNone/>
              <a:defRPr/>
            </a:pPr>
            <a:r>
              <a:rPr smtClean="0"/>
              <a:t>4.1. Elindeki nesne alındığında arar.</a:t>
            </a:r>
          </a:p>
          <a:p>
            <a:pPr marL="0" indent="0">
              <a:buNone/>
              <a:defRPr/>
            </a:pPr>
            <a:r>
              <a:rPr smtClean="0"/>
              <a:t>4.2. Elindeki nesne alındığında almak için elini uzatır.</a:t>
            </a:r>
          </a:p>
          <a:p>
            <a:pPr marL="0" indent="0">
              <a:buNone/>
              <a:defRPr/>
            </a:pPr>
            <a:r>
              <a:rPr b="1" i="1" smtClean="0"/>
              <a:t>Sosyal Duygusal Gelişim</a:t>
            </a:r>
            <a:endParaRPr smtClean="0"/>
          </a:p>
          <a:p>
            <a:pPr marL="0" indent="0">
              <a:buNone/>
              <a:defRPr/>
            </a:pPr>
            <a:r>
              <a:rPr smtClean="0"/>
              <a:t>4.1. Görme alanına giren sesli nesnelere / varlıklara ilgi gösterir.</a:t>
            </a:r>
          </a:p>
          <a:p>
            <a:pPr marL="0" indent="0">
              <a:buNone/>
              <a:defRPr/>
            </a:pPr>
            <a:r>
              <a:rPr smtClean="0"/>
              <a:t>4.2. Görme alanına giren hareketli nesnelere / varlıklara ilgi gösterir.</a:t>
            </a:r>
          </a:p>
          <a:p>
            <a:pPr marL="0" indent="0">
              <a:buNone/>
              <a:defRPr/>
            </a:pPr>
            <a:r>
              <a:rPr b="1" i="1" smtClean="0"/>
              <a:t>İnce Motor Gelişim</a:t>
            </a:r>
            <a:endParaRPr smtClean="0"/>
          </a:p>
          <a:p>
            <a:pPr marL="0" indent="0">
              <a:buNone/>
              <a:defRPr/>
            </a:pPr>
            <a:r>
              <a:rPr smtClean="0"/>
              <a:t>4.1. Görme alanı içindeki nesneyi alır.</a:t>
            </a:r>
          </a:p>
          <a:p>
            <a:pPr marL="0" indent="0">
              <a:buNone/>
              <a:defRPr/>
            </a:pPr>
            <a:r>
              <a:rPr smtClean="0"/>
              <a:t>4.2 Elindeki nesneyi ağzına götürür.</a:t>
            </a:r>
          </a:p>
          <a:p>
            <a:pPr marL="0" indent="0">
              <a:buNone/>
              <a:defRPr/>
            </a:pPr>
            <a:r>
              <a:rPr b="1" smtClean="0"/>
              <a:t>Materyal:</a:t>
            </a:r>
            <a:r>
              <a:rPr smtClean="0"/>
              <a:t> Farklı renk ve dokuda çıngıraklar</a:t>
            </a:r>
          </a:p>
          <a:p>
            <a:pPr marL="0" indent="0">
              <a:buNone/>
              <a:defRPr/>
            </a:pPr>
            <a:r>
              <a:rPr smtClean="0"/>
              <a:t> </a:t>
            </a:r>
          </a:p>
          <a:p>
            <a:pPr marL="0" indent="0">
              <a:buNone/>
              <a:defRPr/>
            </a:pPr>
            <a:r>
              <a:rPr b="1" smtClean="0"/>
              <a:t>Uygulama:</a:t>
            </a:r>
            <a:r>
              <a:rPr smtClean="0"/>
              <a:t> Yetişkin bebeği sırt üstü yatırır ve eline bebeğin çıngıraklarından birini alır. Bir taraftan bebek ile sakin bir ses tonuyla konuşurken diğer taraftan da çıngırağı bebeğin görme alanında, orta hatta hafif hafif sallar. Bebeğin çıngırağı fark etmesini bekler. Bebek çıngırağı fark edince yetişkin sallamayı bırakır ve bebeğin çıngırağa uzanmaya çalışması için onu teşvik eder. Bunun için çıngırağı bebeğin eline dokundurabilir. Bebek çıngırağı eline alınca yetişkin ağzına götürüp götürmediğini izler. Bir süre sonra yetişkin bebeğin elinden çıngırağı yavaşça alarak bebeğin çıngırağı yeniden almak için uzanıp uzanmadığını gözlemler. Yetişkin aynı oyuna farklı dokunsal özelliği olan bir çıngırakla devam eder.</a:t>
            </a:r>
          </a:p>
          <a:p>
            <a:pPr marL="0" indent="0">
              <a:buNone/>
              <a:defRPr/>
            </a:pPr>
            <a:r>
              <a:rPr b="1" smtClean="0"/>
              <a:t>Uyarılan Duyular:</a:t>
            </a:r>
            <a:r>
              <a:rPr smtClean="0"/>
              <a:t> Görme, işitme, dokunma, proprioseptif</a:t>
            </a:r>
            <a:endParaRPr/>
          </a:p>
        </p:txBody>
      </p:sp>
    </p:spTree>
    <p:extLst>
      <p:ext uri="{BB962C8B-B14F-4D97-AF65-F5344CB8AC3E}">
        <p14:creationId xmlns:p14="http://schemas.microsoft.com/office/powerpoint/2010/main" val="38956535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169</Words>
  <Application>Microsoft Office PowerPoint</Application>
  <PresentationFormat>Ekran Gösterisi (4:3)</PresentationFormat>
  <Paragraphs>301</Paragraphs>
  <Slides>24</Slides>
  <Notes>1</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Ofis Teması</vt:lpstr>
      <vt:lpstr>Duyuların gelişimini destekleyici müdahale programının sunulması</vt:lpstr>
      <vt:lpstr> BEBEKLİK VE İLK ÇOCUKLUK DÖNEMİNE YÖNELİK ETKİNLİK ÖRNEKLERİ </vt:lpstr>
      <vt:lpstr>  </vt:lpstr>
      <vt:lpstr>  </vt:lpstr>
      <vt:lpstr>  </vt:lpstr>
      <vt:lpstr> ETKİNLİK ÖRNEĞİ 1</vt:lpstr>
      <vt:lpstr> ETKİNLİK ÖRNEĞİ 2</vt:lpstr>
      <vt:lpstr> ETKİNLİK ÖRNEĞİ 3</vt:lpstr>
      <vt:lpstr> ETKİNLİK ÖRNEĞİ 4</vt:lpstr>
      <vt:lpstr> ETKİNLİK ÖRNEĞİ 5</vt:lpstr>
      <vt:lpstr> ETKİNLİK ÖRNEĞİ 6</vt:lpstr>
      <vt:lpstr> ETKİNLİK ÖRNEĞİ 7</vt:lpstr>
      <vt:lpstr> ETKİNLİK ÖRNEĞİ 8</vt:lpstr>
      <vt:lpstr> ETKİNLİK ÖRNEĞİ 9</vt:lpstr>
      <vt:lpstr> ETKİNLİK ÖRNEĞİ 10</vt:lpstr>
      <vt:lpstr> ETKİNLİK ÖRNEĞİ 11</vt:lpstr>
      <vt:lpstr> ETKİNLİK ÖRNEĞİ 12</vt:lpstr>
      <vt:lpstr> ETKİNLİK ÖRNEĞİ 13</vt:lpstr>
      <vt:lpstr> ETKİNLİK ÖRNEĞİ 14</vt:lpstr>
      <vt:lpstr> ETKİNLİK ÖRNEĞİ  15</vt:lpstr>
      <vt:lpstr> ETKİNLİK ÖRNEĞİ  16</vt:lpstr>
      <vt:lpstr> ETKİNLİK ÖRNEĞİ  17</vt:lpstr>
      <vt:lpstr> ETKİNLİK ÖRNEĞİ  18</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AYÇA</dc:creator>
  <cp:lastModifiedBy>AYÇA</cp:lastModifiedBy>
  <cp:revision>5</cp:revision>
  <dcterms:created xsi:type="dcterms:W3CDTF">2020-10-11T10:13:31Z</dcterms:created>
  <dcterms:modified xsi:type="dcterms:W3CDTF">2020-11-10T09:33:59Z</dcterms:modified>
</cp:coreProperties>
</file>