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5" name="Shape 45"/>
          <p:cNvSpPr/>
          <p:nvPr>
            <p:ph type="sldImg"/>
          </p:nvPr>
        </p:nvSpPr>
        <p:spPr>
          <a:xfrm>
            <a:off x="1143000" y="685800"/>
            <a:ext cx="4572000" cy="3429000"/>
          </a:xfrm>
          <a:prstGeom prst="rect">
            <a:avLst/>
          </a:prstGeom>
        </p:spPr>
        <p:txBody>
          <a:bodyPr/>
          <a:lstStyle/>
          <a:p>
            <a:pPr/>
          </a:p>
        </p:txBody>
      </p:sp>
      <p:sp>
        <p:nvSpPr>
          <p:cNvPr id="46" name="Shape 4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Shape 417"/>
          <p:cNvSpPr/>
          <p:nvPr>
            <p:ph type="sldImg"/>
          </p:nvPr>
        </p:nvSpPr>
        <p:spPr>
          <a:prstGeom prst="rect">
            <a:avLst/>
          </a:prstGeom>
        </p:spPr>
        <p:txBody>
          <a:bodyPr/>
          <a:lstStyle/>
          <a:p>
            <a:pPr/>
          </a:p>
        </p:txBody>
      </p:sp>
      <p:sp>
        <p:nvSpPr>
          <p:cNvPr id="418" name="Shape 418"/>
          <p:cNvSpPr/>
          <p:nvPr>
            <p:ph type="body" sz="quarter" idx="1"/>
          </p:nvPr>
        </p:nvSpPr>
        <p:spPr>
          <a:prstGeom prst="rect">
            <a:avLst/>
          </a:prstGeom>
        </p:spPr>
        <p:txBody>
          <a:bodyPr/>
          <a:lstStyle/>
          <a:p>
            <a:pPr>
              <a:spcBef>
                <a:spcPts val="0"/>
              </a:spcBef>
            </a:pPr>
            <a:r>
              <a:t>The higher the atomic number of the X Ray target, the higher the yield</a:t>
            </a:r>
          </a:p>
          <a:p>
            <a:pPr>
              <a:spcBef>
                <a:spcPts val="0"/>
              </a:spcBef>
            </a:pPr>
            <a:r>
              <a:t>The higher the incident electron energy, the higher the probability of X Ray production</a:t>
            </a:r>
          </a:p>
          <a:p>
            <a:pPr>
              <a:spcBef>
                <a:spcPts val="0"/>
              </a:spcBef>
            </a:pPr>
            <a:r>
              <a:t>At any electron energy, the probability of generating X Rays decreases with increasing X Ray energy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8" name="Slayt Numarası"/>
          <p:cNvSpPr txBox="1"/>
          <p:nvPr>
            <p:ph type="sldNum" sz="quarter" idx="2"/>
          </p:nvPr>
        </p:nvSpPr>
        <p:spPr>
          <a:xfrm>
            <a:off x="8226563" y="6407467"/>
            <a:ext cx="258625"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5" name="Slayt Numarası"/>
          <p:cNvSpPr txBox="1"/>
          <p:nvPr>
            <p:ph type="sldNum" sz="quarter" idx="2"/>
          </p:nvPr>
        </p:nvSpPr>
        <p:spPr>
          <a:xfrm>
            <a:off x="8226563" y="6407467"/>
            <a:ext cx="258625"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2" name="Slayt Numarası"/>
          <p:cNvSpPr txBox="1"/>
          <p:nvPr>
            <p:ph type="sldNum" sz="quarter" idx="2"/>
          </p:nvPr>
        </p:nvSpPr>
        <p:spPr>
          <a:xfrm>
            <a:off x="8504376" y="6109017"/>
            <a:ext cx="258624"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9" name="Slayt Numarası"/>
          <p:cNvSpPr txBox="1"/>
          <p:nvPr>
            <p:ph type="sldNum" sz="quarter" idx="2"/>
          </p:nvPr>
        </p:nvSpPr>
        <p:spPr>
          <a:xfrm>
            <a:off x="8199576" y="6342380"/>
            <a:ext cx="258624" cy="26924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aşlık Metni"/>
          <p:cNvSpPr txBox="1"/>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Başlık Metni</a:t>
            </a:r>
          </a:p>
        </p:txBody>
      </p:sp>
      <p:sp>
        <p:nvSpPr>
          <p:cNvPr id="3" name="Gövde Düzeyi Bir…"/>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924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496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6068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640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 name="ATOM VE ÇEKİRDEĞİN YAPISI"/>
          <p:cNvSpPr txBox="1"/>
          <p:nvPr>
            <p:ph type="title" idx="4294967295"/>
          </p:nvPr>
        </p:nvSpPr>
        <p:spPr>
          <a:xfrm>
            <a:off x="250825" y="1196974"/>
            <a:ext cx="8497888" cy="3240089"/>
          </a:xfrm>
          <a:prstGeom prst="rect">
            <a:avLst/>
          </a:prstGeom>
        </p:spPr>
        <p:txBody>
          <a:bodyPr>
            <a:normAutofit fontScale="100000" lnSpcReduction="0"/>
          </a:bodyPr>
          <a:lstStyle>
            <a:lvl1pPr>
              <a:defRPr>
                <a:latin typeface="Tahoma Bold"/>
                <a:ea typeface="Tahoma Bold"/>
                <a:cs typeface="Tahoma Bold"/>
                <a:sym typeface="Tahoma Bold"/>
              </a:defRPr>
            </a:lvl1pPr>
          </a:lstStyle>
          <a:p>
            <a:pPr/>
            <a:r>
              <a:t>ATOM VE ÇEKİRDEĞİN YAPISI</a:t>
            </a:r>
          </a:p>
        </p:txBody>
      </p:sp>
      <p:sp>
        <p:nvSpPr>
          <p:cNvPr id="49" name="Düzenlemek için çift tıklayın"/>
          <p:cNvSpPr txBox="1"/>
          <p:nvPr>
            <p:ph type="body" sz="quarter" idx="4294967295"/>
          </p:nvPr>
        </p:nvSpPr>
        <p:spPr>
          <a:xfrm>
            <a:off x="684212" y="4508500"/>
            <a:ext cx="7777163" cy="1439863"/>
          </a:xfrm>
          <a:prstGeom prst="rect">
            <a:avLst/>
          </a:prstGeom>
        </p:spPr>
        <p:txBody>
          <a:bodyPr>
            <a:normAutofit fontScale="100000" lnSpcReduction="0"/>
          </a:bodyPr>
          <a:lstStyle/>
          <a:p>
            <a:pPr marL="0" indent="0" algn="ctr">
              <a:lnSpc>
                <a:spcPct val="80000"/>
              </a:lnSpc>
              <a:buSzTx/>
              <a:buNone/>
              <a:defRPr b="1" sz="2800">
                <a:solidFill>
                  <a:srgbClr val="898989"/>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Atoma dışarıdan bir parçacık gönderildiğinde ( foton veya elektron demeti ),…"/>
          <p:cNvSpPr txBox="1"/>
          <p:nvPr/>
        </p:nvSpPr>
        <p:spPr>
          <a:xfrm>
            <a:off x="441007" y="692150"/>
            <a:ext cx="8406449" cy="52916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Font typeface="Arial"/>
              <a:buChar char="•"/>
              <a:defRPr b="1" sz="2800">
                <a:solidFill>
                  <a:srgbClr val="800080"/>
                </a:solidFill>
                <a:latin typeface="Times New Roman"/>
                <a:ea typeface="Times New Roman"/>
                <a:cs typeface="Times New Roman"/>
                <a:sym typeface="Times New Roman"/>
              </a:defRPr>
            </a:pPr>
            <a:r>
              <a:t> </a:t>
            </a:r>
            <a:r>
              <a:rPr b="0">
                <a:solidFill>
                  <a:srgbClr val="000000"/>
                </a:solidFill>
                <a:latin typeface="Tahoma Bold"/>
                <a:ea typeface="Tahoma Bold"/>
                <a:cs typeface="Tahoma Bold"/>
                <a:sym typeface="Tahoma Bold"/>
              </a:rPr>
              <a:t>Atoma</a:t>
            </a:r>
            <a:r>
              <a:rPr b="0" sz="1800">
                <a:solidFill>
                  <a:srgbClr val="000000"/>
                </a:solidFill>
                <a:latin typeface="Tahoma"/>
                <a:ea typeface="Tahoma"/>
                <a:cs typeface="Tahoma"/>
                <a:sym typeface="Tahoma"/>
              </a:rPr>
              <a:t> </a:t>
            </a:r>
            <a:r>
              <a:rPr b="0">
                <a:solidFill>
                  <a:srgbClr val="000000"/>
                </a:solidFill>
                <a:latin typeface="Tahoma Bold"/>
                <a:ea typeface="Tahoma Bold"/>
                <a:cs typeface="Tahoma Bold"/>
                <a:sym typeface="Tahoma Bold"/>
              </a:rPr>
              <a:t>dışarıdan bir parçacık gönderildiğinde ( foton veya elektron demeti ),</a:t>
            </a:r>
            <a:endParaRPr b="0">
              <a:latin typeface="Tahoma Bold"/>
              <a:ea typeface="Tahoma Bold"/>
              <a:cs typeface="Tahoma Bold"/>
              <a:sym typeface="Tahoma Bold"/>
            </a:endParaRPr>
          </a:p>
          <a:p>
            <a:pPr algn="just">
              <a:buSzPct val="100000"/>
              <a:buFont typeface="Arial"/>
              <a:buChar char="•"/>
              <a:defRPr sz="2800">
                <a:latin typeface="Tahoma Bold"/>
                <a:ea typeface="Tahoma Bold"/>
                <a:cs typeface="Tahoma Bold"/>
                <a:sym typeface="Tahoma Bold"/>
              </a:defRPr>
            </a:pPr>
          </a:p>
          <a:p>
            <a:pPr algn="just">
              <a:buSzPct val="100000"/>
              <a:buFont typeface="Arial"/>
              <a:buChar char="•"/>
              <a:defRPr sz="2800">
                <a:latin typeface="Tahoma Bold"/>
                <a:ea typeface="Tahoma Bold"/>
                <a:cs typeface="Tahoma Bold"/>
                <a:sym typeface="Tahoma Bold"/>
              </a:defRPr>
            </a:pPr>
            <a:r>
              <a:t> çekirdekle bulut arasındaki boşluktan dolayı, parçacığın atoma girebilmesi mümkündür. </a:t>
            </a:r>
          </a:p>
          <a:p>
            <a:pPr algn="just">
              <a:buSzPct val="100000"/>
              <a:buFont typeface="Arial"/>
              <a:buChar char="•"/>
              <a:defRPr sz="2800">
                <a:latin typeface="Tahoma Bold"/>
                <a:ea typeface="Tahoma Bold"/>
                <a:cs typeface="Tahoma Bold"/>
                <a:sym typeface="Tahoma Bold"/>
              </a:defRPr>
            </a:pPr>
          </a:p>
          <a:p>
            <a:pPr algn="just">
              <a:buSzPct val="100000"/>
              <a:buFont typeface="Arial"/>
              <a:buChar char="•"/>
              <a:defRPr sz="2800">
                <a:latin typeface="Tahoma Bold"/>
                <a:ea typeface="Tahoma Bold"/>
                <a:cs typeface="Tahoma Bold"/>
                <a:sym typeface="Tahoma Bold"/>
              </a:defRPr>
            </a:pPr>
            <a:r>
              <a:t>Gönderilen bu demete primer ( birincil ) demet,</a:t>
            </a:r>
          </a:p>
          <a:p>
            <a:pPr algn="just">
              <a:buSzPct val="100000"/>
              <a:buFont typeface="Arial"/>
              <a:buChar char="•"/>
              <a:defRPr sz="2800">
                <a:latin typeface="Tahoma Bold"/>
                <a:ea typeface="Tahoma Bold"/>
                <a:cs typeface="Tahoma Bold"/>
                <a:sym typeface="Tahoma Bold"/>
              </a:defRPr>
            </a:pPr>
          </a:p>
          <a:p>
            <a:pPr algn="just">
              <a:buSzPct val="100000"/>
              <a:buFont typeface="Arial"/>
              <a:buChar char="•"/>
              <a:defRPr sz="2800">
                <a:latin typeface="Tahoma Bold"/>
                <a:ea typeface="Tahoma Bold"/>
                <a:cs typeface="Tahoma Bold"/>
                <a:sym typeface="Tahoma Bold"/>
              </a:defRPr>
            </a:pPr>
            <a:r>
              <a:t> etkileşimler sonucu oluşan demete ise sekonder ( ikincil, saçılan ) demet denir</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Radyasyon"/>
          <p:cNvSpPr txBox="1"/>
          <p:nvPr>
            <p:ph type="title" idx="4294967295"/>
          </p:nvPr>
        </p:nvSpPr>
        <p:spPr>
          <a:xfrm>
            <a:off x="1547812" y="284162"/>
            <a:ext cx="5726113" cy="762001"/>
          </a:xfrm>
          <a:prstGeom prst="rect">
            <a:avLst/>
          </a:prstGeom>
        </p:spPr>
        <p:txBody>
          <a:bodyPr>
            <a:normAutofit fontScale="100000" lnSpcReduction="0"/>
          </a:bodyPr>
          <a:lstStyle>
            <a:lvl1pPr>
              <a:defRPr>
                <a:latin typeface="Tahoma Bold"/>
                <a:ea typeface="Tahoma Bold"/>
                <a:cs typeface="Tahoma Bold"/>
                <a:sym typeface="Tahoma Bold"/>
              </a:defRPr>
            </a:lvl1pPr>
          </a:lstStyle>
          <a:p>
            <a:pPr/>
            <a:r>
              <a:t>Radyasyon </a:t>
            </a:r>
          </a:p>
        </p:txBody>
      </p:sp>
      <p:sp>
        <p:nvSpPr>
          <p:cNvPr id="74" name="Radyasyon; Tanecik veya dalga şeklinde yayılan ve herhangi bir ortam ile etkileşime giren ışın enerjisidir.…"/>
          <p:cNvSpPr txBox="1"/>
          <p:nvPr>
            <p:ph type="body" sz="quarter" idx="4294967295"/>
          </p:nvPr>
        </p:nvSpPr>
        <p:spPr>
          <a:xfrm>
            <a:off x="323850" y="3141662"/>
            <a:ext cx="8496300" cy="1295401"/>
          </a:xfrm>
          <a:prstGeom prst="rect">
            <a:avLst/>
          </a:prstGeom>
        </p:spPr>
        <p:txBody>
          <a:bodyPr>
            <a:normAutofit fontScale="100000" lnSpcReduction="0"/>
          </a:bodyPr>
          <a:lstStyle/>
          <a:p>
            <a:pPr marL="202310" indent="-202310" algn="just" defTabSz="539495">
              <a:spcBef>
                <a:spcPts val="400"/>
              </a:spcBef>
              <a:buChar char="•"/>
              <a:defRPr b="1" sz="1887"/>
            </a:pPr>
            <a:r>
              <a:t>Radyasyon</a:t>
            </a:r>
            <a:r>
              <a:rPr b="0"/>
              <a:t>; </a:t>
            </a:r>
            <a:r>
              <a:rPr b="0">
                <a:latin typeface="Comic Sans MS"/>
                <a:ea typeface="Comic Sans MS"/>
                <a:cs typeface="Comic Sans MS"/>
                <a:sym typeface="Comic Sans MS"/>
              </a:rPr>
              <a:t>Tanecik veya dalga şeklinde yayılan ve herhangi bir ortam ile etkileşime giren ışın enerjisidir.</a:t>
            </a:r>
            <a:endParaRPr>
              <a:latin typeface="Comic Sans MS"/>
              <a:ea typeface="Comic Sans MS"/>
              <a:cs typeface="Comic Sans MS"/>
              <a:sym typeface="Comic Sans MS"/>
            </a:endParaRPr>
          </a:p>
          <a:p>
            <a:pPr marL="202310" indent="-202310" algn="just" defTabSz="539495">
              <a:spcBef>
                <a:spcPts val="400"/>
              </a:spcBef>
              <a:buChar char="•"/>
              <a:defRPr sz="1887"/>
            </a:pPr>
            <a:r>
              <a:t>atom tarafından enerjinin yayılması ve bu enerjinin boşluk içinde iletilmesi işlemidir. </a:t>
            </a:r>
          </a:p>
        </p:txBody>
      </p:sp>
      <p:pic>
        <p:nvPicPr>
          <p:cNvPr id="75" name="Elektromanyetik_spektrum" descr="Elektromanyetik_spektrum"/>
          <p:cNvPicPr>
            <a:picLocks noChangeAspect="1"/>
          </p:cNvPicPr>
          <p:nvPr/>
        </p:nvPicPr>
        <p:blipFill>
          <a:blip r:embed="rId2">
            <a:extLst/>
          </a:blip>
          <a:stretch>
            <a:fillRect/>
          </a:stretch>
        </p:blipFill>
        <p:spPr>
          <a:xfrm>
            <a:off x="323850" y="1268412"/>
            <a:ext cx="8602663" cy="1800226"/>
          </a:xfrm>
          <a:prstGeom prst="rect">
            <a:avLst/>
          </a:prstGeom>
          <a:ln w="28575">
            <a:solidFill>
              <a:srgbClr val="000000"/>
            </a:solidFill>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 name="Slayt Numarası"/>
          <p:cNvSpPr txBox="1"/>
          <p:nvPr>
            <p:ph type="sldNum" sz="quarter" idx="4294967295"/>
          </p:nvPr>
        </p:nvSpPr>
        <p:spPr>
          <a:xfrm>
            <a:off x="8199576" y="6342380"/>
            <a:ext cx="258625" cy="26924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8" name="RADYASYON ÇEŞİTLERİ"/>
          <p:cNvSpPr txBox="1"/>
          <p:nvPr>
            <p:ph type="title" idx="4294967295"/>
          </p:nvPr>
        </p:nvSpPr>
        <p:spPr>
          <a:xfrm>
            <a:off x="685800" y="609600"/>
            <a:ext cx="7772400" cy="1033463"/>
          </a:xfrm>
          <a:prstGeom prst="rect">
            <a:avLst/>
          </a:prstGeom>
        </p:spPr>
        <p:txBody>
          <a:bodyPr>
            <a:normAutofit fontScale="100000" lnSpcReduction="0"/>
          </a:bodyPr>
          <a:lstStyle/>
          <a:p>
            <a:pPr>
              <a:defRPr b="1" sz="4000">
                <a:solidFill>
                  <a:schemeClr val="accent2"/>
                </a:solidFill>
                <a:latin typeface="Arial"/>
                <a:ea typeface="Arial"/>
                <a:cs typeface="Arial"/>
                <a:sym typeface="Arial"/>
              </a:defRPr>
            </a:pPr>
            <a:r>
              <a:t>    </a:t>
            </a:r>
            <a:r>
              <a:rPr>
                <a:solidFill>
                  <a:srgbClr val="000000"/>
                </a:solidFill>
              </a:rPr>
              <a:t>RADYASYON ÇEŞİTLERİ</a:t>
            </a:r>
          </a:p>
        </p:txBody>
      </p:sp>
      <p:grpSp>
        <p:nvGrpSpPr>
          <p:cNvPr id="127" name="Grup"/>
          <p:cNvGrpSpPr/>
          <p:nvPr/>
        </p:nvGrpSpPr>
        <p:grpSpPr>
          <a:xfrm>
            <a:off x="357187" y="1714499"/>
            <a:ext cx="8461376" cy="4857751"/>
            <a:chOff x="0" y="0"/>
            <a:chExt cx="8461375" cy="4857749"/>
          </a:xfrm>
        </p:grpSpPr>
        <p:sp>
          <p:nvSpPr>
            <p:cNvPr id="79" name="Çizgi"/>
            <p:cNvSpPr/>
            <p:nvPr/>
          </p:nvSpPr>
          <p:spPr>
            <a:xfrm flipV="1">
              <a:off x="4231564" y="487770"/>
              <a:ext cx="1754" cy="467817"/>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80" name="Çizgi"/>
            <p:cNvSpPr/>
            <p:nvPr/>
          </p:nvSpPr>
          <p:spPr>
            <a:xfrm>
              <a:off x="4231564" y="487770"/>
              <a:ext cx="1754" cy="467817"/>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81" name="Çizgi"/>
            <p:cNvSpPr/>
            <p:nvPr/>
          </p:nvSpPr>
          <p:spPr>
            <a:xfrm>
              <a:off x="4059706" y="955586"/>
              <a:ext cx="171859" cy="2218"/>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82" name="Çizgi"/>
            <p:cNvSpPr/>
            <p:nvPr/>
          </p:nvSpPr>
          <p:spPr>
            <a:xfrm>
              <a:off x="4231564" y="955586"/>
              <a:ext cx="170105" cy="2218"/>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83" name="Çizgi"/>
            <p:cNvSpPr/>
            <p:nvPr/>
          </p:nvSpPr>
          <p:spPr>
            <a:xfrm flipV="1">
              <a:off x="2030729" y="1199471"/>
              <a:ext cx="1755" cy="467817"/>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84" name="Çizgi"/>
            <p:cNvSpPr/>
            <p:nvPr/>
          </p:nvSpPr>
          <p:spPr>
            <a:xfrm>
              <a:off x="2030729" y="1199471"/>
              <a:ext cx="1755" cy="467817"/>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85" name="Çizgi"/>
            <p:cNvSpPr/>
            <p:nvPr/>
          </p:nvSpPr>
          <p:spPr>
            <a:xfrm>
              <a:off x="1858871" y="1667288"/>
              <a:ext cx="171859" cy="2218"/>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86" name="Çizgi"/>
            <p:cNvSpPr/>
            <p:nvPr/>
          </p:nvSpPr>
          <p:spPr>
            <a:xfrm>
              <a:off x="2030729" y="1667288"/>
              <a:ext cx="170106" cy="2218"/>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87" name="Çizgi"/>
            <p:cNvSpPr/>
            <p:nvPr/>
          </p:nvSpPr>
          <p:spPr>
            <a:xfrm>
              <a:off x="978538" y="1911173"/>
              <a:ext cx="1754" cy="432343"/>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88" name="Dikdörtgen"/>
            <p:cNvSpPr/>
            <p:nvPr/>
          </p:nvSpPr>
          <p:spPr>
            <a:xfrm>
              <a:off x="96450" y="2343515"/>
              <a:ext cx="1762422" cy="1124090"/>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89" name="Hızlı elektronlar"/>
            <p:cNvSpPr txBox="1"/>
            <p:nvPr/>
          </p:nvSpPr>
          <p:spPr>
            <a:xfrm>
              <a:off x="261294" y="2427766"/>
              <a:ext cx="1265740"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Hızlı elektronlar</a:t>
              </a:r>
            </a:p>
          </p:txBody>
        </p:sp>
        <p:sp>
          <p:nvSpPr>
            <p:cNvPr id="90" name="Beta parçacıkları"/>
            <p:cNvSpPr txBox="1"/>
            <p:nvPr/>
          </p:nvSpPr>
          <p:spPr>
            <a:xfrm>
              <a:off x="203423" y="2744817"/>
              <a:ext cx="1322575"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Beta parçacıkları</a:t>
              </a:r>
            </a:p>
          </p:txBody>
        </p:sp>
        <p:sp>
          <p:nvSpPr>
            <p:cNvPr id="91" name="Alfa parçacıkları"/>
            <p:cNvSpPr txBox="1"/>
            <p:nvPr/>
          </p:nvSpPr>
          <p:spPr>
            <a:xfrm>
              <a:off x="229728" y="3064085"/>
              <a:ext cx="1276438"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Alfa parçacıkları</a:t>
              </a:r>
            </a:p>
          </p:txBody>
        </p:sp>
        <p:sp>
          <p:nvSpPr>
            <p:cNvPr id="92" name="Dikdörtgen"/>
            <p:cNvSpPr/>
            <p:nvPr/>
          </p:nvSpPr>
          <p:spPr>
            <a:xfrm>
              <a:off x="96450" y="2343515"/>
              <a:ext cx="1762422" cy="1124090"/>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93" name="Dikdörtgen"/>
            <p:cNvSpPr/>
            <p:nvPr/>
          </p:nvSpPr>
          <p:spPr>
            <a:xfrm>
              <a:off x="96450" y="1423402"/>
              <a:ext cx="1762422" cy="487772"/>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94" name="PARÇACIK TİPİ"/>
            <p:cNvSpPr txBox="1"/>
            <p:nvPr/>
          </p:nvSpPr>
          <p:spPr>
            <a:xfrm>
              <a:off x="263047" y="1507654"/>
              <a:ext cx="1132633"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PARÇACIK TİPİ</a:t>
              </a:r>
            </a:p>
          </p:txBody>
        </p:sp>
        <p:sp>
          <p:nvSpPr>
            <p:cNvPr id="95" name="Dikdörtgen"/>
            <p:cNvSpPr/>
            <p:nvPr/>
          </p:nvSpPr>
          <p:spPr>
            <a:xfrm>
              <a:off x="96450" y="1423402"/>
              <a:ext cx="1762422" cy="487772"/>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96" name="Çizgi"/>
            <p:cNvSpPr/>
            <p:nvPr/>
          </p:nvSpPr>
          <p:spPr>
            <a:xfrm>
              <a:off x="3082921" y="1911173"/>
              <a:ext cx="1755" cy="432343"/>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97" name="Dikdörtgen"/>
            <p:cNvSpPr/>
            <p:nvPr/>
          </p:nvSpPr>
          <p:spPr>
            <a:xfrm>
              <a:off x="2200834" y="2343515"/>
              <a:ext cx="1762422" cy="1124090"/>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98" name="X-Işınları"/>
            <p:cNvSpPr txBox="1"/>
            <p:nvPr/>
          </p:nvSpPr>
          <p:spPr>
            <a:xfrm>
              <a:off x="2693610" y="2427766"/>
              <a:ext cx="701031"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X-Işınları</a:t>
              </a:r>
            </a:p>
          </p:txBody>
        </p:sp>
        <p:sp>
          <p:nvSpPr>
            <p:cNvPr id="99" name="Gama ışınları"/>
            <p:cNvSpPr txBox="1"/>
            <p:nvPr/>
          </p:nvSpPr>
          <p:spPr>
            <a:xfrm>
              <a:off x="2486679" y="2744817"/>
              <a:ext cx="1047336"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Gama ışınları</a:t>
              </a:r>
            </a:p>
          </p:txBody>
        </p:sp>
        <p:sp>
          <p:nvSpPr>
            <p:cNvPr id="100" name="Dikdörtgen"/>
            <p:cNvSpPr/>
            <p:nvPr/>
          </p:nvSpPr>
          <p:spPr>
            <a:xfrm>
              <a:off x="2200834" y="2343515"/>
              <a:ext cx="1762422" cy="1124090"/>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1" name="Dikdörtgen"/>
            <p:cNvSpPr/>
            <p:nvPr/>
          </p:nvSpPr>
          <p:spPr>
            <a:xfrm>
              <a:off x="2200834" y="1423402"/>
              <a:ext cx="1762422" cy="487772"/>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102" name="DALGA TİPİ"/>
            <p:cNvSpPr txBox="1"/>
            <p:nvPr/>
          </p:nvSpPr>
          <p:spPr>
            <a:xfrm>
              <a:off x="2544550" y="1507654"/>
              <a:ext cx="897763"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DALGA TİPİ</a:t>
              </a:r>
            </a:p>
          </p:txBody>
        </p:sp>
        <p:sp>
          <p:nvSpPr>
            <p:cNvPr id="103" name="Dikdörtgen"/>
            <p:cNvSpPr/>
            <p:nvPr/>
          </p:nvSpPr>
          <p:spPr>
            <a:xfrm>
              <a:off x="2200834" y="1423402"/>
              <a:ext cx="1762422" cy="487772"/>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4" name="Dikdörtgen"/>
            <p:cNvSpPr/>
            <p:nvPr/>
          </p:nvSpPr>
          <p:spPr>
            <a:xfrm>
              <a:off x="-1" y="711701"/>
              <a:ext cx="4059708" cy="487771"/>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105" name="İYONLAŞTIRICI RADYASYON"/>
            <p:cNvSpPr txBox="1"/>
            <p:nvPr/>
          </p:nvSpPr>
          <p:spPr>
            <a:xfrm>
              <a:off x="638329" y="795952"/>
              <a:ext cx="2159919"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İYONLAŞTIRICI RADYASYON</a:t>
              </a:r>
            </a:p>
          </p:txBody>
        </p:sp>
        <p:sp>
          <p:nvSpPr>
            <p:cNvPr id="106" name="Dikdörtgen"/>
            <p:cNvSpPr/>
            <p:nvPr/>
          </p:nvSpPr>
          <p:spPr>
            <a:xfrm>
              <a:off x="-1" y="711701"/>
              <a:ext cx="4059708" cy="487771"/>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7" name="Çizgi"/>
            <p:cNvSpPr/>
            <p:nvPr/>
          </p:nvSpPr>
          <p:spPr>
            <a:xfrm>
              <a:off x="6430645" y="1199471"/>
              <a:ext cx="1754" cy="430126"/>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08" name="Dikdörtgen"/>
            <p:cNvSpPr/>
            <p:nvPr/>
          </p:nvSpPr>
          <p:spPr>
            <a:xfrm>
              <a:off x="5557325" y="2558577"/>
              <a:ext cx="1748393" cy="1274856"/>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109" name="Radyo dalgaları"/>
            <p:cNvSpPr txBox="1"/>
            <p:nvPr/>
          </p:nvSpPr>
          <p:spPr>
            <a:xfrm>
              <a:off x="5711647" y="2558577"/>
              <a:ext cx="1229371"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Radyo dalgaları</a:t>
              </a:r>
            </a:p>
          </p:txBody>
        </p:sp>
        <p:sp>
          <p:nvSpPr>
            <p:cNvPr id="110" name="Mikrodalgalar"/>
            <p:cNvSpPr txBox="1"/>
            <p:nvPr/>
          </p:nvSpPr>
          <p:spPr>
            <a:xfrm>
              <a:off x="5808098" y="2877845"/>
              <a:ext cx="1117936"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Mikrodalgalar</a:t>
              </a:r>
            </a:p>
          </p:txBody>
        </p:sp>
        <p:sp>
          <p:nvSpPr>
            <p:cNvPr id="111" name="Kızılötesi dalgalar"/>
            <p:cNvSpPr txBox="1"/>
            <p:nvPr/>
          </p:nvSpPr>
          <p:spPr>
            <a:xfrm>
              <a:off x="5606428" y="3194896"/>
              <a:ext cx="1391500"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Kızılötesi dalgalar</a:t>
              </a:r>
            </a:p>
          </p:txBody>
        </p:sp>
        <p:sp>
          <p:nvSpPr>
            <p:cNvPr id="112" name="Görülebilir ışık"/>
            <p:cNvSpPr txBox="1"/>
            <p:nvPr/>
          </p:nvSpPr>
          <p:spPr>
            <a:xfrm>
              <a:off x="5757242" y="3514164"/>
              <a:ext cx="1163514"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Görülebilir ışık</a:t>
              </a:r>
            </a:p>
          </p:txBody>
        </p:sp>
        <p:sp>
          <p:nvSpPr>
            <p:cNvPr id="113" name="Çizgi"/>
            <p:cNvSpPr/>
            <p:nvPr/>
          </p:nvSpPr>
          <p:spPr>
            <a:xfrm>
              <a:off x="6430645" y="2117367"/>
              <a:ext cx="1754" cy="432343"/>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14" name="Dikdörtgen"/>
            <p:cNvSpPr/>
            <p:nvPr/>
          </p:nvSpPr>
          <p:spPr>
            <a:xfrm>
              <a:off x="5550311" y="2549709"/>
              <a:ext cx="1762422" cy="1292592"/>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15" name="Dikdörtgen"/>
            <p:cNvSpPr/>
            <p:nvPr/>
          </p:nvSpPr>
          <p:spPr>
            <a:xfrm>
              <a:off x="5550311" y="1629596"/>
              <a:ext cx="1762422" cy="487772"/>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116" name="DALGA TİPİ"/>
            <p:cNvSpPr txBox="1"/>
            <p:nvPr/>
          </p:nvSpPr>
          <p:spPr>
            <a:xfrm>
              <a:off x="5894027" y="1713847"/>
              <a:ext cx="897763"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DALGA TİPİ</a:t>
              </a:r>
            </a:p>
          </p:txBody>
        </p:sp>
        <p:sp>
          <p:nvSpPr>
            <p:cNvPr id="117" name="Dikdörtgen"/>
            <p:cNvSpPr/>
            <p:nvPr/>
          </p:nvSpPr>
          <p:spPr>
            <a:xfrm>
              <a:off x="5550311" y="1629596"/>
              <a:ext cx="1762422" cy="487772"/>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18" name="Dikdörtgen"/>
            <p:cNvSpPr/>
            <p:nvPr/>
          </p:nvSpPr>
          <p:spPr>
            <a:xfrm>
              <a:off x="4401668" y="711701"/>
              <a:ext cx="4059708" cy="487771"/>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119" name="İYONLAŞTIRICI OLMAYAN RADYASYON"/>
            <p:cNvSpPr txBox="1"/>
            <p:nvPr/>
          </p:nvSpPr>
          <p:spPr>
            <a:xfrm>
              <a:off x="4498119" y="795952"/>
              <a:ext cx="3002379"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İYONLAŞTIRICI OLMAYAN RADYASYON</a:t>
              </a:r>
            </a:p>
          </p:txBody>
        </p:sp>
        <p:sp>
          <p:nvSpPr>
            <p:cNvPr id="120" name="Dikdörtgen"/>
            <p:cNvSpPr/>
            <p:nvPr/>
          </p:nvSpPr>
          <p:spPr>
            <a:xfrm>
              <a:off x="4401668" y="711701"/>
              <a:ext cx="4059708" cy="487771"/>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21" name="Dikdörtgen"/>
            <p:cNvSpPr/>
            <p:nvPr/>
          </p:nvSpPr>
          <p:spPr>
            <a:xfrm>
              <a:off x="2200834" y="0"/>
              <a:ext cx="4059707" cy="487771"/>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122" name="RADYASYON"/>
            <p:cNvSpPr txBox="1"/>
            <p:nvPr/>
          </p:nvSpPr>
          <p:spPr>
            <a:xfrm>
              <a:off x="3398579" y="84251"/>
              <a:ext cx="1174676"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a:solidFill>
                    <a:srgbClr val="FF0000"/>
                  </a:solidFill>
                </a:defRPr>
              </a:lvl1pPr>
            </a:lstStyle>
            <a:p>
              <a:pPr/>
              <a:r>
                <a:t>RADYASYON</a:t>
              </a:r>
            </a:p>
          </p:txBody>
        </p:sp>
        <p:sp>
          <p:nvSpPr>
            <p:cNvPr id="123" name="Dikdörtgen"/>
            <p:cNvSpPr/>
            <p:nvPr/>
          </p:nvSpPr>
          <p:spPr>
            <a:xfrm>
              <a:off x="2200834" y="0"/>
              <a:ext cx="4059707" cy="487771"/>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24" name="Çizgi"/>
            <p:cNvSpPr/>
            <p:nvPr/>
          </p:nvSpPr>
          <p:spPr>
            <a:xfrm>
              <a:off x="1020625" y="3514164"/>
              <a:ext cx="1755" cy="432343"/>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25" name="Dikdörtgen"/>
            <p:cNvSpPr/>
            <p:nvPr/>
          </p:nvSpPr>
          <p:spPr>
            <a:xfrm>
              <a:off x="138538" y="3946506"/>
              <a:ext cx="1762422" cy="911244"/>
            </a:xfrm>
            <a:prstGeom prst="rect">
              <a:avLst/>
            </a:prstGeom>
            <a:solidFill>
              <a:srgbClr val="FFFF00"/>
            </a:solidFill>
            <a:ln w="12700" cap="flat">
              <a:solidFill>
                <a:srgbClr val="000000"/>
              </a:solidFill>
              <a:prstDash val="solid"/>
              <a:round/>
            </a:ln>
            <a:effectLst/>
          </p:spPr>
          <p:txBody>
            <a:bodyPr wrap="square" lIns="45719" tIns="45719" rIns="45719" bIns="45719" numCol="1" anchor="t">
              <a:noAutofit/>
            </a:bodyPr>
            <a:lstStyle/>
            <a:p>
              <a:pPr/>
            </a:p>
          </p:txBody>
        </p:sp>
        <p:sp>
          <p:nvSpPr>
            <p:cNvPr id="126" name="Dolaylı iyonlaştırıcı…"/>
            <p:cNvSpPr txBox="1"/>
            <p:nvPr/>
          </p:nvSpPr>
          <p:spPr>
            <a:xfrm>
              <a:off x="121001" y="4072883"/>
              <a:ext cx="1736118"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defRPr b="1" sz="1400"/>
              </a:pPr>
              <a:r>
                <a:t>Dolaylı iyonlaştırıcı</a:t>
              </a:r>
            </a:p>
            <a:p>
              <a:pPr>
                <a:defRPr b="1" sz="1400"/>
              </a:pPr>
              <a:r>
                <a:t>Nötron parçacıkları</a:t>
              </a: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Düzenlemek için çift tıklayın"/>
          <p:cNvSpPr txBox="1"/>
          <p:nvPr>
            <p:ph type="body" idx="4294967295"/>
          </p:nvPr>
        </p:nvSpPr>
        <p:spPr>
          <a:xfrm>
            <a:off x="457200" y="0"/>
            <a:ext cx="8229600" cy="6126163"/>
          </a:xfrm>
          <a:prstGeom prst="rect">
            <a:avLst/>
          </a:prstGeom>
        </p:spPr>
        <p:txBody>
          <a:bodyPr>
            <a:normAutofit fontScale="100000" lnSpcReduction="0"/>
          </a:bodyPr>
          <a:lstStyle/>
          <a:p>
            <a:pPr>
              <a:buChar char="•"/>
            </a:pPr>
          </a:p>
        </p:txBody>
      </p:sp>
      <p:pic>
        <p:nvPicPr>
          <p:cNvPr id="130" name="14-Electromagnetic-Spectrum" descr="14-Electromagnetic-Spectrum"/>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Enerji Spektrumu"/>
          <p:cNvSpPr txBox="1"/>
          <p:nvPr>
            <p:ph type="title" idx="4294967295"/>
          </p:nvPr>
        </p:nvSpPr>
        <p:spPr>
          <a:xfrm>
            <a:off x="457200" y="704850"/>
            <a:ext cx="8229600" cy="866775"/>
          </a:xfrm>
          <a:prstGeom prst="rect">
            <a:avLst/>
          </a:prstGeom>
        </p:spPr>
        <p:txBody>
          <a:bodyPr>
            <a:normAutofit fontScale="100000" lnSpcReduction="0"/>
          </a:bodyPr>
          <a:lstStyle>
            <a:lvl1pPr>
              <a:defRPr sz="4900">
                <a:latin typeface="Tahoma Bold"/>
                <a:ea typeface="Tahoma Bold"/>
                <a:cs typeface="Tahoma Bold"/>
                <a:sym typeface="Tahoma Bold"/>
              </a:defRPr>
            </a:lvl1pPr>
          </a:lstStyle>
          <a:p>
            <a:pPr/>
            <a:r>
              <a:t>Enerji Spektrumu</a:t>
            </a:r>
          </a:p>
        </p:txBody>
      </p:sp>
      <p:pic>
        <p:nvPicPr>
          <p:cNvPr id="133" name="image.png" descr="image.png"/>
          <p:cNvPicPr>
            <a:picLocks noChangeAspect="1"/>
          </p:cNvPicPr>
          <p:nvPr/>
        </p:nvPicPr>
        <p:blipFill>
          <a:blip r:embed="rId2">
            <a:extLst/>
          </a:blip>
          <a:stretch>
            <a:fillRect/>
          </a:stretch>
        </p:blipFill>
        <p:spPr>
          <a:xfrm>
            <a:off x="457200" y="1857375"/>
            <a:ext cx="8229600" cy="45958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Enerji Spektrumu"/>
          <p:cNvSpPr txBox="1"/>
          <p:nvPr>
            <p:ph type="title" idx="4294967295"/>
          </p:nvPr>
        </p:nvSpPr>
        <p:spPr>
          <a:xfrm>
            <a:off x="457200" y="274637"/>
            <a:ext cx="8229600" cy="1143001"/>
          </a:xfrm>
          <a:prstGeom prst="rect">
            <a:avLst/>
          </a:prstGeom>
        </p:spPr>
        <p:txBody>
          <a:bodyPr>
            <a:normAutofit fontScale="100000" lnSpcReduction="0"/>
          </a:bodyPr>
          <a:lstStyle>
            <a:lvl1pPr>
              <a:defRPr sz="5400">
                <a:latin typeface="Tahoma Bold"/>
                <a:ea typeface="Tahoma Bold"/>
                <a:cs typeface="Tahoma Bold"/>
                <a:sym typeface="Tahoma Bold"/>
              </a:defRPr>
            </a:lvl1pPr>
          </a:lstStyle>
          <a:p>
            <a:pPr/>
            <a:r>
              <a:t>Enerji Spektrumu</a:t>
            </a:r>
          </a:p>
        </p:txBody>
      </p:sp>
      <p:pic>
        <p:nvPicPr>
          <p:cNvPr id="136" name="image.png" descr="image.png"/>
          <p:cNvPicPr>
            <a:picLocks noChangeAspect="1"/>
          </p:cNvPicPr>
          <p:nvPr/>
        </p:nvPicPr>
        <p:blipFill>
          <a:blip r:embed="rId2">
            <a:extLst/>
          </a:blip>
          <a:stretch>
            <a:fillRect/>
          </a:stretch>
        </p:blipFill>
        <p:spPr>
          <a:xfrm>
            <a:off x="457200" y="1484312"/>
            <a:ext cx="8229600" cy="50403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RADYASYON TÜRLERİ"/>
          <p:cNvSpPr txBox="1"/>
          <p:nvPr>
            <p:ph type="title" idx="4294967295"/>
          </p:nvPr>
        </p:nvSpPr>
        <p:spPr>
          <a:xfrm>
            <a:off x="250825" y="188912"/>
            <a:ext cx="8893175" cy="719138"/>
          </a:xfrm>
          <a:prstGeom prst="rect">
            <a:avLst/>
          </a:prstGeom>
        </p:spPr>
        <p:txBody>
          <a:bodyPr>
            <a:normAutofit fontScale="100000" lnSpcReduction="0"/>
          </a:bodyPr>
          <a:lstStyle>
            <a:lvl1pPr>
              <a:defRPr sz="3200">
                <a:latin typeface="Tahoma Bold"/>
                <a:ea typeface="Tahoma Bold"/>
                <a:cs typeface="Tahoma Bold"/>
                <a:sym typeface="Tahoma Bold"/>
              </a:defRPr>
            </a:lvl1pPr>
          </a:lstStyle>
          <a:p>
            <a:pPr/>
            <a:r>
              <a:t>RADYASYON TÜRLERİ</a:t>
            </a:r>
          </a:p>
        </p:txBody>
      </p:sp>
      <p:sp>
        <p:nvSpPr>
          <p:cNvPr id="139" name="Elektromanyetik Radyasyonlar…"/>
          <p:cNvSpPr txBox="1"/>
          <p:nvPr>
            <p:ph type="body" idx="4294967295"/>
          </p:nvPr>
        </p:nvSpPr>
        <p:spPr>
          <a:xfrm>
            <a:off x="468312" y="908050"/>
            <a:ext cx="8281988" cy="5257800"/>
          </a:xfrm>
          <a:prstGeom prst="rect">
            <a:avLst/>
          </a:prstGeom>
        </p:spPr>
        <p:txBody>
          <a:bodyPr>
            <a:normAutofit fontScale="100000" lnSpcReduction="0"/>
          </a:bodyPr>
          <a:lstStyle/>
          <a:p>
            <a:pPr marL="322325" indent="-322325" defTabSz="859536">
              <a:spcBef>
                <a:spcPts val="600"/>
              </a:spcBef>
              <a:buChar char="•"/>
              <a:defRPr sz="2632">
                <a:latin typeface="Tahoma Bold"/>
                <a:ea typeface="Tahoma Bold"/>
                <a:cs typeface="Tahoma Bold"/>
                <a:sym typeface="Tahoma Bold"/>
              </a:defRPr>
            </a:pPr>
            <a:r>
              <a:t>Elektromanyetik Radyasyonlar </a:t>
            </a:r>
          </a:p>
          <a:p>
            <a:pPr marL="322325" indent="-322325" defTabSz="859536">
              <a:spcBef>
                <a:spcPts val="600"/>
              </a:spcBef>
              <a:buSzTx/>
              <a:buNone/>
              <a:defRPr sz="2632">
                <a:latin typeface="Tahoma"/>
                <a:ea typeface="Tahoma"/>
                <a:cs typeface="Tahoma"/>
                <a:sym typeface="Tahoma"/>
              </a:defRPr>
            </a:pPr>
            <a:r>
              <a:t>    </a:t>
            </a:r>
            <a:r>
              <a:t>1)</a:t>
            </a:r>
            <a:r>
              <a:t> </a:t>
            </a:r>
            <a:r>
              <a:t>X ışınlar</a:t>
            </a:r>
            <a:r>
              <a:t>ı</a:t>
            </a:r>
          </a:p>
          <a:p>
            <a:pPr marL="322325" indent="-322325" defTabSz="859536">
              <a:spcBef>
                <a:spcPts val="600"/>
              </a:spcBef>
              <a:buSzTx/>
              <a:buNone/>
              <a:defRPr sz="2632">
                <a:latin typeface="Tahoma"/>
                <a:ea typeface="Tahoma"/>
                <a:cs typeface="Tahoma"/>
                <a:sym typeface="Tahoma"/>
              </a:defRPr>
            </a:pPr>
            <a:r>
              <a:t>    </a:t>
            </a:r>
            <a:r>
              <a:t>2)</a:t>
            </a:r>
            <a:r>
              <a:t> </a:t>
            </a:r>
            <a:r>
              <a:t>Gama ışınları</a:t>
            </a:r>
          </a:p>
          <a:p>
            <a:pPr marL="322325" indent="-322325" defTabSz="859536">
              <a:buSzTx/>
              <a:buNone/>
              <a:defRPr sz="2632">
                <a:latin typeface="Tahoma"/>
                <a:ea typeface="Tahoma"/>
                <a:cs typeface="Tahoma"/>
                <a:sym typeface="Tahoma"/>
              </a:defRPr>
            </a:pPr>
          </a:p>
          <a:p>
            <a:pPr marL="322325" indent="-322325" defTabSz="859536">
              <a:spcBef>
                <a:spcPts val="600"/>
              </a:spcBef>
              <a:buChar char="•"/>
              <a:defRPr sz="2632">
                <a:latin typeface="Tahoma Bold"/>
                <a:ea typeface="Tahoma Bold"/>
                <a:cs typeface="Tahoma Bold"/>
                <a:sym typeface="Tahoma Bold"/>
              </a:defRPr>
            </a:pPr>
            <a:r>
              <a:t>Partiküler (Parçacık) Radyasyonlar</a:t>
            </a:r>
          </a:p>
          <a:p>
            <a:pPr marL="322325" indent="-322325" defTabSz="859536">
              <a:spcBef>
                <a:spcPts val="600"/>
              </a:spcBef>
              <a:buSzTx/>
              <a:buNone/>
              <a:defRPr sz="2632">
                <a:latin typeface="Tahoma"/>
                <a:ea typeface="Tahoma"/>
                <a:cs typeface="Tahoma"/>
                <a:sym typeface="Tahoma"/>
              </a:defRPr>
            </a:pPr>
            <a:r>
              <a:t>    1) Elektronlar</a:t>
            </a:r>
          </a:p>
          <a:p>
            <a:pPr marL="322325" indent="-322325" defTabSz="859536">
              <a:spcBef>
                <a:spcPts val="600"/>
              </a:spcBef>
              <a:buSzTx/>
              <a:buNone/>
              <a:defRPr sz="2632">
                <a:latin typeface="Tahoma"/>
                <a:ea typeface="Tahoma"/>
                <a:cs typeface="Tahoma"/>
                <a:sym typeface="Tahoma"/>
              </a:defRPr>
            </a:pPr>
            <a:r>
              <a:t>    2) Protonlar</a:t>
            </a:r>
          </a:p>
          <a:p>
            <a:pPr marL="322325" indent="-322325" defTabSz="859536">
              <a:spcBef>
                <a:spcPts val="600"/>
              </a:spcBef>
              <a:buSzTx/>
              <a:buNone/>
              <a:defRPr sz="2632">
                <a:latin typeface="Tahoma"/>
                <a:ea typeface="Tahoma"/>
                <a:cs typeface="Tahoma"/>
                <a:sym typeface="Tahoma"/>
              </a:defRPr>
            </a:pPr>
            <a:r>
              <a:t>    3) Alfa partikülleri</a:t>
            </a:r>
          </a:p>
          <a:p>
            <a:pPr marL="322325" indent="-322325" defTabSz="859536">
              <a:spcBef>
                <a:spcPts val="600"/>
              </a:spcBef>
              <a:buSzTx/>
              <a:buNone/>
              <a:defRPr sz="2632">
                <a:latin typeface="Tahoma"/>
                <a:ea typeface="Tahoma"/>
                <a:cs typeface="Tahoma"/>
                <a:sym typeface="Tahoma"/>
              </a:defRPr>
            </a:pPr>
            <a:r>
              <a:t>    4) Nötronlar                 </a:t>
            </a:r>
          </a:p>
          <a:p>
            <a:pPr marL="322325" indent="-322325" defTabSz="859536">
              <a:spcBef>
                <a:spcPts val="600"/>
              </a:spcBef>
              <a:buSzTx/>
              <a:buNone/>
              <a:defRPr sz="2632">
                <a:latin typeface="Tahoma"/>
                <a:ea typeface="Tahoma"/>
                <a:cs typeface="Tahoma"/>
                <a:sym typeface="Tahoma"/>
              </a:defRPr>
            </a:pPr>
            <a:r>
              <a:t>    5) Ağır yüklü iyonlar</a:t>
            </a:r>
          </a:p>
          <a:p>
            <a:pPr marL="322325" indent="-322325" defTabSz="859536">
              <a:spcBef>
                <a:spcPts val="600"/>
              </a:spcBef>
              <a:buSzTx/>
              <a:buNone/>
              <a:defRPr sz="2632"/>
            </a:pPr>
            <a:r>
              <a:t>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RADYASYON TİPLERİ"/>
          <p:cNvSpPr txBox="1"/>
          <p:nvPr>
            <p:ph type="title" idx="4294967295"/>
          </p:nvPr>
        </p:nvSpPr>
        <p:spPr>
          <a:xfrm>
            <a:off x="457200" y="274637"/>
            <a:ext cx="8229600" cy="1143001"/>
          </a:xfrm>
          <a:prstGeom prst="rect">
            <a:avLst/>
          </a:prstGeom>
        </p:spPr>
        <p:txBody>
          <a:bodyPr>
            <a:normAutofit fontScale="100000" lnSpcReduction="0"/>
          </a:bodyPr>
          <a:lstStyle>
            <a:lvl1pPr>
              <a:defRPr>
                <a:latin typeface="Tahoma Bold"/>
                <a:ea typeface="Tahoma Bold"/>
                <a:cs typeface="Tahoma Bold"/>
                <a:sym typeface="Tahoma Bold"/>
              </a:defRPr>
            </a:lvl1pPr>
          </a:lstStyle>
          <a:p>
            <a:pPr/>
            <a:r>
              <a:t>RADYASYON TİPLERİ</a:t>
            </a:r>
          </a:p>
        </p:txBody>
      </p:sp>
      <p:sp>
        <p:nvSpPr>
          <p:cNvPr id="142" name="X ışınları ve gama ışınları = FOTON…"/>
          <p:cNvSpPr txBox="1"/>
          <p:nvPr>
            <p:ph type="body" idx="4294967295"/>
          </p:nvPr>
        </p:nvSpPr>
        <p:spPr>
          <a:xfrm>
            <a:off x="468312" y="1844675"/>
            <a:ext cx="8229601" cy="4525963"/>
          </a:xfrm>
          <a:prstGeom prst="rect">
            <a:avLst/>
          </a:prstGeom>
        </p:spPr>
        <p:txBody>
          <a:bodyPr>
            <a:normAutofit fontScale="100000" lnSpcReduction="0"/>
          </a:bodyPr>
          <a:lstStyle/>
          <a:p>
            <a:pPr>
              <a:buChar char="•"/>
              <a:defRPr>
                <a:latin typeface="Tahoma"/>
                <a:ea typeface="Tahoma"/>
                <a:cs typeface="Tahoma"/>
                <a:sym typeface="Tahoma"/>
              </a:defRPr>
            </a:pPr>
            <a:r>
              <a:t>X ışınları ve gama ışınları = FOTON</a:t>
            </a:r>
          </a:p>
          <a:p>
            <a:pPr>
              <a:buChar char="•"/>
              <a:defRPr>
                <a:latin typeface="Tahoma"/>
                <a:ea typeface="Tahoma"/>
                <a:cs typeface="Tahoma"/>
                <a:sym typeface="Tahoma"/>
              </a:defRPr>
            </a:pPr>
            <a:r>
              <a:t>elektronlar</a:t>
            </a:r>
            <a:r>
              <a:t> </a:t>
            </a:r>
            <a:r>
              <a:t>ve beta partiküller    </a:t>
            </a:r>
            <a:r>
              <a:t>- </a:t>
            </a:r>
            <a:r>
              <a:t>negatif yüklü</a:t>
            </a:r>
          </a:p>
          <a:p>
            <a:pPr>
              <a:buChar char="•"/>
              <a:defRPr>
                <a:latin typeface="Tahoma"/>
                <a:ea typeface="Tahoma"/>
                <a:cs typeface="Tahoma"/>
                <a:sym typeface="Tahoma"/>
              </a:defRPr>
            </a:pPr>
            <a:r>
              <a:t>nötronlar</a:t>
            </a:r>
          </a:p>
          <a:p>
            <a:pPr>
              <a:buChar char="•"/>
              <a:defRPr>
                <a:latin typeface="Tahoma"/>
                <a:ea typeface="Tahoma"/>
                <a:cs typeface="Tahoma"/>
                <a:sym typeface="Tahoma"/>
              </a:defRPr>
            </a:pPr>
            <a:r>
              <a:t>proton – pozitif yüklü</a:t>
            </a:r>
          </a:p>
          <a:p>
            <a:pPr>
              <a:buChar char="•"/>
              <a:defRPr>
                <a:latin typeface="Tahoma"/>
                <a:ea typeface="Tahoma"/>
                <a:cs typeface="Tahoma"/>
                <a:sym typeface="Tahoma"/>
              </a:defRPr>
            </a:pPr>
            <a:r>
              <a:t>Alfa partiküller ve ağır yüklü partiküller</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image.png" descr="image.png"/>
          <p:cNvPicPr>
            <a:picLocks noChangeAspect="1"/>
          </p:cNvPicPr>
          <p:nvPr/>
        </p:nvPicPr>
        <p:blipFill>
          <a:blip r:embed="rId2">
            <a:extLst/>
          </a:blip>
          <a:stretch>
            <a:fillRect/>
          </a:stretch>
        </p:blipFill>
        <p:spPr>
          <a:xfrm>
            <a:off x="250825" y="549275"/>
            <a:ext cx="8642350" cy="5903913"/>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ELEKTROMANYETİK RADYASYON"/>
          <p:cNvSpPr txBox="1"/>
          <p:nvPr/>
        </p:nvSpPr>
        <p:spPr>
          <a:xfrm>
            <a:off x="1304607" y="2636837"/>
            <a:ext cx="6317298" cy="13631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u="sng">
                <a:latin typeface="Times New Roman"/>
                <a:ea typeface="Times New Roman"/>
                <a:cs typeface="Times New Roman"/>
                <a:sym typeface="Times New Roman"/>
              </a:defRPr>
            </a:lvl1pPr>
          </a:lstStyle>
          <a:p>
            <a:pPr/>
            <a:r>
              <a:t>ELEKTROMANYETİK RADYASYON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 name="ATOMUN YAPISI"/>
          <p:cNvSpPr txBox="1"/>
          <p:nvPr/>
        </p:nvSpPr>
        <p:spPr>
          <a:xfrm>
            <a:off x="1522094" y="404812"/>
            <a:ext cx="5956937"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u="sng">
                <a:latin typeface="Tahoma Bold"/>
                <a:ea typeface="Tahoma Bold"/>
                <a:cs typeface="Tahoma Bold"/>
                <a:sym typeface="Tahoma Bold"/>
              </a:defRPr>
            </a:lvl1pPr>
          </a:lstStyle>
          <a:p>
            <a:pPr/>
            <a:r>
              <a:t>ATOMUN YAPISI</a:t>
            </a:r>
          </a:p>
        </p:txBody>
      </p:sp>
      <p:pic>
        <p:nvPicPr>
          <p:cNvPr id="52" name="image.png" descr="image.png"/>
          <p:cNvPicPr>
            <a:picLocks noChangeAspect="1"/>
          </p:cNvPicPr>
          <p:nvPr/>
        </p:nvPicPr>
        <p:blipFill>
          <a:blip r:embed="rId2">
            <a:extLst/>
          </a:blip>
          <a:stretch>
            <a:fillRect/>
          </a:stretch>
        </p:blipFill>
        <p:spPr>
          <a:xfrm>
            <a:off x="250825" y="1341437"/>
            <a:ext cx="8353425" cy="5183188"/>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ELEKTROMANYETİK RADYASYON"/>
          <p:cNvSpPr txBox="1"/>
          <p:nvPr>
            <p:ph type="title" idx="4294967295"/>
          </p:nvPr>
        </p:nvSpPr>
        <p:spPr>
          <a:xfrm>
            <a:off x="468312" y="476249"/>
            <a:ext cx="8229601" cy="1143002"/>
          </a:xfrm>
          <a:prstGeom prst="rect">
            <a:avLst/>
          </a:prstGeom>
        </p:spPr>
        <p:txBody>
          <a:bodyPr>
            <a:normAutofit fontScale="100000" lnSpcReduction="0"/>
          </a:bodyPr>
          <a:lstStyle>
            <a:lvl1pPr>
              <a:defRPr sz="3600">
                <a:latin typeface="Tahoma Bold"/>
                <a:ea typeface="Tahoma Bold"/>
                <a:cs typeface="Tahoma Bold"/>
                <a:sym typeface="Tahoma Bold"/>
              </a:defRPr>
            </a:lvl1pPr>
          </a:lstStyle>
          <a:p>
            <a:pPr/>
            <a:r>
              <a:t>ELEKTROMANYETİK RADYASYON</a:t>
            </a:r>
          </a:p>
        </p:txBody>
      </p:sp>
      <p:pic>
        <p:nvPicPr>
          <p:cNvPr id="149" name="bd06978_" descr="bd06978_"/>
          <p:cNvPicPr>
            <a:picLocks noChangeAspect="1"/>
          </p:cNvPicPr>
          <p:nvPr/>
        </p:nvPicPr>
        <p:blipFill>
          <a:blip r:embed="rId2">
            <a:extLst/>
          </a:blip>
          <a:stretch>
            <a:fillRect/>
          </a:stretch>
        </p:blipFill>
        <p:spPr>
          <a:xfrm>
            <a:off x="468312" y="3933825"/>
            <a:ext cx="1079501" cy="1038225"/>
          </a:xfrm>
          <a:prstGeom prst="rect">
            <a:avLst/>
          </a:prstGeom>
          <a:ln w="12700">
            <a:miter lim="400000"/>
          </a:ln>
        </p:spPr>
      </p:pic>
      <p:pic>
        <p:nvPicPr>
          <p:cNvPr id="150" name="na00842_" descr="na00842_"/>
          <p:cNvPicPr>
            <a:picLocks noChangeAspect="1"/>
          </p:cNvPicPr>
          <p:nvPr/>
        </p:nvPicPr>
        <p:blipFill>
          <a:blip r:embed="rId3">
            <a:extLst/>
          </a:blip>
          <a:stretch>
            <a:fillRect/>
          </a:stretch>
        </p:blipFill>
        <p:spPr>
          <a:xfrm>
            <a:off x="2339975" y="3789362"/>
            <a:ext cx="1235075" cy="1439863"/>
          </a:xfrm>
          <a:prstGeom prst="rect">
            <a:avLst/>
          </a:prstGeom>
          <a:ln w="12700">
            <a:miter lim="400000"/>
          </a:ln>
        </p:spPr>
      </p:pic>
      <p:pic>
        <p:nvPicPr>
          <p:cNvPr id="151" name="hh01149_" descr="hh01149_"/>
          <p:cNvPicPr>
            <a:picLocks noChangeAspect="1"/>
          </p:cNvPicPr>
          <p:nvPr/>
        </p:nvPicPr>
        <p:blipFill>
          <a:blip r:embed="rId4">
            <a:extLst/>
          </a:blip>
          <a:stretch>
            <a:fillRect/>
          </a:stretch>
        </p:blipFill>
        <p:spPr>
          <a:xfrm>
            <a:off x="3924300" y="3789362"/>
            <a:ext cx="1441450" cy="1406526"/>
          </a:xfrm>
          <a:prstGeom prst="rect">
            <a:avLst/>
          </a:prstGeom>
          <a:ln w="12700">
            <a:miter lim="400000"/>
          </a:ln>
        </p:spPr>
      </p:pic>
      <p:pic>
        <p:nvPicPr>
          <p:cNvPr id="152" name="hh00916_" descr="hh00916_"/>
          <p:cNvPicPr>
            <a:picLocks noChangeAspect="1"/>
          </p:cNvPicPr>
          <p:nvPr/>
        </p:nvPicPr>
        <p:blipFill>
          <a:blip r:embed="rId5">
            <a:extLst/>
          </a:blip>
          <a:stretch>
            <a:fillRect/>
          </a:stretch>
        </p:blipFill>
        <p:spPr>
          <a:xfrm>
            <a:off x="6011862" y="4149725"/>
            <a:ext cx="1079501" cy="1009650"/>
          </a:xfrm>
          <a:prstGeom prst="rect">
            <a:avLst/>
          </a:prstGeom>
          <a:ln w="12700">
            <a:miter lim="400000"/>
          </a:ln>
        </p:spPr>
      </p:pic>
      <p:pic>
        <p:nvPicPr>
          <p:cNvPr id="153" name="en00906_" descr="en00906_"/>
          <p:cNvPicPr>
            <a:picLocks noChangeAspect="1"/>
          </p:cNvPicPr>
          <p:nvPr/>
        </p:nvPicPr>
        <p:blipFill>
          <a:blip r:embed="rId6">
            <a:extLst/>
          </a:blip>
          <a:stretch>
            <a:fillRect/>
          </a:stretch>
        </p:blipFill>
        <p:spPr>
          <a:xfrm>
            <a:off x="7667625" y="4005262"/>
            <a:ext cx="977900" cy="1028701"/>
          </a:xfrm>
          <a:prstGeom prst="rect">
            <a:avLst/>
          </a:prstGeom>
          <a:ln w="12700">
            <a:miter lim="400000"/>
          </a:ln>
        </p:spPr>
      </p:pic>
      <p:grpSp>
        <p:nvGrpSpPr>
          <p:cNvPr id="159" name="Grup"/>
          <p:cNvGrpSpPr/>
          <p:nvPr/>
        </p:nvGrpSpPr>
        <p:grpSpPr>
          <a:xfrm>
            <a:off x="1187450" y="2163743"/>
            <a:ext cx="6959600" cy="634846"/>
            <a:chOff x="0" y="0"/>
            <a:chExt cx="6959600" cy="634845"/>
          </a:xfrm>
        </p:grpSpPr>
        <p:grpSp>
          <p:nvGrpSpPr>
            <p:cNvPr id="157" name="Grup"/>
            <p:cNvGrpSpPr/>
            <p:nvPr/>
          </p:nvGrpSpPr>
          <p:grpSpPr>
            <a:xfrm>
              <a:off x="0" y="-1"/>
              <a:ext cx="5791200" cy="634847"/>
              <a:chOff x="0" y="0"/>
              <a:chExt cx="5791200" cy="634845"/>
            </a:xfrm>
          </p:grpSpPr>
          <p:sp>
            <p:nvSpPr>
              <p:cNvPr id="154" name="Çizgi"/>
              <p:cNvSpPr/>
              <p:nvPr/>
            </p:nvSpPr>
            <p:spPr>
              <a:xfrm>
                <a:off x="0" y="5575"/>
                <a:ext cx="450850" cy="618979"/>
              </a:xfrm>
              <a:custGeom>
                <a:avLst/>
                <a:gdLst/>
                <a:ahLst/>
                <a:cxnLst>
                  <a:cxn ang="0">
                    <a:pos x="wd2" y="hd2"/>
                  </a:cxn>
                  <a:cxn ang="5400000">
                    <a:pos x="wd2" y="hd2"/>
                  </a:cxn>
                  <a:cxn ang="10800000">
                    <a:pos x="wd2" y="hd2"/>
                  </a:cxn>
                  <a:cxn ang="16200000">
                    <a:pos x="wd2" y="hd2"/>
                  </a:cxn>
                </a:cxnLst>
                <a:rect l="0" t="0" r="r" b="b"/>
                <a:pathLst>
                  <a:path w="21600" h="21002" fill="norm" stroke="1" extrusionOk="0">
                    <a:moveTo>
                      <a:pt x="0" y="19849"/>
                    </a:moveTo>
                    <a:cubicBezTo>
                      <a:pt x="989" y="16402"/>
                      <a:pt x="1977" y="13008"/>
                      <a:pt x="2738" y="10369"/>
                    </a:cubicBezTo>
                    <a:cubicBezTo>
                      <a:pt x="3499" y="7729"/>
                      <a:pt x="4107" y="5467"/>
                      <a:pt x="4563" y="3905"/>
                    </a:cubicBezTo>
                    <a:cubicBezTo>
                      <a:pt x="5020" y="2343"/>
                      <a:pt x="5096" y="1750"/>
                      <a:pt x="5476" y="1104"/>
                    </a:cubicBezTo>
                    <a:cubicBezTo>
                      <a:pt x="5856" y="458"/>
                      <a:pt x="6465" y="-135"/>
                      <a:pt x="6997" y="27"/>
                    </a:cubicBezTo>
                    <a:cubicBezTo>
                      <a:pt x="7530" y="188"/>
                      <a:pt x="7834" y="27"/>
                      <a:pt x="8518" y="1966"/>
                    </a:cubicBezTo>
                    <a:cubicBezTo>
                      <a:pt x="9203" y="3905"/>
                      <a:pt x="10115" y="8807"/>
                      <a:pt x="10952" y="11662"/>
                    </a:cubicBezTo>
                    <a:cubicBezTo>
                      <a:pt x="11789" y="14516"/>
                      <a:pt x="13082" y="17694"/>
                      <a:pt x="13690" y="19203"/>
                    </a:cubicBezTo>
                    <a:cubicBezTo>
                      <a:pt x="14299" y="20711"/>
                      <a:pt x="14146" y="20549"/>
                      <a:pt x="14603" y="20711"/>
                    </a:cubicBezTo>
                    <a:cubicBezTo>
                      <a:pt x="15059" y="20872"/>
                      <a:pt x="15744" y="21465"/>
                      <a:pt x="16428" y="20280"/>
                    </a:cubicBezTo>
                    <a:cubicBezTo>
                      <a:pt x="17113" y="19095"/>
                      <a:pt x="17721" y="16563"/>
                      <a:pt x="18558" y="13601"/>
                    </a:cubicBezTo>
                    <a:cubicBezTo>
                      <a:pt x="19394" y="10638"/>
                      <a:pt x="20611" y="4874"/>
                      <a:pt x="21600" y="2612"/>
                    </a:cubicBezTo>
                  </a:path>
                </a:pathLst>
              </a:custGeom>
              <a:no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p>
            </p:txBody>
          </p:sp>
          <p:sp>
            <p:nvSpPr>
              <p:cNvPr id="155" name="Çizgi"/>
              <p:cNvSpPr/>
              <p:nvPr/>
            </p:nvSpPr>
            <p:spPr>
              <a:xfrm>
                <a:off x="457200" y="1403"/>
                <a:ext cx="3035300" cy="633443"/>
              </a:xfrm>
              <a:custGeom>
                <a:avLst/>
                <a:gdLst/>
                <a:ahLst/>
                <a:cxnLst>
                  <a:cxn ang="0">
                    <a:pos x="wd2" y="hd2"/>
                  </a:cxn>
                  <a:cxn ang="5400000">
                    <a:pos x="wd2" y="hd2"/>
                  </a:cxn>
                  <a:cxn ang="10800000">
                    <a:pos x="wd2" y="hd2"/>
                  </a:cxn>
                  <a:cxn ang="16200000">
                    <a:pos x="wd2" y="hd2"/>
                  </a:cxn>
                </a:cxnLst>
                <a:rect l="0" t="0" r="r" b="b"/>
                <a:pathLst>
                  <a:path w="21600" h="19633" fill="norm" stroke="1" extrusionOk="0">
                    <a:moveTo>
                      <a:pt x="0" y="2319"/>
                    </a:moveTo>
                    <a:cubicBezTo>
                      <a:pt x="45" y="1433"/>
                      <a:pt x="102" y="596"/>
                      <a:pt x="181" y="350"/>
                    </a:cubicBezTo>
                    <a:cubicBezTo>
                      <a:pt x="260" y="104"/>
                      <a:pt x="328" y="-535"/>
                      <a:pt x="452" y="941"/>
                    </a:cubicBezTo>
                    <a:cubicBezTo>
                      <a:pt x="576" y="2417"/>
                      <a:pt x="779" y="6648"/>
                      <a:pt x="904" y="9207"/>
                    </a:cubicBezTo>
                    <a:cubicBezTo>
                      <a:pt x="1028" y="11766"/>
                      <a:pt x="1141" y="14718"/>
                      <a:pt x="1220" y="16292"/>
                    </a:cubicBezTo>
                    <a:cubicBezTo>
                      <a:pt x="1299" y="17867"/>
                      <a:pt x="1310" y="18211"/>
                      <a:pt x="1401" y="18654"/>
                    </a:cubicBezTo>
                    <a:cubicBezTo>
                      <a:pt x="1491" y="19097"/>
                      <a:pt x="1638" y="20130"/>
                      <a:pt x="1762" y="18851"/>
                    </a:cubicBezTo>
                    <a:cubicBezTo>
                      <a:pt x="1887" y="17571"/>
                      <a:pt x="2045" y="13734"/>
                      <a:pt x="2169" y="10978"/>
                    </a:cubicBezTo>
                    <a:cubicBezTo>
                      <a:pt x="2293" y="8223"/>
                      <a:pt x="2395" y="4139"/>
                      <a:pt x="2531" y="2319"/>
                    </a:cubicBezTo>
                    <a:cubicBezTo>
                      <a:pt x="2666" y="498"/>
                      <a:pt x="2858" y="-92"/>
                      <a:pt x="2982" y="154"/>
                    </a:cubicBezTo>
                    <a:cubicBezTo>
                      <a:pt x="3107" y="400"/>
                      <a:pt x="3129" y="1384"/>
                      <a:pt x="3254" y="3696"/>
                    </a:cubicBezTo>
                    <a:cubicBezTo>
                      <a:pt x="3378" y="6009"/>
                      <a:pt x="3626" y="11618"/>
                      <a:pt x="3751" y="13930"/>
                    </a:cubicBezTo>
                    <a:cubicBezTo>
                      <a:pt x="3875" y="16243"/>
                      <a:pt x="3897" y="16784"/>
                      <a:pt x="3977" y="17670"/>
                    </a:cubicBezTo>
                    <a:cubicBezTo>
                      <a:pt x="4056" y="18555"/>
                      <a:pt x="4112" y="19195"/>
                      <a:pt x="4203" y="19244"/>
                    </a:cubicBezTo>
                    <a:cubicBezTo>
                      <a:pt x="4293" y="19294"/>
                      <a:pt x="4349" y="20622"/>
                      <a:pt x="4519" y="18063"/>
                    </a:cubicBezTo>
                    <a:cubicBezTo>
                      <a:pt x="4688" y="15505"/>
                      <a:pt x="5038" y="6796"/>
                      <a:pt x="5197" y="3893"/>
                    </a:cubicBezTo>
                    <a:cubicBezTo>
                      <a:pt x="5355" y="990"/>
                      <a:pt x="5355" y="990"/>
                      <a:pt x="5468" y="547"/>
                    </a:cubicBezTo>
                    <a:cubicBezTo>
                      <a:pt x="5581" y="104"/>
                      <a:pt x="5739" y="-191"/>
                      <a:pt x="5874" y="1335"/>
                    </a:cubicBezTo>
                    <a:cubicBezTo>
                      <a:pt x="6010" y="2860"/>
                      <a:pt x="6134" y="6993"/>
                      <a:pt x="6281" y="9601"/>
                    </a:cubicBezTo>
                    <a:cubicBezTo>
                      <a:pt x="6428" y="12208"/>
                      <a:pt x="6609" y="15308"/>
                      <a:pt x="6733" y="16883"/>
                    </a:cubicBezTo>
                    <a:cubicBezTo>
                      <a:pt x="6857" y="18457"/>
                      <a:pt x="6914" y="18900"/>
                      <a:pt x="7004" y="19048"/>
                    </a:cubicBezTo>
                    <a:cubicBezTo>
                      <a:pt x="7095" y="19195"/>
                      <a:pt x="7128" y="19687"/>
                      <a:pt x="7275" y="17867"/>
                    </a:cubicBezTo>
                    <a:cubicBezTo>
                      <a:pt x="7422" y="16046"/>
                      <a:pt x="7705" y="10880"/>
                      <a:pt x="7863" y="8223"/>
                    </a:cubicBezTo>
                    <a:cubicBezTo>
                      <a:pt x="8021" y="5566"/>
                      <a:pt x="8123" y="3057"/>
                      <a:pt x="8224" y="1728"/>
                    </a:cubicBezTo>
                    <a:cubicBezTo>
                      <a:pt x="8326" y="400"/>
                      <a:pt x="8394" y="301"/>
                      <a:pt x="8495" y="350"/>
                    </a:cubicBezTo>
                    <a:cubicBezTo>
                      <a:pt x="8597" y="400"/>
                      <a:pt x="8665" y="-191"/>
                      <a:pt x="8812" y="1925"/>
                    </a:cubicBezTo>
                    <a:cubicBezTo>
                      <a:pt x="8959" y="4041"/>
                      <a:pt x="9241" y="10289"/>
                      <a:pt x="9399" y="12946"/>
                    </a:cubicBezTo>
                    <a:cubicBezTo>
                      <a:pt x="9557" y="15603"/>
                      <a:pt x="9648" y="17030"/>
                      <a:pt x="9761" y="18063"/>
                    </a:cubicBezTo>
                    <a:cubicBezTo>
                      <a:pt x="9874" y="19097"/>
                      <a:pt x="9953" y="19392"/>
                      <a:pt x="10077" y="19048"/>
                    </a:cubicBezTo>
                    <a:cubicBezTo>
                      <a:pt x="10201" y="18703"/>
                      <a:pt x="10359" y="17817"/>
                      <a:pt x="10484" y="16095"/>
                    </a:cubicBezTo>
                    <a:cubicBezTo>
                      <a:pt x="10608" y="14373"/>
                      <a:pt x="10721" y="11126"/>
                      <a:pt x="10845" y="8813"/>
                    </a:cubicBezTo>
                    <a:cubicBezTo>
                      <a:pt x="10969" y="6501"/>
                      <a:pt x="11150" y="3647"/>
                      <a:pt x="11252" y="2319"/>
                    </a:cubicBezTo>
                    <a:cubicBezTo>
                      <a:pt x="11354" y="990"/>
                      <a:pt x="11342" y="941"/>
                      <a:pt x="11433" y="744"/>
                    </a:cubicBezTo>
                    <a:cubicBezTo>
                      <a:pt x="11523" y="547"/>
                      <a:pt x="11602" y="-978"/>
                      <a:pt x="11794" y="1138"/>
                    </a:cubicBezTo>
                    <a:cubicBezTo>
                      <a:pt x="11986" y="3253"/>
                      <a:pt x="12370" y="10535"/>
                      <a:pt x="12562" y="13340"/>
                    </a:cubicBezTo>
                    <a:cubicBezTo>
                      <a:pt x="12754" y="16145"/>
                      <a:pt x="12867" y="17079"/>
                      <a:pt x="12969" y="18063"/>
                    </a:cubicBezTo>
                    <a:cubicBezTo>
                      <a:pt x="13071" y="19048"/>
                      <a:pt x="13093" y="19490"/>
                      <a:pt x="13195" y="19244"/>
                    </a:cubicBezTo>
                    <a:cubicBezTo>
                      <a:pt x="13297" y="18998"/>
                      <a:pt x="13477" y="17916"/>
                      <a:pt x="13602" y="16489"/>
                    </a:cubicBezTo>
                    <a:cubicBezTo>
                      <a:pt x="13726" y="15062"/>
                      <a:pt x="13816" y="13143"/>
                      <a:pt x="13963" y="10781"/>
                    </a:cubicBezTo>
                    <a:cubicBezTo>
                      <a:pt x="14110" y="8420"/>
                      <a:pt x="14392" y="3795"/>
                      <a:pt x="14505" y="2122"/>
                    </a:cubicBezTo>
                    <a:cubicBezTo>
                      <a:pt x="14618" y="449"/>
                      <a:pt x="14539" y="941"/>
                      <a:pt x="14641" y="744"/>
                    </a:cubicBezTo>
                    <a:cubicBezTo>
                      <a:pt x="14743" y="547"/>
                      <a:pt x="14991" y="6"/>
                      <a:pt x="15138" y="941"/>
                    </a:cubicBezTo>
                    <a:cubicBezTo>
                      <a:pt x="15285" y="1876"/>
                      <a:pt x="15330" y="3942"/>
                      <a:pt x="15500" y="6452"/>
                    </a:cubicBezTo>
                    <a:cubicBezTo>
                      <a:pt x="15669" y="8961"/>
                      <a:pt x="15985" y="14127"/>
                      <a:pt x="16132" y="16095"/>
                    </a:cubicBezTo>
                    <a:cubicBezTo>
                      <a:pt x="16279" y="18063"/>
                      <a:pt x="16256" y="17768"/>
                      <a:pt x="16358" y="18260"/>
                    </a:cubicBezTo>
                    <a:cubicBezTo>
                      <a:pt x="16460" y="18752"/>
                      <a:pt x="16641" y="19490"/>
                      <a:pt x="16765" y="19048"/>
                    </a:cubicBezTo>
                    <a:cubicBezTo>
                      <a:pt x="16889" y="18605"/>
                      <a:pt x="16979" y="17768"/>
                      <a:pt x="17126" y="15702"/>
                    </a:cubicBezTo>
                    <a:cubicBezTo>
                      <a:pt x="17273" y="13635"/>
                      <a:pt x="17522" y="8863"/>
                      <a:pt x="17669" y="6648"/>
                    </a:cubicBezTo>
                    <a:cubicBezTo>
                      <a:pt x="17815" y="4434"/>
                      <a:pt x="17895" y="3499"/>
                      <a:pt x="17985" y="2515"/>
                    </a:cubicBezTo>
                    <a:cubicBezTo>
                      <a:pt x="18075" y="1531"/>
                      <a:pt x="18121" y="1089"/>
                      <a:pt x="18211" y="744"/>
                    </a:cubicBezTo>
                    <a:cubicBezTo>
                      <a:pt x="18301" y="400"/>
                      <a:pt x="18403" y="203"/>
                      <a:pt x="18527" y="547"/>
                    </a:cubicBezTo>
                    <a:cubicBezTo>
                      <a:pt x="18651" y="892"/>
                      <a:pt x="18731" y="252"/>
                      <a:pt x="18934" y="2712"/>
                    </a:cubicBezTo>
                    <a:cubicBezTo>
                      <a:pt x="19137" y="5172"/>
                      <a:pt x="19533" y="12602"/>
                      <a:pt x="19747" y="15308"/>
                    </a:cubicBezTo>
                    <a:cubicBezTo>
                      <a:pt x="19962" y="18014"/>
                      <a:pt x="20052" y="18309"/>
                      <a:pt x="20199" y="18851"/>
                    </a:cubicBezTo>
                    <a:cubicBezTo>
                      <a:pt x="20346" y="19392"/>
                      <a:pt x="20482" y="19638"/>
                      <a:pt x="20651" y="18654"/>
                    </a:cubicBezTo>
                    <a:cubicBezTo>
                      <a:pt x="20821" y="17670"/>
                      <a:pt x="21035" y="15013"/>
                      <a:pt x="21193" y="12946"/>
                    </a:cubicBezTo>
                    <a:cubicBezTo>
                      <a:pt x="21351" y="10880"/>
                      <a:pt x="21476" y="8567"/>
                      <a:pt x="21600" y="6255"/>
                    </a:cubicBezTo>
                  </a:path>
                </a:pathLst>
              </a:custGeom>
              <a:no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p>
            </p:txBody>
          </p:sp>
          <p:sp>
            <p:nvSpPr>
              <p:cNvPr id="156" name="Çizgi"/>
              <p:cNvSpPr/>
              <p:nvPr/>
            </p:nvSpPr>
            <p:spPr>
              <a:xfrm>
                <a:off x="3473450" y="0"/>
                <a:ext cx="2317750" cy="631863"/>
              </a:xfrm>
              <a:custGeom>
                <a:avLst/>
                <a:gdLst/>
                <a:ahLst/>
                <a:cxnLst>
                  <a:cxn ang="0">
                    <a:pos x="wd2" y="hd2"/>
                  </a:cxn>
                  <a:cxn ang="5400000">
                    <a:pos x="wd2" y="hd2"/>
                  </a:cxn>
                  <a:cxn ang="10800000">
                    <a:pos x="wd2" y="hd2"/>
                  </a:cxn>
                  <a:cxn ang="16200000">
                    <a:pos x="wd2" y="hd2"/>
                  </a:cxn>
                </a:cxnLst>
                <a:rect l="0" t="0" r="r" b="b"/>
                <a:pathLst>
                  <a:path w="21600" h="20867" fill="norm" stroke="1" extrusionOk="0">
                    <a:moveTo>
                      <a:pt x="0" y="8180"/>
                    </a:moveTo>
                    <a:cubicBezTo>
                      <a:pt x="148" y="6502"/>
                      <a:pt x="311" y="4877"/>
                      <a:pt x="473" y="3566"/>
                    </a:cubicBezTo>
                    <a:cubicBezTo>
                      <a:pt x="636" y="2255"/>
                      <a:pt x="769" y="892"/>
                      <a:pt x="947" y="420"/>
                    </a:cubicBezTo>
                    <a:cubicBezTo>
                      <a:pt x="1124" y="-51"/>
                      <a:pt x="1317" y="-366"/>
                      <a:pt x="1539" y="840"/>
                    </a:cubicBezTo>
                    <a:cubicBezTo>
                      <a:pt x="1761" y="2046"/>
                      <a:pt x="2027" y="4877"/>
                      <a:pt x="2308" y="7551"/>
                    </a:cubicBezTo>
                    <a:cubicBezTo>
                      <a:pt x="2589" y="10224"/>
                      <a:pt x="2974" y="14943"/>
                      <a:pt x="3196" y="16987"/>
                    </a:cubicBezTo>
                    <a:cubicBezTo>
                      <a:pt x="3418" y="19032"/>
                      <a:pt x="3506" y="19347"/>
                      <a:pt x="3669" y="19923"/>
                    </a:cubicBezTo>
                    <a:cubicBezTo>
                      <a:pt x="3832" y="20500"/>
                      <a:pt x="4009" y="21234"/>
                      <a:pt x="4202" y="20552"/>
                    </a:cubicBezTo>
                    <a:cubicBezTo>
                      <a:pt x="4394" y="19871"/>
                      <a:pt x="4572" y="18193"/>
                      <a:pt x="4853" y="15939"/>
                    </a:cubicBezTo>
                    <a:cubicBezTo>
                      <a:pt x="5134" y="13684"/>
                      <a:pt x="5578" y="9595"/>
                      <a:pt x="5859" y="7131"/>
                    </a:cubicBezTo>
                    <a:cubicBezTo>
                      <a:pt x="6140" y="4667"/>
                      <a:pt x="6317" y="2203"/>
                      <a:pt x="6510" y="1050"/>
                    </a:cubicBezTo>
                    <a:cubicBezTo>
                      <a:pt x="6702" y="-104"/>
                      <a:pt x="6879" y="211"/>
                      <a:pt x="7042" y="211"/>
                    </a:cubicBezTo>
                    <a:cubicBezTo>
                      <a:pt x="7205" y="211"/>
                      <a:pt x="7323" y="-156"/>
                      <a:pt x="7516" y="1050"/>
                    </a:cubicBezTo>
                    <a:cubicBezTo>
                      <a:pt x="7708" y="2255"/>
                      <a:pt x="7930" y="4824"/>
                      <a:pt x="8226" y="7551"/>
                    </a:cubicBezTo>
                    <a:cubicBezTo>
                      <a:pt x="8522" y="10277"/>
                      <a:pt x="9010" y="15362"/>
                      <a:pt x="9291" y="17407"/>
                    </a:cubicBezTo>
                    <a:cubicBezTo>
                      <a:pt x="9572" y="19451"/>
                      <a:pt x="9705" y="19451"/>
                      <a:pt x="9883" y="19923"/>
                    </a:cubicBezTo>
                    <a:cubicBezTo>
                      <a:pt x="10060" y="20395"/>
                      <a:pt x="10134" y="20815"/>
                      <a:pt x="10356" y="20343"/>
                    </a:cubicBezTo>
                    <a:cubicBezTo>
                      <a:pt x="10578" y="19871"/>
                      <a:pt x="10933" y="18875"/>
                      <a:pt x="11185" y="17197"/>
                    </a:cubicBezTo>
                    <a:cubicBezTo>
                      <a:pt x="11436" y="15519"/>
                      <a:pt x="11599" y="12741"/>
                      <a:pt x="11895" y="10277"/>
                    </a:cubicBezTo>
                    <a:cubicBezTo>
                      <a:pt x="12191" y="7813"/>
                      <a:pt x="12694" y="3933"/>
                      <a:pt x="12960" y="2308"/>
                    </a:cubicBezTo>
                    <a:cubicBezTo>
                      <a:pt x="13226" y="683"/>
                      <a:pt x="13315" y="997"/>
                      <a:pt x="13493" y="630"/>
                    </a:cubicBezTo>
                    <a:cubicBezTo>
                      <a:pt x="13670" y="263"/>
                      <a:pt x="13833" y="-156"/>
                      <a:pt x="14025" y="211"/>
                    </a:cubicBezTo>
                    <a:cubicBezTo>
                      <a:pt x="14218" y="578"/>
                      <a:pt x="14277" y="420"/>
                      <a:pt x="14617" y="2727"/>
                    </a:cubicBezTo>
                    <a:cubicBezTo>
                      <a:pt x="14957" y="5034"/>
                      <a:pt x="15697" y="11273"/>
                      <a:pt x="16096" y="14051"/>
                    </a:cubicBezTo>
                    <a:cubicBezTo>
                      <a:pt x="16496" y="16830"/>
                      <a:pt x="16807" y="18193"/>
                      <a:pt x="17043" y="19294"/>
                    </a:cubicBezTo>
                    <a:cubicBezTo>
                      <a:pt x="17280" y="20395"/>
                      <a:pt x="17324" y="20605"/>
                      <a:pt x="17517" y="20762"/>
                    </a:cubicBezTo>
                    <a:cubicBezTo>
                      <a:pt x="17709" y="20919"/>
                      <a:pt x="17975" y="21024"/>
                      <a:pt x="18227" y="20133"/>
                    </a:cubicBezTo>
                    <a:cubicBezTo>
                      <a:pt x="18478" y="19242"/>
                      <a:pt x="18685" y="17774"/>
                      <a:pt x="19055" y="15519"/>
                    </a:cubicBezTo>
                    <a:cubicBezTo>
                      <a:pt x="19425" y="13265"/>
                      <a:pt x="19987" y="9071"/>
                      <a:pt x="20416" y="6712"/>
                    </a:cubicBezTo>
                    <a:cubicBezTo>
                      <a:pt x="20845" y="4352"/>
                      <a:pt x="21215" y="2780"/>
                      <a:pt x="21600" y="1259"/>
                    </a:cubicBezTo>
                  </a:path>
                </a:pathLst>
              </a:custGeom>
              <a:no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p>
            </p:txBody>
          </p:sp>
        </p:grpSp>
        <p:sp>
          <p:nvSpPr>
            <p:cNvPr id="158" name="Çizgi"/>
            <p:cNvSpPr/>
            <p:nvPr/>
          </p:nvSpPr>
          <p:spPr>
            <a:xfrm>
              <a:off x="5734050" y="13262"/>
              <a:ext cx="1225550" cy="611298"/>
            </a:xfrm>
            <a:custGeom>
              <a:avLst/>
              <a:gdLst/>
              <a:ahLst/>
              <a:cxnLst>
                <a:cxn ang="0">
                  <a:pos x="wd2" y="hd2"/>
                </a:cxn>
                <a:cxn ang="5400000">
                  <a:pos x="wd2" y="hd2"/>
                </a:cxn>
                <a:cxn ang="10800000">
                  <a:pos x="wd2" y="hd2"/>
                </a:cxn>
                <a:cxn ang="16200000">
                  <a:pos x="wd2" y="hd2"/>
                </a:cxn>
              </a:cxnLst>
              <a:rect l="0" t="0" r="r" b="b"/>
              <a:pathLst>
                <a:path w="21600" h="21110" fill="norm" stroke="1" extrusionOk="0">
                  <a:moveTo>
                    <a:pt x="0" y="2832"/>
                  </a:moveTo>
                  <a:cubicBezTo>
                    <a:pt x="364" y="1681"/>
                    <a:pt x="755" y="585"/>
                    <a:pt x="1343" y="201"/>
                  </a:cubicBezTo>
                  <a:cubicBezTo>
                    <a:pt x="1931" y="-183"/>
                    <a:pt x="2938" y="36"/>
                    <a:pt x="3469" y="420"/>
                  </a:cubicBezTo>
                  <a:cubicBezTo>
                    <a:pt x="4001" y="804"/>
                    <a:pt x="3833" y="585"/>
                    <a:pt x="4589" y="2613"/>
                  </a:cubicBezTo>
                  <a:cubicBezTo>
                    <a:pt x="5344" y="4641"/>
                    <a:pt x="7079" y="9740"/>
                    <a:pt x="8058" y="12481"/>
                  </a:cubicBezTo>
                  <a:cubicBezTo>
                    <a:pt x="9037" y="15222"/>
                    <a:pt x="9989" y="17799"/>
                    <a:pt x="10520" y="19060"/>
                  </a:cubicBezTo>
                  <a:cubicBezTo>
                    <a:pt x="11052" y="20321"/>
                    <a:pt x="10744" y="19608"/>
                    <a:pt x="11192" y="19937"/>
                  </a:cubicBezTo>
                  <a:cubicBezTo>
                    <a:pt x="11639" y="20266"/>
                    <a:pt x="12311" y="21417"/>
                    <a:pt x="13206" y="21033"/>
                  </a:cubicBezTo>
                  <a:cubicBezTo>
                    <a:pt x="14102" y="20649"/>
                    <a:pt x="15165" y="20211"/>
                    <a:pt x="16564" y="17744"/>
                  </a:cubicBezTo>
                  <a:cubicBezTo>
                    <a:pt x="17963" y="15277"/>
                    <a:pt x="19781" y="10781"/>
                    <a:pt x="21600" y="6341"/>
                  </a:cubicBezTo>
                </a:path>
              </a:pathLst>
            </a:custGeom>
            <a:no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p>
          </p:txBody>
        </p:sp>
      </p:grpSp>
      <p:sp>
        <p:nvSpPr>
          <p:cNvPr id="160" name="X ve GAMA"/>
          <p:cNvSpPr txBox="1"/>
          <p:nvPr/>
        </p:nvSpPr>
        <p:spPr>
          <a:xfrm>
            <a:off x="514032" y="5367655"/>
            <a:ext cx="1203961" cy="80264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2000">
                <a:solidFill>
                  <a:srgbClr val="1F497D"/>
                </a:solidFill>
                <a:effectLst>
                  <a:outerShdw sx="100000" sy="100000" kx="0" ky="0" algn="b" rotWithShape="0" blurRad="12700" dist="25400" dir="2700000">
                    <a:srgbClr val="DDDDDD"/>
                  </a:outerShdw>
                </a:effectLst>
                <a:latin typeface="Comic Sans MS"/>
                <a:ea typeface="Comic Sans MS"/>
                <a:cs typeface="Comic Sans MS"/>
                <a:sym typeface="Comic Sans MS"/>
              </a:defRPr>
            </a:lvl1pPr>
          </a:lstStyle>
          <a:p>
            <a:pPr/>
            <a:r>
              <a:t>X ve GAMA</a:t>
            </a:r>
          </a:p>
        </p:txBody>
      </p:sp>
      <p:sp>
        <p:nvSpPr>
          <p:cNvPr id="161" name="GÖRÜNÜR IŞIK"/>
          <p:cNvSpPr txBox="1"/>
          <p:nvPr/>
        </p:nvSpPr>
        <p:spPr>
          <a:xfrm>
            <a:off x="2169794" y="5440680"/>
            <a:ext cx="1637349" cy="80264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2000">
                <a:solidFill>
                  <a:srgbClr val="1F497D"/>
                </a:solidFill>
                <a:effectLst>
                  <a:outerShdw sx="100000" sy="100000" kx="0" ky="0" algn="b" rotWithShape="0" blurRad="12700" dist="25400" dir="2700000">
                    <a:srgbClr val="DDDDDD"/>
                  </a:outerShdw>
                </a:effectLst>
                <a:latin typeface="Comic Sans MS"/>
                <a:ea typeface="Comic Sans MS"/>
                <a:cs typeface="Comic Sans MS"/>
                <a:sym typeface="Comic Sans MS"/>
              </a:defRPr>
            </a:lvl1pPr>
          </a:lstStyle>
          <a:p>
            <a:pPr/>
            <a:r>
              <a:t>GÖRÜNÜR IŞIK</a:t>
            </a:r>
          </a:p>
        </p:txBody>
      </p:sp>
      <p:sp>
        <p:nvSpPr>
          <p:cNvPr id="162" name="KIZIL ÖTESİ"/>
          <p:cNvSpPr txBox="1"/>
          <p:nvPr/>
        </p:nvSpPr>
        <p:spPr>
          <a:xfrm>
            <a:off x="3825557" y="5513705"/>
            <a:ext cx="2104074" cy="510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2400">
                <a:solidFill>
                  <a:srgbClr val="1F497D"/>
                </a:solidFill>
                <a:effectLst>
                  <a:outerShdw sx="100000" sy="100000" kx="0" ky="0" algn="b" rotWithShape="0" blurRad="12700" dist="25400" dir="2700000">
                    <a:srgbClr val="DDDDDD"/>
                  </a:outerShdw>
                </a:effectLst>
                <a:latin typeface="Comic Sans MS"/>
                <a:ea typeface="Comic Sans MS"/>
                <a:cs typeface="Comic Sans MS"/>
                <a:sym typeface="Comic Sans MS"/>
              </a:defRPr>
            </a:lvl1pPr>
          </a:lstStyle>
          <a:p>
            <a:pPr/>
            <a:r>
              <a:t>KIZIL ÖTESİ</a:t>
            </a:r>
          </a:p>
        </p:txBody>
      </p:sp>
      <p:sp>
        <p:nvSpPr>
          <p:cNvPr id="163" name="MİKRODALGA"/>
          <p:cNvSpPr txBox="1"/>
          <p:nvPr/>
        </p:nvSpPr>
        <p:spPr>
          <a:xfrm>
            <a:off x="5625782" y="5329555"/>
            <a:ext cx="2032636" cy="447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2000">
                <a:solidFill>
                  <a:srgbClr val="1F497D"/>
                </a:solidFill>
                <a:effectLst>
                  <a:outerShdw sx="100000" sy="100000" kx="0" ky="0" algn="b" rotWithShape="0" blurRad="12700" dist="25400" dir="2700000">
                    <a:srgbClr val="DDDDDD"/>
                  </a:outerShdw>
                </a:effectLst>
                <a:latin typeface="Comic Sans MS"/>
                <a:ea typeface="Comic Sans MS"/>
                <a:cs typeface="Comic Sans MS"/>
                <a:sym typeface="Comic Sans MS"/>
              </a:defRPr>
            </a:lvl1pPr>
          </a:lstStyle>
          <a:p>
            <a:pPr/>
            <a:r>
              <a:t>MİKRODALGA</a:t>
            </a:r>
          </a:p>
        </p:txBody>
      </p:sp>
      <p:sp>
        <p:nvSpPr>
          <p:cNvPr id="164" name="RADYO DALGALARI"/>
          <p:cNvSpPr txBox="1"/>
          <p:nvPr/>
        </p:nvSpPr>
        <p:spPr>
          <a:xfrm>
            <a:off x="7210107" y="5440680"/>
            <a:ext cx="2104074" cy="80264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2000">
                <a:solidFill>
                  <a:srgbClr val="1F497D"/>
                </a:solidFill>
                <a:effectLst>
                  <a:outerShdw sx="100000" sy="100000" kx="0" ky="0" algn="b" rotWithShape="0" blurRad="12700" dist="25400" dir="2700000">
                    <a:srgbClr val="DDDDDD"/>
                  </a:outerShdw>
                </a:effectLst>
                <a:latin typeface="Comic Sans MS"/>
                <a:ea typeface="Comic Sans MS"/>
                <a:cs typeface="Comic Sans MS"/>
                <a:sym typeface="Comic Sans MS"/>
              </a:defRPr>
            </a:lvl1pPr>
          </a:lstStyle>
          <a:p>
            <a:pPr/>
            <a:r>
              <a:t>RADYO DALGALARI</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ELEKTROMANYETİK RADYASYONLAR"/>
          <p:cNvSpPr txBox="1"/>
          <p:nvPr>
            <p:ph type="title" idx="4294967295"/>
          </p:nvPr>
        </p:nvSpPr>
        <p:spPr>
          <a:xfrm>
            <a:off x="468312" y="115887"/>
            <a:ext cx="8229601" cy="1143001"/>
          </a:xfrm>
          <a:prstGeom prst="rect">
            <a:avLst/>
          </a:prstGeom>
        </p:spPr>
        <p:txBody>
          <a:bodyPr>
            <a:normAutofit fontScale="100000" lnSpcReduction="0"/>
          </a:bodyPr>
          <a:lstStyle>
            <a:lvl1pPr>
              <a:defRPr sz="3200">
                <a:latin typeface="Tahoma Bold"/>
                <a:ea typeface="Tahoma Bold"/>
                <a:cs typeface="Tahoma Bold"/>
                <a:sym typeface="Tahoma Bold"/>
              </a:defRPr>
            </a:lvl1pPr>
          </a:lstStyle>
          <a:p>
            <a:pPr/>
            <a:r>
              <a:t>ELEKTROMANYETİK RADYASYONLAR</a:t>
            </a:r>
          </a:p>
        </p:txBody>
      </p:sp>
      <p:sp>
        <p:nvSpPr>
          <p:cNvPr id="167" name="X ve gama (γ) ışınları özelikleri açısından benzer…"/>
          <p:cNvSpPr txBox="1"/>
          <p:nvPr>
            <p:ph type="body" idx="4294967295"/>
          </p:nvPr>
        </p:nvSpPr>
        <p:spPr>
          <a:xfrm>
            <a:off x="250825" y="1050925"/>
            <a:ext cx="8569325" cy="5257800"/>
          </a:xfrm>
          <a:prstGeom prst="rect">
            <a:avLst/>
          </a:prstGeom>
        </p:spPr>
        <p:txBody>
          <a:bodyPr>
            <a:normAutofit fontScale="100000" lnSpcReduction="0"/>
          </a:bodyPr>
          <a:lstStyle/>
          <a:p>
            <a:pPr algn="just">
              <a:spcBef>
                <a:spcPts val="500"/>
              </a:spcBef>
              <a:buChar char="•"/>
              <a:defRPr sz="2400">
                <a:latin typeface="Tahoma"/>
                <a:ea typeface="Tahoma"/>
                <a:cs typeface="Tahoma"/>
                <a:sym typeface="Tahoma"/>
              </a:defRPr>
            </a:pPr>
            <a:r>
              <a:t>X ve gama (</a:t>
            </a:r>
            <a:r>
              <a:t>γ</a:t>
            </a:r>
            <a:r>
              <a:t>) ışınları özelikleri açısından benzer</a:t>
            </a:r>
          </a:p>
          <a:p>
            <a:pPr algn="just">
              <a:spcBef>
                <a:spcPts val="500"/>
              </a:spcBef>
              <a:buChar char="•"/>
              <a:defRPr sz="2400">
                <a:latin typeface="Tahoma"/>
                <a:ea typeface="Tahoma"/>
                <a:cs typeface="Tahoma"/>
                <a:sym typeface="Tahoma"/>
              </a:defRPr>
            </a:pPr>
            <a:r>
              <a:t>Fark: Meydana geliş şekilleri</a:t>
            </a:r>
          </a:p>
          <a:p>
            <a:pPr algn="just">
              <a:spcBef>
                <a:spcPts val="500"/>
              </a:spcBef>
              <a:buChar char="•"/>
              <a:defRPr sz="2400">
                <a:latin typeface="Tahoma"/>
                <a:ea typeface="Tahoma"/>
                <a:cs typeface="Tahoma"/>
                <a:sym typeface="Tahoma"/>
              </a:defRPr>
            </a:pPr>
            <a:r>
              <a:t>X ve </a:t>
            </a:r>
            <a:r>
              <a:t>γ</a:t>
            </a:r>
            <a:r>
              <a:t> ışınları yayılımı: Manyetik ve elektriksel olmak üzere iki vektörel yönlü sinüzoidal bir dalga </a:t>
            </a:r>
            <a:r>
              <a:t>şe</a:t>
            </a:r>
            <a:r>
              <a:t>klinde</a:t>
            </a:r>
          </a:p>
          <a:p>
            <a:pPr algn="just">
              <a:spcBef>
                <a:spcPts val="500"/>
              </a:spcBef>
              <a:buChar char="•"/>
              <a:defRPr sz="2400">
                <a:latin typeface="Tahoma"/>
                <a:ea typeface="Tahoma"/>
                <a:cs typeface="Tahoma"/>
                <a:sym typeface="Tahoma"/>
              </a:defRPr>
            </a:pPr>
            <a:r>
              <a:t>X ve </a:t>
            </a:r>
            <a:r>
              <a:t>γ</a:t>
            </a:r>
            <a:r>
              <a:t> ışınları: “Foton” enerji paketlerinden oluşur</a:t>
            </a:r>
          </a:p>
          <a:p>
            <a:pPr algn="just">
              <a:spcBef>
                <a:spcPts val="500"/>
              </a:spcBef>
              <a:buSzTx/>
              <a:buNone/>
              <a:defRPr sz="2400">
                <a:latin typeface="Tahoma"/>
                <a:ea typeface="Tahoma"/>
                <a:cs typeface="Tahoma"/>
                <a:sym typeface="Tahoma"/>
              </a:defRPr>
            </a:pPr>
            <a:r>
              <a:t>	E=h.c / </a:t>
            </a:r>
            <a:r>
              <a:t>λ</a:t>
            </a:r>
            <a:r>
              <a:t>	</a:t>
            </a:r>
          </a:p>
          <a:p>
            <a:pPr>
              <a:spcBef>
                <a:spcPts val="0"/>
              </a:spcBef>
              <a:buSzTx/>
              <a:buNone/>
              <a:defRPr sz="2400"/>
            </a:pPr>
            <a:r>
              <a:t>			</a:t>
            </a:r>
          </a:p>
          <a:p>
            <a:pPr>
              <a:spcBef>
                <a:spcPts val="0"/>
              </a:spcBef>
              <a:buSzTx/>
              <a:buNone/>
              <a:defRPr sz="2400"/>
            </a:pPr>
            <a:r>
              <a:t>			    </a:t>
            </a:r>
            <a:r>
              <a:t>λ</a:t>
            </a:r>
            <a:r>
              <a:t>: Dalga boyu</a:t>
            </a:r>
          </a:p>
        </p:txBody>
      </p:sp>
      <p:pic>
        <p:nvPicPr>
          <p:cNvPr id="168" name="FG17_05-03h" descr="FG17_05-03h"/>
          <p:cNvPicPr>
            <a:picLocks noChangeAspect="1"/>
          </p:cNvPicPr>
          <p:nvPr/>
        </p:nvPicPr>
        <p:blipFill>
          <a:blip r:embed="rId2">
            <a:extLst/>
          </a:blip>
          <a:stretch>
            <a:fillRect/>
          </a:stretch>
        </p:blipFill>
        <p:spPr>
          <a:xfrm>
            <a:off x="1692275" y="4365625"/>
            <a:ext cx="5616575" cy="1296988"/>
          </a:xfrm>
          <a:prstGeom prst="rect">
            <a:avLst/>
          </a:prstGeom>
          <a:ln w="12700">
            <a:miter lim="400000"/>
          </a:ln>
        </p:spPr>
      </p:pic>
      <p:sp>
        <p:nvSpPr>
          <p:cNvPr id="169" name="Metin"/>
          <p:cNvSpPr txBox="1"/>
          <p:nvPr/>
        </p:nvSpPr>
        <p:spPr>
          <a:xfrm>
            <a:off x="225107" y="5851525"/>
            <a:ext cx="8909686" cy="726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baseline="30000" sz="3600">
                <a:effectLst>
                  <a:outerShdw sx="100000" sy="100000" kx="0" ky="0" algn="b" rotWithShape="0" blurRad="12700" dist="25400" dir="2700000">
                    <a:srgbClr val="DDDDDD"/>
                  </a:outerShdw>
                </a:effectLst>
                <a:latin typeface="Comic Sans MS"/>
                <a:ea typeface="Comic Sans MS"/>
                <a:cs typeface="Comic Sans MS"/>
                <a:sym typeface="Comic Sans MS"/>
              </a:defRPr>
            </a:lvl1pPr>
          </a:lstStyle>
          <a:p>
            <a:pPr/>
            <a:r>
              <a:t> </a:t>
            </a:r>
          </a:p>
        </p:txBody>
      </p:sp>
      <p:sp>
        <p:nvSpPr>
          <p:cNvPr id="170" name="Çizgi"/>
          <p:cNvSpPr/>
          <p:nvPr/>
        </p:nvSpPr>
        <p:spPr>
          <a:xfrm rot="16200000">
            <a:off x="3527425" y="3465512"/>
            <a:ext cx="215901" cy="20161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ln w="28575">
            <a:solidFill>
              <a:srgbClr val="FF3300"/>
            </a:solidFill>
          </a:ln>
        </p:spPr>
        <p:txBody>
          <a:bodyPr lIns="45719" rIns="45719" anchor="ctr"/>
          <a:lstStyle/>
          <a:p>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Elektromanyetik radyasyon, ışık dalgaları, radyo dalgaları, mikrodalgalar, x-ışını ve γ ışını şeklinde enerjinin yayılma şeklidir…"/>
          <p:cNvSpPr txBox="1"/>
          <p:nvPr/>
        </p:nvSpPr>
        <p:spPr>
          <a:xfrm>
            <a:off x="514032" y="1371600"/>
            <a:ext cx="8115936" cy="44280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Font typeface="Arial"/>
              <a:buChar char="•"/>
              <a:defRPr b="1" sz="2800">
                <a:solidFill>
                  <a:srgbClr val="800080"/>
                </a:solidFill>
                <a:latin typeface="Times New Roman"/>
                <a:ea typeface="Times New Roman"/>
                <a:cs typeface="Times New Roman"/>
                <a:sym typeface="Times New Roman"/>
              </a:defRPr>
            </a:pPr>
            <a:r>
              <a:t> </a:t>
            </a:r>
            <a:r>
              <a:rPr b="0">
                <a:solidFill>
                  <a:srgbClr val="000000"/>
                </a:solidFill>
                <a:latin typeface="Tahoma"/>
                <a:ea typeface="Tahoma"/>
                <a:cs typeface="Tahoma"/>
                <a:sym typeface="Tahoma"/>
              </a:rPr>
              <a:t>Elektromanyetik radyasyon, ışık dalgaları, radyo dalgaları, mikrodalgalar, x-ışını ve </a:t>
            </a:r>
            <a:r>
              <a:rPr b="0">
                <a:solidFill>
                  <a:srgbClr val="000000"/>
                </a:solidFill>
                <a:latin typeface="Tahoma"/>
                <a:ea typeface="Tahoma"/>
                <a:cs typeface="Tahoma"/>
                <a:sym typeface="Tahoma"/>
              </a:rPr>
              <a:t>γ</a:t>
            </a:r>
            <a:r>
              <a:rPr b="0">
                <a:solidFill>
                  <a:srgbClr val="000000"/>
                </a:solidFill>
                <a:latin typeface="Tahoma"/>
                <a:ea typeface="Tahoma"/>
                <a:cs typeface="Tahoma"/>
                <a:sym typeface="Tahoma"/>
              </a:rPr>
              <a:t> ışını şeklinde enerjinin yayılma şeklidir</a:t>
            </a:r>
            <a:endParaRPr b="0">
              <a:latin typeface="Tahoma Bold"/>
              <a:ea typeface="Tahoma Bold"/>
              <a:cs typeface="Tahoma Bold"/>
              <a:sym typeface="Tahoma Bold"/>
            </a:endParaRPr>
          </a:p>
          <a:p>
            <a:pPr algn="just">
              <a:buSzPct val="100000"/>
              <a:buFont typeface="Arial"/>
              <a:buChar char="•"/>
              <a:defRPr sz="2800">
                <a:latin typeface="Tahoma"/>
                <a:ea typeface="Tahoma"/>
                <a:cs typeface="Tahoma"/>
                <a:sym typeface="Tahoma"/>
              </a:defRPr>
            </a:pPr>
          </a:p>
          <a:p>
            <a:pPr algn="just">
              <a:buSzPct val="100000"/>
              <a:buFont typeface="Arial"/>
              <a:buChar char="•"/>
              <a:defRPr sz="2800">
                <a:latin typeface="Tahoma"/>
                <a:ea typeface="Tahoma"/>
                <a:cs typeface="Tahoma"/>
                <a:sym typeface="Tahoma"/>
              </a:defRPr>
            </a:pPr>
            <a:r>
              <a:t> Birbirine dik yönde salınım yapan elektrik ( E ) ve manyetik ( H ) alan bileşimine sahiptir</a:t>
            </a:r>
          </a:p>
          <a:p>
            <a:pPr algn="just">
              <a:buSzPct val="100000"/>
              <a:buFont typeface="Arial"/>
              <a:buChar char="•"/>
              <a:defRPr sz="2800">
                <a:latin typeface="Tahoma"/>
                <a:ea typeface="Tahoma"/>
                <a:cs typeface="Tahoma"/>
                <a:sym typeface="Tahoma"/>
              </a:defRPr>
            </a:pPr>
          </a:p>
          <a:p>
            <a:pPr algn="just">
              <a:buSzPct val="100000"/>
              <a:buFont typeface="Arial"/>
              <a:buChar char="•"/>
              <a:defRPr sz="2800">
                <a:latin typeface="Tahoma"/>
                <a:ea typeface="Tahoma"/>
                <a:cs typeface="Tahoma"/>
                <a:sym typeface="Tahoma"/>
              </a:defRPr>
            </a:pPr>
            <a:r>
              <a:t> Elektromanyetik radyasyon ışık hızında yayılır      ( 3x10</a:t>
            </a:r>
            <a:r>
              <a:rPr baseline="30000"/>
              <a:t>8</a:t>
            </a:r>
            <a:r>
              <a:t> m/s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5" descr="5"/>
          <p:cNvPicPr>
            <a:picLocks noChangeAspect="1"/>
          </p:cNvPicPr>
          <p:nvPr/>
        </p:nvPicPr>
        <p:blipFill>
          <a:blip r:embed="rId2">
            <a:extLst/>
          </a:blip>
          <a:stretch>
            <a:fillRect/>
          </a:stretch>
        </p:blipFill>
        <p:spPr>
          <a:xfrm>
            <a:off x="827087" y="692150"/>
            <a:ext cx="7489826" cy="2592388"/>
          </a:xfrm>
          <a:prstGeom prst="rect">
            <a:avLst/>
          </a:prstGeom>
          <a:ln w="12700">
            <a:miter lim="400000"/>
          </a:ln>
        </p:spPr>
      </p:pic>
      <p:sp>
        <p:nvSpPr>
          <p:cNvPr id="175" name="c = ν λ     ( c ışık hızı,  λ dalgaboyu, ν frekans )…"/>
          <p:cNvSpPr txBox="1"/>
          <p:nvPr/>
        </p:nvSpPr>
        <p:spPr>
          <a:xfrm>
            <a:off x="441007" y="3722687"/>
            <a:ext cx="8333424" cy="18372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defRPr sz="2800">
                <a:solidFill>
                  <a:srgbClr val="800080"/>
                </a:solidFill>
                <a:latin typeface="Times New Roman"/>
                <a:ea typeface="Times New Roman"/>
                <a:cs typeface="Times New Roman"/>
                <a:sym typeface="Times New Roman"/>
              </a:defRPr>
            </a:pPr>
            <a:r>
              <a:t> </a:t>
            </a:r>
            <a:r>
              <a:rPr>
                <a:solidFill>
                  <a:srgbClr val="000000"/>
                </a:solidFill>
                <a:latin typeface="Tahoma"/>
                <a:ea typeface="Tahoma"/>
                <a:cs typeface="Tahoma"/>
                <a:sym typeface="Tahoma"/>
              </a:rPr>
              <a:t>c = </a:t>
            </a:r>
            <a:r>
              <a:rPr>
                <a:solidFill>
                  <a:srgbClr val="000000"/>
                </a:solidFill>
                <a:latin typeface="Tahoma"/>
                <a:ea typeface="Tahoma"/>
                <a:cs typeface="Tahoma"/>
                <a:sym typeface="Tahoma"/>
              </a:rPr>
              <a:t>ν</a:t>
            </a:r>
            <a:r>
              <a:rPr>
                <a:solidFill>
                  <a:srgbClr val="000000"/>
                </a:solidFill>
                <a:latin typeface="Tahoma"/>
                <a:ea typeface="Tahoma"/>
                <a:cs typeface="Tahoma"/>
                <a:sym typeface="Tahoma"/>
              </a:rPr>
              <a:t> </a:t>
            </a:r>
            <a:r>
              <a:rPr>
                <a:solidFill>
                  <a:srgbClr val="000000"/>
                </a:solidFill>
                <a:latin typeface="Tahoma"/>
                <a:ea typeface="Tahoma"/>
                <a:cs typeface="Tahoma"/>
                <a:sym typeface="Tahoma"/>
              </a:rPr>
              <a:t>λ</a:t>
            </a:r>
            <a:r>
              <a:rPr>
                <a:solidFill>
                  <a:srgbClr val="000000"/>
                </a:solidFill>
                <a:latin typeface="Tahoma"/>
                <a:ea typeface="Tahoma"/>
                <a:cs typeface="Tahoma"/>
                <a:sym typeface="Tahoma"/>
              </a:rPr>
              <a:t>     ( c </a:t>
            </a:r>
            <a:r>
              <a:rPr u="sng">
                <a:solidFill>
                  <a:srgbClr val="000000"/>
                </a:solidFill>
                <a:latin typeface="Tahoma"/>
                <a:ea typeface="Tahoma"/>
                <a:cs typeface="Tahoma"/>
                <a:sym typeface="Tahoma"/>
              </a:rPr>
              <a:t>ışık hızı</a:t>
            </a:r>
            <a:r>
              <a:rPr>
                <a:solidFill>
                  <a:srgbClr val="000000"/>
                </a:solidFill>
                <a:latin typeface="Tahoma"/>
                <a:ea typeface="Tahoma"/>
                <a:cs typeface="Tahoma"/>
                <a:sym typeface="Tahoma"/>
              </a:rPr>
              <a:t>,  </a:t>
            </a:r>
            <a:r>
              <a:rPr>
                <a:solidFill>
                  <a:srgbClr val="000000"/>
                </a:solidFill>
                <a:latin typeface="Tahoma"/>
                <a:ea typeface="Tahoma"/>
                <a:cs typeface="Tahoma"/>
                <a:sym typeface="Tahoma"/>
              </a:rPr>
              <a:t>λ</a:t>
            </a:r>
            <a:r>
              <a:rPr>
                <a:solidFill>
                  <a:srgbClr val="000000"/>
                </a:solidFill>
                <a:latin typeface="Tahoma"/>
                <a:ea typeface="Tahoma"/>
                <a:cs typeface="Tahoma"/>
                <a:sym typeface="Tahoma"/>
              </a:rPr>
              <a:t> </a:t>
            </a:r>
            <a:r>
              <a:rPr u="sng">
                <a:solidFill>
                  <a:srgbClr val="000000"/>
                </a:solidFill>
                <a:latin typeface="Tahoma"/>
                <a:ea typeface="Tahoma"/>
                <a:cs typeface="Tahoma"/>
                <a:sym typeface="Tahoma"/>
              </a:rPr>
              <a:t>dalgaboyu</a:t>
            </a:r>
            <a:r>
              <a:rPr>
                <a:solidFill>
                  <a:srgbClr val="000000"/>
                </a:solidFill>
                <a:latin typeface="Tahoma"/>
                <a:ea typeface="Tahoma"/>
                <a:cs typeface="Tahoma"/>
                <a:sym typeface="Tahoma"/>
              </a:rPr>
              <a:t>, </a:t>
            </a:r>
            <a:r>
              <a:rPr>
                <a:solidFill>
                  <a:srgbClr val="000000"/>
                </a:solidFill>
                <a:latin typeface="Tahoma"/>
                <a:ea typeface="Tahoma"/>
                <a:cs typeface="Tahoma"/>
                <a:sym typeface="Tahoma"/>
              </a:rPr>
              <a:t>ν</a:t>
            </a:r>
            <a:r>
              <a:rPr>
                <a:solidFill>
                  <a:srgbClr val="000000"/>
                </a:solidFill>
                <a:latin typeface="Tahoma"/>
                <a:ea typeface="Tahoma"/>
                <a:cs typeface="Tahoma"/>
                <a:sym typeface="Tahoma"/>
              </a:rPr>
              <a:t> </a:t>
            </a:r>
            <a:r>
              <a:rPr u="sng">
                <a:solidFill>
                  <a:srgbClr val="000000"/>
                </a:solidFill>
                <a:latin typeface="Tahoma"/>
                <a:ea typeface="Tahoma"/>
                <a:cs typeface="Tahoma"/>
                <a:sym typeface="Tahoma"/>
              </a:rPr>
              <a:t>frekans</a:t>
            </a:r>
            <a:r>
              <a:rPr>
                <a:solidFill>
                  <a:srgbClr val="000000"/>
                </a:solidFill>
                <a:latin typeface="Tahoma"/>
                <a:ea typeface="Tahoma"/>
                <a:cs typeface="Tahoma"/>
                <a:sym typeface="Tahoma"/>
              </a:rPr>
              <a:t> )</a:t>
            </a:r>
            <a:endParaRPr>
              <a:latin typeface="Tahoma"/>
              <a:ea typeface="Tahoma"/>
              <a:cs typeface="Tahoma"/>
              <a:sym typeface="Tahoma"/>
            </a:endParaRPr>
          </a:p>
          <a:p>
            <a:pPr>
              <a:buSzPct val="100000"/>
              <a:buFont typeface="Arial"/>
              <a:buChar char="•"/>
              <a:defRPr sz="2800">
                <a:latin typeface="Tahoma"/>
                <a:ea typeface="Tahoma"/>
                <a:cs typeface="Tahoma"/>
                <a:sym typeface="Tahoma"/>
              </a:defRPr>
            </a:pPr>
            <a:r>
              <a:t> E = h</a:t>
            </a:r>
            <a:r>
              <a:t>ν</a:t>
            </a:r>
          </a:p>
          <a:p>
            <a:pPr>
              <a:buSzPct val="100000"/>
              <a:buFont typeface="Arial"/>
              <a:buChar char="•"/>
              <a:defRPr sz="2800">
                <a:latin typeface="Tahoma"/>
                <a:ea typeface="Tahoma"/>
                <a:cs typeface="Tahoma"/>
                <a:sym typeface="Tahoma"/>
              </a:defRPr>
            </a:pPr>
            <a:r>
              <a:t> Klinikte tanı ( radyoloji ) ve </a:t>
            </a:r>
          </a:p>
          <a:p>
            <a:pPr>
              <a:buSzPct val="100000"/>
              <a:buFont typeface="Arial"/>
              <a:buChar char="•"/>
              <a:defRPr sz="2800">
                <a:latin typeface="Tahoma"/>
                <a:ea typeface="Tahoma"/>
                <a:cs typeface="Tahoma"/>
                <a:sym typeface="Tahoma"/>
              </a:defRPr>
            </a:pPr>
            <a:r>
              <a:t>Tedavi amacıyla ( radyoterapi ) kullanılan enerjiler </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EMR Ortak Özellikler"/>
          <p:cNvSpPr txBox="1"/>
          <p:nvPr>
            <p:ph type="title" idx="4294967295"/>
          </p:nvPr>
        </p:nvSpPr>
        <p:spPr>
          <a:xfrm>
            <a:off x="684212" y="188912"/>
            <a:ext cx="7772401" cy="1431926"/>
          </a:xfrm>
          <a:prstGeom prst="rect">
            <a:avLst/>
          </a:prstGeom>
        </p:spPr>
        <p:txBody>
          <a:bodyPr>
            <a:normAutofit fontScale="100000" lnSpcReduction="0"/>
          </a:bodyPr>
          <a:lstStyle/>
          <a:p>
            <a:pPr/>
            <a:r>
              <a:t>    </a:t>
            </a:r>
            <a:r>
              <a:rPr>
                <a:solidFill>
                  <a:srgbClr val="FF3300"/>
                </a:solidFill>
                <a:latin typeface="Tahoma Bold"/>
                <a:ea typeface="Tahoma Bold"/>
                <a:cs typeface="Tahoma Bold"/>
                <a:sym typeface="Tahoma Bold"/>
              </a:rPr>
              <a:t>EMR Ortak Özellikler</a:t>
            </a:r>
          </a:p>
        </p:txBody>
      </p:sp>
      <p:sp>
        <p:nvSpPr>
          <p:cNvPr id="178" name="Boşlukta düz bir doğrultuda yayılırlar.…"/>
          <p:cNvSpPr txBox="1"/>
          <p:nvPr>
            <p:ph type="body" idx="4294967295"/>
          </p:nvPr>
        </p:nvSpPr>
        <p:spPr>
          <a:xfrm>
            <a:off x="685800" y="1295400"/>
            <a:ext cx="7847013" cy="5086350"/>
          </a:xfrm>
          <a:prstGeom prst="rect">
            <a:avLst/>
          </a:prstGeom>
        </p:spPr>
        <p:txBody>
          <a:bodyPr>
            <a:normAutofit fontScale="100000" lnSpcReduction="0"/>
          </a:bodyPr>
          <a:lstStyle/>
          <a:p>
            <a:pPr marL="332613" indent="-332613" algn="just" defTabSz="886968">
              <a:lnSpc>
                <a:spcPct val="80000"/>
              </a:lnSpc>
              <a:spcBef>
                <a:spcPts val="500"/>
              </a:spcBef>
              <a:buChar char="•"/>
              <a:defRPr sz="2328">
                <a:latin typeface="Tahoma"/>
                <a:ea typeface="Tahoma"/>
                <a:cs typeface="Tahoma"/>
                <a:sym typeface="Tahoma"/>
              </a:defRPr>
            </a:pPr>
            <a:r>
              <a:t>Boşlukta düz bir doğrultuda yayılırlar.</a:t>
            </a:r>
          </a:p>
          <a:p>
            <a:pPr marL="332613" indent="-332613" algn="just" defTabSz="886968">
              <a:lnSpc>
                <a:spcPct val="80000"/>
              </a:lnSpc>
              <a:spcBef>
                <a:spcPts val="600"/>
              </a:spcBef>
              <a:buSzTx/>
              <a:buNone/>
              <a:defRPr sz="2328">
                <a:latin typeface="Tahoma"/>
                <a:ea typeface="Tahoma"/>
                <a:cs typeface="Tahoma"/>
                <a:sym typeface="Tahoma"/>
              </a:defRPr>
            </a:pPr>
          </a:p>
          <a:p>
            <a:pPr marL="332613" indent="-332613" algn="just" defTabSz="886968">
              <a:lnSpc>
                <a:spcPct val="80000"/>
              </a:lnSpc>
              <a:spcBef>
                <a:spcPts val="500"/>
              </a:spcBef>
              <a:buChar char="•"/>
              <a:defRPr sz="2328">
                <a:latin typeface="Tahoma"/>
                <a:ea typeface="Tahoma"/>
                <a:cs typeface="Tahoma"/>
                <a:sym typeface="Tahoma"/>
              </a:defRPr>
            </a:pPr>
            <a:r>
              <a:t>Hızları ışık hızına (yaklaşık 300.000 km/sn) eşittir. Ancak dalga boyları, frekansları ve enerjileri farklıdır. </a:t>
            </a:r>
          </a:p>
          <a:p>
            <a:pPr marL="332613" indent="-332613" algn="just" defTabSz="886968">
              <a:lnSpc>
                <a:spcPct val="80000"/>
              </a:lnSpc>
              <a:spcBef>
                <a:spcPts val="600"/>
              </a:spcBef>
              <a:buChar char="•"/>
              <a:defRPr sz="2328">
                <a:latin typeface="Tahoma"/>
                <a:ea typeface="Tahoma"/>
                <a:cs typeface="Tahoma"/>
                <a:sym typeface="Tahoma"/>
              </a:defRPr>
            </a:pPr>
          </a:p>
          <a:p>
            <a:pPr marL="332613" indent="-332613" algn="just" defTabSz="886968">
              <a:lnSpc>
                <a:spcPct val="80000"/>
              </a:lnSpc>
              <a:spcBef>
                <a:spcPts val="500"/>
              </a:spcBef>
              <a:buChar char="•"/>
              <a:defRPr sz="2328">
                <a:latin typeface="Tahoma"/>
                <a:ea typeface="Tahoma"/>
                <a:cs typeface="Tahoma"/>
                <a:sym typeface="Tahoma"/>
              </a:defRPr>
            </a:pPr>
            <a:r>
              <a:t>Geçtikleri ortama; frekanslarıyla doğru orantılı, dalga boylarıyla ters orantılı olmak üzere enerji aktarırlar    c= λ*f (E=h*f=h*c/ λ)</a:t>
            </a:r>
          </a:p>
          <a:p>
            <a:pPr marL="332613" indent="-332613" algn="just" defTabSz="886968">
              <a:lnSpc>
                <a:spcPct val="80000"/>
              </a:lnSpc>
              <a:spcBef>
                <a:spcPts val="600"/>
              </a:spcBef>
              <a:buChar char="•"/>
              <a:defRPr sz="2328">
                <a:latin typeface="Tahoma"/>
                <a:ea typeface="Tahoma"/>
                <a:cs typeface="Tahoma"/>
                <a:sym typeface="Tahoma"/>
              </a:defRPr>
            </a:pPr>
          </a:p>
          <a:p>
            <a:pPr marL="332613" indent="-332613" algn="just" defTabSz="886968">
              <a:lnSpc>
                <a:spcPct val="80000"/>
              </a:lnSpc>
              <a:spcBef>
                <a:spcPts val="500"/>
              </a:spcBef>
              <a:buChar char="•"/>
              <a:defRPr sz="2328">
                <a:latin typeface="Tahoma"/>
                <a:ea typeface="Tahoma"/>
                <a:cs typeface="Tahoma"/>
                <a:sym typeface="Tahoma"/>
              </a:defRPr>
            </a:pPr>
            <a:r>
              <a:t>Enerjileri; maddeyi geçerken, yutulma ve saçılma nedeniyle azalır, boşlukta ise uzaklığın karesiyle ters orantılı olarak azalır. </a:t>
            </a:r>
          </a:p>
          <a:p>
            <a:pPr marL="332613" indent="-332613" algn="just" defTabSz="886968">
              <a:lnSpc>
                <a:spcPct val="80000"/>
              </a:lnSpc>
              <a:spcBef>
                <a:spcPts val="600"/>
              </a:spcBef>
              <a:buChar char="•"/>
              <a:defRPr sz="2328">
                <a:latin typeface="Tahoma"/>
                <a:ea typeface="Tahoma"/>
                <a:cs typeface="Tahoma"/>
                <a:sym typeface="Tahoma"/>
              </a:defRPr>
            </a:pPr>
          </a:p>
          <a:p>
            <a:pPr marL="332613" indent="-332613" algn="just" defTabSz="886968">
              <a:lnSpc>
                <a:spcPct val="80000"/>
              </a:lnSpc>
              <a:spcBef>
                <a:spcPts val="500"/>
              </a:spcBef>
              <a:buChar char="•"/>
              <a:defRPr sz="2328">
                <a:latin typeface="Tahoma"/>
                <a:ea typeface="Tahoma"/>
                <a:cs typeface="Tahoma"/>
                <a:sym typeface="Tahoma"/>
              </a:defRPr>
            </a:pPr>
            <a:r>
              <a:t>Elektromanyetik radyasyonlar, sinüsoidal hareket yaparlar.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layt Numarası"/>
          <p:cNvSpPr txBox="1"/>
          <p:nvPr>
            <p:ph type="sldNum" sz="quarter" idx="4294967295"/>
          </p:nvPr>
        </p:nvSpPr>
        <p:spPr>
          <a:xfrm>
            <a:off x="8199576" y="6342380"/>
            <a:ext cx="258625" cy="26924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1" name="RADYASYON ÇEŞİTLERİ"/>
          <p:cNvSpPr txBox="1"/>
          <p:nvPr>
            <p:ph type="title" idx="4294967295"/>
          </p:nvPr>
        </p:nvSpPr>
        <p:spPr>
          <a:xfrm>
            <a:off x="685800" y="609600"/>
            <a:ext cx="7772400" cy="1033463"/>
          </a:xfrm>
          <a:prstGeom prst="rect">
            <a:avLst/>
          </a:prstGeom>
        </p:spPr>
        <p:txBody>
          <a:bodyPr>
            <a:normAutofit fontScale="100000" lnSpcReduction="0"/>
          </a:bodyPr>
          <a:lstStyle/>
          <a:p>
            <a:pPr>
              <a:defRPr b="1" sz="4000">
                <a:solidFill>
                  <a:schemeClr val="accent2"/>
                </a:solidFill>
                <a:latin typeface="Arial"/>
                <a:ea typeface="Arial"/>
                <a:cs typeface="Arial"/>
                <a:sym typeface="Arial"/>
              </a:defRPr>
            </a:pPr>
            <a:r>
              <a:t>    </a:t>
            </a:r>
            <a:r>
              <a:rPr>
                <a:solidFill>
                  <a:srgbClr val="000000"/>
                </a:solidFill>
              </a:rPr>
              <a:t>RADYASYON ÇEŞİTLERİ</a:t>
            </a:r>
          </a:p>
        </p:txBody>
      </p:sp>
      <p:grpSp>
        <p:nvGrpSpPr>
          <p:cNvPr id="230" name="Grup"/>
          <p:cNvGrpSpPr/>
          <p:nvPr/>
        </p:nvGrpSpPr>
        <p:grpSpPr>
          <a:xfrm>
            <a:off x="357187" y="1714499"/>
            <a:ext cx="8461376" cy="4857751"/>
            <a:chOff x="0" y="0"/>
            <a:chExt cx="8461375" cy="4857749"/>
          </a:xfrm>
        </p:grpSpPr>
        <p:sp>
          <p:nvSpPr>
            <p:cNvPr id="182" name="Çizgi"/>
            <p:cNvSpPr/>
            <p:nvPr/>
          </p:nvSpPr>
          <p:spPr>
            <a:xfrm flipV="1">
              <a:off x="4231564" y="487770"/>
              <a:ext cx="1754" cy="467817"/>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83" name="Çizgi"/>
            <p:cNvSpPr/>
            <p:nvPr/>
          </p:nvSpPr>
          <p:spPr>
            <a:xfrm>
              <a:off x="4231564" y="487770"/>
              <a:ext cx="1754" cy="467817"/>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84" name="Çizgi"/>
            <p:cNvSpPr/>
            <p:nvPr/>
          </p:nvSpPr>
          <p:spPr>
            <a:xfrm>
              <a:off x="4059706" y="955586"/>
              <a:ext cx="171859" cy="2218"/>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85" name="Çizgi"/>
            <p:cNvSpPr/>
            <p:nvPr/>
          </p:nvSpPr>
          <p:spPr>
            <a:xfrm>
              <a:off x="4231564" y="955586"/>
              <a:ext cx="170105" cy="2218"/>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86" name="Çizgi"/>
            <p:cNvSpPr/>
            <p:nvPr/>
          </p:nvSpPr>
          <p:spPr>
            <a:xfrm flipV="1">
              <a:off x="2030729" y="1199471"/>
              <a:ext cx="1755" cy="467817"/>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87" name="Çizgi"/>
            <p:cNvSpPr/>
            <p:nvPr/>
          </p:nvSpPr>
          <p:spPr>
            <a:xfrm>
              <a:off x="2030729" y="1199471"/>
              <a:ext cx="1755" cy="467817"/>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88" name="Çizgi"/>
            <p:cNvSpPr/>
            <p:nvPr/>
          </p:nvSpPr>
          <p:spPr>
            <a:xfrm>
              <a:off x="1858871" y="1667288"/>
              <a:ext cx="171859" cy="2218"/>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89" name="Çizgi"/>
            <p:cNvSpPr/>
            <p:nvPr/>
          </p:nvSpPr>
          <p:spPr>
            <a:xfrm>
              <a:off x="2030729" y="1667288"/>
              <a:ext cx="170106" cy="2218"/>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90" name="Çizgi"/>
            <p:cNvSpPr/>
            <p:nvPr/>
          </p:nvSpPr>
          <p:spPr>
            <a:xfrm>
              <a:off x="978538" y="1911173"/>
              <a:ext cx="1754" cy="432343"/>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91" name="Dikdörtgen"/>
            <p:cNvSpPr/>
            <p:nvPr/>
          </p:nvSpPr>
          <p:spPr>
            <a:xfrm>
              <a:off x="96450" y="2343515"/>
              <a:ext cx="1762422" cy="1124090"/>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192" name="Hızlı elektronlar"/>
            <p:cNvSpPr txBox="1"/>
            <p:nvPr/>
          </p:nvSpPr>
          <p:spPr>
            <a:xfrm>
              <a:off x="261294" y="2427766"/>
              <a:ext cx="1265740"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Hızlı elektronlar</a:t>
              </a:r>
            </a:p>
          </p:txBody>
        </p:sp>
        <p:sp>
          <p:nvSpPr>
            <p:cNvPr id="193" name="Beta parçacıkları"/>
            <p:cNvSpPr txBox="1"/>
            <p:nvPr/>
          </p:nvSpPr>
          <p:spPr>
            <a:xfrm>
              <a:off x="203423" y="2744817"/>
              <a:ext cx="1322575"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Beta parçacıkları</a:t>
              </a:r>
            </a:p>
          </p:txBody>
        </p:sp>
        <p:sp>
          <p:nvSpPr>
            <p:cNvPr id="194" name="Alfa parçacıkları"/>
            <p:cNvSpPr txBox="1"/>
            <p:nvPr/>
          </p:nvSpPr>
          <p:spPr>
            <a:xfrm>
              <a:off x="229728" y="3064085"/>
              <a:ext cx="1276438"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Alfa parçacıkları</a:t>
              </a:r>
            </a:p>
          </p:txBody>
        </p:sp>
        <p:sp>
          <p:nvSpPr>
            <p:cNvPr id="195" name="Dikdörtgen"/>
            <p:cNvSpPr/>
            <p:nvPr/>
          </p:nvSpPr>
          <p:spPr>
            <a:xfrm>
              <a:off x="96450" y="2343515"/>
              <a:ext cx="1762422" cy="1124090"/>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96" name="Dikdörtgen"/>
            <p:cNvSpPr/>
            <p:nvPr/>
          </p:nvSpPr>
          <p:spPr>
            <a:xfrm>
              <a:off x="96450" y="1423402"/>
              <a:ext cx="1762422" cy="487772"/>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197" name="PARÇACIK TİPİ"/>
            <p:cNvSpPr txBox="1"/>
            <p:nvPr/>
          </p:nvSpPr>
          <p:spPr>
            <a:xfrm>
              <a:off x="263047" y="1507654"/>
              <a:ext cx="1132633"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PARÇACIK TİPİ</a:t>
              </a:r>
            </a:p>
          </p:txBody>
        </p:sp>
        <p:sp>
          <p:nvSpPr>
            <p:cNvPr id="198" name="Dikdörtgen"/>
            <p:cNvSpPr/>
            <p:nvPr/>
          </p:nvSpPr>
          <p:spPr>
            <a:xfrm>
              <a:off x="96450" y="1423402"/>
              <a:ext cx="1762422" cy="487772"/>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199" name="Çizgi"/>
            <p:cNvSpPr/>
            <p:nvPr/>
          </p:nvSpPr>
          <p:spPr>
            <a:xfrm>
              <a:off x="3082921" y="1911173"/>
              <a:ext cx="1755" cy="432343"/>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200" name="Dikdörtgen"/>
            <p:cNvSpPr/>
            <p:nvPr/>
          </p:nvSpPr>
          <p:spPr>
            <a:xfrm>
              <a:off x="2200834" y="2343515"/>
              <a:ext cx="1762422" cy="1124090"/>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201" name="X-Işınları"/>
            <p:cNvSpPr txBox="1"/>
            <p:nvPr/>
          </p:nvSpPr>
          <p:spPr>
            <a:xfrm>
              <a:off x="2693610" y="2427766"/>
              <a:ext cx="701031"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X-Işınları</a:t>
              </a:r>
            </a:p>
          </p:txBody>
        </p:sp>
        <p:sp>
          <p:nvSpPr>
            <p:cNvPr id="202" name="Gama ışınları"/>
            <p:cNvSpPr txBox="1"/>
            <p:nvPr/>
          </p:nvSpPr>
          <p:spPr>
            <a:xfrm>
              <a:off x="2486679" y="2744817"/>
              <a:ext cx="1047336"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Gama ışınları</a:t>
              </a:r>
            </a:p>
          </p:txBody>
        </p:sp>
        <p:sp>
          <p:nvSpPr>
            <p:cNvPr id="203" name="Dikdörtgen"/>
            <p:cNvSpPr/>
            <p:nvPr/>
          </p:nvSpPr>
          <p:spPr>
            <a:xfrm>
              <a:off x="2200834" y="2343515"/>
              <a:ext cx="1762422" cy="1124090"/>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204" name="Dikdörtgen"/>
            <p:cNvSpPr/>
            <p:nvPr/>
          </p:nvSpPr>
          <p:spPr>
            <a:xfrm>
              <a:off x="2200834" y="1423402"/>
              <a:ext cx="1762422" cy="487772"/>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205" name="DALGA TİPİ"/>
            <p:cNvSpPr txBox="1"/>
            <p:nvPr/>
          </p:nvSpPr>
          <p:spPr>
            <a:xfrm>
              <a:off x="2544550" y="1507654"/>
              <a:ext cx="897763"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DALGA TİPİ</a:t>
              </a:r>
            </a:p>
          </p:txBody>
        </p:sp>
        <p:sp>
          <p:nvSpPr>
            <p:cNvPr id="206" name="Dikdörtgen"/>
            <p:cNvSpPr/>
            <p:nvPr/>
          </p:nvSpPr>
          <p:spPr>
            <a:xfrm>
              <a:off x="2200834" y="1423402"/>
              <a:ext cx="1762422" cy="487772"/>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207" name="Dikdörtgen"/>
            <p:cNvSpPr/>
            <p:nvPr/>
          </p:nvSpPr>
          <p:spPr>
            <a:xfrm>
              <a:off x="-1" y="711701"/>
              <a:ext cx="4059708" cy="487771"/>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208" name="İYONLAŞTIRICI RADYASYON"/>
            <p:cNvSpPr txBox="1"/>
            <p:nvPr/>
          </p:nvSpPr>
          <p:spPr>
            <a:xfrm>
              <a:off x="638329" y="795952"/>
              <a:ext cx="2159919"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İYONLAŞTIRICI RADYASYON</a:t>
              </a:r>
            </a:p>
          </p:txBody>
        </p:sp>
        <p:sp>
          <p:nvSpPr>
            <p:cNvPr id="209" name="Dikdörtgen"/>
            <p:cNvSpPr/>
            <p:nvPr/>
          </p:nvSpPr>
          <p:spPr>
            <a:xfrm>
              <a:off x="-1" y="711701"/>
              <a:ext cx="4059708" cy="487771"/>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210" name="Çizgi"/>
            <p:cNvSpPr/>
            <p:nvPr/>
          </p:nvSpPr>
          <p:spPr>
            <a:xfrm>
              <a:off x="6430645" y="1199471"/>
              <a:ext cx="1754" cy="430126"/>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211" name="Dikdörtgen"/>
            <p:cNvSpPr/>
            <p:nvPr/>
          </p:nvSpPr>
          <p:spPr>
            <a:xfrm>
              <a:off x="5557325" y="2558577"/>
              <a:ext cx="1748393" cy="1274856"/>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212" name="Radyo dalgaları"/>
            <p:cNvSpPr txBox="1"/>
            <p:nvPr/>
          </p:nvSpPr>
          <p:spPr>
            <a:xfrm>
              <a:off x="5711647" y="2558577"/>
              <a:ext cx="1229371"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Radyo dalgaları</a:t>
              </a:r>
            </a:p>
          </p:txBody>
        </p:sp>
        <p:sp>
          <p:nvSpPr>
            <p:cNvPr id="213" name="Mikrodalgalar"/>
            <p:cNvSpPr txBox="1"/>
            <p:nvPr/>
          </p:nvSpPr>
          <p:spPr>
            <a:xfrm>
              <a:off x="5808098" y="2877845"/>
              <a:ext cx="1117936"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Mikrodalgalar</a:t>
              </a:r>
            </a:p>
          </p:txBody>
        </p:sp>
        <p:sp>
          <p:nvSpPr>
            <p:cNvPr id="214" name="Kızılötesi dalgalar"/>
            <p:cNvSpPr txBox="1"/>
            <p:nvPr/>
          </p:nvSpPr>
          <p:spPr>
            <a:xfrm>
              <a:off x="5606428" y="3194896"/>
              <a:ext cx="1391500"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Kızılötesi dalgalar</a:t>
              </a:r>
            </a:p>
          </p:txBody>
        </p:sp>
        <p:sp>
          <p:nvSpPr>
            <p:cNvPr id="215" name="Görülebilir ışık"/>
            <p:cNvSpPr txBox="1"/>
            <p:nvPr/>
          </p:nvSpPr>
          <p:spPr>
            <a:xfrm>
              <a:off x="5757242" y="3514164"/>
              <a:ext cx="1163514"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Görülebilir ışık</a:t>
              </a:r>
            </a:p>
          </p:txBody>
        </p:sp>
        <p:sp>
          <p:nvSpPr>
            <p:cNvPr id="216" name="Çizgi"/>
            <p:cNvSpPr/>
            <p:nvPr/>
          </p:nvSpPr>
          <p:spPr>
            <a:xfrm>
              <a:off x="6430645" y="2117367"/>
              <a:ext cx="1754" cy="432343"/>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217" name="Dikdörtgen"/>
            <p:cNvSpPr/>
            <p:nvPr/>
          </p:nvSpPr>
          <p:spPr>
            <a:xfrm>
              <a:off x="5550311" y="2549709"/>
              <a:ext cx="1762422" cy="1292592"/>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218" name="Dikdörtgen"/>
            <p:cNvSpPr/>
            <p:nvPr/>
          </p:nvSpPr>
          <p:spPr>
            <a:xfrm>
              <a:off x="5550311" y="1629596"/>
              <a:ext cx="1762422" cy="487772"/>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219" name="DALGA TİPİ"/>
            <p:cNvSpPr txBox="1"/>
            <p:nvPr/>
          </p:nvSpPr>
          <p:spPr>
            <a:xfrm>
              <a:off x="5894027" y="1713847"/>
              <a:ext cx="897763"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DALGA TİPİ</a:t>
              </a:r>
            </a:p>
          </p:txBody>
        </p:sp>
        <p:sp>
          <p:nvSpPr>
            <p:cNvPr id="220" name="Dikdörtgen"/>
            <p:cNvSpPr/>
            <p:nvPr/>
          </p:nvSpPr>
          <p:spPr>
            <a:xfrm>
              <a:off x="5550311" y="1629596"/>
              <a:ext cx="1762422" cy="487772"/>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221" name="Dikdörtgen"/>
            <p:cNvSpPr/>
            <p:nvPr/>
          </p:nvSpPr>
          <p:spPr>
            <a:xfrm>
              <a:off x="4401668" y="711701"/>
              <a:ext cx="4059708" cy="487771"/>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222" name="İYONLAŞTIRICI OLMAYAN RADYASYON"/>
            <p:cNvSpPr txBox="1"/>
            <p:nvPr/>
          </p:nvSpPr>
          <p:spPr>
            <a:xfrm>
              <a:off x="4498119" y="795952"/>
              <a:ext cx="3002379" cy="22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500"/>
              </a:lvl1pPr>
            </a:lstStyle>
            <a:p>
              <a:pPr/>
              <a:r>
                <a:t>İYONLAŞTIRICI OLMAYAN RADYASYON</a:t>
              </a:r>
            </a:p>
          </p:txBody>
        </p:sp>
        <p:sp>
          <p:nvSpPr>
            <p:cNvPr id="223" name="Dikdörtgen"/>
            <p:cNvSpPr/>
            <p:nvPr/>
          </p:nvSpPr>
          <p:spPr>
            <a:xfrm>
              <a:off x="4401668" y="711701"/>
              <a:ext cx="4059708" cy="487771"/>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224" name="Dikdörtgen"/>
            <p:cNvSpPr/>
            <p:nvPr/>
          </p:nvSpPr>
          <p:spPr>
            <a:xfrm>
              <a:off x="2200834" y="0"/>
              <a:ext cx="4059707" cy="487771"/>
            </a:xfrm>
            <a:prstGeom prst="rect">
              <a:avLst/>
            </a:prstGeom>
            <a:solidFill>
              <a:srgbClr val="FFFF00"/>
            </a:solidFill>
            <a:ln w="12700" cap="flat">
              <a:noFill/>
              <a:miter lim="400000"/>
            </a:ln>
            <a:effectLst/>
          </p:spPr>
          <p:txBody>
            <a:bodyPr wrap="square" lIns="45719" tIns="45719" rIns="45719" bIns="45719" numCol="1" anchor="t">
              <a:noAutofit/>
            </a:bodyPr>
            <a:lstStyle/>
            <a:p>
              <a:pPr/>
            </a:p>
          </p:txBody>
        </p:sp>
        <p:sp>
          <p:nvSpPr>
            <p:cNvPr id="225" name="RADYASYON"/>
            <p:cNvSpPr txBox="1"/>
            <p:nvPr/>
          </p:nvSpPr>
          <p:spPr>
            <a:xfrm>
              <a:off x="3398579" y="84251"/>
              <a:ext cx="1174676"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a:solidFill>
                    <a:srgbClr val="FF0000"/>
                  </a:solidFill>
                </a:defRPr>
              </a:lvl1pPr>
            </a:lstStyle>
            <a:p>
              <a:pPr/>
              <a:r>
                <a:t>RADYASYON</a:t>
              </a:r>
            </a:p>
          </p:txBody>
        </p:sp>
        <p:sp>
          <p:nvSpPr>
            <p:cNvPr id="226" name="Dikdörtgen"/>
            <p:cNvSpPr/>
            <p:nvPr/>
          </p:nvSpPr>
          <p:spPr>
            <a:xfrm>
              <a:off x="2200834" y="0"/>
              <a:ext cx="4059707" cy="487771"/>
            </a:xfrm>
            <a:prstGeom prst="rect">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227" name="Çizgi"/>
            <p:cNvSpPr/>
            <p:nvPr/>
          </p:nvSpPr>
          <p:spPr>
            <a:xfrm>
              <a:off x="1020625" y="3514164"/>
              <a:ext cx="1755" cy="432343"/>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228" name="Dikdörtgen"/>
            <p:cNvSpPr/>
            <p:nvPr/>
          </p:nvSpPr>
          <p:spPr>
            <a:xfrm>
              <a:off x="138538" y="3946506"/>
              <a:ext cx="1762422" cy="911244"/>
            </a:xfrm>
            <a:prstGeom prst="rect">
              <a:avLst/>
            </a:prstGeom>
            <a:solidFill>
              <a:srgbClr val="FFFF00"/>
            </a:solidFill>
            <a:ln w="12700" cap="flat">
              <a:solidFill>
                <a:srgbClr val="000000"/>
              </a:solidFill>
              <a:prstDash val="solid"/>
              <a:round/>
            </a:ln>
            <a:effectLst/>
          </p:spPr>
          <p:txBody>
            <a:bodyPr wrap="square" lIns="45719" tIns="45719" rIns="45719" bIns="45719" numCol="1" anchor="t">
              <a:noAutofit/>
            </a:bodyPr>
            <a:lstStyle/>
            <a:p>
              <a:pPr/>
            </a:p>
          </p:txBody>
        </p:sp>
        <p:sp>
          <p:nvSpPr>
            <p:cNvPr id="229" name="Dolaylı iyonlaştırıcı…"/>
            <p:cNvSpPr txBox="1"/>
            <p:nvPr/>
          </p:nvSpPr>
          <p:spPr>
            <a:xfrm>
              <a:off x="121001" y="4072883"/>
              <a:ext cx="1736118"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defRPr b="1" sz="1400"/>
              </a:pPr>
              <a:r>
                <a:t>Dolaylı iyonlaştırıcı</a:t>
              </a:r>
            </a:p>
            <a:p>
              <a:pPr>
                <a:defRPr b="1" sz="1400"/>
              </a:pPr>
              <a:r>
                <a:t>Nötron parçacıkları</a:t>
              </a:r>
            </a:p>
          </p:txBody>
        </p:sp>
      </p:grpSp>
    </p:spTree>
  </p:cSld>
  <p:clrMapOvr>
    <a:masterClrMapping/>
  </p:clrMapOvr>
  <mc:AlternateContent xmlns:mc="http://schemas.openxmlformats.org/markup-compatibility/2006">
    <mc:Choice xmlns:p14="http://schemas.microsoft.com/office/powerpoint/2010/main" Requires="p14">
      <p:transition spd="fast" advClick="1" p14:dur="500">
        <p:fade/>
      </p:transition>
    </mc:Choice>
    <mc:Fallback>
      <p:transition spd="fast">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İyonlaştıran  ve  İyonlaştırmayan Radyasyon"/>
          <p:cNvSpPr txBox="1"/>
          <p:nvPr>
            <p:ph type="title" idx="4294967295"/>
          </p:nvPr>
        </p:nvSpPr>
        <p:spPr>
          <a:xfrm>
            <a:off x="785812" y="1071562"/>
            <a:ext cx="7900988" cy="1285876"/>
          </a:xfrm>
          <a:prstGeom prst="rect">
            <a:avLst/>
          </a:prstGeom>
        </p:spPr>
        <p:txBody>
          <a:bodyPr>
            <a:normAutofit fontScale="100000" lnSpcReduction="0"/>
          </a:bodyPr>
          <a:lstStyle/>
          <a:p>
            <a:pPr defTabSz="832104">
              <a:defRPr sz="3913">
                <a:latin typeface="Tahoma Bold"/>
                <a:ea typeface="Tahoma Bold"/>
                <a:cs typeface="Tahoma Bold"/>
                <a:sym typeface="Tahoma Bold"/>
              </a:defRPr>
            </a:pPr>
            <a:r>
              <a:t>İyonlaştıran  ve </a:t>
            </a:r>
            <a:r>
              <a:t> </a:t>
            </a:r>
            <a:r>
              <a:t>İyonlaştırmayan Radyasyon</a:t>
            </a:r>
          </a:p>
        </p:txBody>
      </p:sp>
      <p:sp>
        <p:nvSpPr>
          <p:cNvPr id="233" name="İyonlaştıran radyasyon bir atomun yörüngesindeki elektronu koparmak için yeterli enerjiyi taşıyan radyasyondur.…"/>
          <p:cNvSpPr txBox="1"/>
          <p:nvPr>
            <p:ph type="body" idx="4294967295"/>
          </p:nvPr>
        </p:nvSpPr>
        <p:spPr>
          <a:xfrm>
            <a:off x="457200" y="2500312"/>
            <a:ext cx="8229600" cy="3824288"/>
          </a:xfrm>
          <a:prstGeom prst="rect">
            <a:avLst/>
          </a:prstGeom>
        </p:spPr>
        <p:txBody>
          <a:bodyPr>
            <a:normAutofit fontScale="100000" lnSpcReduction="0"/>
          </a:bodyPr>
          <a:lstStyle/>
          <a:p>
            <a:pPr algn="just">
              <a:spcBef>
                <a:spcPts val="500"/>
              </a:spcBef>
              <a:buFontTx/>
              <a:buChar char="▪"/>
              <a:defRPr sz="2400">
                <a:latin typeface="Tahoma"/>
                <a:ea typeface="Tahoma"/>
                <a:cs typeface="Tahoma"/>
                <a:sym typeface="Tahoma"/>
              </a:defRPr>
            </a:pPr>
            <a:r>
              <a:t>İyonlaştıran radyasyon bir atomun yörüngesindeki elektronu koparmak için yeterli enerjiyi taşıyan radyasyondur.</a:t>
            </a:r>
          </a:p>
          <a:p>
            <a:pPr algn="just">
              <a:spcBef>
                <a:spcPts val="500"/>
              </a:spcBef>
              <a:buFontTx/>
              <a:buChar char="▪"/>
              <a:defRPr sz="2400">
                <a:latin typeface="Tahoma"/>
                <a:ea typeface="Tahoma"/>
                <a:cs typeface="Tahoma"/>
                <a:sym typeface="Tahoma"/>
              </a:defRPr>
            </a:pPr>
            <a:r>
              <a:t>İyonlaştırmayan radyasyon ise elektronu sökecek kadar yeterli enerjiye sahip olmayan radyasyondur.</a:t>
            </a:r>
          </a:p>
        </p:txBody>
      </p:sp>
      <p:pic>
        <p:nvPicPr>
          <p:cNvPr id="234" name="rad-symbol" descr="rad-symbol"/>
          <p:cNvPicPr>
            <a:picLocks noChangeAspect="1"/>
          </p:cNvPicPr>
          <p:nvPr/>
        </p:nvPicPr>
        <p:blipFill>
          <a:blip r:embed="rId2">
            <a:extLst/>
          </a:blip>
          <a:stretch>
            <a:fillRect/>
          </a:stretch>
        </p:blipFill>
        <p:spPr>
          <a:xfrm>
            <a:off x="6357937" y="4572000"/>
            <a:ext cx="2022476" cy="178435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İyonlaştırıcı Radyasyon"/>
          <p:cNvSpPr txBox="1"/>
          <p:nvPr>
            <p:ph type="title" idx="4294967295"/>
          </p:nvPr>
        </p:nvSpPr>
        <p:spPr>
          <a:xfrm>
            <a:off x="684212" y="1108075"/>
            <a:ext cx="7864476" cy="762000"/>
          </a:xfrm>
          <a:prstGeom prst="rect">
            <a:avLst/>
          </a:prstGeom>
        </p:spPr>
        <p:txBody>
          <a:bodyPr>
            <a:normAutofit fontScale="100000" lnSpcReduction="0"/>
          </a:bodyPr>
          <a:lstStyle>
            <a:lvl1pPr>
              <a:defRPr>
                <a:latin typeface="Tahoma Bold"/>
                <a:ea typeface="Tahoma Bold"/>
                <a:cs typeface="Tahoma Bold"/>
                <a:sym typeface="Tahoma Bold"/>
              </a:defRPr>
            </a:lvl1pPr>
          </a:lstStyle>
          <a:p>
            <a:pPr/>
            <a:r>
              <a:t>İyonlaştırıcı Radyasyon </a:t>
            </a:r>
          </a:p>
        </p:txBody>
      </p:sp>
      <p:sp>
        <p:nvSpPr>
          <p:cNvPr id="237" name="İyonlaştırıcı radyasyon terimi; x ve γ ışınları ile, α, β partikülleri, protonlar, elektronlar, nötronlar ve kozmik ışınlar gibi radyasyon tiplerini kapsar."/>
          <p:cNvSpPr txBox="1"/>
          <p:nvPr>
            <p:ph type="body" sz="half" idx="4294967295"/>
          </p:nvPr>
        </p:nvSpPr>
        <p:spPr>
          <a:xfrm>
            <a:off x="323850" y="2060575"/>
            <a:ext cx="8424863" cy="2952750"/>
          </a:xfrm>
          <a:prstGeom prst="rect">
            <a:avLst/>
          </a:prstGeom>
        </p:spPr>
        <p:txBody>
          <a:bodyPr>
            <a:normAutofit fontScale="100000" lnSpcReduction="0"/>
          </a:bodyPr>
          <a:lstStyle/>
          <a:p>
            <a:pPr>
              <a:buBlip>
                <a:blip r:embed="rId2"/>
              </a:buBlip>
              <a:defRPr>
                <a:solidFill>
                  <a:srgbClr val="1F497D"/>
                </a:solidFill>
              </a:defRPr>
            </a:pPr>
          </a:p>
          <a:p>
            <a:pPr algn="just">
              <a:buChar char="•"/>
              <a:defRPr>
                <a:latin typeface="Tahoma"/>
                <a:ea typeface="Tahoma"/>
                <a:cs typeface="Tahoma"/>
                <a:sym typeface="Tahoma"/>
              </a:defRPr>
            </a:pPr>
            <a:r>
              <a:t>İyonlaştırıcı radyasyon terimi; x ve </a:t>
            </a:r>
            <a:r>
              <a:rPr>
                <a:latin typeface="Symbol"/>
                <a:ea typeface="Symbol"/>
                <a:cs typeface="Symbol"/>
                <a:sym typeface="Symbol"/>
              </a:rPr>
              <a:t>g</a:t>
            </a:r>
            <a:r>
              <a:t> ışınları ile, </a:t>
            </a:r>
            <a:r>
              <a:rPr>
                <a:latin typeface="Symbol"/>
                <a:ea typeface="Symbol"/>
                <a:cs typeface="Symbol"/>
                <a:sym typeface="Symbol"/>
              </a:rPr>
              <a:t>a</a:t>
            </a:r>
            <a:r>
              <a:t>, </a:t>
            </a:r>
            <a:r>
              <a:rPr>
                <a:latin typeface="Symbol"/>
                <a:ea typeface="Symbol"/>
                <a:cs typeface="Symbol"/>
                <a:sym typeface="Symbol"/>
              </a:rPr>
              <a:t>b</a:t>
            </a:r>
            <a:r>
              <a:t> partikülleri, protonlar, elektronlar, nötronlar ve kozmik ışınlar gibi radyasyon tiplerini kapsar.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ELEKTRON – MADDE ETKİLEŞİMLERİ"/>
          <p:cNvSpPr txBox="1"/>
          <p:nvPr/>
        </p:nvSpPr>
        <p:spPr>
          <a:xfrm>
            <a:off x="1664969" y="2770187"/>
            <a:ext cx="5956937"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u="sng">
                <a:latin typeface="Tahoma Bold"/>
                <a:ea typeface="Tahoma Bold"/>
                <a:cs typeface="Tahoma Bold"/>
                <a:sym typeface="Tahoma Bold"/>
              </a:defRPr>
            </a:lvl1pPr>
          </a:lstStyle>
          <a:p>
            <a:pPr/>
            <a:r>
              <a:t>ELEKTRON – MADDE ETKİLEŞİMLERİ</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4 farklı etkileşme vardır:…"/>
          <p:cNvSpPr txBox="1"/>
          <p:nvPr/>
        </p:nvSpPr>
        <p:spPr>
          <a:xfrm>
            <a:off x="729932" y="1509712"/>
            <a:ext cx="7684136" cy="397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latin typeface="Tahoma Bold"/>
                <a:ea typeface="Tahoma Bold"/>
                <a:cs typeface="Tahoma Bold"/>
                <a:sym typeface="Tahoma Bold"/>
              </a:defRPr>
            </a:pPr>
            <a:r>
              <a:t>4 farklı etkileşme vardır:</a:t>
            </a:r>
          </a:p>
          <a:p>
            <a:pPr>
              <a:buSzPct val="100000"/>
              <a:buBlip>
                <a:blip r:embed="rId2"/>
              </a:buBlip>
              <a:defRPr sz="2800">
                <a:latin typeface="Tahoma Bold"/>
                <a:ea typeface="Tahoma Bold"/>
                <a:cs typeface="Tahoma Bold"/>
                <a:sym typeface="Tahoma Bold"/>
              </a:defRPr>
            </a:pPr>
          </a:p>
          <a:p>
            <a:pPr>
              <a:buSzPct val="100000"/>
              <a:buBlip>
                <a:blip r:embed="rId2"/>
              </a:buBlip>
              <a:defRPr sz="2800">
                <a:latin typeface="Tahoma Bold"/>
                <a:ea typeface="Tahoma Bold"/>
                <a:cs typeface="Tahoma Bold"/>
                <a:sym typeface="Tahoma Bold"/>
              </a:defRPr>
            </a:pPr>
            <a:r>
              <a:t> UYARILMA</a:t>
            </a:r>
          </a:p>
          <a:p>
            <a:pPr>
              <a:buSzPct val="100000"/>
              <a:buBlip>
                <a:blip r:embed="rId2"/>
              </a:buBlip>
              <a:defRPr sz="2800">
                <a:latin typeface="Tahoma Bold"/>
                <a:ea typeface="Tahoma Bold"/>
                <a:cs typeface="Tahoma Bold"/>
                <a:sym typeface="Tahoma Bold"/>
              </a:defRPr>
            </a:pPr>
          </a:p>
          <a:p>
            <a:pPr>
              <a:buSzPct val="100000"/>
              <a:buBlip>
                <a:blip r:embed="rId2"/>
              </a:buBlip>
              <a:defRPr sz="2800">
                <a:latin typeface="Tahoma Bold"/>
                <a:ea typeface="Tahoma Bold"/>
                <a:cs typeface="Tahoma Bold"/>
                <a:sym typeface="Tahoma Bold"/>
              </a:defRPr>
            </a:pPr>
            <a:r>
              <a:t> İYONLAŞMA</a:t>
            </a:r>
          </a:p>
          <a:p>
            <a:pPr>
              <a:buSzPct val="100000"/>
              <a:buBlip>
                <a:blip r:embed="rId2"/>
              </a:buBlip>
              <a:defRPr sz="2800">
                <a:latin typeface="Tahoma Bold"/>
                <a:ea typeface="Tahoma Bold"/>
                <a:cs typeface="Tahoma Bold"/>
                <a:sym typeface="Tahoma Bold"/>
              </a:defRPr>
            </a:pPr>
          </a:p>
          <a:p>
            <a:pPr>
              <a:buSzPct val="100000"/>
              <a:buBlip>
                <a:blip r:embed="rId2"/>
              </a:buBlip>
              <a:defRPr sz="2800">
                <a:latin typeface="Tahoma Bold"/>
                <a:ea typeface="Tahoma Bold"/>
                <a:cs typeface="Tahoma Bold"/>
                <a:sym typeface="Tahoma Bold"/>
              </a:defRPr>
            </a:pPr>
            <a:r>
              <a:t> FRENLENME X-IŞINLARI</a:t>
            </a:r>
          </a:p>
          <a:p>
            <a:pPr>
              <a:buSzPct val="100000"/>
              <a:buBlip>
                <a:blip r:embed="rId2"/>
              </a:buBlip>
              <a:defRPr sz="2800">
                <a:latin typeface="Tahoma Bold"/>
                <a:ea typeface="Tahoma Bold"/>
                <a:cs typeface="Tahoma Bold"/>
                <a:sym typeface="Tahoma Bold"/>
              </a:defRPr>
            </a:pPr>
          </a:p>
          <a:p>
            <a:pPr>
              <a:buSzPct val="100000"/>
              <a:buBlip>
                <a:blip r:embed="rId2"/>
              </a:buBlip>
              <a:defRPr sz="2800">
                <a:latin typeface="Tahoma Bold"/>
                <a:ea typeface="Tahoma Bold"/>
                <a:cs typeface="Tahoma Bold"/>
                <a:sym typeface="Tahoma Bold"/>
              </a:defRPr>
            </a:pPr>
            <a:r>
              <a:t> KARAKTERİSTİK X-IŞINLARI</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4" name="image.png" descr="image.png"/>
          <p:cNvPicPr>
            <a:picLocks noChangeAspect="1"/>
          </p:cNvPicPr>
          <p:nvPr/>
        </p:nvPicPr>
        <p:blipFill>
          <a:blip r:embed="rId2">
            <a:extLst/>
          </a:blip>
          <a:stretch>
            <a:fillRect/>
          </a:stretch>
        </p:blipFill>
        <p:spPr>
          <a:xfrm>
            <a:off x="755650" y="404812"/>
            <a:ext cx="7632700" cy="6048376"/>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UYARILMA"/>
          <p:cNvSpPr txBox="1"/>
          <p:nvPr/>
        </p:nvSpPr>
        <p:spPr>
          <a:xfrm>
            <a:off x="1522094" y="2770187"/>
            <a:ext cx="5956937"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u="sng">
                <a:latin typeface="Tahoma Bold"/>
                <a:ea typeface="Tahoma Bold"/>
                <a:cs typeface="Tahoma Bold"/>
                <a:sym typeface="Tahoma Bold"/>
              </a:defRPr>
            </a:lvl1pPr>
          </a:lstStyle>
          <a:p>
            <a:pPr/>
            <a:r>
              <a:t>UYARILMA</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Uyarılma Olayı"/>
          <p:cNvSpPr txBox="1"/>
          <p:nvPr>
            <p:ph type="title" idx="4294967295"/>
          </p:nvPr>
        </p:nvSpPr>
        <p:spPr>
          <a:xfrm>
            <a:off x="685800" y="465137"/>
            <a:ext cx="4975225" cy="1431926"/>
          </a:xfrm>
          <a:prstGeom prst="rect">
            <a:avLst/>
          </a:prstGeom>
        </p:spPr>
        <p:txBody>
          <a:bodyPr anchor="b">
            <a:normAutofit fontScale="100000" lnSpcReduction="0"/>
          </a:bodyPr>
          <a:lstStyle>
            <a:lvl1pPr>
              <a:defRPr sz="4800">
                <a:latin typeface="Tahoma Bold"/>
                <a:ea typeface="Tahoma Bold"/>
                <a:cs typeface="Tahoma Bold"/>
                <a:sym typeface="Tahoma Bold"/>
              </a:defRPr>
            </a:lvl1pPr>
          </a:lstStyle>
          <a:p>
            <a:pPr/>
            <a:r>
              <a:t>Uyarılma Olayı </a:t>
            </a:r>
          </a:p>
        </p:txBody>
      </p:sp>
      <p:sp>
        <p:nvSpPr>
          <p:cNvPr id="246" name="Eğer ortama giren radyasyonun enerjisi, ortamı oluşturan atomlardan elektron koparacak kadar yüksek değilse, o zaman elektronların yörünge değiştirmesine sebep olabilir.…"/>
          <p:cNvSpPr txBox="1"/>
          <p:nvPr>
            <p:ph type="body" idx="4294967295"/>
          </p:nvPr>
        </p:nvSpPr>
        <p:spPr>
          <a:xfrm>
            <a:off x="457200" y="2428875"/>
            <a:ext cx="8218488" cy="4024313"/>
          </a:xfrm>
          <a:prstGeom prst="rect">
            <a:avLst/>
          </a:prstGeom>
        </p:spPr>
        <p:txBody>
          <a:bodyPr>
            <a:normAutofit fontScale="100000" lnSpcReduction="0"/>
          </a:bodyPr>
          <a:lstStyle/>
          <a:p>
            <a:pPr marL="336042" indent="-336042" algn="just" defTabSz="896111">
              <a:buChar char="•"/>
              <a:defRPr sz="3136">
                <a:latin typeface="Tahoma"/>
                <a:ea typeface="Tahoma"/>
                <a:cs typeface="Tahoma"/>
                <a:sym typeface="Tahoma"/>
              </a:defRPr>
            </a:pPr>
            <a:r>
              <a:t>Eğer ortama giren radyasyonun enerjisi, ortamı oluşturan atomlardan elektron koparacak kadar yüksek değilse, o zaman elektronların yörünge değiştirmesine sebep</a:t>
            </a:r>
            <a:r>
              <a:rPr>
                <a:solidFill>
                  <a:srgbClr val="1F497D"/>
                </a:solidFill>
              </a:rPr>
              <a:t> </a:t>
            </a:r>
            <a:r>
              <a:t>olabilir. </a:t>
            </a:r>
          </a:p>
          <a:p>
            <a:pPr marL="336042" indent="-336042" algn="just" defTabSz="896111">
              <a:buChar char="•"/>
              <a:defRPr sz="3136">
                <a:latin typeface="Tahoma"/>
                <a:ea typeface="Tahoma"/>
                <a:cs typeface="Tahoma"/>
                <a:sym typeface="Tahoma"/>
              </a:defRPr>
            </a:pPr>
            <a:r>
              <a:t>Bu olaya </a:t>
            </a:r>
            <a:r>
              <a:rPr>
                <a:solidFill>
                  <a:srgbClr val="99FF33"/>
                </a:solidFill>
              </a:rPr>
              <a:t>uyarılma</a:t>
            </a:r>
            <a:r>
              <a:t> adı verilir ve</a:t>
            </a:r>
            <a:r>
              <a:rPr>
                <a:solidFill>
                  <a:srgbClr val="1F497D"/>
                </a:solidFill>
              </a:rPr>
              <a:t> </a:t>
            </a:r>
            <a:r>
              <a:t>elektronu yörünge değiştirmiş atoma da </a:t>
            </a:r>
            <a:r>
              <a:rPr>
                <a:solidFill>
                  <a:srgbClr val="99FF33"/>
                </a:solidFill>
              </a:rPr>
              <a:t>uyarılmış atom</a:t>
            </a:r>
            <a:r>
              <a:t> denir.</a:t>
            </a:r>
            <a:r>
              <a:rPr>
                <a:solidFill>
                  <a:srgbClr val="1F497D"/>
                </a:solidFill>
              </a:rPr>
              <a:t> </a:t>
            </a:r>
          </a:p>
        </p:txBody>
      </p:sp>
      <p:pic>
        <p:nvPicPr>
          <p:cNvPr id="247" name="anm9" descr="anm9"/>
          <p:cNvPicPr>
            <a:picLocks noChangeAspect="1"/>
          </p:cNvPicPr>
          <p:nvPr/>
        </p:nvPicPr>
        <p:blipFill>
          <a:blip r:embed="rId2">
            <a:extLst/>
          </a:blip>
          <a:stretch>
            <a:fillRect/>
          </a:stretch>
        </p:blipFill>
        <p:spPr>
          <a:xfrm>
            <a:off x="5429250" y="0"/>
            <a:ext cx="3714750" cy="19431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over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45"/>
                                        </p:tgtEl>
                                        <p:attrNameLst>
                                          <p:attrName>style.visibility</p:attrName>
                                        </p:attrNameLst>
                                      </p:cBhvr>
                                      <p:to>
                                        <p:strVal val="visible"/>
                                      </p:to>
                                    </p:set>
                                    <p:animEffect filter="fade" transition="in">
                                      <p:cBhvr>
                                        <p:cTn id="7" dur="1000"/>
                                        <p:tgtEl>
                                          <p:spTgt spid="245"/>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246">
                                            <p:bg/>
                                          </p:spTgt>
                                        </p:tgtEl>
                                        <p:attrNameLst>
                                          <p:attrName>style.visibility</p:attrName>
                                        </p:attrNameLst>
                                      </p:cBhvr>
                                      <p:to>
                                        <p:strVal val="visible"/>
                                      </p:to>
                                    </p:set>
                                    <p:animEffect filter="fade" transition="in">
                                      <p:cBhvr>
                                        <p:cTn id="11" dur="2000"/>
                                        <p:tgtEl>
                                          <p:spTgt spid="246">
                                            <p:bg/>
                                          </p:spTgt>
                                        </p:tgtEl>
                                      </p:cBhvr>
                                    </p:animEffect>
                                  </p:childTnLst>
                                </p:cTn>
                              </p:par>
                              <p:par>
                                <p:cTn id="12" presetClass="entr" nodeType="withEffect" presetSubtype="0" presetID="10" grpId="2" fill="hold">
                                  <p:stCondLst>
                                    <p:cond delay="0"/>
                                  </p:stCondLst>
                                  <p:iterate type="el" backwards="0">
                                    <p:tmAbs val="0"/>
                                  </p:iterate>
                                  <p:childTnLst>
                                    <p:set>
                                      <p:cBhvr>
                                        <p:cTn id="13" fill="hold"/>
                                        <p:tgtEl>
                                          <p:spTgt spid="246">
                                            <p:txEl>
                                              <p:pRg st="0" end="0"/>
                                            </p:txEl>
                                          </p:spTgt>
                                        </p:tgtEl>
                                        <p:attrNameLst>
                                          <p:attrName>style.visibility</p:attrName>
                                        </p:attrNameLst>
                                      </p:cBhvr>
                                      <p:to>
                                        <p:strVal val="visible"/>
                                      </p:to>
                                    </p:set>
                                    <p:animEffect filter="fade" transition="in">
                                      <p:cBhvr>
                                        <p:cTn id="14" dur="2000"/>
                                        <p:tgtEl>
                                          <p:spTgt spid="246">
                                            <p:txEl>
                                              <p:pRg st="0" end="0"/>
                                            </p:txEl>
                                          </p:spTgt>
                                        </p:tgtEl>
                                      </p:cBhvr>
                                    </p:animEffect>
                                  </p:childTnLst>
                                </p:cTn>
                              </p:par>
                            </p:childTnLst>
                          </p:cTn>
                        </p:par>
                        <p:par>
                          <p:cTn id="15" fill="hold">
                            <p:stCondLst>
                              <p:cond delay="3000"/>
                            </p:stCondLst>
                            <p:childTnLst>
                              <p:par>
                                <p:cTn id="16" presetClass="entr" nodeType="afterEffect" presetID="10" grpId="2" fill="hold">
                                  <p:stCondLst>
                                    <p:cond delay="0"/>
                                  </p:stCondLst>
                                  <p:iterate type="el" backwards="0">
                                    <p:tmAbs val="0"/>
                                  </p:iterate>
                                  <p:childTnLst>
                                    <p:set>
                                      <p:cBhvr>
                                        <p:cTn id="17" fill="hold"/>
                                        <p:tgtEl>
                                          <p:spTgt spid="246">
                                            <p:txEl>
                                              <p:pRg st="1" end="1"/>
                                            </p:txEl>
                                          </p:spTgt>
                                        </p:tgtEl>
                                        <p:attrNameLst>
                                          <p:attrName>style.visibility</p:attrName>
                                        </p:attrNameLst>
                                      </p:cBhvr>
                                      <p:to>
                                        <p:strVal val="visible"/>
                                      </p:to>
                                    </p:set>
                                    <p:animEffect filter="fade" transition="in">
                                      <p:cBhvr>
                                        <p:cTn id="18" dur="2000"/>
                                        <p:tgtEl>
                                          <p:spTgt spid="246">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6" grpId="2"/>
      <p:bldP build="whole" bldLvl="1" animBg="1" rev="0" advAuto="0" spid="245"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Eğer ortama giren radyasyonun enerjisi, ortamı oluşturan atomlardan elektron koparacak kadar yüksek değilse, o zaman elektronların yörünge değiştirmesine sebep olabilir. Bu olaya uyarılma adı verilir ve elektronu yörünge değiştirmiş atoma da uyarılmış at"/>
          <p:cNvSpPr txBox="1"/>
          <p:nvPr/>
        </p:nvSpPr>
        <p:spPr>
          <a:xfrm>
            <a:off x="225107" y="606424"/>
            <a:ext cx="3509011" cy="550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Font typeface="Arial"/>
              <a:buChar char="•"/>
              <a:defRPr b="1" sz="2800">
                <a:solidFill>
                  <a:srgbClr val="800080"/>
                </a:solidFill>
                <a:latin typeface="Times New Roman"/>
                <a:ea typeface="Times New Roman"/>
                <a:cs typeface="Times New Roman"/>
                <a:sym typeface="Times New Roman"/>
              </a:defRPr>
            </a:pPr>
            <a:r>
              <a:t> </a:t>
            </a:r>
            <a:r>
              <a:rPr b="0" sz="2000">
                <a:solidFill>
                  <a:srgbClr val="000000"/>
                </a:solidFill>
                <a:latin typeface="Tahoma"/>
                <a:ea typeface="Tahoma"/>
                <a:cs typeface="Tahoma"/>
                <a:sym typeface="Tahoma"/>
              </a:rPr>
              <a:t>Eğer ortama giren radyasyonun enerjisi, ortamı oluşturan atomlardan elektron koparacak kadar yüksek değilse, o zaman elektronların yörünge değiştirmesine sebep</a:t>
            </a:r>
            <a:r>
              <a:rPr b="0" sz="2000">
                <a:solidFill>
                  <a:srgbClr val="1F497D"/>
                </a:solidFill>
                <a:latin typeface="Tahoma"/>
                <a:ea typeface="Tahoma"/>
                <a:cs typeface="Tahoma"/>
                <a:sym typeface="Tahoma"/>
              </a:rPr>
              <a:t> </a:t>
            </a:r>
            <a:r>
              <a:rPr b="0" sz="2000">
                <a:solidFill>
                  <a:srgbClr val="000000"/>
                </a:solidFill>
                <a:latin typeface="Tahoma"/>
                <a:ea typeface="Tahoma"/>
                <a:cs typeface="Tahoma"/>
                <a:sym typeface="Tahoma"/>
              </a:rPr>
              <a:t>olabilir. Bu olaya </a:t>
            </a:r>
            <a:r>
              <a:rPr b="0" sz="2000">
                <a:solidFill>
                  <a:srgbClr val="99FF33"/>
                </a:solidFill>
                <a:latin typeface="Tahoma"/>
                <a:ea typeface="Tahoma"/>
                <a:cs typeface="Tahoma"/>
                <a:sym typeface="Tahoma"/>
              </a:rPr>
              <a:t>uyarılma</a:t>
            </a:r>
            <a:r>
              <a:rPr b="0" sz="2000">
                <a:solidFill>
                  <a:srgbClr val="000000"/>
                </a:solidFill>
                <a:latin typeface="Tahoma"/>
                <a:ea typeface="Tahoma"/>
                <a:cs typeface="Tahoma"/>
                <a:sym typeface="Tahoma"/>
              </a:rPr>
              <a:t> adı verilir ve</a:t>
            </a:r>
            <a:r>
              <a:rPr b="0" sz="2000">
                <a:solidFill>
                  <a:srgbClr val="1F497D"/>
                </a:solidFill>
                <a:latin typeface="Tahoma"/>
                <a:ea typeface="Tahoma"/>
                <a:cs typeface="Tahoma"/>
                <a:sym typeface="Tahoma"/>
              </a:rPr>
              <a:t> </a:t>
            </a:r>
            <a:r>
              <a:rPr b="0" sz="2000">
                <a:solidFill>
                  <a:srgbClr val="000000"/>
                </a:solidFill>
                <a:latin typeface="Tahoma"/>
                <a:ea typeface="Tahoma"/>
                <a:cs typeface="Tahoma"/>
                <a:sym typeface="Tahoma"/>
              </a:rPr>
              <a:t>elektronu yörünge değiştirmiş atoma da </a:t>
            </a:r>
            <a:r>
              <a:rPr b="0" sz="2000">
                <a:solidFill>
                  <a:srgbClr val="99FF33"/>
                </a:solidFill>
                <a:latin typeface="Tahoma"/>
                <a:ea typeface="Tahoma"/>
                <a:cs typeface="Tahoma"/>
                <a:sym typeface="Tahoma"/>
              </a:rPr>
              <a:t>uyarılmış atom</a:t>
            </a:r>
            <a:r>
              <a:rPr b="0" sz="2000">
                <a:solidFill>
                  <a:srgbClr val="000000"/>
                </a:solidFill>
                <a:latin typeface="Tahoma"/>
                <a:ea typeface="Tahoma"/>
                <a:cs typeface="Tahoma"/>
                <a:sym typeface="Tahoma"/>
              </a:rPr>
              <a:t> denir.</a:t>
            </a:r>
            <a:r>
              <a:rPr b="0" sz="2000">
                <a:solidFill>
                  <a:srgbClr val="1F497D"/>
                </a:solidFill>
                <a:latin typeface="Tahoma"/>
                <a:ea typeface="Tahoma"/>
                <a:cs typeface="Tahoma"/>
                <a:sym typeface="Tahoma"/>
              </a:rPr>
              <a:t> </a:t>
            </a:r>
            <a:endParaRPr b="0" sz="2000">
              <a:solidFill>
                <a:srgbClr val="1F497D"/>
              </a:solidFill>
              <a:latin typeface="Tahoma Bold"/>
              <a:ea typeface="Tahoma Bold"/>
              <a:cs typeface="Tahoma Bold"/>
              <a:sym typeface="Tahoma Bold"/>
            </a:endParaRPr>
          </a:p>
          <a:p>
            <a:pPr algn="just">
              <a:buSzPct val="100000"/>
              <a:buFont typeface="Arial"/>
              <a:buChar char="•"/>
              <a:defRPr sz="2400">
                <a:solidFill>
                  <a:srgbClr val="800080"/>
                </a:solidFill>
                <a:latin typeface="Tahoma"/>
                <a:ea typeface="Tahoma"/>
                <a:cs typeface="Tahoma"/>
                <a:sym typeface="Tahoma"/>
              </a:defRPr>
            </a:pPr>
          </a:p>
          <a:p>
            <a:pPr algn="just">
              <a:buSzPct val="100000"/>
              <a:buFont typeface="Arial"/>
              <a:buChar char="•"/>
              <a:defRPr sz="2400">
                <a:solidFill>
                  <a:srgbClr val="800080"/>
                </a:solidFill>
                <a:latin typeface="Tahoma"/>
                <a:ea typeface="Tahoma"/>
                <a:cs typeface="Tahoma"/>
                <a:sym typeface="Tahoma"/>
              </a:defRPr>
            </a:pPr>
            <a:r>
              <a:t> </a:t>
            </a:r>
            <a:r>
              <a:rPr sz="2000">
                <a:solidFill>
                  <a:srgbClr val="000000"/>
                </a:solidFill>
              </a:rPr>
              <a:t>Ancak elektron uyarılmış düzeyde uzun süre kalmaz</a:t>
            </a:r>
            <a:endParaRPr sz="2000"/>
          </a:p>
          <a:p>
            <a:pPr algn="just">
              <a:defRPr sz="2000">
                <a:latin typeface="Tahoma"/>
                <a:ea typeface="Tahoma"/>
                <a:cs typeface="Tahoma"/>
                <a:sym typeface="Tahoma"/>
              </a:defRPr>
            </a:pPr>
            <a:r>
              <a:t>( 10</a:t>
            </a:r>
            <a:r>
              <a:rPr baseline="30000"/>
              <a:t>-8</a:t>
            </a:r>
            <a:r>
              <a:t>s ) ve eski enerji düzeyine geri döner ve iki düzey arasındaki enerji farkına sahip foton yayınlanır</a:t>
            </a:r>
          </a:p>
        </p:txBody>
      </p:sp>
      <p:pic>
        <p:nvPicPr>
          <p:cNvPr id="250" name="image.png" descr="image.png"/>
          <p:cNvPicPr>
            <a:picLocks noChangeAspect="1"/>
          </p:cNvPicPr>
          <p:nvPr/>
        </p:nvPicPr>
        <p:blipFill>
          <a:blip r:embed="rId2">
            <a:extLst/>
          </a:blip>
          <a:stretch>
            <a:fillRect/>
          </a:stretch>
        </p:blipFill>
        <p:spPr>
          <a:xfrm>
            <a:off x="3779837" y="765175"/>
            <a:ext cx="5111751" cy="5400675"/>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İYONLAŞMA"/>
          <p:cNvSpPr txBox="1"/>
          <p:nvPr/>
        </p:nvSpPr>
        <p:spPr>
          <a:xfrm>
            <a:off x="1664969" y="2770187"/>
            <a:ext cx="5956937"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u="sng">
                <a:latin typeface="Tahoma Bold"/>
                <a:ea typeface="Tahoma Bold"/>
                <a:cs typeface="Tahoma Bold"/>
                <a:sym typeface="Tahoma Bold"/>
              </a:defRPr>
            </a:lvl1pPr>
          </a:lstStyle>
          <a:p>
            <a:pPr/>
            <a:r>
              <a:t>İYONLAŞMA</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İYONLAŞMA"/>
          <p:cNvSpPr txBox="1"/>
          <p:nvPr>
            <p:ph type="title" idx="4294967295"/>
          </p:nvPr>
        </p:nvSpPr>
        <p:spPr>
          <a:xfrm>
            <a:off x="642937" y="857250"/>
            <a:ext cx="7981951" cy="928688"/>
          </a:xfrm>
          <a:prstGeom prst="rect">
            <a:avLst/>
          </a:prstGeom>
        </p:spPr>
        <p:txBody>
          <a:bodyPr>
            <a:normAutofit fontScale="100000" lnSpcReduction="0"/>
          </a:bodyPr>
          <a:lstStyle/>
          <a:p>
            <a:pPr>
              <a:defRPr sz="4000">
                <a:latin typeface="Tahoma Bold"/>
                <a:ea typeface="Tahoma Bold"/>
                <a:cs typeface="Tahoma Bold"/>
                <a:sym typeface="Tahoma Bold"/>
              </a:defRPr>
            </a:pPr>
            <a:r>
              <a:t>İ</a:t>
            </a:r>
            <a:r>
              <a:t>YON</a:t>
            </a:r>
            <a:r>
              <a:t>LAŞMA</a:t>
            </a:r>
          </a:p>
        </p:txBody>
      </p:sp>
      <p:sp>
        <p:nvSpPr>
          <p:cNvPr id="255" name="Düzenlemek için çift tıklayın"/>
          <p:cNvSpPr txBox="1"/>
          <p:nvPr>
            <p:ph type="body" sz="quarter" idx="4294967295"/>
          </p:nvPr>
        </p:nvSpPr>
        <p:spPr>
          <a:xfrm>
            <a:off x="457200" y="5929312"/>
            <a:ext cx="8229600" cy="395288"/>
          </a:xfrm>
          <a:prstGeom prst="rect">
            <a:avLst/>
          </a:prstGeom>
        </p:spPr>
        <p:txBody>
          <a:bodyPr>
            <a:normAutofit fontScale="100000" lnSpcReduction="0"/>
          </a:bodyPr>
          <a:lstStyle/>
          <a:p>
            <a:pPr lvl="4" marL="228600" indent="1600200">
              <a:spcBef>
                <a:spcPts val="0"/>
              </a:spcBef>
              <a:buSzTx/>
              <a:buNone/>
              <a:defRPr sz="1800">
                <a:latin typeface="Tahoma"/>
                <a:ea typeface="Tahoma"/>
                <a:cs typeface="Tahoma"/>
                <a:sym typeface="Tahoma"/>
              </a:defRPr>
            </a:pPr>
          </a:p>
        </p:txBody>
      </p:sp>
      <p:sp>
        <p:nvSpPr>
          <p:cNvPr id="256" name="Atom veya molekülün soğurduğu enerjinin  yeterli olması durumunda, atom veya molekülden bir orbital elektronun  koparılmasıdır."/>
          <p:cNvSpPr txBox="1"/>
          <p:nvPr/>
        </p:nvSpPr>
        <p:spPr>
          <a:xfrm>
            <a:off x="545782" y="1928812"/>
            <a:ext cx="7838124" cy="212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spcBef>
                <a:spcPts val="2100"/>
              </a:spcBef>
              <a:buClr>
                <a:srgbClr val="000000"/>
              </a:buClr>
              <a:buSzPct val="70000"/>
              <a:buFont typeface="Arial"/>
              <a:buChar char="•"/>
              <a:defRPr sz="3600">
                <a:solidFill>
                  <a:srgbClr val="0070C0"/>
                </a:solidFill>
                <a:latin typeface="Tahoma"/>
                <a:ea typeface="Tahoma"/>
                <a:cs typeface="Tahoma"/>
                <a:sym typeface="Tahoma"/>
              </a:defRPr>
            </a:pPr>
            <a:r>
              <a:t> </a:t>
            </a:r>
            <a:r>
              <a:rPr sz="3200">
                <a:solidFill>
                  <a:srgbClr val="000000"/>
                </a:solidFill>
              </a:rPr>
              <a:t>Atom veya molekülün </a:t>
            </a:r>
            <a:r>
              <a:rPr sz="3200">
                <a:solidFill>
                  <a:srgbClr val="000000"/>
                </a:solidFill>
              </a:rPr>
              <a:t>so</a:t>
            </a:r>
            <a:r>
              <a:rPr sz="3200">
                <a:solidFill>
                  <a:srgbClr val="000000"/>
                </a:solidFill>
              </a:rPr>
              <a:t>ğ</a:t>
            </a:r>
            <a:r>
              <a:rPr sz="3200">
                <a:solidFill>
                  <a:srgbClr val="000000"/>
                </a:solidFill>
              </a:rPr>
              <a:t>urdu</a:t>
            </a:r>
            <a:r>
              <a:rPr sz="3200">
                <a:solidFill>
                  <a:srgbClr val="000000"/>
                </a:solidFill>
              </a:rPr>
              <a:t>ğ</a:t>
            </a:r>
            <a:r>
              <a:rPr sz="3200">
                <a:solidFill>
                  <a:srgbClr val="000000"/>
                </a:solidFill>
              </a:rPr>
              <a:t>u </a:t>
            </a:r>
            <a:r>
              <a:rPr sz="3200">
                <a:solidFill>
                  <a:srgbClr val="000000"/>
                </a:solidFill>
              </a:rPr>
              <a:t>enerjinin  yeterli olması durumunda, atom veya molekülden bir orbital elektronun  koparılmasıdır.</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Radyasyonla etkileşme sonucunda elektrona aktarılan enerji, elektronun atoma bağlanma enerjisinden büyükse, elektron serbest hale gelir ve iyonlaşma gerçekleşir"/>
          <p:cNvSpPr txBox="1"/>
          <p:nvPr/>
        </p:nvSpPr>
        <p:spPr>
          <a:xfrm>
            <a:off x="729932" y="333375"/>
            <a:ext cx="7684136" cy="18372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Font typeface="Arial"/>
              <a:buChar char="•"/>
              <a:defRPr b="1" sz="2800">
                <a:solidFill>
                  <a:srgbClr val="800080"/>
                </a:solidFill>
                <a:latin typeface="Times New Roman"/>
                <a:ea typeface="Times New Roman"/>
                <a:cs typeface="Times New Roman"/>
                <a:sym typeface="Times New Roman"/>
              </a:defRPr>
            </a:pPr>
            <a:r>
              <a:t> </a:t>
            </a:r>
            <a:r>
              <a:rPr b="0">
                <a:solidFill>
                  <a:srgbClr val="000000"/>
                </a:solidFill>
                <a:latin typeface="Tahoma"/>
                <a:ea typeface="Tahoma"/>
                <a:cs typeface="Tahoma"/>
                <a:sym typeface="Tahoma"/>
              </a:rPr>
              <a:t>Radyasyonla etkileşme sonucunda elektrona aktarılan enerji, elektronun atoma bağlanma enerjisinden büyükse, elektron serbest hale gelir ve </a:t>
            </a:r>
            <a:r>
              <a:rPr b="0" u="sng">
                <a:solidFill>
                  <a:srgbClr val="000000"/>
                </a:solidFill>
                <a:latin typeface="Tahoma"/>
                <a:ea typeface="Tahoma"/>
                <a:cs typeface="Tahoma"/>
                <a:sym typeface="Tahoma"/>
              </a:rPr>
              <a:t>iyonlaşma</a:t>
            </a:r>
            <a:r>
              <a:rPr b="0">
                <a:solidFill>
                  <a:srgbClr val="000000"/>
                </a:solidFill>
                <a:latin typeface="Tahoma"/>
                <a:ea typeface="Tahoma"/>
                <a:cs typeface="Tahoma"/>
                <a:sym typeface="Tahoma"/>
              </a:rPr>
              <a:t> gerçekleşir</a:t>
            </a:r>
          </a:p>
        </p:txBody>
      </p:sp>
      <p:pic>
        <p:nvPicPr>
          <p:cNvPr id="259" name="image.png" descr="image.png"/>
          <p:cNvPicPr>
            <a:picLocks noChangeAspect="1"/>
          </p:cNvPicPr>
          <p:nvPr/>
        </p:nvPicPr>
        <p:blipFill>
          <a:blip r:embed="rId2">
            <a:extLst/>
          </a:blip>
          <a:stretch>
            <a:fillRect/>
          </a:stretch>
        </p:blipFill>
        <p:spPr>
          <a:xfrm>
            <a:off x="1835150" y="2349500"/>
            <a:ext cx="5400675" cy="403225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İyonlaşma Olayı"/>
          <p:cNvSpPr txBox="1"/>
          <p:nvPr>
            <p:ph type="title" idx="4294967295"/>
          </p:nvPr>
        </p:nvSpPr>
        <p:spPr>
          <a:xfrm>
            <a:off x="785812" y="1357312"/>
            <a:ext cx="7186613" cy="714376"/>
          </a:xfrm>
          <a:prstGeom prst="rect">
            <a:avLst/>
          </a:prstGeom>
        </p:spPr>
        <p:txBody>
          <a:bodyPr>
            <a:normAutofit fontScale="100000" lnSpcReduction="0"/>
          </a:bodyPr>
          <a:lstStyle/>
          <a:p>
            <a:pPr>
              <a:defRPr sz="4000">
                <a:latin typeface="Tahoma Bold"/>
                <a:ea typeface="Tahoma Bold"/>
                <a:cs typeface="Tahoma Bold"/>
                <a:sym typeface="Tahoma Bold"/>
              </a:defRPr>
            </a:pPr>
            <a:r>
              <a:t>İyonlaşma Olayı</a:t>
            </a:r>
            <a:r>
              <a:rPr>
                <a:latin typeface="Tahoma"/>
                <a:ea typeface="Tahoma"/>
                <a:cs typeface="Tahoma"/>
                <a:sym typeface="Tahoma"/>
              </a:rPr>
              <a:t> </a:t>
            </a:r>
          </a:p>
        </p:txBody>
      </p:sp>
      <p:sp>
        <p:nvSpPr>
          <p:cNvPr id="262" name="Bir atom ya da molekülden bir elektronun kopması olayıdır.…"/>
          <p:cNvSpPr txBox="1"/>
          <p:nvPr>
            <p:ph type="body" idx="4294967295"/>
          </p:nvPr>
        </p:nvSpPr>
        <p:spPr>
          <a:xfrm>
            <a:off x="611187" y="2276474"/>
            <a:ext cx="8064501" cy="3240089"/>
          </a:xfrm>
          <a:prstGeom prst="rect">
            <a:avLst/>
          </a:prstGeom>
        </p:spPr>
        <p:txBody>
          <a:bodyPr>
            <a:normAutofit fontScale="100000" lnSpcReduction="0"/>
          </a:bodyPr>
          <a:lstStyle/>
          <a:p>
            <a:pPr algn="just">
              <a:lnSpc>
                <a:spcPct val="110000"/>
              </a:lnSpc>
              <a:buFontTx/>
              <a:buChar char="▪"/>
              <a:defRPr>
                <a:latin typeface="Tahoma"/>
                <a:ea typeface="Tahoma"/>
                <a:cs typeface="Tahoma"/>
                <a:sym typeface="Tahoma"/>
              </a:defRPr>
            </a:pPr>
            <a:r>
              <a:t>Bir atom ya da molekülden bir elektronun kopması olayıdır. </a:t>
            </a:r>
          </a:p>
          <a:p>
            <a:pPr algn="just">
              <a:lnSpc>
                <a:spcPct val="110000"/>
              </a:lnSpc>
              <a:buFontTx/>
              <a:buChar char="▪"/>
              <a:defRPr>
                <a:latin typeface="Tahoma"/>
                <a:ea typeface="Tahoma"/>
                <a:cs typeface="Tahoma"/>
                <a:sym typeface="Tahoma"/>
              </a:defRPr>
            </a:pPr>
            <a:r>
              <a:t>Bu olayı oluşturan radyasyon tiplerine, </a:t>
            </a:r>
            <a:r>
              <a:rPr>
                <a:solidFill>
                  <a:srgbClr val="99FF33"/>
                </a:solidFill>
              </a:rPr>
              <a:t>iyonlaştırıcı radyasyon</a:t>
            </a:r>
            <a:r>
              <a:t> adı verilir. </a:t>
            </a:r>
          </a:p>
        </p:txBody>
      </p:sp>
    </p:spTree>
  </p:cSld>
  <p:clrMapOvr>
    <a:masterClrMapping/>
  </p:clrMapOvr>
  <mc:AlternateContent xmlns:mc="http://schemas.openxmlformats.org/markup-compatibility/2006">
    <mc:Choice xmlns:p14="http://schemas.microsoft.com/office/powerpoint/2010/main" Requires="p14">
      <p:transition spd="slow" advClick="1" p14:dur="1200">
        <p:cover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61"/>
                                        </p:tgtEl>
                                        <p:attrNameLst>
                                          <p:attrName>style.visibility</p:attrName>
                                        </p:attrNameLst>
                                      </p:cBhvr>
                                      <p:to>
                                        <p:strVal val="visible"/>
                                      </p:to>
                                    </p:set>
                                    <p:animEffect filter="fade" transition="in">
                                      <p:cBhvr>
                                        <p:cTn id="7" dur="1000"/>
                                        <p:tgtEl>
                                          <p:spTgt spid="261"/>
                                        </p:tgtEl>
                                      </p:cBhvr>
                                    </p:animEffect>
                                  </p:childTnLst>
                                </p:cTn>
                              </p:par>
                            </p:childTnLst>
                          </p:cTn>
                        </p:par>
                        <p:par>
                          <p:cTn id="8" fill="hold">
                            <p:stCondLst>
                              <p:cond delay="1000"/>
                            </p:stCondLst>
                            <p:childTnLst>
                              <p:par>
                                <p:cTn id="9" presetClass="entr" nodeType="afterEffect" presetSubtype="0" presetID="1" grpId="2" fill="hold">
                                  <p:stCondLst>
                                    <p:cond delay="0"/>
                                  </p:stCondLst>
                                  <p:iterate type="el" backwards="0">
                                    <p:tmAbs val="0"/>
                                  </p:iterate>
                                  <p:childTnLst>
                                    <p:set>
                                      <p:cBhvr>
                                        <p:cTn id="10" fill="hold"/>
                                        <p:tgtEl>
                                          <p:spTgt spid="262">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262">
                                            <p:txEl>
                                              <p:pRg st="0" end="0"/>
                                            </p:txEl>
                                          </p:spTgt>
                                        </p:tgtEl>
                                        <p:attrNameLst>
                                          <p:attrName>style.visibility</p:attrName>
                                        </p:attrNameLst>
                                      </p:cBhvr>
                                      <p:to>
                                        <p:strVal val="visible"/>
                                      </p:to>
                                    </p:set>
                                  </p:childTnLst>
                                </p:cTn>
                              </p:par>
                            </p:childTnLst>
                          </p:cTn>
                        </p:par>
                        <p:par>
                          <p:cTn id="13" fill="hold">
                            <p:stCondLst>
                              <p:cond delay="1000"/>
                            </p:stCondLst>
                            <p:childTnLst>
                              <p:par>
                                <p:cTn id="14" presetClass="entr" nodeType="afterEffect" presetSubtype="0" presetID="1" grpId="2" fill="hold">
                                  <p:stCondLst>
                                    <p:cond delay="2000"/>
                                  </p:stCondLst>
                                  <p:iterate type="el" backwards="0">
                                    <p:tmAbs val="0"/>
                                  </p:iterate>
                                  <p:childTnLst>
                                    <p:set>
                                      <p:cBhvr>
                                        <p:cTn id="15" fill="hold"/>
                                        <p:tgtEl>
                                          <p:spTgt spid="262">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1" grpId="1"/>
      <p:bldP build="p" bldLvl="1" animBg="1" rev="0" advAuto="0" spid="262" grpId="2"/>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İyonlaşma  Olayı"/>
          <p:cNvSpPr txBox="1"/>
          <p:nvPr>
            <p:ph type="title" idx="4294967295"/>
          </p:nvPr>
        </p:nvSpPr>
        <p:spPr>
          <a:xfrm>
            <a:off x="928687" y="1214437"/>
            <a:ext cx="3067051" cy="1571626"/>
          </a:xfrm>
          <a:prstGeom prst="rect">
            <a:avLst/>
          </a:prstGeom>
        </p:spPr>
        <p:txBody>
          <a:bodyPr anchor="b">
            <a:normAutofit fontScale="100000" lnSpcReduction="0"/>
          </a:bodyPr>
          <a:lstStyle/>
          <a:p>
            <a:pPr>
              <a:defRPr sz="4000">
                <a:latin typeface="Tahoma Bold"/>
                <a:ea typeface="Tahoma Bold"/>
                <a:cs typeface="Tahoma Bold"/>
                <a:sym typeface="Tahoma Bold"/>
              </a:defRPr>
            </a:pPr>
            <a:r>
              <a:t>İyonlaşma </a:t>
            </a:r>
            <a:br/>
            <a:r>
              <a:t>Olayı</a:t>
            </a:r>
            <a:r>
              <a:rPr>
                <a:latin typeface="Tahoma"/>
                <a:ea typeface="Tahoma"/>
                <a:cs typeface="Tahoma"/>
                <a:sym typeface="Tahoma"/>
              </a:rPr>
              <a:t> </a:t>
            </a:r>
          </a:p>
        </p:txBody>
      </p:sp>
      <p:sp>
        <p:nvSpPr>
          <p:cNvPr id="265" name="Bir A atomunun dış yörüngelerinden bir elektron kopar ve bu olay sonunda, A atomu iyonlaşır yani pozitif olarak yüklenmiş olur. Buna pozitif iyon adı verilir.…"/>
          <p:cNvSpPr txBox="1"/>
          <p:nvPr>
            <p:ph type="body" sz="half" idx="4294967295"/>
          </p:nvPr>
        </p:nvSpPr>
        <p:spPr>
          <a:xfrm>
            <a:off x="571500" y="3213100"/>
            <a:ext cx="7875588" cy="2854325"/>
          </a:xfrm>
          <a:prstGeom prst="rect">
            <a:avLst/>
          </a:prstGeom>
        </p:spPr>
        <p:txBody>
          <a:bodyPr>
            <a:normAutofit fontScale="100000" lnSpcReduction="0"/>
          </a:bodyPr>
          <a:lstStyle/>
          <a:p>
            <a:pPr>
              <a:lnSpc>
                <a:spcPct val="10"/>
              </a:lnSpc>
              <a:buSzTx/>
              <a:buNone/>
              <a:defRPr sz="2800">
                <a:latin typeface="Tahoma"/>
                <a:ea typeface="Tahoma"/>
                <a:cs typeface="Tahoma"/>
                <a:sym typeface="Tahoma"/>
              </a:defRPr>
            </a:pPr>
          </a:p>
          <a:p>
            <a:pPr algn="just">
              <a:lnSpc>
                <a:spcPct val="120000"/>
              </a:lnSpc>
              <a:spcBef>
                <a:spcPts val="600"/>
              </a:spcBef>
              <a:buFontTx/>
              <a:buChar char="▪"/>
              <a:defRPr sz="2800">
                <a:latin typeface="Tahoma"/>
                <a:ea typeface="Tahoma"/>
                <a:cs typeface="Tahoma"/>
                <a:sym typeface="Tahoma"/>
              </a:defRPr>
            </a:pPr>
            <a:r>
              <a:t>Bir A atomunun dış yörüngelerinden bir elektron kopar ve bu olay sonunda, A atomu iyonlaşır yani pozitif olarak yüklenmiş olur.</a:t>
            </a:r>
            <a:r>
              <a:rPr>
                <a:solidFill>
                  <a:srgbClr val="1F497D"/>
                </a:solidFill>
              </a:rPr>
              <a:t> </a:t>
            </a:r>
            <a:r>
              <a:t>Buna </a:t>
            </a:r>
            <a:r>
              <a:rPr>
                <a:solidFill>
                  <a:srgbClr val="99FF33"/>
                </a:solidFill>
              </a:rPr>
              <a:t>pozitif iyon</a:t>
            </a:r>
            <a:r>
              <a:t> adı verilir.</a:t>
            </a:r>
            <a:r>
              <a:rPr>
                <a:solidFill>
                  <a:srgbClr val="1F497D"/>
                </a:solidFill>
              </a:rPr>
              <a:t>	</a:t>
            </a:r>
            <a:endParaRPr>
              <a:solidFill>
                <a:srgbClr val="1F497D"/>
              </a:solidFill>
            </a:endParaRPr>
          </a:p>
          <a:p>
            <a:pPr>
              <a:lnSpc>
                <a:spcPct val="120000"/>
              </a:lnSpc>
              <a:spcBef>
                <a:spcPts val="600"/>
              </a:spcBef>
              <a:buSzTx/>
              <a:buNone/>
              <a:defRPr sz="2800">
                <a:solidFill>
                  <a:srgbClr val="1F497D"/>
                </a:solidFill>
                <a:latin typeface="Tahoma"/>
                <a:ea typeface="Tahoma"/>
                <a:cs typeface="Tahoma"/>
                <a:sym typeface="Tahoma"/>
              </a:defRPr>
            </a:pPr>
            <a:r>
              <a:t>				</a:t>
            </a:r>
            <a:r>
              <a:rPr>
                <a:latin typeface="Tahoma Bold"/>
                <a:ea typeface="Tahoma Bold"/>
                <a:cs typeface="Tahoma Bold"/>
                <a:sym typeface="Tahoma Bold"/>
              </a:rPr>
              <a:t>A </a:t>
            </a:r>
            <a:r>
              <a:rPr>
                <a:latin typeface="Wingdings"/>
                <a:ea typeface="Wingdings"/>
                <a:cs typeface="Wingdings"/>
                <a:sym typeface="Wingdings"/>
              </a:rPr>
              <a:t></a:t>
            </a:r>
            <a:r>
              <a:rPr>
                <a:solidFill>
                  <a:srgbClr val="000000"/>
                </a:solidFill>
                <a:latin typeface="Tahoma Bold"/>
                <a:ea typeface="Tahoma Bold"/>
                <a:cs typeface="Tahoma Bold"/>
                <a:sym typeface="Tahoma Bold"/>
              </a:rPr>
              <a:t> </a:t>
            </a:r>
            <a:r>
              <a:rPr>
                <a:solidFill>
                  <a:srgbClr val="99FF33"/>
                </a:solidFill>
                <a:latin typeface="Tahoma Bold"/>
                <a:ea typeface="Tahoma Bold"/>
                <a:cs typeface="Tahoma Bold"/>
                <a:sym typeface="Tahoma Bold"/>
              </a:rPr>
              <a:t>A</a:t>
            </a:r>
            <a:r>
              <a:rPr baseline="30000">
                <a:solidFill>
                  <a:srgbClr val="99FF33"/>
                </a:solidFill>
                <a:latin typeface="Tahoma Bold"/>
                <a:ea typeface="Tahoma Bold"/>
                <a:cs typeface="Tahoma Bold"/>
                <a:sym typeface="Tahoma Bold"/>
              </a:rPr>
              <a:t>+</a:t>
            </a:r>
            <a:r>
              <a:rPr>
                <a:solidFill>
                  <a:srgbClr val="000000"/>
                </a:solidFill>
                <a:latin typeface="Tahoma Bold"/>
                <a:ea typeface="Tahoma Bold"/>
                <a:cs typeface="Tahoma Bold"/>
                <a:sym typeface="Tahoma Bold"/>
              </a:rPr>
              <a:t> </a:t>
            </a:r>
            <a:r>
              <a:rPr>
                <a:latin typeface="Tahoma Bold"/>
                <a:ea typeface="Tahoma Bold"/>
                <a:cs typeface="Tahoma Bold"/>
                <a:sym typeface="Tahoma Bold"/>
              </a:rPr>
              <a:t>+ é</a:t>
            </a:r>
          </a:p>
        </p:txBody>
      </p:sp>
      <p:pic>
        <p:nvPicPr>
          <p:cNvPr id="266" name="F-ionis" descr="F-ionis"/>
          <p:cNvPicPr>
            <a:picLocks noChangeAspect="1"/>
          </p:cNvPicPr>
          <p:nvPr/>
        </p:nvPicPr>
        <p:blipFill>
          <a:blip r:embed="rId2">
            <a:extLst/>
          </a:blip>
          <a:stretch>
            <a:fillRect/>
          </a:stretch>
        </p:blipFill>
        <p:spPr>
          <a:xfrm>
            <a:off x="4643437" y="333375"/>
            <a:ext cx="3786188" cy="25701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over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64"/>
                                        </p:tgtEl>
                                        <p:attrNameLst>
                                          <p:attrName>style.visibility</p:attrName>
                                        </p:attrNameLst>
                                      </p:cBhvr>
                                      <p:to>
                                        <p:strVal val="visible"/>
                                      </p:to>
                                    </p:set>
                                    <p:animEffect filter="fade" transition="in">
                                      <p:cBhvr>
                                        <p:cTn id="7" dur="1000"/>
                                        <p:tgtEl>
                                          <p:spTgt spid="264"/>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265">
                                            <p:txEl>
                                              <p:pRg st="1" end="1"/>
                                            </p:txEl>
                                          </p:spTgt>
                                        </p:tgtEl>
                                        <p:attrNameLst>
                                          <p:attrName>style.visibility</p:attrName>
                                        </p:attrNameLst>
                                      </p:cBhvr>
                                      <p:to>
                                        <p:strVal val="visible"/>
                                      </p:to>
                                    </p:set>
                                    <p:animEffect filter="fade" transition="in">
                                      <p:cBhvr>
                                        <p:cTn id="11" dur="2000"/>
                                        <p:tgtEl>
                                          <p:spTgt spid="265">
                                            <p:txEl>
                                              <p:pRg st="1" end="1"/>
                                            </p:txEl>
                                          </p:spTgt>
                                        </p:tgtEl>
                                      </p:cBhvr>
                                    </p:animEffect>
                                  </p:childTnLst>
                                </p:cTn>
                              </p:par>
                            </p:childTnLst>
                          </p:cTn>
                        </p:par>
                        <p:par>
                          <p:cTn id="12" fill="hold">
                            <p:stCondLst>
                              <p:cond delay="3000"/>
                            </p:stCondLst>
                            <p:childTnLst>
                              <p:par>
                                <p:cTn id="13" presetClass="entr" nodeType="afterEffect" presetID="10" grpId="2" fill="hold">
                                  <p:stCondLst>
                                    <p:cond delay="0"/>
                                  </p:stCondLst>
                                  <p:iterate type="el" backwards="0">
                                    <p:tmAbs val="0"/>
                                  </p:iterate>
                                  <p:childTnLst>
                                    <p:set>
                                      <p:cBhvr>
                                        <p:cTn id="14" fill="hold"/>
                                        <p:tgtEl>
                                          <p:spTgt spid="265">
                                            <p:txEl>
                                              <p:pRg st="2" end="2"/>
                                            </p:txEl>
                                          </p:spTgt>
                                        </p:tgtEl>
                                        <p:attrNameLst>
                                          <p:attrName>style.visibility</p:attrName>
                                        </p:attrNameLst>
                                      </p:cBhvr>
                                      <p:to>
                                        <p:strVal val="visible"/>
                                      </p:to>
                                    </p:set>
                                    <p:animEffect filter="fade" transition="in">
                                      <p:cBhvr>
                                        <p:cTn id="15" dur="2000"/>
                                        <p:tgtEl>
                                          <p:spTgt spid="26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4" grpId="1"/>
      <p:bldP build="p" bldLvl="1" animBg="1" rev="0" advAuto="0" spid="265" grpId="2"/>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İyonlaşma Olayı"/>
          <p:cNvSpPr txBox="1"/>
          <p:nvPr>
            <p:ph type="title" idx="4294967295"/>
          </p:nvPr>
        </p:nvSpPr>
        <p:spPr>
          <a:xfrm>
            <a:off x="457200" y="928687"/>
            <a:ext cx="8229600" cy="919163"/>
          </a:xfrm>
          <a:prstGeom prst="rect">
            <a:avLst/>
          </a:prstGeom>
        </p:spPr>
        <p:txBody>
          <a:bodyPr anchor="b">
            <a:normAutofit fontScale="100000" lnSpcReduction="0"/>
          </a:bodyPr>
          <a:lstStyle/>
          <a:p>
            <a:pPr>
              <a:defRPr>
                <a:latin typeface="Tahoma Bold"/>
                <a:ea typeface="Tahoma Bold"/>
                <a:cs typeface="Tahoma Bold"/>
                <a:sym typeface="Tahoma Bold"/>
              </a:defRPr>
            </a:pPr>
            <a:r>
              <a:t>   İyonlaşma Olayı</a:t>
            </a:r>
            <a:r>
              <a:rPr>
                <a:latin typeface="Tahoma"/>
                <a:ea typeface="Tahoma"/>
                <a:cs typeface="Tahoma"/>
                <a:sym typeface="Tahoma"/>
              </a:rPr>
              <a:t> </a:t>
            </a:r>
          </a:p>
        </p:txBody>
      </p:sp>
      <p:sp>
        <p:nvSpPr>
          <p:cNvPr id="269" name="Olay sonunda A atomundan kopan serbest elektron, bir negatif iyondur ve diğer bir B atomu ile birleşerek onu negatif iyon haline getirebilir.…"/>
          <p:cNvSpPr txBox="1"/>
          <p:nvPr>
            <p:ph type="body" idx="4294967295"/>
          </p:nvPr>
        </p:nvSpPr>
        <p:spPr>
          <a:xfrm>
            <a:off x="500062" y="2017712"/>
            <a:ext cx="8262938" cy="3621088"/>
          </a:xfrm>
          <a:prstGeom prst="rect">
            <a:avLst/>
          </a:prstGeom>
        </p:spPr>
        <p:txBody>
          <a:bodyPr>
            <a:normAutofit fontScale="100000" lnSpcReduction="0"/>
          </a:bodyPr>
          <a:lstStyle/>
          <a:p>
            <a:pPr algn="just">
              <a:lnSpc>
                <a:spcPct val="20000"/>
              </a:lnSpc>
              <a:buSzTx/>
              <a:buNone/>
              <a:defRPr>
                <a:latin typeface="Tahoma"/>
                <a:ea typeface="Tahoma"/>
                <a:cs typeface="Tahoma"/>
                <a:sym typeface="Tahoma"/>
              </a:defRPr>
            </a:pPr>
          </a:p>
          <a:p>
            <a:pPr algn="just">
              <a:lnSpc>
                <a:spcPct val="130000"/>
              </a:lnSpc>
              <a:buChar char="•"/>
              <a:defRPr>
                <a:latin typeface="Tahoma"/>
                <a:ea typeface="Tahoma"/>
                <a:cs typeface="Tahoma"/>
                <a:sym typeface="Tahoma"/>
              </a:defRPr>
            </a:pPr>
            <a:r>
              <a:t>Olay sonunda A atomundan kopan serbest elektron, bir negatif iyondur ve diğer bir B atomu ile birleşerek onu </a:t>
            </a:r>
            <a:r>
              <a:rPr>
                <a:solidFill>
                  <a:srgbClr val="99FF33"/>
                </a:solidFill>
              </a:rPr>
              <a:t>negatif iyon</a:t>
            </a:r>
            <a:r>
              <a:t> haline getirebilir.</a:t>
            </a:r>
          </a:p>
          <a:p>
            <a:pPr algn="ctr">
              <a:lnSpc>
                <a:spcPct val="130000"/>
              </a:lnSpc>
              <a:spcBef>
                <a:spcPts val="900"/>
              </a:spcBef>
              <a:buSzTx/>
              <a:buNone/>
              <a:defRPr sz="4000">
                <a:solidFill>
                  <a:srgbClr val="1F497D"/>
                </a:solidFill>
                <a:latin typeface="Tahoma"/>
                <a:ea typeface="Tahoma"/>
                <a:cs typeface="Tahoma"/>
                <a:sym typeface="Tahoma"/>
              </a:defRPr>
            </a:pPr>
            <a:r>
              <a:t>B + é </a:t>
            </a:r>
            <a:r>
              <a:rPr>
                <a:latin typeface="Wingdings"/>
                <a:ea typeface="Wingdings"/>
                <a:cs typeface="Wingdings"/>
                <a:sym typeface="Wingdings"/>
              </a:rPr>
              <a:t> </a:t>
            </a:r>
            <a:r>
              <a:rPr>
                <a:solidFill>
                  <a:srgbClr val="99FF33"/>
                </a:solidFill>
                <a:latin typeface="Tahoma Bold"/>
                <a:ea typeface="Tahoma Bold"/>
                <a:cs typeface="Tahoma Bold"/>
                <a:sym typeface="Tahoma Bold"/>
              </a:rPr>
              <a:t>B</a:t>
            </a:r>
            <a:r>
              <a:rPr baseline="30000">
                <a:solidFill>
                  <a:srgbClr val="99FF33"/>
                </a:solidFill>
                <a:latin typeface="Tahoma Bold"/>
                <a:ea typeface="Tahoma Bold"/>
                <a:cs typeface="Tahoma Bold"/>
                <a:sym typeface="Tahoma Bold"/>
              </a:rPr>
              <a:t>-</a:t>
            </a:r>
          </a:p>
        </p:txBody>
      </p:sp>
    </p:spTree>
  </p:cSld>
  <p:clrMapOvr>
    <a:masterClrMapping/>
  </p:clrMapOvr>
  <mc:AlternateContent xmlns:mc="http://schemas.openxmlformats.org/markup-compatibility/2006">
    <mc:Choice xmlns:p14="http://schemas.microsoft.com/office/powerpoint/2010/main" Requires="p14">
      <p:transition spd="slow" advClick="1" p14:dur="1200">
        <p:cover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68"/>
                                        </p:tgtEl>
                                        <p:attrNameLst>
                                          <p:attrName>style.visibility</p:attrName>
                                        </p:attrNameLst>
                                      </p:cBhvr>
                                      <p:to>
                                        <p:strVal val="visible"/>
                                      </p:to>
                                    </p:set>
                                    <p:animEffect filter="fade" transition="in">
                                      <p:cBhvr>
                                        <p:cTn id="7" dur="1000"/>
                                        <p:tgtEl>
                                          <p:spTgt spid="268"/>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269">
                                            <p:txEl>
                                              <p:pRg st="1" end="1"/>
                                            </p:txEl>
                                          </p:spTgt>
                                        </p:tgtEl>
                                        <p:attrNameLst>
                                          <p:attrName>style.visibility</p:attrName>
                                        </p:attrNameLst>
                                      </p:cBhvr>
                                      <p:to>
                                        <p:strVal val="visible"/>
                                      </p:to>
                                    </p:set>
                                    <p:animEffect filter="fade" transition="in">
                                      <p:cBhvr>
                                        <p:cTn id="11" dur="2000"/>
                                        <p:tgtEl>
                                          <p:spTgt spid="269">
                                            <p:txEl>
                                              <p:pRg st="1" end="1"/>
                                            </p:txEl>
                                          </p:spTgt>
                                        </p:tgtEl>
                                      </p:cBhvr>
                                    </p:animEffect>
                                  </p:childTnLst>
                                </p:cTn>
                              </p:par>
                            </p:childTnLst>
                          </p:cTn>
                        </p:par>
                        <p:par>
                          <p:cTn id="12" fill="hold">
                            <p:stCondLst>
                              <p:cond delay="3000"/>
                            </p:stCondLst>
                            <p:childTnLst>
                              <p:par>
                                <p:cTn id="13" presetClass="entr" nodeType="afterEffect" presetID="10" grpId="2" fill="hold">
                                  <p:stCondLst>
                                    <p:cond delay="3000"/>
                                  </p:stCondLst>
                                  <p:iterate type="el" backwards="0">
                                    <p:tmAbs val="0"/>
                                  </p:iterate>
                                  <p:childTnLst>
                                    <p:set>
                                      <p:cBhvr>
                                        <p:cTn id="14" fill="hold"/>
                                        <p:tgtEl>
                                          <p:spTgt spid="269">
                                            <p:txEl>
                                              <p:pRg st="2" end="2"/>
                                            </p:txEl>
                                          </p:spTgt>
                                        </p:tgtEl>
                                        <p:attrNameLst>
                                          <p:attrName>style.visibility</p:attrName>
                                        </p:attrNameLst>
                                      </p:cBhvr>
                                      <p:to>
                                        <p:strVal val="visible"/>
                                      </p:to>
                                    </p:set>
                                    <p:animEffect filter="fade" transition="in">
                                      <p:cBhvr>
                                        <p:cTn id="15" dur="2000"/>
                                        <p:tgtEl>
                                          <p:spTgt spid="26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69" grpId="2"/>
      <p:bldP build="whole" bldLvl="1" animBg="1" rev="0" advAuto="0" spid="268"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İyonlaşma Olayı"/>
          <p:cNvSpPr txBox="1"/>
          <p:nvPr>
            <p:ph type="title" idx="4294967295"/>
          </p:nvPr>
        </p:nvSpPr>
        <p:spPr>
          <a:xfrm>
            <a:off x="457200" y="274637"/>
            <a:ext cx="8229600" cy="1143001"/>
          </a:xfrm>
          <a:prstGeom prst="rect">
            <a:avLst/>
          </a:prstGeom>
        </p:spPr>
        <p:txBody>
          <a:bodyPr anchor="b">
            <a:normAutofit fontScale="100000" lnSpcReduction="0"/>
          </a:bodyPr>
          <a:lstStyle/>
          <a:p>
            <a:pPr>
              <a:defRPr>
                <a:latin typeface="Tahoma Bold"/>
                <a:ea typeface="Tahoma Bold"/>
                <a:cs typeface="Tahoma Bold"/>
                <a:sym typeface="Tahoma Bold"/>
              </a:defRPr>
            </a:pPr>
            <a:r>
              <a:t>İyonlaşma Olayı</a:t>
            </a:r>
            <a:r>
              <a:rPr>
                <a:latin typeface="Tahoma"/>
                <a:ea typeface="Tahoma"/>
                <a:cs typeface="Tahoma"/>
                <a:sym typeface="Tahoma"/>
              </a:rPr>
              <a:t> </a:t>
            </a:r>
          </a:p>
        </p:txBody>
      </p:sp>
      <p:sp>
        <p:nvSpPr>
          <p:cNvPr id="272" name="Olay sonunda A atomundan kopan serbest elektron, bir negatif iyondur ve diğer bir B atomu ile birleşerek onu negatif iyon haline getirebilir.…"/>
          <p:cNvSpPr txBox="1"/>
          <p:nvPr>
            <p:ph type="body" sz="half" idx="4294967295"/>
          </p:nvPr>
        </p:nvSpPr>
        <p:spPr>
          <a:xfrm>
            <a:off x="457200" y="1600200"/>
            <a:ext cx="3754438" cy="4525963"/>
          </a:xfrm>
          <a:prstGeom prst="rect">
            <a:avLst/>
          </a:prstGeom>
        </p:spPr>
        <p:txBody>
          <a:bodyPr>
            <a:normAutofit fontScale="100000" lnSpcReduction="0"/>
          </a:bodyPr>
          <a:lstStyle/>
          <a:p>
            <a:pPr algn="just">
              <a:lnSpc>
                <a:spcPct val="20000"/>
              </a:lnSpc>
              <a:spcBef>
                <a:spcPts val="600"/>
              </a:spcBef>
              <a:buSzTx/>
              <a:buNone/>
              <a:defRPr sz="2600"/>
            </a:pPr>
          </a:p>
          <a:p>
            <a:pPr algn="just">
              <a:lnSpc>
                <a:spcPct val="130000"/>
              </a:lnSpc>
              <a:spcBef>
                <a:spcPts val="600"/>
              </a:spcBef>
              <a:buChar char="•"/>
              <a:defRPr sz="2600">
                <a:latin typeface="Tahoma"/>
                <a:ea typeface="Tahoma"/>
                <a:cs typeface="Tahoma"/>
                <a:sym typeface="Tahoma"/>
              </a:defRPr>
            </a:pPr>
            <a:r>
              <a:t>Olay sonunda A atomundan kopan serbest elektron, bir negatif iyondur ve diğer bir B atomu ile birleşerek onu </a:t>
            </a:r>
            <a:r>
              <a:rPr>
                <a:solidFill>
                  <a:srgbClr val="99FF33"/>
                </a:solidFill>
              </a:rPr>
              <a:t>negatif iyon</a:t>
            </a:r>
            <a:r>
              <a:t> haline getirebilir.</a:t>
            </a:r>
          </a:p>
          <a:p>
            <a:pPr algn="ctr">
              <a:lnSpc>
                <a:spcPct val="130000"/>
              </a:lnSpc>
              <a:spcBef>
                <a:spcPts val="600"/>
              </a:spcBef>
              <a:buSzTx/>
              <a:buNone/>
              <a:defRPr sz="2600">
                <a:solidFill>
                  <a:srgbClr val="1F497D"/>
                </a:solidFill>
                <a:latin typeface="Tahoma"/>
                <a:ea typeface="Tahoma"/>
                <a:cs typeface="Tahoma"/>
                <a:sym typeface="Tahoma"/>
              </a:defRPr>
            </a:pPr>
            <a:r>
              <a:t>B + é </a:t>
            </a:r>
            <a:r>
              <a:rPr>
                <a:latin typeface="Wingdings"/>
                <a:ea typeface="Wingdings"/>
                <a:cs typeface="Wingdings"/>
                <a:sym typeface="Wingdings"/>
              </a:rPr>
              <a:t> </a:t>
            </a:r>
            <a:r>
              <a:rPr>
                <a:solidFill>
                  <a:srgbClr val="99FF33"/>
                </a:solidFill>
                <a:latin typeface="Tahoma Bold"/>
                <a:ea typeface="Tahoma Bold"/>
                <a:cs typeface="Tahoma Bold"/>
                <a:sym typeface="Tahoma Bold"/>
              </a:rPr>
              <a:t>B</a:t>
            </a:r>
            <a:r>
              <a:rPr baseline="30000">
                <a:solidFill>
                  <a:srgbClr val="99FF33"/>
                </a:solidFill>
                <a:latin typeface="Tahoma Bold"/>
                <a:ea typeface="Tahoma Bold"/>
                <a:cs typeface="Tahoma Bold"/>
                <a:sym typeface="Tahoma Bold"/>
              </a:rPr>
              <a:t>-</a:t>
            </a:r>
          </a:p>
        </p:txBody>
      </p:sp>
      <p:sp>
        <p:nvSpPr>
          <p:cNvPr id="273" name="Eğer kopan elektron 100eV dan daha fazla enerjiye sahipse ikincil elektron veya delta ışını olarak adlandırılır ve bu elektronun kendisi de çarpışmalarla iyonizasyon veya uyarılma meydana getirebilir."/>
          <p:cNvSpPr txBox="1"/>
          <p:nvPr/>
        </p:nvSpPr>
        <p:spPr>
          <a:xfrm>
            <a:off x="4693919" y="1600200"/>
            <a:ext cx="3947162"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gn="just">
              <a:spcBef>
                <a:spcPts val="600"/>
              </a:spcBef>
              <a:buSzPct val="100000"/>
              <a:buFont typeface="Arial"/>
              <a:buChar char="•"/>
              <a:defRPr sz="2600">
                <a:latin typeface="Tahoma"/>
                <a:ea typeface="Tahoma"/>
                <a:cs typeface="Tahoma"/>
                <a:sym typeface="Tahoma"/>
              </a:defRPr>
            </a:pPr>
            <a:r>
              <a:t>Eğer kopan elektron 100eV dan daha fazla enerjiye sahipse </a:t>
            </a:r>
            <a:r>
              <a:rPr>
                <a:latin typeface="Tahoma Bold"/>
                <a:ea typeface="Tahoma Bold"/>
                <a:cs typeface="Tahoma Bold"/>
                <a:sym typeface="Tahoma Bold"/>
              </a:rPr>
              <a:t>ikincil elektron </a:t>
            </a:r>
            <a:r>
              <a:t>veya </a:t>
            </a:r>
            <a:r>
              <a:rPr>
                <a:latin typeface="Tahoma Bold"/>
                <a:ea typeface="Tahoma Bold"/>
                <a:cs typeface="Tahoma Bold"/>
                <a:sym typeface="Tahoma Bold"/>
              </a:rPr>
              <a:t>delta ışını</a:t>
            </a:r>
            <a:r>
              <a:t> olarak</a:t>
            </a:r>
            <a:r>
              <a:rPr>
                <a:latin typeface="Tahoma Bold"/>
                <a:ea typeface="Tahoma Bold"/>
                <a:cs typeface="Tahoma Bold"/>
                <a:sym typeface="Tahoma Bold"/>
              </a:rPr>
              <a:t> </a:t>
            </a:r>
            <a:r>
              <a:t>adlandırılır ve bu elektronun kendisi de çarpışmalarla iyonizasyon veya uyarılma meydana getirebilir.</a:t>
            </a:r>
          </a:p>
        </p:txBody>
      </p:sp>
    </p:spTree>
  </p:cSld>
  <p:clrMapOvr>
    <a:masterClrMapping/>
  </p:clrMapOvr>
  <mc:AlternateContent xmlns:mc="http://schemas.openxmlformats.org/markup-compatibility/2006">
    <mc:Choice xmlns:p14="http://schemas.microsoft.com/office/powerpoint/2010/main" Requires="p14">
      <p:transition spd="slow" advClick="1" p14:dur="1200">
        <p:cover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71"/>
                                        </p:tgtEl>
                                        <p:attrNameLst>
                                          <p:attrName>style.visibility</p:attrName>
                                        </p:attrNameLst>
                                      </p:cBhvr>
                                      <p:to>
                                        <p:strVal val="visible"/>
                                      </p:to>
                                    </p:set>
                                    <p:animEffect filter="fade" transition="in">
                                      <p:cBhvr>
                                        <p:cTn id="7" dur="1000"/>
                                        <p:tgtEl>
                                          <p:spTgt spid="271"/>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272">
                                            <p:txEl>
                                              <p:pRg st="1" end="1"/>
                                            </p:txEl>
                                          </p:spTgt>
                                        </p:tgtEl>
                                        <p:attrNameLst>
                                          <p:attrName>style.visibility</p:attrName>
                                        </p:attrNameLst>
                                      </p:cBhvr>
                                      <p:to>
                                        <p:strVal val="visible"/>
                                      </p:to>
                                    </p:set>
                                    <p:animEffect filter="fade" transition="in">
                                      <p:cBhvr>
                                        <p:cTn id="11" dur="2000"/>
                                        <p:tgtEl>
                                          <p:spTgt spid="272">
                                            <p:txEl>
                                              <p:pRg st="1" end="1"/>
                                            </p:txEl>
                                          </p:spTgt>
                                        </p:tgtEl>
                                      </p:cBhvr>
                                    </p:animEffect>
                                  </p:childTnLst>
                                </p:cTn>
                              </p:par>
                            </p:childTnLst>
                          </p:cTn>
                        </p:par>
                        <p:par>
                          <p:cTn id="12" fill="hold">
                            <p:stCondLst>
                              <p:cond delay="3000"/>
                            </p:stCondLst>
                            <p:childTnLst>
                              <p:par>
                                <p:cTn id="13" presetClass="entr" nodeType="afterEffect" presetID="10" grpId="2" fill="hold">
                                  <p:stCondLst>
                                    <p:cond delay="3000"/>
                                  </p:stCondLst>
                                  <p:iterate type="el" backwards="0">
                                    <p:tmAbs val="0"/>
                                  </p:iterate>
                                  <p:childTnLst>
                                    <p:set>
                                      <p:cBhvr>
                                        <p:cTn id="14" fill="hold"/>
                                        <p:tgtEl>
                                          <p:spTgt spid="272">
                                            <p:txEl>
                                              <p:pRg st="2" end="2"/>
                                            </p:txEl>
                                          </p:spTgt>
                                        </p:tgtEl>
                                        <p:attrNameLst>
                                          <p:attrName>style.visibility</p:attrName>
                                        </p:attrNameLst>
                                      </p:cBhvr>
                                      <p:to>
                                        <p:strVal val="visible"/>
                                      </p:to>
                                    </p:set>
                                    <p:animEffect filter="fade" transition="in">
                                      <p:cBhvr>
                                        <p:cTn id="15" dur="2000"/>
                                        <p:tgtEl>
                                          <p:spTgt spid="27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72" grpId="2"/>
      <p:bldP build="whole" bldLvl="1" animBg="1" rev="0" advAuto="0" spid="271"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6" name="image.png" descr="image.png"/>
          <p:cNvPicPr>
            <a:picLocks noChangeAspect="1"/>
          </p:cNvPicPr>
          <p:nvPr/>
        </p:nvPicPr>
        <p:blipFill>
          <a:blip r:embed="rId2">
            <a:extLst/>
          </a:blip>
          <a:stretch>
            <a:fillRect/>
          </a:stretch>
        </p:blipFill>
        <p:spPr>
          <a:xfrm>
            <a:off x="827087" y="549275"/>
            <a:ext cx="7705726" cy="5905500"/>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Düzenlemek için çift tıklayın"/>
          <p:cNvSpPr txBox="1"/>
          <p:nvPr>
            <p:ph type="title" idx="4294967295"/>
          </p:nvPr>
        </p:nvSpPr>
        <p:spPr>
          <a:xfrm>
            <a:off x="457200" y="274637"/>
            <a:ext cx="8229600" cy="1143001"/>
          </a:xfrm>
          <a:prstGeom prst="rect">
            <a:avLst/>
          </a:prstGeom>
        </p:spPr>
        <p:txBody>
          <a:bodyPr>
            <a:normAutofit fontScale="100000" lnSpcReduction="0"/>
          </a:bodyPr>
          <a:lstStyle/>
          <a:p>
            <a:pPr/>
          </a:p>
        </p:txBody>
      </p:sp>
      <p:sp>
        <p:nvSpPr>
          <p:cNvPr id="276" name="Bu olayların olma olasılığı gelen elektronun enerjisine ve çarpışmaların gerçekleştiği ortamın atom numarasına (Z) bağlıdır.…"/>
          <p:cNvSpPr txBox="1"/>
          <p:nvPr>
            <p:ph type="body" idx="4294967295"/>
          </p:nvPr>
        </p:nvSpPr>
        <p:spPr>
          <a:xfrm>
            <a:off x="457200" y="1600200"/>
            <a:ext cx="8291513" cy="4525963"/>
          </a:xfrm>
          <a:prstGeom prst="rect">
            <a:avLst/>
          </a:prstGeom>
        </p:spPr>
        <p:txBody>
          <a:bodyPr>
            <a:normAutofit fontScale="100000" lnSpcReduction="0"/>
          </a:bodyPr>
          <a:lstStyle/>
          <a:p>
            <a:pPr algn="just">
              <a:buChar char="•"/>
              <a:defRPr>
                <a:latin typeface="Tahoma"/>
                <a:ea typeface="Tahoma"/>
                <a:cs typeface="Tahoma"/>
                <a:sym typeface="Tahoma"/>
              </a:defRPr>
            </a:pPr>
            <a:r>
              <a:t>Bu olayların olma olasılığı gelen </a:t>
            </a:r>
            <a:r>
              <a:rPr>
                <a:latin typeface="Tahoma Bold"/>
                <a:ea typeface="Tahoma Bold"/>
                <a:cs typeface="Tahoma Bold"/>
                <a:sym typeface="Tahoma Bold"/>
              </a:rPr>
              <a:t>elektronun enerjisine </a:t>
            </a:r>
            <a:r>
              <a:t>ve çarpışmaların gerçekleştiği ortamın </a:t>
            </a:r>
            <a:r>
              <a:rPr>
                <a:latin typeface="Tahoma Bold"/>
                <a:ea typeface="Tahoma Bold"/>
                <a:cs typeface="Tahoma Bold"/>
                <a:sym typeface="Tahoma Bold"/>
              </a:rPr>
              <a:t>atom numarasına (Z) </a:t>
            </a:r>
            <a:r>
              <a:t>bağlıdır.</a:t>
            </a:r>
          </a:p>
          <a:p>
            <a:pPr algn="just">
              <a:buChar char="•"/>
              <a:defRPr>
                <a:latin typeface="Tahoma"/>
                <a:ea typeface="Tahoma"/>
                <a:cs typeface="Tahoma"/>
                <a:sym typeface="Tahoma"/>
              </a:defRPr>
            </a:pPr>
            <a:r>
              <a:t>Suda veya yumuşak dokuda elektronlar, diğer yüklü parçacıklar gibi daha çok uyarılma ve iyonizasyon yoluyla enerji kaybederler.</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X - IŞINLARI"/>
          <p:cNvSpPr txBox="1"/>
          <p:nvPr/>
        </p:nvSpPr>
        <p:spPr>
          <a:xfrm>
            <a:off x="1593532" y="2924175"/>
            <a:ext cx="5956936" cy="764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u="sng">
                <a:latin typeface="Tahoma Bold"/>
                <a:ea typeface="Tahoma Bold"/>
                <a:cs typeface="Tahoma Bold"/>
                <a:sym typeface="Tahoma Bold"/>
              </a:defRPr>
            </a:lvl1pPr>
          </a:lstStyle>
          <a:p>
            <a:pPr/>
            <a:r>
              <a:t>X - IŞINLARI</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X-Işını Tüpü ve X-ışınlarının Elde Edilmesi"/>
          <p:cNvSpPr txBox="1"/>
          <p:nvPr/>
        </p:nvSpPr>
        <p:spPr>
          <a:xfrm>
            <a:off x="369887" y="215899"/>
            <a:ext cx="8112126" cy="549277"/>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nchor="b">
            <a:spAutoFit/>
          </a:bodyPr>
          <a:lstStyle>
            <a:lvl1pPr algn="ctr">
              <a:defRPr sz="3000">
                <a:latin typeface="Tahoma Bold"/>
                <a:ea typeface="Tahoma Bold"/>
                <a:cs typeface="Tahoma Bold"/>
                <a:sym typeface="Tahoma Bold"/>
              </a:defRPr>
            </a:lvl1pPr>
          </a:lstStyle>
          <a:p>
            <a:pPr/>
            <a:r>
              <a:t>X-Işını Tüpü ve X-ışınlarının Elde Edilmesi</a:t>
            </a:r>
          </a:p>
        </p:txBody>
      </p:sp>
      <p:sp>
        <p:nvSpPr>
          <p:cNvPr id="281" name="Şekil"/>
          <p:cNvSpPr/>
          <p:nvPr/>
        </p:nvSpPr>
        <p:spPr>
          <a:xfrm>
            <a:off x="1447800" y="2590800"/>
            <a:ext cx="2514600" cy="609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673" y="21600"/>
                </a:lnTo>
                <a:lnTo>
                  <a:pt x="0" y="21600"/>
                </a:lnTo>
                <a:lnTo>
                  <a:pt x="0" y="0"/>
                </a:lnTo>
              </a:path>
            </a:pathLst>
          </a:custGeom>
          <a:solidFill>
            <a:srgbClr val="DADADA"/>
          </a:solidFill>
          <a:ln w="12700" cap="rnd">
            <a:solidFill>
              <a:srgbClr val="000000"/>
            </a:solidFill>
          </a:ln>
        </p:spPr>
        <p:txBody>
          <a:bodyPr lIns="45719" rIns="45719"/>
          <a:lstStyle/>
          <a:p>
            <a:pPr>
              <a:defRPr>
                <a:latin typeface="Arial"/>
                <a:ea typeface="Arial"/>
                <a:cs typeface="Arial"/>
                <a:sym typeface="Arial"/>
              </a:defRPr>
            </a:pPr>
          </a:p>
        </p:txBody>
      </p:sp>
      <p:sp>
        <p:nvSpPr>
          <p:cNvPr id="282" name="Çizgi"/>
          <p:cNvSpPr/>
          <p:nvPr/>
        </p:nvSpPr>
        <p:spPr>
          <a:xfrm>
            <a:off x="3581399" y="2666999"/>
            <a:ext cx="531556" cy="4564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0" y="0"/>
                </a:lnTo>
                <a:lnTo>
                  <a:pt x="0" y="21600"/>
                </a:lnTo>
                <a:lnTo>
                  <a:pt x="7200" y="21600"/>
                </a:lnTo>
                <a:lnTo>
                  <a:pt x="18000" y="0"/>
                </a:lnTo>
              </a:path>
            </a:pathLst>
          </a:custGeom>
          <a:solidFill>
            <a:srgbClr val="1F497D"/>
          </a:solidFill>
          <a:ln w="12700" cap="rnd">
            <a:solidFill>
              <a:srgbClr val="000000"/>
            </a:solidFill>
          </a:ln>
        </p:spPr>
        <p:txBody>
          <a:bodyPr lIns="45719" rIns="45719"/>
          <a:lstStyle/>
          <a:p>
            <a:pPr>
              <a:defRPr>
                <a:latin typeface="Arial"/>
                <a:ea typeface="Arial"/>
                <a:cs typeface="Arial"/>
                <a:sym typeface="Arial"/>
              </a:defRPr>
            </a:pPr>
          </a:p>
        </p:txBody>
      </p:sp>
      <p:grpSp>
        <p:nvGrpSpPr>
          <p:cNvPr id="291" name="Grup"/>
          <p:cNvGrpSpPr/>
          <p:nvPr/>
        </p:nvGrpSpPr>
        <p:grpSpPr>
          <a:xfrm>
            <a:off x="5181599" y="2667000"/>
            <a:ext cx="2544764" cy="600075"/>
            <a:chOff x="0" y="0"/>
            <a:chExt cx="2544762" cy="600075"/>
          </a:xfrm>
        </p:grpSpPr>
        <p:sp>
          <p:nvSpPr>
            <p:cNvPr id="283" name="Oval"/>
            <p:cNvSpPr/>
            <p:nvPr/>
          </p:nvSpPr>
          <p:spPr>
            <a:xfrm>
              <a:off x="-1" y="26987"/>
              <a:ext cx="446855" cy="131763"/>
            </a:xfrm>
            <a:prstGeom prst="ellipse">
              <a:avLst/>
            </a:prstGeom>
            <a:noFill/>
            <a:ln w="25400" cap="flat">
              <a:solidFill>
                <a:srgbClr val="FF0000"/>
              </a:solidFill>
              <a:prstDash val="solid"/>
              <a:round/>
            </a:ln>
            <a:effectLst/>
          </p:spPr>
          <p:txBody>
            <a:bodyPr wrap="square" lIns="45719" tIns="45719" rIns="45719" bIns="45719" numCol="1" anchor="ctr">
              <a:noAutofit/>
            </a:bodyPr>
            <a:lstStyle/>
            <a:p>
              <a:pPr/>
            </a:p>
          </p:txBody>
        </p:sp>
        <p:sp>
          <p:nvSpPr>
            <p:cNvPr id="284" name="Oval"/>
            <p:cNvSpPr/>
            <p:nvPr/>
          </p:nvSpPr>
          <p:spPr>
            <a:xfrm>
              <a:off x="9857" y="112712"/>
              <a:ext cx="446854" cy="131763"/>
            </a:xfrm>
            <a:prstGeom prst="ellipse">
              <a:avLst/>
            </a:prstGeom>
            <a:noFill/>
            <a:ln w="25400" cap="flat">
              <a:solidFill>
                <a:srgbClr val="FF0000"/>
              </a:solidFill>
              <a:prstDash val="solid"/>
              <a:round/>
            </a:ln>
            <a:effectLst/>
          </p:spPr>
          <p:txBody>
            <a:bodyPr wrap="square" lIns="45719" tIns="45719" rIns="45719" bIns="45719" numCol="1" anchor="ctr">
              <a:noAutofit/>
            </a:bodyPr>
            <a:lstStyle/>
            <a:p>
              <a:pPr/>
            </a:p>
          </p:txBody>
        </p:sp>
        <p:sp>
          <p:nvSpPr>
            <p:cNvPr id="285" name="Oval"/>
            <p:cNvSpPr/>
            <p:nvPr/>
          </p:nvSpPr>
          <p:spPr>
            <a:xfrm>
              <a:off x="9857" y="198437"/>
              <a:ext cx="446854" cy="131763"/>
            </a:xfrm>
            <a:prstGeom prst="ellipse">
              <a:avLst/>
            </a:prstGeom>
            <a:noFill/>
            <a:ln w="25400" cap="flat">
              <a:solidFill>
                <a:srgbClr val="FF0000"/>
              </a:solidFill>
              <a:prstDash val="solid"/>
              <a:round/>
            </a:ln>
            <a:effectLst/>
          </p:spPr>
          <p:txBody>
            <a:bodyPr wrap="square" lIns="45719" tIns="45719" rIns="45719" bIns="45719" numCol="1" anchor="ctr">
              <a:noAutofit/>
            </a:bodyPr>
            <a:lstStyle/>
            <a:p>
              <a:pPr/>
            </a:p>
          </p:txBody>
        </p:sp>
        <p:sp>
          <p:nvSpPr>
            <p:cNvPr id="286" name="Oval"/>
            <p:cNvSpPr/>
            <p:nvPr/>
          </p:nvSpPr>
          <p:spPr>
            <a:xfrm>
              <a:off x="9857" y="293687"/>
              <a:ext cx="446854" cy="131763"/>
            </a:xfrm>
            <a:prstGeom prst="ellipse">
              <a:avLst/>
            </a:prstGeom>
            <a:noFill/>
            <a:ln w="25400" cap="flat">
              <a:solidFill>
                <a:srgbClr val="FF0000"/>
              </a:solidFill>
              <a:prstDash val="solid"/>
              <a:round/>
            </a:ln>
            <a:effectLst/>
          </p:spPr>
          <p:txBody>
            <a:bodyPr wrap="square" lIns="45719" tIns="45719" rIns="45719" bIns="45719" numCol="1" anchor="ctr">
              <a:noAutofit/>
            </a:bodyPr>
            <a:lstStyle/>
            <a:p>
              <a:pPr/>
            </a:p>
          </p:txBody>
        </p:sp>
        <p:sp>
          <p:nvSpPr>
            <p:cNvPr id="287" name="Oval"/>
            <p:cNvSpPr/>
            <p:nvPr/>
          </p:nvSpPr>
          <p:spPr>
            <a:xfrm>
              <a:off x="9857" y="369887"/>
              <a:ext cx="446854" cy="131763"/>
            </a:xfrm>
            <a:prstGeom prst="ellipse">
              <a:avLst/>
            </a:prstGeom>
            <a:noFill/>
            <a:ln w="25400" cap="flat">
              <a:solidFill>
                <a:srgbClr val="FF0000"/>
              </a:solidFill>
              <a:prstDash val="solid"/>
              <a:round/>
            </a:ln>
            <a:effectLst/>
          </p:spPr>
          <p:txBody>
            <a:bodyPr wrap="square" lIns="45719" tIns="45719" rIns="45719" bIns="45719" numCol="1" anchor="ctr">
              <a:noAutofit/>
            </a:bodyPr>
            <a:lstStyle/>
            <a:p>
              <a:pPr/>
            </a:p>
          </p:txBody>
        </p:sp>
        <p:sp>
          <p:nvSpPr>
            <p:cNvPr id="288" name="Oval"/>
            <p:cNvSpPr/>
            <p:nvPr/>
          </p:nvSpPr>
          <p:spPr>
            <a:xfrm>
              <a:off x="19714" y="455612"/>
              <a:ext cx="446854" cy="131763"/>
            </a:xfrm>
            <a:prstGeom prst="ellipse">
              <a:avLst/>
            </a:prstGeom>
            <a:noFill/>
            <a:ln w="25400" cap="flat">
              <a:solidFill>
                <a:srgbClr val="FF0000"/>
              </a:solidFill>
              <a:prstDash val="solid"/>
              <a:round/>
            </a:ln>
            <a:effectLst/>
          </p:spPr>
          <p:txBody>
            <a:bodyPr wrap="square" lIns="45719" tIns="45719" rIns="45719" bIns="45719" numCol="1" anchor="ctr">
              <a:noAutofit/>
            </a:bodyPr>
            <a:lstStyle/>
            <a:p>
              <a:pPr/>
            </a:p>
          </p:txBody>
        </p:sp>
        <p:sp>
          <p:nvSpPr>
            <p:cNvPr id="289" name="Çizgi"/>
            <p:cNvSpPr/>
            <p:nvPr/>
          </p:nvSpPr>
          <p:spPr>
            <a:xfrm>
              <a:off x="228355" y="0"/>
              <a:ext cx="2306551" cy="0"/>
            </a:xfrm>
            <a:prstGeom prst="line">
              <a:avLst/>
            </a:prstGeom>
            <a:noFill/>
            <a:ln w="25400" cap="flat">
              <a:solidFill>
                <a:srgbClr val="FF0000"/>
              </a:solidFill>
              <a:prstDash val="solid"/>
              <a:round/>
            </a:ln>
            <a:effectLst/>
          </p:spPr>
          <p:txBody>
            <a:bodyPr wrap="square" lIns="45719" tIns="45719" rIns="45719" bIns="45719" numCol="1" anchor="t">
              <a:noAutofit/>
            </a:bodyPr>
            <a:lstStyle/>
            <a:p>
              <a:pPr/>
            </a:p>
          </p:txBody>
        </p:sp>
        <p:sp>
          <p:nvSpPr>
            <p:cNvPr id="290" name="Çizgi"/>
            <p:cNvSpPr/>
            <p:nvPr/>
          </p:nvSpPr>
          <p:spPr>
            <a:xfrm>
              <a:off x="248069" y="600075"/>
              <a:ext cx="2296694" cy="0"/>
            </a:xfrm>
            <a:prstGeom prst="line">
              <a:avLst/>
            </a:prstGeom>
            <a:noFill/>
            <a:ln w="25400" cap="flat">
              <a:solidFill>
                <a:srgbClr val="FF0000"/>
              </a:solidFill>
              <a:prstDash val="solid"/>
              <a:round/>
            </a:ln>
            <a:effectLst/>
          </p:spPr>
          <p:txBody>
            <a:bodyPr wrap="square" lIns="45719" tIns="45719" rIns="45719" bIns="45719" numCol="1" anchor="t">
              <a:noAutofit/>
            </a:bodyPr>
            <a:lstStyle/>
            <a:p>
              <a:pPr/>
            </a:p>
          </p:txBody>
        </p:sp>
      </p:grpSp>
      <p:sp>
        <p:nvSpPr>
          <p:cNvPr id="292" name="Katot Işınları"/>
          <p:cNvSpPr txBox="1"/>
          <p:nvPr/>
        </p:nvSpPr>
        <p:spPr>
          <a:xfrm>
            <a:off x="4160837" y="2209800"/>
            <a:ext cx="1135163" cy="333376"/>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sz="1600"/>
            </a:lvl1pPr>
          </a:lstStyle>
          <a:p>
            <a:pPr/>
            <a:r>
              <a:t>Katot Işınları</a:t>
            </a:r>
          </a:p>
        </p:txBody>
      </p:sp>
      <p:sp>
        <p:nvSpPr>
          <p:cNvPr id="293" name="X-Işınları"/>
          <p:cNvSpPr txBox="1"/>
          <p:nvPr/>
        </p:nvSpPr>
        <p:spPr>
          <a:xfrm>
            <a:off x="3322636" y="4648200"/>
            <a:ext cx="986212" cy="396877"/>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sz="2000"/>
            </a:lvl1pPr>
          </a:lstStyle>
          <a:p>
            <a:pPr/>
            <a:r>
              <a:t>X-Işınları</a:t>
            </a:r>
          </a:p>
        </p:txBody>
      </p:sp>
      <p:sp>
        <p:nvSpPr>
          <p:cNvPr id="294" name="-"/>
          <p:cNvSpPr txBox="1"/>
          <p:nvPr/>
        </p:nvSpPr>
        <p:spPr>
          <a:xfrm>
            <a:off x="5837237" y="2590799"/>
            <a:ext cx="285751" cy="714377"/>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lvl1pPr>
              <a:defRPr sz="4000"/>
            </a:lvl1pPr>
          </a:lstStyle>
          <a:p>
            <a:pPr/>
            <a:r>
              <a:t>-</a:t>
            </a:r>
          </a:p>
        </p:txBody>
      </p:sp>
      <p:sp>
        <p:nvSpPr>
          <p:cNvPr id="295" name="+"/>
          <p:cNvSpPr txBox="1"/>
          <p:nvPr/>
        </p:nvSpPr>
        <p:spPr>
          <a:xfrm>
            <a:off x="2027237" y="2590799"/>
            <a:ext cx="357784" cy="714377"/>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sz="4000"/>
            </a:lvl1pPr>
          </a:lstStyle>
          <a:p>
            <a:pPr/>
            <a:r>
              <a:t>+</a:t>
            </a:r>
          </a:p>
        </p:txBody>
      </p:sp>
      <p:sp>
        <p:nvSpPr>
          <p:cNvPr id="296" name="Şekil"/>
          <p:cNvSpPr/>
          <p:nvPr/>
        </p:nvSpPr>
        <p:spPr>
          <a:xfrm>
            <a:off x="1219200" y="1904999"/>
            <a:ext cx="6400800" cy="2056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40"/>
                </a:moveTo>
                <a:lnTo>
                  <a:pt x="5914" y="3240"/>
                </a:lnTo>
                <a:lnTo>
                  <a:pt x="7457" y="0"/>
                </a:lnTo>
                <a:lnTo>
                  <a:pt x="15171" y="0"/>
                </a:lnTo>
                <a:lnTo>
                  <a:pt x="16971" y="3780"/>
                </a:lnTo>
                <a:lnTo>
                  <a:pt x="21600" y="3780"/>
                </a:lnTo>
                <a:lnTo>
                  <a:pt x="21600" y="17280"/>
                </a:lnTo>
                <a:lnTo>
                  <a:pt x="16971" y="17280"/>
                </a:lnTo>
                <a:lnTo>
                  <a:pt x="14914" y="21600"/>
                </a:lnTo>
                <a:lnTo>
                  <a:pt x="7457" y="21600"/>
                </a:lnTo>
                <a:lnTo>
                  <a:pt x="5657" y="17820"/>
                </a:lnTo>
                <a:lnTo>
                  <a:pt x="0" y="17820"/>
                </a:lnTo>
                <a:lnTo>
                  <a:pt x="0" y="3240"/>
                </a:lnTo>
              </a:path>
            </a:pathLst>
          </a:custGeom>
          <a:ln w="101600" cap="rnd">
            <a:solidFill>
              <a:srgbClr val="000000"/>
            </a:solidFill>
          </a:ln>
        </p:spPr>
        <p:txBody>
          <a:bodyPr lIns="45719" rIns="45719"/>
          <a:lstStyle/>
          <a:p>
            <a:pPr>
              <a:defRPr>
                <a:latin typeface="Arial"/>
                <a:ea typeface="Arial"/>
                <a:cs typeface="Arial"/>
                <a:sym typeface="Arial"/>
              </a:defRPr>
            </a:pPr>
          </a:p>
        </p:txBody>
      </p:sp>
      <p:sp>
        <p:nvSpPr>
          <p:cNvPr id="297" name="Bakır Anot"/>
          <p:cNvSpPr txBox="1"/>
          <p:nvPr/>
        </p:nvSpPr>
        <p:spPr>
          <a:xfrm>
            <a:off x="960436" y="4038600"/>
            <a:ext cx="1183781" cy="396877"/>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sz="2000">
                <a:solidFill>
                  <a:srgbClr val="1F497D"/>
                </a:solidFill>
              </a:defRPr>
            </a:lvl1pPr>
          </a:lstStyle>
          <a:p>
            <a:pPr/>
            <a:r>
              <a:t>Bakır Anot</a:t>
            </a:r>
          </a:p>
        </p:txBody>
      </p:sp>
      <p:sp>
        <p:nvSpPr>
          <p:cNvPr id="298" name="Tungsten Hedef"/>
          <p:cNvSpPr txBox="1"/>
          <p:nvPr/>
        </p:nvSpPr>
        <p:spPr>
          <a:xfrm>
            <a:off x="960437" y="1371600"/>
            <a:ext cx="1715097" cy="396877"/>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sz="2000">
                <a:solidFill>
                  <a:srgbClr val="1F497D"/>
                </a:solidFill>
              </a:defRPr>
            </a:lvl1pPr>
          </a:lstStyle>
          <a:p>
            <a:pPr/>
            <a:r>
              <a:t>Tungsten Hedef</a:t>
            </a:r>
          </a:p>
        </p:txBody>
      </p:sp>
      <p:sp>
        <p:nvSpPr>
          <p:cNvPr id="299" name="Vakum Kabı"/>
          <p:cNvSpPr txBox="1"/>
          <p:nvPr/>
        </p:nvSpPr>
        <p:spPr>
          <a:xfrm>
            <a:off x="4008437" y="1524000"/>
            <a:ext cx="1303587" cy="396877"/>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lvl1pPr>
              <a:defRPr sz="2000">
                <a:solidFill>
                  <a:srgbClr val="1F497D"/>
                </a:solidFill>
              </a:defRPr>
            </a:lvl1pPr>
          </a:lstStyle>
          <a:p>
            <a:pPr/>
            <a:r>
              <a:t>Vakum Kabı</a:t>
            </a:r>
          </a:p>
        </p:txBody>
      </p:sp>
      <p:sp>
        <p:nvSpPr>
          <p:cNvPr id="300" name="Isıtılmış Tungsten…"/>
          <p:cNvSpPr txBox="1"/>
          <p:nvPr/>
        </p:nvSpPr>
        <p:spPr>
          <a:xfrm>
            <a:off x="6735762" y="4632324"/>
            <a:ext cx="1879180" cy="701677"/>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p>
            <a:pPr>
              <a:defRPr sz="2000"/>
            </a:pPr>
            <a:r>
              <a:t>Isıtılmış</a:t>
            </a:r>
            <a:r>
              <a:t> </a:t>
            </a:r>
            <a:r>
              <a:t>T</a:t>
            </a:r>
            <a:r>
              <a:t>ungsten</a:t>
            </a:r>
          </a:p>
          <a:p>
            <a:pPr>
              <a:defRPr sz="2000"/>
            </a:pPr>
            <a:r>
              <a:t>F</a:t>
            </a:r>
            <a:r>
              <a:t>ilament </a:t>
            </a:r>
            <a:r>
              <a:t>Katot</a:t>
            </a:r>
          </a:p>
        </p:txBody>
      </p:sp>
      <p:sp>
        <p:nvSpPr>
          <p:cNvPr id="301" name="Çizgi"/>
          <p:cNvSpPr/>
          <p:nvPr/>
        </p:nvSpPr>
        <p:spPr>
          <a:xfrm flipH="1" flipV="1">
            <a:off x="5562599" y="3352800"/>
            <a:ext cx="1143002" cy="1447800"/>
          </a:xfrm>
          <a:prstGeom prst="line">
            <a:avLst/>
          </a:prstGeom>
          <a:ln w="50800">
            <a:solidFill>
              <a:srgbClr val="FFFF00"/>
            </a:solidFill>
            <a:tailEnd type="stealth"/>
          </a:ln>
        </p:spPr>
        <p:txBody>
          <a:bodyPr lIns="45719" rIns="45719"/>
          <a:lstStyle/>
          <a:p>
            <a:pPr/>
          </a:p>
        </p:txBody>
      </p:sp>
      <p:sp>
        <p:nvSpPr>
          <p:cNvPr id="302" name="Çizgi"/>
          <p:cNvSpPr/>
          <p:nvPr/>
        </p:nvSpPr>
        <p:spPr>
          <a:xfrm>
            <a:off x="2590800" y="1600200"/>
            <a:ext cx="1066801" cy="1447800"/>
          </a:xfrm>
          <a:prstGeom prst="line">
            <a:avLst/>
          </a:prstGeom>
          <a:ln w="50800">
            <a:solidFill>
              <a:srgbClr val="FFFF00"/>
            </a:solidFill>
            <a:tailEnd type="stealth"/>
          </a:ln>
        </p:spPr>
        <p:txBody>
          <a:bodyPr lIns="45719" rIns="45719"/>
          <a:lstStyle/>
          <a:p>
            <a:pPr/>
          </a:p>
        </p:txBody>
      </p:sp>
      <p:sp>
        <p:nvSpPr>
          <p:cNvPr id="303" name="Çizgi"/>
          <p:cNvSpPr/>
          <p:nvPr/>
        </p:nvSpPr>
        <p:spPr>
          <a:xfrm flipV="1">
            <a:off x="2209799" y="3124200"/>
            <a:ext cx="609602" cy="990600"/>
          </a:xfrm>
          <a:prstGeom prst="line">
            <a:avLst/>
          </a:prstGeom>
          <a:ln w="50800">
            <a:solidFill>
              <a:srgbClr val="FFFF00"/>
            </a:solidFill>
            <a:tailEnd type="stealth"/>
          </a:ln>
        </p:spPr>
        <p:txBody>
          <a:bodyPr lIns="45719" rIns="45719"/>
          <a:lstStyle/>
          <a:p>
            <a:pPr/>
          </a:p>
        </p:txBody>
      </p:sp>
      <p:sp>
        <p:nvSpPr>
          <p:cNvPr id="304" name="+…"/>
          <p:cNvSpPr txBox="1"/>
          <p:nvPr/>
        </p:nvSpPr>
        <p:spPr>
          <a:xfrm>
            <a:off x="7818119" y="2590800"/>
            <a:ext cx="365762"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a:t>
            </a:r>
          </a:p>
          <a:p>
            <a:pPr>
              <a:defRPr sz="2400"/>
            </a:pPr>
            <a:r>
              <a:t>-</a:t>
            </a:r>
          </a:p>
        </p:txBody>
      </p:sp>
      <p:sp>
        <p:nvSpPr>
          <p:cNvPr id="305" name="Çizgi"/>
          <p:cNvSpPr/>
          <p:nvPr/>
        </p:nvSpPr>
        <p:spPr>
          <a:xfrm>
            <a:off x="5181600" y="2514600"/>
            <a:ext cx="0" cy="914401"/>
          </a:xfrm>
          <a:prstGeom prst="line">
            <a:avLst/>
          </a:prstGeom>
          <a:ln>
            <a:solidFill>
              <a:srgbClr val="000000"/>
            </a:solidFill>
          </a:ln>
        </p:spPr>
        <p:txBody>
          <a:bodyPr lIns="45719" rIns="45719"/>
          <a:lstStyle/>
          <a:p>
            <a:pPr/>
          </a:p>
        </p:txBody>
      </p:sp>
      <p:sp>
        <p:nvSpPr>
          <p:cNvPr id="306" name="Çizgi"/>
          <p:cNvSpPr/>
          <p:nvPr/>
        </p:nvSpPr>
        <p:spPr>
          <a:xfrm>
            <a:off x="5181600" y="3429000"/>
            <a:ext cx="2438401" cy="0"/>
          </a:xfrm>
          <a:prstGeom prst="line">
            <a:avLst/>
          </a:prstGeom>
          <a:ln>
            <a:solidFill>
              <a:srgbClr val="000000"/>
            </a:solidFill>
          </a:ln>
        </p:spPr>
        <p:txBody>
          <a:bodyPr lIns="45719" rIns="45719"/>
          <a:lstStyle/>
          <a:p>
            <a:pPr/>
          </a:p>
        </p:txBody>
      </p:sp>
      <p:sp>
        <p:nvSpPr>
          <p:cNvPr id="307" name="Çizgi"/>
          <p:cNvSpPr/>
          <p:nvPr/>
        </p:nvSpPr>
        <p:spPr>
          <a:xfrm>
            <a:off x="5181600" y="2514600"/>
            <a:ext cx="2590800" cy="0"/>
          </a:xfrm>
          <a:prstGeom prst="line">
            <a:avLst/>
          </a:prstGeom>
          <a:ln>
            <a:solidFill>
              <a:srgbClr val="000000"/>
            </a:solidFill>
          </a:ln>
        </p:spPr>
        <p:txBody>
          <a:bodyPr lIns="45719" rIns="45719"/>
          <a:lstStyle/>
          <a:p>
            <a:pPr/>
          </a:p>
        </p:txBody>
      </p:sp>
      <p:sp>
        <p:nvSpPr>
          <p:cNvPr id="308" name="Çizgi"/>
          <p:cNvSpPr/>
          <p:nvPr/>
        </p:nvSpPr>
        <p:spPr>
          <a:xfrm flipH="1">
            <a:off x="914400" y="2971800"/>
            <a:ext cx="838200" cy="0"/>
          </a:xfrm>
          <a:prstGeom prst="line">
            <a:avLst/>
          </a:prstGeom>
          <a:ln>
            <a:solidFill>
              <a:srgbClr val="000000"/>
            </a:solidFill>
          </a:ln>
        </p:spPr>
        <p:txBody>
          <a:bodyPr lIns="45719" rIns="45719"/>
          <a:lstStyle/>
          <a:p>
            <a:pPr/>
          </a:p>
        </p:txBody>
      </p:sp>
      <p:sp>
        <p:nvSpPr>
          <p:cNvPr id="309" name="Çizgi"/>
          <p:cNvSpPr/>
          <p:nvPr/>
        </p:nvSpPr>
        <p:spPr>
          <a:xfrm flipV="1">
            <a:off x="914400" y="1066799"/>
            <a:ext cx="1" cy="1905001"/>
          </a:xfrm>
          <a:prstGeom prst="line">
            <a:avLst/>
          </a:prstGeom>
          <a:ln>
            <a:solidFill>
              <a:srgbClr val="000000"/>
            </a:solidFill>
          </a:ln>
        </p:spPr>
        <p:txBody>
          <a:bodyPr lIns="45719" rIns="45719"/>
          <a:lstStyle/>
          <a:p>
            <a:pPr/>
          </a:p>
        </p:txBody>
      </p:sp>
      <p:sp>
        <p:nvSpPr>
          <p:cNvPr id="310" name="Çizgi"/>
          <p:cNvSpPr/>
          <p:nvPr/>
        </p:nvSpPr>
        <p:spPr>
          <a:xfrm>
            <a:off x="914400" y="1066800"/>
            <a:ext cx="2133601" cy="0"/>
          </a:xfrm>
          <a:prstGeom prst="line">
            <a:avLst/>
          </a:prstGeom>
          <a:ln>
            <a:solidFill>
              <a:srgbClr val="000000"/>
            </a:solidFill>
          </a:ln>
        </p:spPr>
        <p:txBody>
          <a:bodyPr lIns="45719" rIns="45719"/>
          <a:lstStyle/>
          <a:p>
            <a:pPr/>
          </a:p>
        </p:txBody>
      </p:sp>
      <p:sp>
        <p:nvSpPr>
          <p:cNvPr id="311" name="Çizgi"/>
          <p:cNvSpPr/>
          <p:nvPr/>
        </p:nvSpPr>
        <p:spPr>
          <a:xfrm flipV="1">
            <a:off x="7772400" y="1066800"/>
            <a:ext cx="0" cy="1447800"/>
          </a:xfrm>
          <a:prstGeom prst="line">
            <a:avLst/>
          </a:prstGeom>
          <a:ln>
            <a:solidFill>
              <a:srgbClr val="000000"/>
            </a:solidFill>
          </a:ln>
        </p:spPr>
        <p:txBody>
          <a:bodyPr lIns="45719" rIns="45719"/>
          <a:lstStyle/>
          <a:p>
            <a:pPr/>
          </a:p>
        </p:txBody>
      </p:sp>
      <p:sp>
        <p:nvSpPr>
          <p:cNvPr id="312" name="Çizgi"/>
          <p:cNvSpPr/>
          <p:nvPr/>
        </p:nvSpPr>
        <p:spPr>
          <a:xfrm>
            <a:off x="5486399" y="1066800"/>
            <a:ext cx="2286002" cy="0"/>
          </a:xfrm>
          <a:prstGeom prst="line">
            <a:avLst/>
          </a:prstGeom>
          <a:ln>
            <a:solidFill>
              <a:srgbClr val="000000"/>
            </a:solidFill>
          </a:ln>
        </p:spPr>
        <p:txBody>
          <a:bodyPr lIns="45719" rIns="45719"/>
          <a:lstStyle/>
          <a:p>
            <a:pPr/>
          </a:p>
        </p:txBody>
      </p:sp>
      <p:sp>
        <p:nvSpPr>
          <p:cNvPr id="313" name="Yüksek Voltaj Kaynağı"/>
          <p:cNvSpPr txBox="1"/>
          <p:nvPr/>
        </p:nvSpPr>
        <p:spPr>
          <a:xfrm>
            <a:off x="3093719" y="838200"/>
            <a:ext cx="2081844"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1F497D"/>
                </a:solidFill>
              </a:defRPr>
            </a:lvl1pPr>
          </a:lstStyle>
          <a:p>
            <a:pPr/>
            <a:r>
              <a:t>Yüksek Voltaj Kaynağı</a:t>
            </a:r>
          </a:p>
        </p:txBody>
      </p:sp>
      <p:sp>
        <p:nvSpPr>
          <p:cNvPr id="314" name="Çizgi"/>
          <p:cNvSpPr/>
          <p:nvPr/>
        </p:nvSpPr>
        <p:spPr>
          <a:xfrm rot="7800000">
            <a:off x="3180561" y="3299702"/>
            <a:ext cx="1037593" cy="771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99" y="21372"/>
                  <a:pt x="853" y="20937"/>
                  <a:pt x="1165" y="20460"/>
                </a:cubicBezTo>
                <a:cubicBezTo>
                  <a:pt x="1478" y="19983"/>
                  <a:pt x="1492" y="19009"/>
                  <a:pt x="1847" y="18760"/>
                </a:cubicBezTo>
                <a:cubicBezTo>
                  <a:pt x="2203" y="18511"/>
                  <a:pt x="2942" y="19340"/>
                  <a:pt x="3283" y="18967"/>
                </a:cubicBezTo>
                <a:cubicBezTo>
                  <a:pt x="3624" y="18594"/>
                  <a:pt x="3553" y="16812"/>
                  <a:pt x="3922" y="16501"/>
                </a:cubicBezTo>
                <a:cubicBezTo>
                  <a:pt x="4292" y="16190"/>
                  <a:pt x="5102" y="17350"/>
                  <a:pt x="5485" y="17060"/>
                </a:cubicBezTo>
                <a:cubicBezTo>
                  <a:pt x="5869" y="16770"/>
                  <a:pt x="5855" y="15153"/>
                  <a:pt x="6267" y="14780"/>
                </a:cubicBezTo>
                <a:cubicBezTo>
                  <a:pt x="6679" y="14407"/>
                  <a:pt x="7461" y="15153"/>
                  <a:pt x="7958" y="14780"/>
                </a:cubicBezTo>
                <a:cubicBezTo>
                  <a:pt x="8455" y="14407"/>
                  <a:pt x="8782" y="12894"/>
                  <a:pt x="9251" y="12521"/>
                </a:cubicBezTo>
                <a:cubicBezTo>
                  <a:pt x="9720" y="12147"/>
                  <a:pt x="10431" y="12935"/>
                  <a:pt x="10814" y="12521"/>
                </a:cubicBezTo>
                <a:cubicBezTo>
                  <a:pt x="11198" y="12106"/>
                  <a:pt x="11212" y="10468"/>
                  <a:pt x="11596" y="10054"/>
                </a:cubicBezTo>
                <a:cubicBezTo>
                  <a:pt x="11979" y="9639"/>
                  <a:pt x="12775" y="10531"/>
                  <a:pt x="13145" y="10054"/>
                </a:cubicBezTo>
                <a:cubicBezTo>
                  <a:pt x="13514" y="9577"/>
                  <a:pt x="13457" y="7587"/>
                  <a:pt x="13798" y="7214"/>
                </a:cubicBezTo>
                <a:cubicBezTo>
                  <a:pt x="14139" y="6841"/>
                  <a:pt x="14907" y="8147"/>
                  <a:pt x="15234" y="7774"/>
                </a:cubicBezTo>
                <a:cubicBezTo>
                  <a:pt x="15561" y="7400"/>
                  <a:pt x="15333" y="5410"/>
                  <a:pt x="15745" y="4934"/>
                </a:cubicBezTo>
                <a:cubicBezTo>
                  <a:pt x="16157" y="4457"/>
                  <a:pt x="17280" y="5307"/>
                  <a:pt x="17692" y="4934"/>
                </a:cubicBezTo>
                <a:cubicBezTo>
                  <a:pt x="18104" y="4560"/>
                  <a:pt x="17848" y="3006"/>
                  <a:pt x="18218" y="2653"/>
                </a:cubicBezTo>
                <a:cubicBezTo>
                  <a:pt x="18587" y="2301"/>
                  <a:pt x="19568" y="3089"/>
                  <a:pt x="19909" y="2840"/>
                </a:cubicBezTo>
                <a:cubicBezTo>
                  <a:pt x="20250" y="2591"/>
                  <a:pt x="20008" y="1617"/>
                  <a:pt x="20293" y="1140"/>
                </a:cubicBezTo>
                <a:cubicBezTo>
                  <a:pt x="20577" y="663"/>
                  <a:pt x="21330" y="249"/>
                  <a:pt x="21600" y="0"/>
                </a:cubicBezTo>
              </a:path>
            </a:pathLst>
          </a:custGeom>
          <a:ln>
            <a:solidFill>
              <a:srgbClr val="000000"/>
            </a:solidFill>
            <a:headEnd type="oval"/>
            <a:tailEnd type="triangle"/>
          </a:ln>
        </p:spPr>
        <p:txBody>
          <a:bodyPr lIns="45719" rIns="45719"/>
          <a:lstStyle/>
          <a:p>
            <a:pPr>
              <a:defRPr>
                <a:latin typeface="Arial"/>
                <a:ea typeface="Arial"/>
                <a:cs typeface="Arial"/>
                <a:sym typeface="Arial"/>
              </a:defRPr>
            </a:pPr>
          </a:p>
        </p:txBody>
      </p:sp>
      <p:sp>
        <p:nvSpPr>
          <p:cNvPr id="315" name="Çizgi"/>
          <p:cNvSpPr/>
          <p:nvPr/>
        </p:nvSpPr>
        <p:spPr>
          <a:xfrm rot="7800000">
            <a:off x="3210929" y="3243874"/>
            <a:ext cx="1038011" cy="795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99" y="21372"/>
                  <a:pt x="853" y="20937"/>
                  <a:pt x="1165" y="20460"/>
                </a:cubicBezTo>
                <a:cubicBezTo>
                  <a:pt x="1478" y="19983"/>
                  <a:pt x="1492" y="19009"/>
                  <a:pt x="1847" y="18760"/>
                </a:cubicBezTo>
                <a:cubicBezTo>
                  <a:pt x="2203" y="18511"/>
                  <a:pt x="2942" y="19340"/>
                  <a:pt x="3283" y="18967"/>
                </a:cubicBezTo>
                <a:cubicBezTo>
                  <a:pt x="3624" y="18594"/>
                  <a:pt x="3553" y="16812"/>
                  <a:pt x="3922" y="16501"/>
                </a:cubicBezTo>
                <a:cubicBezTo>
                  <a:pt x="4292" y="16190"/>
                  <a:pt x="5102" y="17350"/>
                  <a:pt x="5485" y="17060"/>
                </a:cubicBezTo>
                <a:cubicBezTo>
                  <a:pt x="5869" y="16770"/>
                  <a:pt x="5855" y="15153"/>
                  <a:pt x="6267" y="14780"/>
                </a:cubicBezTo>
                <a:cubicBezTo>
                  <a:pt x="6679" y="14407"/>
                  <a:pt x="7461" y="15153"/>
                  <a:pt x="7958" y="14780"/>
                </a:cubicBezTo>
                <a:cubicBezTo>
                  <a:pt x="8455" y="14407"/>
                  <a:pt x="8782" y="12894"/>
                  <a:pt x="9251" y="12521"/>
                </a:cubicBezTo>
                <a:cubicBezTo>
                  <a:pt x="9720" y="12147"/>
                  <a:pt x="10431" y="12935"/>
                  <a:pt x="10814" y="12521"/>
                </a:cubicBezTo>
                <a:cubicBezTo>
                  <a:pt x="11198" y="12106"/>
                  <a:pt x="11212" y="10468"/>
                  <a:pt x="11596" y="10054"/>
                </a:cubicBezTo>
                <a:cubicBezTo>
                  <a:pt x="11979" y="9639"/>
                  <a:pt x="12775" y="10531"/>
                  <a:pt x="13145" y="10054"/>
                </a:cubicBezTo>
                <a:cubicBezTo>
                  <a:pt x="13514" y="9577"/>
                  <a:pt x="13457" y="7587"/>
                  <a:pt x="13798" y="7214"/>
                </a:cubicBezTo>
                <a:cubicBezTo>
                  <a:pt x="14139" y="6841"/>
                  <a:pt x="14907" y="8147"/>
                  <a:pt x="15234" y="7774"/>
                </a:cubicBezTo>
                <a:cubicBezTo>
                  <a:pt x="15561" y="7400"/>
                  <a:pt x="15333" y="5410"/>
                  <a:pt x="15745" y="4934"/>
                </a:cubicBezTo>
                <a:cubicBezTo>
                  <a:pt x="16157" y="4457"/>
                  <a:pt x="17280" y="5307"/>
                  <a:pt x="17692" y="4934"/>
                </a:cubicBezTo>
                <a:cubicBezTo>
                  <a:pt x="18104" y="4560"/>
                  <a:pt x="17848" y="3006"/>
                  <a:pt x="18218" y="2653"/>
                </a:cubicBezTo>
                <a:cubicBezTo>
                  <a:pt x="18587" y="2301"/>
                  <a:pt x="19568" y="3089"/>
                  <a:pt x="19909" y="2840"/>
                </a:cubicBezTo>
                <a:cubicBezTo>
                  <a:pt x="20250" y="2591"/>
                  <a:pt x="20008" y="1617"/>
                  <a:pt x="20293" y="1140"/>
                </a:cubicBezTo>
                <a:cubicBezTo>
                  <a:pt x="20577" y="663"/>
                  <a:pt x="21330" y="249"/>
                  <a:pt x="21600" y="0"/>
                </a:cubicBezTo>
              </a:path>
            </a:pathLst>
          </a:custGeom>
          <a:ln>
            <a:solidFill>
              <a:srgbClr val="000000"/>
            </a:solidFill>
            <a:headEnd type="oval"/>
            <a:tailEnd type="triangle"/>
          </a:ln>
        </p:spPr>
        <p:txBody>
          <a:bodyPr lIns="45719" rIns="45719"/>
          <a:lstStyle/>
          <a:p>
            <a:pPr>
              <a:defRPr>
                <a:latin typeface="Arial"/>
                <a:ea typeface="Arial"/>
                <a:cs typeface="Arial"/>
                <a:sym typeface="Arial"/>
              </a:defRPr>
            </a:pPr>
          </a:p>
        </p:txBody>
      </p:sp>
      <p:sp>
        <p:nvSpPr>
          <p:cNvPr id="316" name="Çizgi"/>
          <p:cNvSpPr/>
          <p:nvPr/>
        </p:nvSpPr>
        <p:spPr>
          <a:xfrm rot="7800000">
            <a:off x="3340996" y="3169213"/>
            <a:ext cx="1064624" cy="923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99" y="21372"/>
                  <a:pt x="853" y="20937"/>
                  <a:pt x="1165" y="20460"/>
                </a:cubicBezTo>
                <a:cubicBezTo>
                  <a:pt x="1478" y="19983"/>
                  <a:pt x="1492" y="19009"/>
                  <a:pt x="1847" y="18760"/>
                </a:cubicBezTo>
                <a:cubicBezTo>
                  <a:pt x="2203" y="18511"/>
                  <a:pt x="2942" y="19340"/>
                  <a:pt x="3283" y="18967"/>
                </a:cubicBezTo>
                <a:cubicBezTo>
                  <a:pt x="3624" y="18594"/>
                  <a:pt x="3553" y="16812"/>
                  <a:pt x="3922" y="16501"/>
                </a:cubicBezTo>
                <a:cubicBezTo>
                  <a:pt x="4292" y="16190"/>
                  <a:pt x="5102" y="17350"/>
                  <a:pt x="5485" y="17060"/>
                </a:cubicBezTo>
                <a:cubicBezTo>
                  <a:pt x="5869" y="16770"/>
                  <a:pt x="5855" y="15153"/>
                  <a:pt x="6267" y="14780"/>
                </a:cubicBezTo>
                <a:cubicBezTo>
                  <a:pt x="6679" y="14407"/>
                  <a:pt x="7461" y="15153"/>
                  <a:pt x="7958" y="14780"/>
                </a:cubicBezTo>
                <a:cubicBezTo>
                  <a:pt x="8455" y="14407"/>
                  <a:pt x="8782" y="12894"/>
                  <a:pt x="9251" y="12521"/>
                </a:cubicBezTo>
                <a:cubicBezTo>
                  <a:pt x="9720" y="12147"/>
                  <a:pt x="10431" y="12935"/>
                  <a:pt x="10814" y="12521"/>
                </a:cubicBezTo>
                <a:cubicBezTo>
                  <a:pt x="11198" y="12106"/>
                  <a:pt x="11212" y="10468"/>
                  <a:pt x="11596" y="10054"/>
                </a:cubicBezTo>
                <a:cubicBezTo>
                  <a:pt x="11979" y="9639"/>
                  <a:pt x="12775" y="10531"/>
                  <a:pt x="13145" y="10054"/>
                </a:cubicBezTo>
                <a:cubicBezTo>
                  <a:pt x="13514" y="9577"/>
                  <a:pt x="13457" y="7587"/>
                  <a:pt x="13798" y="7214"/>
                </a:cubicBezTo>
                <a:cubicBezTo>
                  <a:pt x="14139" y="6841"/>
                  <a:pt x="14907" y="8147"/>
                  <a:pt x="15234" y="7774"/>
                </a:cubicBezTo>
                <a:cubicBezTo>
                  <a:pt x="15561" y="7400"/>
                  <a:pt x="15333" y="5410"/>
                  <a:pt x="15745" y="4934"/>
                </a:cubicBezTo>
                <a:cubicBezTo>
                  <a:pt x="16157" y="4457"/>
                  <a:pt x="17280" y="5307"/>
                  <a:pt x="17692" y="4934"/>
                </a:cubicBezTo>
                <a:cubicBezTo>
                  <a:pt x="18104" y="4560"/>
                  <a:pt x="17848" y="3006"/>
                  <a:pt x="18218" y="2653"/>
                </a:cubicBezTo>
                <a:cubicBezTo>
                  <a:pt x="18587" y="2301"/>
                  <a:pt x="19568" y="3089"/>
                  <a:pt x="19909" y="2840"/>
                </a:cubicBezTo>
                <a:cubicBezTo>
                  <a:pt x="20250" y="2591"/>
                  <a:pt x="20008" y="1617"/>
                  <a:pt x="20293" y="1140"/>
                </a:cubicBezTo>
                <a:cubicBezTo>
                  <a:pt x="20577" y="663"/>
                  <a:pt x="21330" y="249"/>
                  <a:pt x="21600" y="0"/>
                </a:cubicBezTo>
              </a:path>
            </a:pathLst>
          </a:custGeom>
          <a:ln>
            <a:solidFill>
              <a:srgbClr val="000000"/>
            </a:solidFill>
            <a:headEnd type="oval"/>
            <a:tailEnd type="triangle"/>
          </a:ln>
        </p:spPr>
        <p:txBody>
          <a:bodyPr lIns="45719" rIns="45719"/>
          <a:lstStyle/>
          <a:p>
            <a:pPr>
              <a:defRPr>
                <a:latin typeface="Arial"/>
                <a:ea typeface="Arial"/>
                <a:cs typeface="Arial"/>
                <a:sym typeface="Arial"/>
              </a:defRPr>
            </a:pPr>
          </a:p>
        </p:txBody>
      </p:sp>
      <p:sp>
        <p:nvSpPr>
          <p:cNvPr id="317" name="Çizgi"/>
          <p:cNvSpPr/>
          <p:nvPr/>
        </p:nvSpPr>
        <p:spPr>
          <a:xfrm rot="7800000">
            <a:off x="3410414" y="2944973"/>
            <a:ext cx="1039464" cy="796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99" y="21372"/>
                  <a:pt x="853" y="20937"/>
                  <a:pt x="1165" y="20460"/>
                </a:cubicBezTo>
                <a:cubicBezTo>
                  <a:pt x="1478" y="19983"/>
                  <a:pt x="1492" y="19009"/>
                  <a:pt x="1847" y="18760"/>
                </a:cubicBezTo>
                <a:cubicBezTo>
                  <a:pt x="2203" y="18511"/>
                  <a:pt x="2942" y="19340"/>
                  <a:pt x="3283" y="18967"/>
                </a:cubicBezTo>
                <a:cubicBezTo>
                  <a:pt x="3624" y="18594"/>
                  <a:pt x="3553" y="16812"/>
                  <a:pt x="3922" y="16501"/>
                </a:cubicBezTo>
                <a:cubicBezTo>
                  <a:pt x="4292" y="16190"/>
                  <a:pt x="5102" y="17350"/>
                  <a:pt x="5485" y="17060"/>
                </a:cubicBezTo>
                <a:cubicBezTo>
                  <a:pt x="5869" y="16770"/>
                  <a:pt x="5855" y="15153"/>
                  <a:pt x="6267" y="14780"/>
                </a:cubicBezTo>
                <a:cubicBezTo>
                  <a:pt x="6679" y="14407"/>
                  <a:pt x="7461" y="15153"/>
                  <a:pt x="7958" y="14780"/>
                </a:cubicBezTo>
                <a:cubicBezTo>
                  <a:pt x="8455" y="14407"/>
                  <a:pt x="8782" y="12894"/>
                  <a:pt x="9251" y="12521"/>
                </a:cubicBezTo>
                <a:cubicBezTo>
                  <a:pt x="9720" y="12147"/>
                  <a:pt x="10431" y="12935"/>
                  <a:pt x="10814" y="12521"/>
                </a:cubicBezTo>
                <a:cubicBezTo>
                  <a:pt x="11198" y="12106"/>
                  <a:pt x="11212" y="10468"/>
                  <a:pt x="11596" y="10054"/>
                </a:cubicBezTo>
                <a:cubicBezTo>
                  <a:pt x="11979" y="9639"/>
                  <a:pt x="12775" y="10531"/>
                  <a:pt x="13145" y="10054"/>
                </a:cubicBezTo>
                <a:cubicBezTo>
                  <a:pt x="13514" y="9577"/>
                  <a:pt x="13457" y="7587"/>
                  <a:pt x="13798" y="7214"/>
                </a:cubicBezTo>
                <a:cubicBezTo>
                  <a:pt x="14139" y="6841"/>
                  <a:pt x="14907" y="8147"/>
                  <a:pt x="15234" y="7774"/>
                </a:cubicBezTo>
                <a:cubicBezTo>
                  <a:pt x="15561" y="7400"/>
                  <a:pt x="15333" y="5410"/>
                  <a:pt x="15745" y="4934"/>
                </a:cubicBezTo>
                <a:cubicBezTo>
                  <a:pt x="16157" y="4457"/>
                  <a:pt x="17280" y="5307"/>
                  <a:pt x="17692" y="4934"/>
                </a:cubicBezTo>
                <a:cubicBezTo>
                  <a:pt x="18104" y="4560"/>
                  <a:pt x="17848" y="3006"/>
                  <a:pt x="18218" y="2653"/>
                </a:cubicBezTo>
                <a:cubicBezTo>
                  <a:pt x="18587" y="2301"/>
                  <a:pt x="19568" y="3089"/>
                  <a:pt x="19909" y="2840"/>
                </a:cubicBezTo>
                <a:cubicBezTo>
                  <a:pt x="20250" y="2591"/>
                  <a:pt x="20008" y="1617"/>
                  <a:pt x="20293" y="1140"/>
                </a:cubicBezTo>
                <a:cubicBezTo>
                  <a:pt x="20577" y="663"/>
                  <a:pt x="21330" y="249"/>
                  <a:pt x="21600" y="0"/>
                </a:cubicBezTo>
              </a:path>
            </a:pathLst>
          </a:custGeom>
          <a:ln>
            <a:solidFill>
              <a:srgbClr val="000000"/>
            </a:solidFill>
            <a:headEnd type="oval"/>
            <a:tailEnd type="triangle"/>
          </a:ln>
        </p:spPr>
        <p:txBody>
          <a:bodyPr lIns="45719" rIns="45719"/>
          <a:lstStyle/>
          <a:p>
            <a:pPr>
              <a:defRPr>
                <a:latin typeface="Arial"/>
                <a:ea typeface="Arial"/>
                <a:cs typeface="Arial"/>
                <a:sym typeface="Arial"/>
              </a:defRPr>
            </a:pPr>
          </a:p>
        </p:txBody>
      </p:sp>
      <p:sp>
        <p:nvSpPr>
          <p:cNvPr id="318" name="Çizgi"/>
          <p:cNvSpPr/>
          <p:nvPr/>
        </p:nvSpPr>
        <p:spPr>
          <a:xfrm rot="7800000">
            <a:off x="3233024" y="3155869"/>
            <a:ext cx="1109421" cy="933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99" y="21372"/>
                  <a:pt x="853" y="20937"/>
                  <a:pt x="1165" y="20460"/>
                </a:cubicBezTo>
                <a:cubicBezTo>
                  <a:pt x="1478" y="19983"/>
                  <a:pt x="1492" y="19009"/>
                  <a:pt x="1847" y="18760"/>
                </a:cubicBezTo>
                <a:cubicBezTo>
                  <a:pt x="2203" y="18511"/>
                  <a:pt x="2942" y="19340"/>
                  <a:pt x="3283" y="18967"/>
                </a:cubicBezTo>
                <a:cubicBezTo>
                  <a:pt x="3624" y="18594"/>
                  <a:pt x="3553" y="16812"/>
                  <a:pt x="3922" y="16501"/>
                </a:cubicBezTo>
                <a:cubicBezTo>
                  <a:pt x="4292" y="16190"/>
                  <a:pt x="5102" y="17350"/>
                  <a:pt x="5485" y="17060"/>
                </a:cubicBezTo>
                <a:cubicBezTo>
                  <a:pt x="5869" y="16770"/>
                  <a:pt x="5855" y="15153"/>
                  <a:pt x="6267" y="14780"/>
                </a:cubicBezTo>
                <a:cubicBezTo>
                  <a:pt x="6679" y="14407"/>
                  <a:pt x="7461" y="15153"/>
                  <a:pt x="7958" y="14780"/>
                </a:cubicBezTo>
                <a:cubicBezTo>
                  <a:pt x="8455" y="14407"/>
                  <a:pt x="8782" y="12894"/>
                  <a:pt x="9251" y="12521"/>
                </a:cubicBezTo>
                <a:cubicBezTo>
                  <a:pt x="9720" y="12147"/>
                  <a:pt x="10431" y="12935"/>
                  <a:pt x="10814" y="12521"/>
                </a:cubicBezTo>
                <a:cubicBezTo>
                  <a:pt x="11198" y="12106"/>
                  <a:pt x="11212" y="10468"/>
                  <a:pt x="11596" y="10054"/>
                </a:cubicBezTo>
                <a:cubicBezTo>
                  <a:pt x="11979" y="9639"/>
                  <a:pt x="12775" y="10531"/>
                  <a:pt x="13145" y="10054"/>
                </a:cubicBezTo>
                <a:cubicBezTo>
                  <a:pt x="13514" y="9577"/>
                  <a:pt x="13457" y="7587"/>
                  <a:pt x="13798" y="7214"/>
                </a:cubicBezTo>
                <a:cubicBezTo>
                  <a:pt x="14139" y="6841"/>
                  <a:pt x="14907" y="8147"/>
                  <a:pt x="15234" y="7774"/>
                </a:cubicBezTo>
                <a:cubicBezTo>
                  <a:pt x="15561" y="7400"/>
                  <a:pt x="15333" y="5410"/>
                  <a:pt x="15745" y="4934"/>
                </a:cubicBezTo>
                <a:cubicBezTo>
                  <a:pt x="16157" y="4457"/>
                  <a:pt x="17280" y="5307"/>
                  <a:pt x="17692" y="4934"/>
                </a:cubicBezTo>
                <a:cubicBezTo>
                  <a:pt x="18104" y="4560"/>
                  <a:pt x="17848" y="3006"/>
                  <a:pt x="18218" y="2653"/>
                </a:cubicBezTo>
                <a:cubicBezTo>
                  <a:pt x="18587" y="2301"/>
                  <a:pt x="19568" y="3089"/>
                  <a:pt x="19909" y="2840"/>
                </a:cubicBezTo>
                <a:cubicBezTo>
                  <a:pt x="20250" y="2591"/>
                  <a:pt x="20008" y="1617"/>
                  <a:pt x="20293" y="1140"/>
                </a:cubicBezTo>
                <a:cubicBezTo>
                  <a:pt x="20577" y="663"/>
                  <a:pt x="21330" y="249"/>
                  <a:pt x="21600" y="0"/>
                </a:cubicBezTo>
              </a:path>
            </a:pathLst>
          </a:custGeom>
          <a:ln>
            <a:solidFill>
              <a:srgbClr val="000000"/>
            </a:solidFill>
            <a:headEnd type="oval"/>
            <a:tailEnd type="triangle"/>
          </a:ln>
        </p:spPr>
        <p:txBody>
          <a:bodyPr lIns="45719" rIns="45719"/>
          <a:lstStyle/>
          <a:p>
            <a:pPr>
              <a:defRPr>
                <a:latin typeface="Arial"/>
                <a:ea typeface="Arial"/>
                <a:cs typeface="Arial"/>
                <a:sym typeface="Arial"/>
              </a:defRPr>
            </a:pPr>
          </a:p>
        </p:txBody>
      </p:sp>
      <p:sp>
        <p:nvSpPr>
          <p:cNvPr id="319" name="Çizgi"/>
          <p:cNvSpPr/>
          <p:nvPr/>
        </p:nvSpPr>
        <p:spPr>
          <a:xfrm rot="7800000">
            <a:off x="3370577" y="3108147"/>
            <a:ext cx="1122054" cy="10334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99" y="21372"/>
                  <a:pt x="853" y="20937"/>
                  <a:pt x="1165" y="20460"/>
                </a:cubicBezTo>
                <a:cubicBezTo>
                  <a:pt x="1478" y="19983"/>
                  <a:pt x="1492" y="19009"/>
                  <a:pt x="1847" y="18760"/>
                </a:cubicBezTo>
                <a:cubicBezTo>
                  <a:pt x="2203" y="18511"/>
                  <a:pt x="2942" y="19340"/>
                  <a:pt x="3283" y="18967"/>
                </a:cubicBezTo>
                <a:cubicBezTo>
                  <a:pt x="3624" y="18594"/>
                  <a:pt x="3553" y="16812"/>
                  <a:pt x="3922" y="16501"/>
                </a:cubicBezTo>
                <a:cubicBezTo>
                  <a:pt x="4292" y="16190"/>
                  <a:pt x="5102" y="17350"/>
                  <a:pt x="5485" y="17060"/>
                </a:cubicBezTo>
                <a:cubicBezTo>
                  <a:pt x="5869" y="16770"/>
                  <a:pt x="5855" y="15153"/>
                  <a:pt x="6267" y="14780"/>
                </a:cubicBezTo>
                <a:cubicBezTo>
                  <a:pt x="6679" y="14407"/>
                  <a:pt x="7461" y="15153"/>
                  <a:pt x="7958" y="14780"/>
                </a:cubicBezTo>
                <a:cubicBezTo>
                  <a:pt x="8455" y="14407"/>
                  <a:pt x="8782" y="12894"/>
                  <a:pt x="9251" y="12521"/>
                </a:cubicBezTo>
                <a:cubicBezTo>
                  <a:pt x="9720" y="12147"/>
                  <a:pt x="10431" y="12935"/>
                  <a:pt x="10814" y="12521"/>
                </a:cubicBezTo>
                <a:cubicBezTo>
                  <a:pt x="11198" y="12106"/>
                  <a:pt x="11212" y="10468"/>
                  <a:pt x="11596" y="10054"/>
                </a:cubicBezTo>
                <a:cubicBezTo>
                  <a:pt x="11979" y="9639"/>
                  <a:pt x="12775" y="10531"/>
                  <a:pt x="13145" y="10054"/>
                </a:cubicBezTo>
                <a:cubicBezTo>
                  <a:pt x="13514" y="9577"/>
                  <a:pt x="13457" y="7587"/>
                  <a:pt x="13798" y="7214"/>
                </a:cubicBezTo>
                <a:cubicBezTo>
                  <a:pt x="14139" y="6841"/>
                  <a:pt x="14907" y="8147"/>
                  <a:pt x="15234" y="7774"/>
                </a:cubicBezTo>
                <a:cubicBezTo>
                  <a:pt x="15561" y="7400"/>
                  <a:pt x="15333" y="5410"/>
                  <a:pt x="15745" y="4934"/>
                </a:cubicBezTo>
                <a:cubicBezTo>
                  <a:pt x="16157" y="4457"/>
                  <a:pt x="17280" y="5307"/>
                  <a:pt x="17692" y="4934"/>
                </a:cubicBezTo>
                <a:cubicBezTo>
                  <a:pt x="18104" y="4560"/>
                  <a:pt x="17848" y="3006"/>
                  <a:pt x="18218" y="2653"/>
                </a:cubicBezTo>
                <a:cubicBezTo>
                  <a:pt x="18587" y="2301"/>
                  <a:pt x="19568" y="3089"/>
                  <a:pt x="19909" y="2840"/>
                </a:cubicBezTo>
                <a:cubicBezTo>
                  <a:pt x="20250" y="2591"/>
                  <a:pt x="20008" y="1617"/>
                  <a:pt x="20293" y="1140"/>
                </a:cubicBezTo>
                <a:cubicBezTo>
                  <a:pt x="20577" y="663"/>
                  <a:pt x="21330" y="249"/>
                  <a:pt x="21600" y="0"/>
                </a:cubicBezTo>
              </a:path>
            </a:pathLst>
          </a:custGeom>
          <a:ln>
            <a:solidFill>
              <a:srgbClr val="000000"/>
            </a:solidFill>
            <a:headEnd type="oval"/>
            <a:tailEnd type="triangle"/>
          </a:ln>
        </p:spPr>
        <p:txBody>
          <a:bodyPr lIns="45719" rIns="45719"/>
          <a:lstStyle/>
          <a:p>
            <a:pPr>
              <a:defRPr>
                <a:latin typeface="Arial"/>
                <a:ea typeface="Arial"/>
                <a:cs typeface="Arial"/>
                <a:sym typeface="Arial"/>
              </a:defRPr>
            </a:pPr>
          </a:p>
        </p:txBody>
      </p:sp>
      <p:sp>
        <p:nvSpPr>
          <p:cNvPr id="320" name="Daire"/>
          <p:cNvSpPr/>
          <p:nvPr/>
        </p:nvSpPr>
        <p:spPr>
          <a:xfrm>
            <a:off x="5029200" y="2743200"/>
            <a:ext cx="76200" cy="76200"/>
          </a:xfrm>
          <a:prstGeom prst="ellipse">
            <a:avLst/>
          </a:prstGeom>
          <a:solidFill>
            <a:srgbClr val="000000"/>
          </a:solidFill>
          <a:ln>
            <a:solidFill>
              <a:srgbClr val="000000"/>
            </a:solidFill>
          </a:ln>
        </p:spPr>
        <p:txBody>
          <a:bodyPr lIns="45719" rIns="45719" anchor="ctr"/>
          <a:lstStyle/>
          <a:p>
            <a:pPr/>
          </a:p>
        </p:txBody>
      </p:sp>
      <p:sp>
        <p:nvSpPr>
          <p:cNvPr id="321" name="Daire"/>
          <p:cNvSpPr/>
          <p:nvPr/>
        </p:nvSpPr>
        <p:spPr>
          <a:xfrm>
            <a:off x="4343400" y="2743200"/>
            <a:ext cx="76200" cy="76200"/>
          </a:xfrm>
          <a:prstGeom prst="ellipse">
            <a:avLst/>
          </a:prstGeom>
          <a:solidFill>
            <a:srgbClr val="000000"/>
          </a:solidFill>
          <a:ln>
            <a:solidFill>
              <a:srgbClr val="000000"/>
            </a:solidFill>
          </a:ln>
        </p:spPr>
        <p:txBody>
          <a:bodyPr lIns="45719" rIns="45719" anchor="ctr"/>
          <a:lstStyle/>
          <a:p>
            <a:pPr/>
          </a:p>
        </p:txBody>
      </p:sp>
      <p:sp>
        <p:nvSpPr>
          <p:cNvPr id="322" name="Daire"/>
          <p:cNvSpPr/>
          <p:nvPr/>
        </p:nvSpPr>
        <p:spPr>
          <a:xfrm>
            <a:off x="4572000" y="2743200"/>
            <a:ext cx="76200" cy="76200"/>
          </a:xfrm>
          <a:prstGeom prst="ellipse">
            <a:avLst/>
          </a:prstGeom>
          <a:solidFill>
            <a:srgbClr val="000000"/>
          </a:solidFill>
          <a:ln>
            <a:solidFill>
              <a:srgbClr val="000000"/>
            </a:solidFill>
          </a:ln>
        </p:spPr>
        <p:txBody>
          <a:bodyPr lIns="45719" rIns="45719" anchor="ctr"/>
          <a:lstStyle/>
          <a:p>
            <a:pPr/>
          </a:p>
        </p:txBody>
      </p:sp>
      <p:sp>
        <p:nvSpPr>
          <p:cNvPr id="323" name="Daire"/>
          <p:cNvSpPr/>
          <p:nvPr/>
        </p:nvSpPr>
        <p:spPr>
          <a:xfrm>
            <a:off x="4800600" y="2743200"/>
            <a:ext cx="76200" cy="76200"/>
          </a:xfrm>
          <a:prstGeom prst="ellipse">
            <a:avLst/>
          </a:prstGeom>
          <a:solidFill>
            <a:srgbClr val="000000"/>
          </a:solidFill>
          <a:ln>
            <a:solidFill>
              <a:srgbClr val="000000"/>
            </a:solidFill>
          </a:ln>
        </p:spPr>
        <p:txBody>
          <a:bodyPr lIns="45719" rIns="45719" anchor="ctr"/>
          <a:lstStyle/>
          <a:p>
            <a:pPr/>
          </a:p>
        </p:txBody>
      </p:sp>
      <p:sp>
        <p:nvSpPr>
          <p:cNvPr id="324" name="Daire"/>
          <p:cNvSpPr/>
          <p:nvPr/>
        </p:nvSpPr>
        <p:spPr>
          <a:xfrm>
            <a:off x="4114800" y="2743200"/>
            <a:ext cx="76200" cy="76200"/>
          </a:xfrm>
          <a:prstGeom prst="ellipse">
            <a:avLst/>
          </a:prstGeom>
          <a:solidFill>
            <a:srgbClr val="000000"/>
          </a:solidFill>
          <a:ln>
            <a:solidFill>
              <a:srgbClr val="000000"/>
            </a:solidFill>
          </a:ln>
        </p:spPr>
        <p:txBody>
          <a:bodyPr lIns="45719" rIns="45719" anchor="ctr"/>
          <a:lstStyle/>
          <a:p>
            <a:pPr/>
          </a:p>
        </p:txBody>
      </p:sp>
      <p:sp>
        <p:nvSpPr>
          <p:cNvPr id="325" name="Daire"/>
          <p:cNvSpPr/>
          <p:nvPr/>
        </p:nvSpPr>
        <p:spPr>
          <a:xfrm>
            <a:off x="3962400" y="2743200"/>
            <a:ext cx="76200" cy="76200"/>
          </a:xfrm>
          <a:prstGeom prst="ellipse">
            <a:avLst/>
          </a:prstGeom>
          <a:solidFill>
            <a:srgbClr val="000000"/>
          </a:solidFill>
          <a:ln>
            <a:solidFill>
              <a:srgbClr val="000000"/>
            </a:solidFill>
          </a:ln>
        </p:spPr>
        <p:txBody>
          <a:bodyPr lIns="45719" rIns="45719" anchor="ctr"/>
          <a:lstStyle/>
          <a:p>
            <a:pPr/>
          </a:p>
        </p:txBody>
      </p:sp>
      <p:sp>
        <p:nvSpPr>
          <p:cNvPr id="326" name="Daire"/>
          <p:cNvSpPr/>
          <p:nvPr/>
        </p:nvSpPr>
        <p:spPr>
          <a:xfrm>
            <a:off x="5029200" y="2895600"/>
            <a:ext cx="76200" cy="76200"/>
          </a:xfrm>
          <a:prstGeom prst="ellipse">
            <a:avLst/>
          </a:prstGeom>
          <a:solidFill>
            <a:srgbClr val="000000"/>
          </a:solidFill>
          <a:ln>
            <a:solidFill>
              <a:srgbClr val="000000"/>
            </a:solidFill>
          </a:ln>
        </p:spPr>
        <p:txBody>
          <a:bodyPr lIns="45719" rIns="45719" anchor="ctr"/>
          <a:lstStyle/>
          <a:p>
            <a:pPr/>
          </a:p>
        </p:txBody>
      </p:sp>
      <p:sp>
        <p:nvSpPr>
          <p:cNvPr id="327" name="Daire"/>
          <p:cNvSpPr/>
          <p:nvPr/>
        </p:nvSpPr>
        <p:spPr>
          <a:xfrm>
            <a:off x="4800600" y="2895600"/>
            <a:ext cx="76200" cy="76200"/>
          </a:xfrm>
          <a:prstGeom prst="ellipse">
            <a:avLst/>
          </a:prstGeom>
          <a:solidFill>
            <a:srgbClr val="000000"/>
          </a:solidFill>
          <a:ln>
            <a:solidFill>
              <a:srgbClr val="000000"/>
            </a:solidFill>
          </a:ln>
        </p:spPr>
        <p:txBody>
          <a:bodyPr lIns="45719" rIns="45719" anchor="ctr"/>
          <a:lstStyle/>
          <a:p>
            <a:pPr/>
          </a:p>
        </p:txBody>
      </p:sp>
      <p:sp>
        <p:nvSpPr>
          <p:cNvPr id="328" name="Daire"/>
          <p:cNvSpPr/>
          <p:nvPr/>
        </p:nvSpPr>
        <p:spPr>
          <a:xfrm>
            <a:off x="4572000" y="2895600"/>
            <a:ext cx="76200" cy="76200"/>
          </a:xfrm>
          <a:prstGeom prst="ellipse">
            <a:avLst/>
          </a:prstGeom>
          <a:solidFill>
            <a:srgbClr val="000000"/>
          </a:solidFill>
          <a:ln>
            <a:solidFill>
              <a:srgbClr val="000000"/>
            </a:solidFill>
          </a:ln>
        </p:spPr>
        <p:txBody>
          <a:bodyPr lIns="45719" rIns="45719" anchor="ctr"/>
          <a:lstStyle/>
          <a:p>
            <a:pPr/>
          </a:p>
        </p:txBody>
      </p:sp>
      <p:sp>
        <p:nvSpPr>
          <p:cNvPr id="329" name="Daire"/>
          <p:cNvSpPr/>
          <p:nvPr/>
        </p:nvSpPr>
        <p:spPr>
          <a:xfrm>
            <a:off x="4343400" y="2895600"/>
            <a:ext cx="76200" cy="76200"/>
          </a:xfrm>
          <a:prstGeom prst="ellipse">
            <a:avLst/>
          </a:prstGeom>
          <a:solidFill>
            <a:srgbClr val="000000"/>
          </a:solidFill>
          <a:ln>
            <a:solidFill>
              <a:srgbClr val="000000"/>
            </a:solidFill>
          </a:ln>
        </p:spPr>
        <p:txBody>
          <a:bodyPr lIns="45719" rIns="45719" anchor="ctr"/>
          <a:lstStyle/>
          <a:p>
            <a:pPr/>
          </a:p>
        </p:txBody>
      </p:sp>
      <p:sp>
        <p:nvSpPr>
          <p:cNvPr id="330" name="Daire"/>
          <p:cNvSpPr/>
          <p:nvPr/>
        </p:nvSpPr>
        <p:spPr>
          <a:xfrm>
            <a:off x="4114800" y="2895600"/>
            <a:ext cx="76200" cy="76200"/>
          </a:xfrm>
          <a:prstGeom prst="ellipse">
            <a:avLst/>
          </a:prstGeom>
          <a:solidFill>
            <a:srgbClr val="000000"/>
          </a:solidFill>
          <a:ln>
            <a:solidFill>
              <a:srgbClr val="000000"/>
            </a:solidFill>
          </a:ln>
        </p:spPr>
        <p:txBody>
          <a:bodyPr lIns="45719" rIns="45719" anchor="ctr"/>
          <a:lstStyle/>
          <a:p>
            <a:pPr/>
          </a:p>
        </p:txBody>
      </p:sp>
      <p:sp>
        <p:nvSpPr>
          <p:cNvPr id="331" name="Daire"/>
          <p:cNvSpPr/>
          <p:nvPr/>
        </p:nvSpPr>
        <p:spPr>
          <a:xfrm>
            <a:off x="3962400" y="2895600"/>
            <a:ext cx="76200" cy="76200"/>
          </a:xfrm>
          <a:prstGeom prst="ellipse">
            <a:avLst/>
          </a:prstGeom>
          <a:solidFill>
            <a:srgbClr val="000000"/>
          </a:solidFill>
          <a:ln>
            <a:solidFill>
              <a:srgbClr val="000000"/>
            </a:solidFill>
          </a:ln>
        </p:spPr>
        <p:txBody>
          <a:bodyPr lIns="45719" rIns="45719" anchor="ct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20"/>
                                        </p:tgtEl>
                                        <p:attrNameLst>
                                          <p:attrName>style.visibility</p:attrName>
                                        </p:attrNameLst>
                                      </p:cBhvr>
                                      <p:to>
                                        <p:strVal val="visible"/>
                                      </p:to>
                                    </p:set>
                                    <p:animEffect filter="fade" transition="in">
                                      <p:cBhvr>
                                        <p:cTn id="7" dur="500"/>
                                        <p:tgtEl>
                                          <p:spTgt spid="320"/>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323"/>
                                        </p:tgtEl>
                                        <p:attrNameLst>
                                          <p:attrName>style.visibility</p:attrName>
                                        </p:attrNameLst>
                                      </p:cBhvr>
                                      <p:to>
                                        <p:strVal val="visible"/>
                                      </p:to>
                                    </p:set>
                                    <p:animEffect filter="fade" transition="in">
                                      <p:cBhvr>
                                        <p:cTn id="11" dur="500"/>
                                        <p:tgtEl>
                                          <p:spTgt spid="323"/>
                                        </p:tgtEl>
                                      </p:cBhvr>
                                    </p:animEffect>
                                  </p:childTnLst>
                                </p:cTn>
                              </p:par>
                            </p:childTnLst>
                          </p:cTn>
                        </p:par>
                        <p:par>
                          <p:cTn id="12" fill="hold">
                            <p:stCondLst>
                              <p:cond delay="1000"/>
                            </p:stCondLst>
                            <p:childTnLst>
                              <p:par>
                                <p:cTn id="13" presetClass="entr" nodeType="afterEffect" presetID="10" grpId="3" fill="hold">
                                  <p:stCondLst>
                                    <p:cond delay="0"/>
                                  </p:stCondLst>
                                  <p:iterate type="el" backwards="0">
                                    <p:tmAbs val="0"/>
                                  </p:iterate>
                                  <p:childTnLst>
                                    <p:set>
                                      <p:cBhvr>
                                        <p:cTn id="14" fill="hold"/>
                                        <p:tgtEl>
                                          <p:spTgt spid="322"/>
                                        </p:tgtEl>
                                        <p:attrNameLst>
                                          <p:attrName>style.visibility</p:attrName>
                                        </p:attrNameLst>
                                      </p:cBhvr>
                                      <p:to>
                                        <p:strVal val="visible"/>
                                      </p:to>
                                    </p:set>
                                    <p:animEffect filter="fade" transition="in">
                                      <p:cBhvr>
                                        <p:cTn id="15" dur="500"/>
                                        <p:tgtEl>
                                          <p:spTgt spid="322"/>
                                        </p:tgtEl>
                                      </p:cBhvr>
                                    </p:animEffect>
                                  </p:childTnLst>
                                </p:cTn>
                              </p:par>
                            </p:childTnLst>
                          </p:cTn>
                        </p:par>
                        <p:par>
                          <p:cTn id="16" fill="hold">
                            <p:stCondLst>
                              <p:cond delay="1500"/>
                            </p:stCondLst>
                            <p:childTnLst>
                              <p:par>
                                <p:cTn id="17" presetClass="entr" nodeType="afterEffect" presetID="10" grpId="4" fill="hold">
                                  <p:stCondLst>
                                    <p:cond delay="0"/>
                                  </p:stCondLst>
                                  <p:iterate type="el" backwards="0">
                                    <p:tmAbs val="0"/>
                                  </p:iterate>
                                  <p:childTnLst>
                                    <p:set>
                                      <p:cBhvr>
                                        <p:cTn id="18" fill="hold"/>
                                        <p:tgtEl>
                                          <p:spTgt spid="321"/>
                                        </p:tgtEl>
                                        <p:attrNameLst>
                                          <p:attrName>style.visibility</p:attrName>
                                        </p:attrNameLst>
                                      </p:cBhvr>
                                      <p:to>
                                        <p:strVal val="visible"/>
                                      </p:to>
                                    </p:set>
                                    <p:animEffect filter="fade" transition="in">
                                      <p:cBhvr>
                                        <p:cTn id="19" dur="500"/>
                                        <p:tgtEl>
                                          <p:spTgt spid="321"/>
                                        </p:tgtEl>
                                      </p:cBhvr>
                                    </p:animEffect>
                                  </p:childTnLst>
                                </p:cTn>
                              </p:par>
                            </p:childTnLst>
                          </p:cTn>
                        </p:par>
                        <p:par>
                          <p:cTn id="20" fill="hold">
                            <p:stCondLst>
                              <p:cond delay="2000"/>
                            </p:stCondLst>
                            <p:childTnLst>
                              <p:par>
                                <p:cTn id="21" presetClass="entr" nodeType="afterEffect" presetID="10" grpId="5" fill="hold">
                                  <p:stCondLst>
                                    <p:cond delay="0"/>
                                  </p:stCondLst>
                                  <p:iterate type="el" backwards="0">
                                    <p:tmAbs val="0"/>
                                  </p:iterate>
                                  <p:childTnLst>
                                    <p:set>
                                      <p:cBhvr>
                                        <p:cTn id="22" fill="hold"/>
                                        <p:tgtEl>
                                          <p:spTgt spid="324"/>
                                        </p:tgtEl>
                                        <p:attrNameLst>
                                          <p:attrName>style.visibility</p:attrName>
                                        </p:attrNameLst>
                                      </p:cBhvr>
                                      <p:to>
                                        <p:strVal val="visible"/>
                                      </p:to>
                                    </p:set>
                                    <p:animEffect filter="fade" transition="in">
                                      <p:cBhvr>
                                        <p:cTn id="23" dur="500"/>
                                        <p:tgtEl>
                                          <p:spTgt spid="324"/>
                                        </p:tgtEl>
                                      </p:cBhvr>
                                    </p:animEffect>
                                  </p:childTnLst>
                                </p:cTn>
                              </p:par>
                            </p:childTnLst>
                          </p:cTn>
                        </p:par>
                        <p:par>
                          <p:cTn id="24" fill="hold">
                            <p:stCondLst>
                              <p:cond delay="2500"/>
                            </p:stCondLst>
                            <p:childTnLst>
                              <p:par>
                                <p:cTn id="25" presetClass="entr" nodeType="afterEffect" presetID="10" grpId="6" fill="hold">
                                  <p:stCondLst>
                                    <p:cond delay="0"/>
                                  </p:stCondLst>
                                  <p:iterate type="el" backwards="0">
                                    <p:tmAbs val="0"/>
                                  </p:iterate>
                                  <p:childTnLst>
                                    <p:set>
                                      <p:cBhvr>
                                        <p:cTn id="26" fill="hold"/>
                                        <p:tgtEl>
                                          <p:spTgt spid="325"/>
                                        </p:tgtEl>
                                        <p:attrNameLst>
                                          <p:attrName>style.visibility</p:attrName>
                                        </p:attrNameLst>
                                      </p:cBhvr>
                                      <p:to>
                                        <p:strVal val="visible"/>
                                      </p:to>
                                    </p:set>
                                    <p:animEffect filter="fade" transition="in">
                                      <p:cBhvr>
                                        <p:cTn id="27" dur="500"/>
                                        <p:tgtEl>
                                          <p:spTgt spid="325"/>
                                        </p:tgtEl>
                                      </p:cBhvr>
                                    </p:animEffect>
                                  </p:childTnLst>
                                </p:cTn>
                              </p:par>
                            </p:childTnLst>
                          </p:cTn>
                        </p:par>
                        <p:par>
                          <p:cTn id="28" fill="hold">
                            <p:stCondLst>
                              <p:cond delay="3000"/>
                            </p:stCondLst>
                            <p:childTnLst>
                              <p:par>
                                <p:cTn id="29" presetClass="entr" nodeType="afterEffect" presetID="10" grpId="7" fill="hold">
                                  <p:stCondLst>
                                    <p:cond delay="0"/>
                                  </p:stCondLst>
                                  <p:iterate type="el" backwards="0">
                                    <p:tmAbs val="0"/>
                                  </p:iterate>
                                  <p:childTnLst>
                                    <p:set>
                                      <p:cBhvr>
                                        <p:cTn id="30" fill="hold"/>
                                        <p:tgtEl>
                                          <p:spTgt spid="326"/>
                                        </p:tgtEl>
                                        <p:attrNameLst>
                                          <p:attrName>style.visibility</p:attrName>
                                        </p:attrNameLst>
                                      </p:cBhvr>
                                      <p:to>
                                        <p:strVal val="visible"/>
                                      </p:to>
                                    </p:set>
                                    <p:animEffect filter="fade" transition="in">
                                      <p:cBhvr>
                                        <p:cTn id="31" dur="500"/>
                                        <p:tgtEl>
                                          <p:spTgt spid="326"/>
                                        </p:tgtEl>
                                      </p:cBhvr>
                                    </p:animEffect>
                                  </p:childTnLst>
                                </p:cTn>
                              </p:par>
                            </p:childTnLst>
                          </p:cTn>
                        </p:par>
                        <p:par>
                          <p:cTn id="32" fill="hold">
                            <p:stCondLst>
                              <p:cond delay="3500"/>
                            </p:stCondLst>
                            <p:childTnLst>
                              <p:par>
                                <p:cTn id="33" presetClass="entr" nodeType="afterEffect" presetID="10" grpId="8" fill="hold">
                                  <p:stCondLst>
                                    <p:cond delay="0"/>
                                  </p:stCondLst>
                                  <p:iterate type="el" backwards="0">
                                    <p:tmAbs val="0"/>
                                  </p:iterate>
                                  <p:childTnLst>
                                    <p:set>
                                      <p:cBhvr>
                                        <p:cTn id="34" fill="hold"/>
                                        <p:tgtEl>
                                          <p:spTgt spid="327"/>
                                        </p:tgtEl>
                                        <p:attrNameLst>
                                          <p:attrName>style.visibility</p:attrName>
                                        </p:attrNameLst>
                                      </p:cBhvr>
                                      <p:to>
                                        <p:strVal val="visible"/>
                                      </p:to>
                                    </p:set>
                                    <p:animEffect filter="fade" transition="in">
                                      <p:cBhvr>
                                        <p:cTn id="35" dur="500"/>
                                        <p:tgtEl>
                                          <p:spTgt spid="327"/>
                                        </p:tgtEl>
                                      </p:cBhvr>
                                    </p:animEffect>
                                  </p:childTnLst>
                                </p:cTn>
                              </p:par>
                            </p:childTnLst>
                          </p:cTn>
                        </p:par>
                        <p:par>
                          <p:cTn id="36" fill="hold">
                            <p:stCondLst>
                              <p:cond delay="4000"/>
                            </p:stCondLst>
                            <p:childTnLst>
                              <p:par>
                                <p:cTn id="37" presetClass="entr" nodeType="afterEffect" presetID="10" grpId="9" fill="hold">
                                  <p:stCondLst>
                                    <p:cond delay="0"/>
                                  </p:stCondLst>
                                  <p:iterate type="el" backwards="0">
                                    <p:tmAbs val="0"/>
                                  </p:iterate>
                                  <p:childTnLst>
                                    <p:set>
                                      <p:cBhvr>
                                        <p:cTn id="38" fill="hold"/>
                                        <p:tgtEl>
                                          <p:spTgt spid="328"/>
                                        </p:tgtEl>
                                        <p:attrNameLst>
                                          <p:attrName>style.visibility</p:attrName>
                                        </p:attrNameLst>
                                      </p:cBhvr>
                                      <p:to>
                                        <p:strVal val="visible"/>
                                      </p:to>
                                    </p:set>
                                    <p:animEffect filter="fade" transition="in">
                                      <p:cBhvr>
                                        <p:cTn id="39" dur="500"/>
                                        <p:tgtEl>
                                          <p:spTgt spid="328"/>
                                        </p:tgtEl>
                                      </p:cBhvr>
                                    </p:animEffect>
                                  </p:childTnLst>
                                </p:cTn>
                              </p:par>
                            </p:childTnLst>
                          </p:cTn>
                        </p:par>
                        <p:par>
                          <p:cTn id="40" fill="hold">
                            <p:stCondLst>
                              <p:cond delay="4500"/>
                            </p:stCondLst>
                            <p:childTnLst>
                              <p:par>
                                <p:cTn id="41" presetClass="entr" nodeType="afterEffect" presetID="10" grpId="10" fill="hold">
                                  <p:stCondLst>
                                    <p:cond delay="0"/>
                                  </p:stCondLst>
                                  <p:iterate type="el" backwards="0">
                                    <p:tmAbs val="0"/>
                                  </p:iterate>
                                  <p:childTnLst>
                                    <p:set>
                                      <p:cBhvr>
                                        <p:cTn id="42" fill="hold"/>
                                        <p:tgtEl>
                                          <p:spTgt spid="329"/>
                                        </p:tgtEl>
                                        <p:attrNameLst>
                                          <p:attrName>style.visibility</p:attrName>
                                        </p:attrNameLst>
                                      </p:cBhvr>
                                      <p:to>
                                        <p:strVal val="visible"/>
                                      </p:to>
                                    </p:set>
                                    <p:animEffect filter="fade" transition="in">
                                      <p:cBhvr>
                                        <p:cTn id="43" dur="500"/>
                                        <p:tgtEl>
                                          <p:spTgt spid="329"/>
                                        </p:tgtEl>
                                      </p:cBhvr>
                                    </p:animEffect>
                                  </p:childTnLst>
                                </p:cTn>
                              </p:par>
                            </p:childTnLst>
                          </p:cTn>
                        </p:par>
                        <p:par>
                          <p:cTn id="44" fill="hold">
                            <p:stCondLst>
                              <p:cond delay="5000"/>
                            </p:stCondLst>
                            <p:childTnLst>
                              <p:par>
                                <p:cTn id="45" presetClass="entr" nodeType="afterEffect" presetID="10" grpId="11" fill="hold">
                                  <p:stCondLst>
                                    <p:cond delay="0"/>
                                  </p:stCondLst>
                                  <p:iterate type="el" backwards="0">
                                    <p:tmAbs val="0"/>
                                  </p:iterate>
                                  <p:childTnLst>
                                    <p:set>
                                      <p:cBhvr>
                                        <p:cTn id="46" fill="hold"/>
                                        <p:tgtEl>
                                          <p:spTgt spid="330"/>
                                        </p:tgtEl>
                                        <p:attrNameLst>
                                          <p:attrName>style.visibility</p:attrName>
                                        </p:attrNameLst>
                                      </p:cBhvr>
                                      <p:to>
                                        <p:strVal val="visible"/>
                                      </p:to>
                                    </p:set>
                                    <p:animEffect filter="fade" transition="in">
                                      <p:cBhvr>
                                        <p:cTn id="47" dur="500"/>
                                        <p:tgtEl>
                                          <p:spTgt spid="330"/>
                                        </p:tgtEl>
                                      </p:cBhvr>
                                    </p:animEffect>
                                  </p:childTnLst>
                                </p:cTn>
                              </p:par>
                            </p:childTnLst>
                          </p:cTn>
                        </p:par>
                        <p:par>
                          <p:cTn id="48" fill="hold">
                            <p:stCondLst>
                              <p:cond delay="5500"/>
                            </p:stCondLst>
                            <p:childTnLst>
                              <p:par>
                                <p:cTn id="49" presetClass="entr" nodeType="afterEffect" presetID="10" grpId="12" fill="hold">
                                  <p:stCondLst>
                                    <p:cond delay="0"/>
                                  </p:stCondLst>
                                  <p:iterate type="el" backwards="0">
                                    <p:tmAbs val="0"/>
                                  </p:iterate>
                                  <p:childTnLst>
                                    <p:set>
                                      <p:cBhvr>
                                        <p:cTn id="50" fill="hold"/>
                                        <p:tgtEl>
                                          <p:spTgt spid="331"/>
                                        </p:tgtEl>
                                        <p:attrNameLst>
                                          <p:attrName>style.visibility</p:attrName>
                                        </p:attrNameLst>
                                      </p:cBhvr>
                                      <p:to>
                                        <p:strVal val="visible"/>
                                      </p:to>
                                    </p:set>
                                    <p:animEffect filter="fade" transition="in">
                                      <p:cBhvr>
                                        <p:cTn id="51" dur="500"/>
                                        <p:tgtEl>
                                          <p:spTgt spid="331"/>
                                        </p:tgtEl>
                                      </p:cBhvr>
                                    </p:animEffect>
                                  </p:childTnLst>
                                </p:cTn>
                              </p:par>
                            </p:childTnLst>
                          </p:cTn>
                        </p:par>
                        <p:par>
                          <p:cTn id="52" fill="hold">
                            <p:stCondLst>
                              <p:cond delay="6000"/>
                            </p:stCondLst>
                            <p:childTnLst>
                              <p:par>
                                <p:cTn id="53" presetClass="entr" nodeType="afterEffect" presetSubtype="1" presetID="22" grpId="13" fill="hold">
                                  <p:stCondLst>
                                    <p:cond delay="0"/>
                                  </p:stCondLst>
                                  <p:iterate type="el" backwards="0">
                                    <p:tmAbs val="0"/>
                                  </p:iterate>
                                  <p:childTnLst>
                                    <p:set>
                                      <p:cBhvr>
                                        <p:cTn id="54" fill="hold"/>
                                        <p:tgtEl>
                                          <p:spTgt spid="314"/>
                                        </p:tgtEl>
                                        <p:attrNameLst>
                                          <p:attrName>style.visibility</p:attrName>
                                        </p:attrNameLst>
                                      </p:cBhvr>
                                      <p:to>
                                        <p:strVal val="visible"/>
                                      </p:to>
                                    </p:set>
                                    <p:animEffect filter="wipe(up)" transition="in">
                                      <p:cBhvr>
                                        <p:cTn id="55" dur="500"/>
                                        <p:tgtEl>
                                          <p:spTgt spid="314"/>
                                        </p:tgtEl>
                                      </p:cBhvr>
                                    </p:animEffect>
                                  </p:childTnLst>
                                </p:cTn>
                              </p:par>
                            </p:childTnLst>
                          </p:cTn>
                        </p:par>
                        <p:par>
                          <p:cTn id="56" fill="hold">
                            <p:stCondLst>
                              <p:cond delay="6500"/>
                            </p:stCondLst>
                            <p:childTnLst>
                              <p:par>
                                <p:cTn id="57" presetClass="entr" nodeType="afterEffect" presetSubtype="1" presetID="22" grpId="14" fill="hold">
                                  <p:stCondLst>
                                    <p:cond delay="0"/>
                                  </p:stCondLst>
                                  <p:iterate type="el" backwards="0">
                                    <p:tmAbs val="0"/>
                                  </p:iterate>
                                  <p:childTnLst>
                                    <p:set>
                                      <p:cBhvr>
                                        <p:cTn id="58" fill="hold"/>
                                        <p:tgtEl>
                                          <p:spTgt spid="315"/>
                                        </p:tgtEl>
                                        <p:attrNameLst>
                                          <p:attrName>style.visibility</p:attrName>
                                        </p:attrNameLst>
                                      </p:cBhvr>
                                      <p:to>
                                        <p:strVal val="visible"/>
                                      </p:to>
                                    </p:set>
                                    <p:animEffect filter="wipe(up)" transition="in">
                                      <p:cBhvr>
                                        <p:cTn id="59" dur="500"/>
                                        <p:tgtEl>
                                          <p:spTgt spid="315"/>
                                        </p:tgtEl>
                                      </p:cBhvr>
                                    </p:animEffect>
                                  </p:childTnLst>
                                </p:cTn>
                              </p:par>
                            </p:childTnLst>
                          </p:cTn>
                        </p:par>
                        <p:par>
                          <p:cTn id="60" fill="hold">
                            <p:stCondLst>
                              <p:cond delay="7000"/>
                            </p:stCondLst>
                            <p:childTnLst>
                              <p:par>
                                <p:cTn id="61" presetClass="entr" nodeType="afterEffect" presetSubtype="1" presetID="22" grpId="15" fill="hold">
                                  <p:stCondLst>
                                    <p:cond delay="0"/>
                                  </p:stCondLst>
                                  <p:iterate type="el" backwards="0">
                                    <p:tmAbs val="0"/>
                                  </p:iterate>
                                  <p:childTnLst>
                                    <p:set>
                                      <p:cBhvr>
                                        <p:cTn id="62" fill="hold"/>
                                        <p:tgtEl>
                                          <p:spTgt spid="316"/>
                                        </p:tgtEl>
                                        <p:attrNameLst>
                                          <p:attrName>style.visibility</p:attrName>
                                        </p:attrNameLst>
                                      </p:cBhvr>
                                      <p:to>
                                        <p:strVal val="visible"/>
                                      </p:to>
                                    </p:set>
                                    <p:animEffect filter="wipe(up)" transition="in">
                                      <p:cBhvr>
                                        <p:cTn id="63" dur="500"/>
                                        <p:tgtEl>
                                          <p:spTgt spid="316"/>
                                        </p:tgtEl>
                                      </p:cBhvr>
                                    </p:animEffect>
                                  </p:childTnLst>
                                </p:cTn>
                              </p:par>
                            </p:childTnLst>
                          </p:cTn>
                        </p:par>
                        <p:par>
                          <p:cTn id="64" fill="hold">
                            <p:stCondLst>
                              <p:cond delay="7500"/>
                            </p:stCondLst>
                            <p:childTnLst>
                              <p:par>
                                <p:cTn id="65" presetClass="entr" nodeType="afterEffect" presetSubtype="1" presetID="22" grpId="16" fill="hold">
                                  <p:stCondLst>
                                    <p:cond delay="0"/>
                                  </p:stCondLst>
                                  <p:iterate type="el" backwards="0">
                                    <p:tmAbs val="0"/>
                                  </p:iterate>
                                  <p:childTnLst>
                                    <p:set>
                                      <p:cBhvr>
                                        <p:cTn id="66" fill="hold"/>
                                        <p:tgtEl>
                                          <p:spTgt spid="317"/>
                                        </p:tgtEl>
                                        <p:attrNameLst>
                                          <p:attrName>style.visibility</p:attrName>
                                        </p:attrNameLst>
                                      </p:cBhvr>
                                      <p:to>
                                        <p:strVal val="visible"/>
                                      </p:to>
                                    </p:set>
                                    <p:animEffect filter="wipe(up)" transition="in">
                                      <p:cBhvr>
                                        <p:cTn id="67" dur="500"/>
                                        <p:tgtEl>
                                          <p:spTgt spid="317"/>
                                        </p:tgtEl>
                                      </p:cBhvr>
                                    </p:animEffect>
                                  </p:childTnLst>
                                </p:cTn>
                              </p:par>
                            </p:childTnLst>
                          </p:cTn>
                        </p:par>
                        <p:par>
                          <p:cTn id="68" fill="hold">
                            <p:stCondLst>
                              <p:cond delay="8000"/>
                            </p:stCondLst>
                            <p:childTnLst>
                              <p:par>
                                <p:cTn id="69" presetClass="entr" nodeType="afterEffect" presetSubtype="1" presetID="22" grpId="17" fill="hold">
                                  <p:stCondLst>
                                    <p:cond delay="0"/>
                                  </p:stCondLst>
                                  <p:iterate type="el" backwards="0">
                                    <p:tmAbs val="0"/>
                                  </p:iterate>
                                  <p:childTnLst>
                                    <p:set>
                                      <p:cBhvr>
                                        <p:cTn id="70" fill="hold"/>
                                        <p:tgtEl>
                                          <p:spTgt spid="318"/>
                                        </p:tgtEl>
                                        <p:attrNameLst>
                                          <p:attrName>style.visibility</p:attrName>
                                        </p:attrNameLst>
                                      </p:cBhvr>
                                      <p:to>
                                        <p:strVal val="visible"/>
                                      </p:to>
                                    </p:set>
                                    <p:animEffect filter="wipe(up)" transition="in">
                                      <p:cBhvr>
                                        <p:cTn id="71" dur="500"/>
                                        <p:tgtEl>
                                          <p:spTgt spid="318"/>
                                        </p:tgtEl>
                                      </p:cBhvr>
                                    </p:animEffect>
                                  </p:childTnLst>
                                </p:cTn>
                              </p:par>
                            </p:childTnLst>
                          </p:cTn>
                        </p:par>
                        <p:par>
                          <p:cTn id="72" fill="hold">
                            <p:stCondLst>
                              <p:cond delay="8500"/>
                            </p:stCondLst>
                            <p:childTnLst>
                              <p:par>
                                <p:cTn id="73" presetClass="entr" nodeType="afterEffect" presetSubtype="1" presetID="22" grpId="18" fill="hold">
                                  <p:stCondLst>
                                    <p:cond delay="0"/>
                                  </p:stCondLst>
                                  <p:iterate type="el" backwards="0">
                                    <p:tmAbs val="0"/>
                                  </p:iterate>
                                  <p:childTnLst>
                                    <p:set>
                                      <p:cBhvr>
                                        <p:cTn id="74" fill="hold"/>
                                        <p:tgtEl>
                                          <p:spTgt spid="319"/>
                                        </p:tgtEl>
                                        <p:attrNameLst>
                                          <p:attrName>style.visibility</p:attrName>
                                        </p:attrNameLst>
                                      </p:cBhvr>
                                      <p:to>
                                        <p:strVal val="visible"/>
                                      </p:to>
                                    </p:set>
                                    <p:animEffect filter="wipe(up)" transition="in">
                                      <p:cBhvr>
                                        <p:cTn id="75" dur="5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7" grpId="8"/>
      <p:bldP build="whole" bldLvl="1" animBg="1" rev="0" advAuto="0" spid="323" grpId="2"/>
      <p:bldP build="whole" bldLvl="1" animBg="1" rev="0" advAuto="0" spid="330" grpId="11"/>
      <p:bldP build="whole" bldLvl="1" animBg="1" rev="0" advAuto="0" spid="326" grpId="7"/>
      <p:bldP build="whole" bldLvl="1" animBg="1" rev="0" advAuto="0" spid="324" grpId="5"/>
      <p:bldP build="whole" bldLvl="1" animBg="1" rev="0" advAuto="0" spid="325" grpId="6"/>
      <p:bldP build="whole" bldLvl="1" animBg="1" rev="0" advAuto="0" spid="314" grpId="13"/>
      <p:bldP build="whole" bldLvl="1" animBg="1" rev="0" advAuto="0" spid="322" grpId="3"/>
      <p:bldP build="whole" bldLvl="1" animBg="1" rev="0" advAuto="0" spid="315" grpId="14"/>
      <p:bldP build="whole" bldLvl="1" animBg="1" rev="0" advAuto="0" spid="320" grpId="1"/>
      <p:bldP build="whole" bldLvl="1" animBg="1" rev="0" advAuto="0" spid="316" grpId="15"/>
      <p:bldP build="whole" bldLvl="1" animBg="1" rev="0" advAuto="0" spid="321" grpId="4"/>
      <p:bldP build="whole" bldLvl="1" animBg="1" rev="0" advAuto="0" spid="317" grpId="16"/>
      <p:bldP build="whole" bldLvl="1" animBg="1" rev="0" advAuto="0" spid="318" grpId="17"/>
      <p:bldP build="whole" bldLvl="1" animBg="1" rev="0" advAuto="0" spid="319" grpId="18"/>
      <p:bldP build="whole" bldLvl="1" animBg="1" rev="0" advAuto="0" spid="328" grpId="9"/>
      <p:bldP build="whole" bldLvl="1" animBg="1" rev="0" advAuto="0" spid="331" grpId="12"/>
      <p:bldP build="whole" bldLvl="1" animBg="1" rev="0" advAuto="0" spid="329" grpId="10"/>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X-Işını"/>
          <p:cNvSpPr txBox="1"/>
          <p:nvPr>
            <p:ph type="title" idx="4294967295"/>
          </p:nvPr>
        </p:nvSpPr>
        <p:spPr>
          <a:xfrm>
            <a:off x="323850" y="0"/>
            <a:ext cx="8229600" cy="692150"/>
          </a:xfrm>
          <a:prstGeom prst="rect">
            <a:avLst/>
          </a:prstGeom>
        </p:spPr>
        <p:txBody>
          <a:bodyPr>
            <a:normAutofit fontScale="100000" lnSpcReduction="0"/>
          </a:bodyPr>
          <a:lstStyle>
            <a:lvl1pPr defTabSz="896111">
              <a:defRPr sz="3920">
                <a:latin typeface="Tahoma"/>
                <a:ea typeface="Tahoma"/>
                <a:cs typeface="Tahoma"/>
                <a:sym typeface="Tahoma"/>
              </a:defRPr>
            </a:lvl1pPr>
          </a:lstStyle>
          <a:p>
            <a:pPr/>
            <a:r>
              <a:t>X-Işını</a:t>
            </a:r>
          </a:p>
        </p:txBody>
      </p:sp>
      <p:sp>
        <p:nvSpPr>
          <p:cNvPr id="334" name="Şekil"/>
          <p:cNvSpPr/>
          <p:nvPr/>
        </p:nvSpPr>
        <p:spPr>
          <a:xfrm>
            <a:off x="1589087" y="3787775"/>
            <a:ext cx="6096001" cy="1524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280"/>
                </a:moveTo>
                <a:lnTo>
                  <a:pt x="0" y="4320"/>
                </a:lnTo>
                <a:lnTo>
                  <a:pt x="7560" y="4320"/>
                </a:lnTo>
                <a:lnTo>
                  <a:pt x="8640" y="0"/>
                </a:lnTo>
                <a:lnTo>
                  <a:pt x="19440" y="0"/>
                </a:lnTo>
                <a:lnTo>
                  <a:pt x="21600" y="4320"/>
                </a:lnTo>
                <a:lnTo>
                  <a:pt x="21600" y="17280"/>
                </a:lnTo>
                <a:lnTo>
                  <a:pt x="19440" y="21600"/>
                </a:lnTo>
                <a:lnTo>
                  <a:pt x="8640" y="21600"/>
                </a:lnTo>
                <a:lnTo>
                  <a:pt x="7560" y="17280"/>
                </a:lnTo>
                <a:lnTo>
                  <a:pt x="0" y="17280"/>
                </a:lnTo>
                <a:close/>
              </a:path>
            </a:pathLst>
          </a:custGeom>
          <a:solidFill>
            <a:schemeClr val="accent1"/>
          </a:solidFill>
          <a:ln>
            <a:solidFill>
              <a:srgbClr val="000000"/>
            </a:solidFill>
          </a:ln>
        </p:spPr>
        <p:txBody>
          <a:bodyPr lIns="45719" rIns="45719"/>
          <a:lstStyle/>
          <a:p>
            <a:pPr>
              <a:defRPr>
                <a:latin typeface="Arial"/>
                <a:ea typeface="Arial"/>
                <a:cs typeface="Arial"/>
                <a:sym typeface="Arial"/>
              </a:defRPr>
            </a:pPr>
          </a:p>
        </p:txBody>
      </p:sp>
      <p:sp>
        <p:nvSpPr>
          <p:cNvPr id="335" name="Şekil"/>
          <p:cNvSpPr/>
          <p:nvPr/>
        </p:nvSpPr>
        <p:spPr>
          <a:xfrm>
            <a:off x="6672262" y="3832225"/>
            <a:ext cx="1371601" cy="990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56" y="0"/>
                </a:moveTo>
                <a:lnTo>
                  <a:pt x="0" y="4320"/>
                </a:lnTo>
                <a:lnTo>
                  <a:pt x="0" y="17280"/>
                </a:lnTo>
                <a:lnTo>
                  <a:pt x="3456" y="21600"/>
                </a:lnTo>
                <a:lnTo>
                  <a:pt x="3456" y="12960"/>
                </a:lnTo>
                <a:lnTo>
                  <a:pt x="21600" y="12960"/>
                </a:lnTo>
                <a:lnTo>
                  <a:pt x="21600" y="8640"/>
                </a:lnTo>
                <a:lnTo>
                  <a:pt x="3456" y="8640"/>
                </a:lnTo>
                <a:lnTo>
                  <a:pt x="3456" y="0"/>
                </a:lnTo>
                <a:close/>
              </a:path>
            </a:pathLst>
          </a:custGeom>
          <a:solidFill>
            <a:schemeClr val="accent1"/>
          </a:solidFill>
          <a:ln>
            <a:solidFill>
              <a:srgbClr val="000000"/>
            </a:solidFill>
          </a:ln>
        </p:spPr>
        <p:txBody>
          <a:bodyPr lIns="45719" rIns="45719"/>
          <a:lstStyle/>
          <a:p>
            <a:pPr>
              <a:defRPr>
                <a:latin typeface="Arial"/>
                <a:ea typeface="Arial"/>
                <a:cs typeface="Arial"/>
                <a:sym typeface="Arial"/>
              </a:defRPr>
            </a:pPr>
          </a:p>
        </p:txBody>
      </p:sp>
      <p:grpSp>
        <p:nvGrpSpPr>
          <p:cNvPr id="339" name="Grup"/>
          <p:cNvGrpSpPr/>
          <p:nvPr/>
        </p:nvGrpSpPr>
        <p:grpSpPr>
          <a:xfrm>
            <a:off x="8194675" y="3919537"/>
            <a:ext cx="522733" cy="762001"/>
            <a:chOff x="0" y="0"/>
            <a:chExt cx="522732" cy="762000"/>
          </a:xfrm>
        </p:grpSpPr>
        <p:sp>
          <p:nvSpPr>
            <p:cNvPr id="336" name="Şekil"/>
            <p:cNvSpPr/>
            <p:nvPr/>
          </p:nvSpPr>
          <p:spPr>
            <a:xfrm>
              <a:off x="0" y="0"/>
              <a:ext cx="522733" cy="76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3454" y="0"/>
                    <a:pt x="7714" y="0"/>
                  </a:cubicBezTo>
                  <a:lnTo>
                    <a:pt x="12122" y="0"/>
                  </a:lnTo>
                  <a:cubicBezTo>
                    <a:pt x="15392" y="0"/>
                    <a:pt x="18306" y="5770"/>
                    <a:pt x="19396" y="14400"/>
                  </a:cubicBezTo>
                  <a:lnTo>
                    <a:pt x="21600" y="14400"/>
                  </a:lnTo>
                  <a:lnTo>
                    <a:pt x="17633" y="21600"/>
                  </a:lnTo>
                  <a:lnTo>
                    <a:pt x="12784" y="14400"/>
                  </a:lnTo>
                  <a:lnTo>
                    <a:pt x="14987" y="14400"/>
                  </a:lnTo>
                  <a:cubicBezTo>
                    <a:pt x="14165" y="7890"/>
                    <a:pt x="12282" y="2873"/>
                    <a:pt x="9918" y="900"/>
                  </a:cubicBezTo>
                  <a:lnTo>
                    <a:pt x="9918" y="900"/>
                  </a:lnTo>
                  <a:cubicBezTo>
                    <a:pt x="6649" y="3630"/>
                    <a:pt x="4408" y="12048"/>
                    <a:pt x="4408" y="21600"/>
                  </a:cubicBezTo>
                  <a:close/>
                </a:path>
              </a:pathLst>
            </a:cu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sp>
          <p:nvSpPr>
            <p:cNvPr id="337" name="Şekil"/>
            <p:cNvSpPr/>
            <p:nvPr/>
          </p:nvSpPr>
          <p:spPr>
            <a:xfrm>
              <a:off x="0" y="0"/>
              <a:ext cx="240031" cy="76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7522" y="0"/>
                    <a:pt x="16800" y="0"/>
                  </a:cubicBezTo>
                  <a:cubicBezTo>
                    <a:pt x="18425" y="0"/>
                    <a:pt x="20042" y="303"/>
                    <a:pt x="21600" y="900"/>
                  </a:cubicBezTo>
                  <a:lnTo>
                    <a:pt x="21600" y="900"/>
                  </a:lnTo>
                  <a:cubicBezTo>
                    <a:pt x="14480" y="3630"/>
                    <a:pt x="9600" y="12048"/>
                    <a:pt x="9600" y="21600"/>
                  </a:cubicBezTo>
                  <a:close/>
                </a:path>
              </a:pathLst>
            </a:custGeom>
            <a:solidFill>
              <a:schemeClr val="accent1">
                <a:satOff val="-4409"/>
                <a:lumOff val="-10509"/>
              </a:schemeClr>
            </a:solidFill>
            <a:ln w="12700" cap="flat">
              <a:noFill/>
              <a:miter lim="400000"/>
            </a:ln>
            <a:effectLst/>
          </p:spPr>
          <p:txBody>
            <a:bodyPr wrap="square" lIns="45719" tIns="45719" rIns="45719" bIns="45719" numCol="1" anchor="ctr">
              <a:noAutofit/>
            </a:bodyPr>
            <a:lstStyle/>
            <a:p>
              <a:pPr/>
            </a:p>
          </p:txBody>
        </p:sp>
        <p:sp>
          <p:nvSpPr>
            <p:cNvPr id="338" name="Çizgi"/>
            <p:cNvSpPr/>
            <p:nvPr/>
          </p:nvSpPr>
          <p:spPr>
            <a:xfrm>
              <a:off x="186690" y="0"/>
              <a:ext cx="53340" cy="317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315" y="0"/>
                    <a:pt x="14590" y="7276"/>
                    <a:pt x="2160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a:p>
          </p:txBody>
        </p:sp>
      </p:grpSp>
      <p:sp>
        <p:nvSpPr>
          <p:cNvPr id="340" name="Çizgi"/>
          <p:cNvSpPr/>
          <p:nvPr/>
        </p:nvSpPr>
        <p:spPr>
          <a:xfrm>
            <a:off x="803275" y="4452937"/>
            <a:ext cx="1752600" cy="381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00" y="0"/>
                </a:moveTo>
                <a:lnTo>
                  <a:pt x="21600" y="0"/>
                </a:lnTo>
                <a:lnTo>
                  <a:pt x="19800" y="4320"/>
                </a:lnTo>
                <a:lnTo>
                  <a:pt x="21600" y="8640"/>
                </a:lnTo>
                <a:lnTo>
                  <a:pt x="19800" y="12960"/>
                </a:lnTo>
                <a:lnTo>
                  <a:pt x="19800" y="21600"/>
                </a:lnTo>
                <a:lnTo>
                  <a:pt x="0" y="21600"/>
                </a:lnTo>
              </a:path>
            </a:pathLst>
          </a:custGeom>
          <a:ln>
            <a:solidFill>
              <a:srgbClr val="000000"/>
            </a:solidFill>
          </a:ln>
        </p:spPr>
        <p:txBody>
          <a:bodyPr lIns="45719" rIns="45719"/>
          <a:lstStyle/>
          <a:p>
            <a:pPr>
              <a:defRPr>
                <a:latin typeface="Arial"/>
                <a:ea typeface="Arial"/>
                <a:cs typeface="Arial"/>
                <a:sym typeface="Arial"/>
              </a:defRPr>
            </a:pPr>
          </a:p>
        </p:txBody>
      </p:sp>
      <p:sp>
        <p:nvSpPr>
          <p:cNvPr id="341" name="Oval"/>
          <p:cNvSpPr/>
          <p:nvPr/>
        </p:nvSpPr>
        <p:spPr>
          <a:xfrm>
            <a:off x="5222875" y="4681537"/>
            <a:ext cx="152400" cy="76201"/>
          </a:xfrm>
          <a:prstGeom prst="ellipse">
            <a:avLst/>
          </a:prstGeom>
          <a:solidFill>
            <a:srgbClr val="1F497D"/>
          </a:solidFill>
          <a:ln>
            <a:solidFill>
              <a:srgbClr val="000000"/>
            </a:solidFill>
          </a:ln>
        </p:spPr>
        <p:txBody>
          <a:bodyPr lIns="45719" rIns="45719" anchor="ctr"/>
          <a:lstStyle/>
          <a:p>
            <a:pPr algn="ctr">
              <a:defRPr sz="2800">
                <a:latin typeface="Tahoma"/>
                <a:ea typeface="Tahoma"/>
                <a:cs typeface="Tahoma"/>
                <a:sym typeface="Tahoma"/>
              </a:defRPr>
            </a:pPr>
          </a:p>
        </p:txBody>
      </p:sp>
      <p:sp>
        <p:nvSpPr>
          <p:cNvPr id="342" name="Oval"/>
          <p:cNvSpPr/>
          <p:nvPr/>
        </p:nvSpPr>
        <p:spPr>
          <a:xfrm>
            <a:off x="3927475" y="4681537"/>
            <a:ext cx="152400" cy="76201"/>
          </a:xfrm>
          <a:prstGeom prst="ellipse">
            <a:avLst/>
          </a:prstGeom>
          <a:solidFill>
            <a:srgbClr val="1F497D"/>
          </a:solidFill>
          <a:ln>
            <a:solidFill>
              <a:srgbClr val="000000"/>
            </a:solidFill>
          </a:ln>
        </p:spPr>
        <p:txBody>
          <a:bodyPr lIns="45719" rIns="45719" anchor="ctr"/>
          <a:lstStyle/>
          <a:p>
            <a:pPr algn="ctr">
              <a:defRPr sz="2800">
                <a:latin typeface="Tahoma"/>
                <a:ea typeface="Tahoma"/>
                <a:cs typeface="Tahoma"/>
                <a:sym typeface="Tahoma"/>
              </a:defRPr>
            </a:pPr>
          </a:p>
        </p:txBody>
      </p:sp>
      <p:sp>
        <p:nvSpPr>
          <p:cNvPr id="343" name="Oval"/>
          <p:cNvSpPr/>
          <p:nvPr/>
        </p:nvSpPr>
        <p:spPr>
          <a:xfrm>
            <a:off x="3165475" y="4681537"/>
            <a:ext cx="152400" cy="76201"/>
          </a:xfrm>
          <a:prstGeom prst="ellipse">
            <a:avLst/>
          </a:prstGeom>
          <a:solidFill>
            <a:srgbClr val="1F497D"/>
          </a:solidFill>
          <a:ln>
            <a:solidFill>
              <a:srgbClr val="000000"/>
            </a:solidFill>
          </a:ln>
        </p:spPr>
        <p:txBody>
          <a:bodyPr lIns="45719" rIns="45719" anchor="ctr"/>
          <a:lstStyle/>
          <a:p>
            <a:pPr algn="ctr">
              <a:defRPr sz="2800">
                <a:latin typeface="Tahoma"/>
                <a:ea typeface="Tahoma"/>
                <a:cs typeface="Tahoma"/>
                <a:sym typeface="Tahoma"/>
              </a:defRPr>
            </a:pPr>
          </a:p>
        </p:txBody>
      </p:sp>
      <p:sp>
        <p:nvSpPr>
          <p:cNvPr id="344" name="Oval"/>
          <p:cNvSpPr/>
          <p:nvPr/>
        </p:nvSpPr>
        <p:spPr>
          <a:xfrm>
            <a:off x="2555875" y="4605337"/>
            <a:ext cx="152400" cy="76201"/>
          </a:xfrm>
          <a:prstGeom prst="ellipse">
            <a:avLst/>
          </a:prstGeom>
          <a:solidFill>
            <a:srgbClr val="1F497D"/>
          </a:solidFill>
          <a:ln>
            <a:solidFill>
              <a:srgbClr val="000000"/>
            </a:solidFill>
          </a:ln>
        </p:spPr>
        <p:txBody>
          <a:bodyPr lIns="45719" rIns="45719" anchor="ctr"/>
          <a:lstStyle/>
          <a:p>
            <a:pPr algn="ctr">
              <a:defRPr sz="2800">
                <a:latin typeface="Tahoma"/>
                <a:ea typeface="Tahoma"/>
                <a:cs typeface="Tahoma"/>
                <a:sym typeface="Tahoma"/>
              </a:defRPr>
            </a:pPr>
          </a:p>
        </p:txBody>
      </p:sp>
      <p:sp>
        <p:nvSpPr>
          <p:cNvPr id="345" name="Oval"/>
          <p:cNvSpPr/>
          <p:nvPr/>
        </p:nvSpPr>
        <p:spPr>
          <a:xfrm>
            <a:off x="4613275" y="4681537"/>
            <a:ext cx="152400" cy="76201"/>
          </a:xfrm>
          <a:prstGeom prst="ellipse">
            <a:avLst/>
          </a:prstGeom>
          <a:solidFill>
            <a:srgbClr val="1F497D"/>
          </a:solidFill>
          <a:ln>
            <a:solidFill>
              <a:srgbClr val="000000"/>
            </a:solidFill>
          </a:ln>
        </p:spPr>
        <p:txBody>
          <a:bodyPr lIns="45719" rIns="45719" anchor="ctr"/>
          <a:lstStyle/>
          <a:p>
            <a:pPr algn="ctr">
              <a:defRPr sz="2800">
                <a:latin typeface="Tahoma"/>
                <a:ea typeface="Tahoma"/>
                <a:cs typeface="Tahoma"/>
                <a:sym typeface="Tahoma"/>
              </a:defRPr>
            </a:pPr>
          </a:p>
        </p:txBody>
      </p:sp>
      <p:sp>
        <p:nvSpPr>
          <p:cNvPr id="346" name="Oval"/>
          <p:cNvSpPr/>
          <p:nvPr/>
        </p:nvSpPr>
        <p:spPr>
          <a:xfrm>
            <a:off x="5756275" y="4681537"/>
            <a:ext cx="152400" cy="76201"/>
          </a:xfrm>
          <a:prstGeom prst="ellipse">
            <a:avLst/>
          </a:prstGeom>
          <a:solidFill>
            <a:srgbClr val="1F497D"/>
          </a:solidFill>
          <a:ln>
            <a:solidFill>
              <a:srgbClr val="000000"/>
            </a:solidFill>
          </a:ln>
        </p:spPr>
        <p:txBody>
          <a:bodyPr lIns="45719" rIns="45719" anchor="ctr"/>
          <a:lstStyle/>
          <a:p>
            <a:pPr algn="ctr">
              <a:defRPr sz="2800">
                <a:latin typeface="Tahoma"/>
                <a:ea typeface="Tahoma"/>
                <a:cs typeface="Tahoma"/>
                <a:sym typeface="Tahoma"/>
              </a:defRPr>
            </a:pPr>
          </a:p>
        </p:txBody>
      </p:sp>
      <p:sp>
        <p:nvSpPr>
          <p:cNvPr id="347" name="Oval"/>
          <p:cNvSpPr/>
          <p:nvPr/>
        </p:nvSpPr>
        <p:spPr>
          <a:xfrm>
            <a:off x="6213475" y="4681537"/>
            <a:ext cx="152400" cy="76201"/>
          </a:xfrm>
          <a:prstGeom prst="ellipse">
            <a:avLst/>
          </a:prstGeom>
          <a:solidFill>
            <a:srgbClr val="1F497D"/>
          </a:solidFill>
          <a:ln>
            <a:solidFill>
              <a:srgbClr val="000000"/>
            </a:solidFill>
          </a:ln>
        </p:spPr>
        <p:txBody>
          <a:bodyPr lIns="45719" rIns="45719" anchor="ctr"/>
          <a:lstStyle/>
          <a:p>
            <a:pPr algn="ctr">
              <a:defRPr sz="2800">
                <a:latin typeface="Tahoma"/>
                <a:ea typeface="Tahoma"/>
                <a:cs typeface="Tahoma"/>
                <a:sym typeface="Tahoma"/>
              </a:defRPr>
            </a:pPr>
          </a:p>
        </p:txBody>
      </p:sp>
      <p:sp>
        <p:nvSpPr>
          <p:cNvPr id="348" name="Oval"/>
          <p:cNvSpPr/>
          <p:nvPr/>
        </p:nvSpPr>
        <p:spPr>
          <a:xfrm>
            <a:off x="6518275" y="4681537"/>
            <a:ext cx="152400" cy="76201"/>
          </a:xfrm>
          <a:prstGeom prst="ellipse">
            <a:avLst/>
          </a:prstGeom>
          <a:solidFill>
            <a:srgbClr val="1F497D"/>
          </a:solidFill>
          <a:ln>
            <a:solidFill>
              <a:srgbClr val="000000"/>
            </a:solidFill>
          </a:ln>
        </p:spPr>
        <p:txBody>
          <a:bodyPr lIns="45719" rIns="45719" anchor="ctr"/>
          <a:lstStyle/>
          <a:p>
            <a:pPr algn="ctr">
              <a:defRPr sz="2800">
                <a:latin typeface="Tahoma"/>
                <a:ea typeface="Tahoma"/>
                <a:cs typeface="Tahoma"/>
                <a:sym typeface="Tahoma"/>
              </a:defRPr>
            </a:pPr>
          </a:p>
        </p:txBody>
      </p:sp>
      <p:sp>
        <p:nvSpPr>
          <p:cNvPr id="349" name="Çizgi"/>
          <p:cNvSpPr/>
          <p:nvPr/>
        </p:nvSpPr>
        <p:spPr>
          <a:xfrm>
            <a:off x="1260475" y="2852737"/>
            <a:ext cx="3657600" cy="1600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4114"/>
                </a:lnTo>
                <a:lnTo>
                  <a:pt x="21600" y="4114"/>
                </a:lnTo>
                <a:lnTo>
                  <a:pt x="21600" y="0"/>
                </a:lnTo>
                <a:lnTo>
                  <a:pt x="21600" y="7200"/>
                </a:lnTo>
              </a:path>
            </a:pathLst>
          </a:custGeom>
          <a:ln>
            <a:solidFill>
              <a:srgbClr val="000000"/>
            </a:solidFill>
          </a:ln>
        </p:spPr>
        <p:txBody>
          <a:bodyPr lIns="45719" rIns="45719"/>
          <a:lstStyle/>
          <a:p>
            <a:pPr>
              <a:defRPr>
                <a:latin typeface="Arial"/>
                <a:ea typeface="Arial"/>
                <a:cs typeface="Arial"/>
                <a:sym typeface="Arial"/>
              </a:defRPr>
            </a:pPr>
          </a:p>
        </p:txBody>
      </p:sp>
      <p:sp>
        <p:nvSpPr>
          <p:cNvPr id="350" name="Çizgi"/>
          <p:cNvSpPr/>
          <p:nvPr/>
        </p:nvSpPr>
        <p:spPr>
          <a:xfrm>
            <a:off x="5029200" y="2044700"/>
            <a:ext cx="2895600" cy="1600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7200"/>
                </a:lnTo>
                <a:lnTo>
                  <a:pt x="0" y="7200"/>
                </a:lnTo>
                <a:lnTo>
                  <a:pt x="0" y="0"/>
                </a:lnTo>
                <a:lnTo>
                  <a:pt x="0" y="12343"/>
                </a:lnTo>
              </a:path>
            </a:pathLst>
          </a:custGeom>
          <a:ln>
            <a:solidFill>
              <a:srgbClr val="000000"/>
            </a:solidFill>
          </a:ln>
        </p:spPr>
        <p:txBody>
          <a:bodyPr lIns="45719" rIns="45719"/>
          <a:lstStyle/>
          <a:p>
            <a:pPr>
              <a:defRPr>
                <a:latin typeface="Arial"/>
                <a:ea typeface="Arial"/>
                <a:cs typeface="Arial"/>
                <a:sym typeface="Arial"/>
              </a:defRPr>
            </a:pPr>
          </a:p>
        </p:txBody>
      </p:sp>
      <p:sp>
        <p:nvSpPr>
          <p:cNvPr id="351" name="+"/>
          <p:cNvSpPr txBox="1"/>
          <p:nvPr/>
        </p:nvSpPr>
        <p:spPr>
          <a:xfrm>
            <a:off x="5116194" y="2714625"/>
            <a:ext cx="362854" cy="523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atin typeface="Tahoma"/>
                <a:ea typeface="Tahoma"/>
                <a:cs typeface="Tahoma"/>
                <a:sym typeface="Tahoma"/>
              </a:defRPr>
            </a:lvl1pPr>
          </a:lstStyle>
          <a:p>
            <a:pPr/>
            <a:r>
              <a:t>+</a:t>
            </a:r>
          </a:p>
        </p:txBody>
      </p:sp>
      <p:sp>
        <p:nvSpPr>
          <p:cNvPr id="352" name="-"/>
          <p:cNvSpPr txBox="1"/>
          <p:nvPr/>
        </p:nvSpPr>
        <p:spPr>
          <a:xfrm>
            <a:off x="4490719" y="2714625"/>
            <a:ext cx="233324" cy="523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atin typeface="Tahoma"/>
                <a:ea typeface="Tahoma"/>
                <a:cs typeface="Tahoma"/>
                <a:sym typeface="Tahoma"/>
              </a:defRPr>
            </a:lvl1pPr>
          </a:lstStyle>
          <a:p>
            <a:pPr/>
            <a:r>
              <a:t>-</a:t>
            </a:r>
          </a:p>
        </p:txBody>
      </p:sp>
      <p:sp>
        <p:nvSpPr>
          <p:cNvPr id="353" name="Çizgi"/>
          <p:cNvSpPr/>
          <p:nvPr/>
        </p:nvSpPr>
        <p:spPr>
          <a:xfrm rot="1416602">
            <a:off x="6213789" y="4756232"/>
            <a:ext cx="373487" cy="1600201"/>
          </a:xfrm>
          <a:custGeom>
            <a:avLst/>
            <a:gdLst/>
            <a:ahLst/>
            <a:cxnLst>
              <a:cxn ang="0">
                <a:pos x="wd2" y="hd2"/>
              </a:cxn>
              <a:cxn ang="5400000">
                <a:pos x="wd2" y="hd2"/>
              </a:cxn>
              <a:cxn ang="10800000">
                <a:pos x="wd2" y="hd2"/>
              </a:cxn>
              <a:cxn ang="16200000">
                <a:pos x="wd2" y="hd2"/>
              </a:cxn>
            </a:cxnLst>
            <a:rect l="0" t="0" r="r" b="b"/>
            <a:pathLst>
              <a:path w="21174" h="21600" fill="norm" stroke="1" extrusionOk="0">
                <a:moveTo>
                  <a:pt x="0" y="0"/>
                </a:moveTo>
                <a:cubicBezTo>
                  <a:pt x="10580" y="670"/>
                  <a:pt x="21159" y="1340"/>
                  <a:pt x="21159" y="2009"/>
                </a:cubicBezTo>
                <a:cubicBezTo>
                  <a:pt x="21159" y="2679"/>
                  <a:pt x="0" y="3349"/>
                  <a:pt x="0" y="4019"/>
                </a:cubicBezTo>
                <a:cubicBezTo>
                  <a:pt x="0" y="4688"/>
                  <a:pt x="21159" y="5358"/>
                  <a:pt x="21159" y="6028"/>
                </a:cubicBezTo>
                <a:cubicBezTo>
                  <a:pt x="21159" y="6698"/>
                  <a:pt x="0" y="7367"/>
                  <a:pt x="0" y="8037"/>
                </a:cubicBezTo>
                <a:cubicBezTo>
                  <a:pt x="0" y="8707"/>
                  <a:pt x="21159" y="9377"/>
                  <a:pt x="21159" y="10047"/>
                </a:cubicBezTo>
                <a:cubicBezTo>
                  <a:pt x="21159" y="10716"/>
                  <a:pt x="0" y="11386"/>
                  <a:pt x="0" y="12056"/>
                </a:cubicBezTo>
                <a:cubicBezTo>
                  <a:pt x="0" y="12726"/>
                  <a:pt x="21159" y="13395"/>
                  <a:pt x="21159" y="14065"/>
                </a:cubicBezTo>
                <a:cubicBezTo>
                  <a:pt x="21159" y="14735"/>
                  <a:pt x="0" y="15405"/>
                  <a:pt x="0" y="16074"/>
                </a:cubicBezTo>
                <a:cubicBezTo>
                  <a:pt x="0" y="16744"/>
                  <a:pt x="20718" y="17163"/>
                  <a:pt x="21159" y="18084"/>
                </a:cubicBezTo>
                <a:cubicBezTo>
                  <a:pt x="21600" y="19005"/>
                  <a:pt x="12122" y="20302"/>
                  <a:pt x="2645" y="21600"/>
                </a:cubicBezTo>
              </a:path>
            </a:pathLst>
          </a:custGeom>
          <a:ln>
            <a:solidFill>
              <a:srgbClr val="000000"/>
            </a:solidFill>
            <a:tailEnd type="triangle"/>
          </a:ln>
        </p:spPr>
        <p:txBody>
          <a:bodyPr lIns="45719" rIns="45719"/>
          <a:lstStyle/>
          <a:p>
            <a:pPr>
              <a:defRPr>
                <a:latin typeface="Arial"/>
                <a:ea typeface="Arial"/>
                <a:cs typeface="Arial"/>
                <a:sym typeface="Arial"/>
              </a:defRPr>
            </a:pPr>
          </a:p>
        </p:txBody>
      </p:sp>
      <p:sp>
        <p:nvSpPr>
          <p:cNvPr id="354" name="Çizgi"/>
          <p:cNvSpPr/>
          <p:nvPr/>
        </p:nvSpPr>
        <p:spPr>
          <a:xfrm rot="20401027">
            <a:off x="6823301" y="4682821"/>
            <a:ext cx="373486" cy="1600201"/>
          </a:xfrm>
          <a:custGeom>
            <a:avLst/>
            <a:gdLst/>
            <a:ahLst/>
            <a:cxnLst>
              <a:cxn ang="0">
                <a:pos x="wd2" y="hd2"/>
              </a:cxn>
              <a:cxn ang="5400000">
                <a:pos x="wd2" y="hd2"/>
              </a:cxn>
              <a:cxn ang="10800000">
                <a:pos x="wd2" y="hd2"/>
              </a:cxn>
              <a:cxn ang="16200000">
                <a:pos x="wd2" y="hd2"/>
              </a:cxn>
            </a:cxnLst>
            <a:rect l="0" t="0" r="r" b="b"/>
            <a:pathLst>
              <a:path w="21174" h="21600" fill="norm" stroke="1" extrusionOk="0">
                <a:moveTo>
                  <a:pt x="0" y="0"/>
                </a:moveTo>
                <a:cubicBezTo>
                  <a:pt x="10580" y="670"/>
                  <a:pt x="21159" y="1340"/>
                  <a:pt x="21159" y="2009"/>
                </a:cubicBezTo>
                <a:cubicBezTo>
                  <a:pt x="21159" y="2679"/>
                  <a:pt x="0" y="3349"/>
                  <a:pt x="0" y="4019"/>
                </a:cubicBezTo>
                <a:cubicBezTo>
                  <a:pt x="0" y="4688"/>
                  <a:pt x="21159" y="5358"/>
                  <a:pt x="21159" y="6028"/>
                </a:cubicBezTo>
                <a:cubicBezTo>
                  <a:pt x="21159" y="6698"/>
                  <a:pt x="0" y="7367"/>
                  <a:pt x="0" y="8037"/>
                </a:cubicBezTo>
                <a:cubicBezTo>
                  <a:pt x="0" y="8707"/>
                  <a:pt x="21159" y="9377"/>
                  <a:pt x="21159" y="10047"/>
                </a:cubicBezTo>
                <a:cubicBezTo>
                  <a:pt x="21159" y="10716"/>
                  <a:pt x="0" y="11386"/>
                  <a:pt x="0" y="12056"/>
                </a:cubicBezTo>
                <a:cubicBezTo>
                  <a:pt x="0" y="12726"/>
                  <a:pt x="21159" y="13395"/>
                  <a:pt x="21159" y="14065"/>
                </a:cubicBezTo>
                <a:cubicBezTo>
                  <a:pt x="21159" y="14735"/>
                  <a:pt x="0" y="15405"/>
                  <a:pt x="0" y="16074"/>
                </a:cubicBezTo>
                <a:cubicBezTo>
                  <a:pt x="0" y="16744"/>
                  <a:pt x="20718" y="17163"/>
                  <a:pt x="21159" y="18084"/>
                </a:cubicBezTo>
                <a:cubicBezTo>
                  <a:pt x="21600" y="19005"/>
                  <a:pt x="12122" y="20302"/>
                  <a:pt x="2645" y="21600"/>
                </a:cubicBezTo>
              </a:path>
            </a:pathLst>
          </a:custGeom>
          <a:ln>
            <a:solidFill>
              <a:srgbClr val="000000"/>
            </a:solidFill>
            <a:tailEnd type="triangle"/>
          </a:ln>
        </p:spPr>
        <p:txBody>
          <a:bodyPr lIns="45719" rIns="45719"/>
          <a:lstStyle/>
          <a:p>
            <a:pPr>
              <a:defRPr>
                <a:latin typeface="Arial"/>
                <a:ea typeface="Arial"/>
                <a:cs typeface="Arial"/>
                <a:sym typeface="Arial"/>
              </a:defRPr>
            </a:pPr>
          </a:p>
        </p:txBody>
      </p:sp>
      <p:sp>
        <p:nvSpPr>
          <p:cNvPr id="355" name="X-Işını"/>
          <p:cNvSpPr txBox="1"/>
          <p:nvPr/>
        </p:nvSpPr>
        <p:spPr>
          <a:xfrm>
            <a:off x="4833620" y="5461000"/>
            <a:ext cx="1262445" cy="586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atin typeface="Comic Sans MS"/>
                <a:ea typeface="Comic Sans MS"/>
                <a:cs typeface="Comic Sans MS"/>
                <a:sym typeface="Comic Sans MS"/>
              </a:defRPr>
            </a:lvl1pPr>
          </a:lstStyle>
          <a:p>
            <a:pPr/>
            <a:r>
              <a:t>X-Işını</a:t>
            </a:r>
          </a:p>
        </p:txBody>
      </p:sp>
      <p:sp>
        <p:nvSpPr>
          <p:cNvPr id="356" name="ELDE EDİLİŞ:…"/>
          <p:cNvSpPr txBox="1"/>
          <p:nvPr/>
        </p:nvSpPr>
        <p:spPr>
          <a:xfrm>
            <a:off x="153669" y="620712"/>
            <a:ext cx="8944612" cy="17907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40000"/>
              </a:lnSpc>
              <a:defRPr baseline="30000" sz="3200">
                <a:latin typeface="Tahoma Bold"/>
                <a:ea typeface="Tahoma Bold"/>
                <a:cs typeface="Tahoma Bold"/>
                <a:sym typeface="Tahoma Bold"/>
              </a:defRPr>
            </a:pPr>
            <a:r>
              <a:t>ELDE EDİLİŞ:</a:t>
            </a:r>
            <a:r>
              <a:rPr sz="2800"/>
              <a:t> </a:t>
            </a:r>
            <a:endParaRPr sz="2800"/>
          </a:p>
          <a:p>
            <a:pPr algn="just">
              <a:lnSpc>
                <a:spcPct val="140000"/>
              </a:lnSpc>
              <a:defRPr baseline="30000" sz="2700">
                <a:latin typeface="Tahoma"/>
                <a:ea typeface="Tahoma"/>
                <a:cs typeface="Tahoma"/>
                <a:sym typeface="Tahoma"/>
              </a:defRPr>
            </a:pPr>
            <a:r>
              <a:t>Elektronların hızlandırılarak</a:t>
            </a:r>
            <a:r>
              <a:rPr baseline="0"/>
              <a:t> </a:t>
            </a:r>
            <a:r>
              <a:t>bir hedefe (tungsten ,molibden) çarptırılması ile. </a:t>
            </a:r>
          </a:p>
          <a:p>
            <a:pPr algn="just">
              <a:lnSpc>
                <a:spcPct val="140000"/>
              </a:lnSpc>
              <a:defRPr baseline="30000" sz="2700">
                <a:latin typeface="Tahoma"/>
                <a:ea typeface="Tahoma"/>
                <a:cs typeface="Tahoma"/>
                <a:sym typeface="Tahoma"/>
              </a:defRPr>
            </a:pPr>
            <a:r>
              <a:t>è ’</a:t>
            </a:r>
            <a:r>
              <a:t> </a:t>
            </a:r>
            <a:r>
              <a:t>ların kinetik enerjisi X-ışınına dönüşür (Frenleme X-ışınları)</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e- ’ların engellemeden hedefe ulaşması için x-ışını tüpünün havası boşaltılmıştır…"/>
          <p:cNvSpPr txBox="1"/>
          <p:nvPr/>
        </p:nvSpPr>
        <p:spPr>
          <a:xfrm>
            <a:off x="585469" y="4514850"/>
            <a:ext cx="7901624" cy="225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Font typeface="Arial"/>
              <a:buChar char="•"/>
              <a:defRPr sz="2800">
                <a:latin typeface="Tahoma"/>
                <a:ea typeface="Tahoma"/>
                <a:cs typeface="Tahoma"/>
                <a:sym typeface="Tahoma"/>
              </a:defRPr>
            </a:pPr>
            <a:r>
              <a:t> e</a:t>
            </a:r>
            <a:r>
              <a:rPr baseline="30000"/>
              <a:t>- </a:t>
            </a:r>
            <a:r>
              <a:t>’ların engellemeden hedefe ulaşması için x-ışını tüpünün havası boşaltılmıştır</a:t>
            </a:r>
          </a:p>
          <a:p>
            <a:pPr algn="just">
              <a:buSzPct val="100000"/>
              <a:buFont typeface="Arial"/>
              <a:buChar char="•"/>
              <a:defRPr sz="2800">
                <a:latin typeface="Tahoma"/>
                <a:ea typeface="Tahoma"/>
                <a:cs typeface="Tahoma"/>
                <a:sym typeface="Tahoma"/>
              </a:defRPr>
            </a:pPr>
            <a:r>
              <a:t> Katot, 10V’luk bir gerilimle tungsten filamana bağlıdır, uygulanan gerilimle sıcaklık, dolayısıyla salınan e</a:t>
            </a:r>
            <a:r>
              <a:rPr baseline="30000"/>
              <a:t>-</a:t>
            </a:r>
            <a:r>
              <a:t> sayısı ve üretilen x-ışını enerjisi değişir</a:t>
            </a:r>
          </a:p>
        </p:txBody>
      </p:sp>
      <p:pic>
        <p:nvPicPr>
          <p:cNvPr id="359" name="image.jpeg" descr="image.jpeg"/>
          <p:cNvPicPr>
            <a:picLocks noChangeAspect="1"/>
          </p:cNvPicPr>
          <p:nvPr/>
        </p:nvPicPr>
        <p:blipFill>
          <a:blip r:embed="rId2">
            <a:extLst/>
          </a:blip>
          <a:stretch>
            <a:fillRect/>
          </a:stretch>
        </p:blipFill>
        <p:spPr>
          <a:xfrm>
            <a:off x="1116012" y="333375"/>
            <a:ext cx="6677026" cy="3714750"/>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Hedef ( anot üzerinde ) ve katot arasındaki gerilimle e- ’lar hedefe doğru ivmelendirilir…"/>
          <p:cNvSpPr txBox="1"/>
          <p:nvPr/>
        </p:nvSpPr>
        <p:spPr>
          <a:xfrm>
            <a:off x="441007" y="4149725"/>
            <a:ext cx="8046086" cy="27008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Font typeface="Arial"/>
              <a:buChar char="•"/>
              <a:defRPr b="1" sz="2800">
                <a:solidFill>
                  <a:srgbClr val="800080"/>
                </a:solidFill>
                <a:latin typeface="Times New Roman"/>
                <a:ea typeface="Times New Roman"/>
                <a:cs typeface="Times New Roman"/>
                <a:sym typeface="Times New Roman"/>
              </a:defRPr>
            </a:pPr>
            <a:r>
              <a:t> </a:t>
            </a:r>
            <a:r>
              <a:rPr b="0">
                <a:solidFill>
                  <a:srgbClr val="000000"/>
                </a:solidFill>
                <a:latin typeface="Tahoma"/>
                <a:ea typeface="Tahoma"/>
                <a:cs typeface="Tahoma"/>
                <a:sym typeface="Tahoma"/>
              </a:rPr>
              <a:t>Hedef ( anot üzerinde ) ve katot arasındaki </a:t>
            </a:r>
            <a:r>
              <a:rPr b="0" u="sng">
                <a:solidFill>
                  <a:srgbClr val="000000"/>
                </a:solidFill>
                <a:latin typeface="Tahoma"/>
                <a:ea typeface="Tahoma"/>
                <a:cs typeface="Tahoma"/>
                <a:sym typeface="Tahoma"/>
              </a:rPr>
              <a:t>gerilimle</a:t>
            </a:r>
            <a:r>
              <a:rPr b="0">
                <a:solidFill>
                  <a:srgbClr val="000000"/>
                </a:solidFill>
                <a:latin typeface="Tahoma"/>
                <a:ea typeface="Tahoma"/>
                <a:cs typeface="Tahoma"/>
                <a:sym typeface="Tahoma"/>
              </a:rPr>
              <a:t> e</a:t>
            </a:r>
            <a:r>
              <a:rPr b="0" baseline="30000">
                <a:solidFill>
                  <a:srgbClr val="000000"/>
                </a:solidFill>
                <a:latin typeface="Tahoma"/>
                <a:ea typeface="Tahoma"/>
                <a:cs typeface="Tahoma"/>
                <a:sym typeface="Tahoma"/>
              </a:rPr>
              <a:t>- </a:t>
            </a:r>
            <a:r>
              <a:rPr b="0">
                <a:solidFill>
                  <a:srgbClr val="000000"/>
                </a:solidFill>
                <a:latin typeface="Tahoma"/>
                <a:ea typeface="Tahoma"/>
                <a:cs typeface="Tahoma"/>
                <a:sym typeface="Tahoma"/>
              </a:rPr>
              <a:t>’lar hedefe doğru ivmelendirilir</a:t>
            </a:r>
            <a:endParaRPr b="0">
              <a:latin typeface="Tahoma Bold"/>
              <a:ea typeface="Tahoma Bold"/>
              <a:cs typeface="Tahoma Bold"/>
              <a:sym typeface="Tahoma Bold"/>
            </a:endParaRPr>
          </a:p>
          <a:p>
            <a:pPr algn="just">
              <a:buSzPct val="100000"/>
              <a:buFont typeface="Arial"/>
              <a:buChar char="•"/>
              <a:defRPr sz="2800">
                <a:latin typeface="Tahoma"/>
                <a:ea typeface="Tahoma"/>
                <a:cs typeface="Tahoma"/>
                <a:sym typeface="Tahoma"/>
              </a:defRPr>
            </a:pPr>
            <a:r>
              <a:t> Hedef malzeme yüksek erime noktalı olmalıdır, </a:t>
            </a:r>
          </a:p>
          <a:p>
            <a:pPr algn="just">
              <a:buSzPct val="100000"/>
              <a:buFont typeface="Arial"/>
              <a:buChar char="•"/>
              <a:defRPr sz="2800">
                <a:latin typeface="Tahoma"/>
                <a:ea typeface="Tahoma"/>
                <a:cs typeface="Tahoma"/>
                <a:sym typeface="Tahoma"/>
              </a:defRPr>
            </a:pPr>
            <a:r>
              <a:t>( </a:t>
            </a:r>
            <a:r>
              <a:rPr u="sng"/>
              <a:t>Z = 74</a:t>
            </a:r>
            <a:r>
              <a:t> olan tungsten için 3370</a:t>
            </a:r>
            <a:r>
              <a:rPr baseline="30000"/>
              <a:t>0</a:t>
            </a:r>
            <a:r>
              <a:t>C )</a:t>
            </a:r>
          </a:p>
          <a:p>
            <a:pPr algn="just">
              <a:buSzPct val="100000"/>
              <a:buFont typeface="Arial"/>
              <a:buChar char="•"/>
              <a:defRPr sz="2800">
                <a:latin typeface="Tahoma"/>
                <a:ea typeface="Tahoma"/>
                <a:cs typeface="Tahoma"/>
                <a:sym typeface="Tahoma"/>
              </a:defRPr>
            </a:pPr>
            <a:r>
              <a:t> Üretilen enerjinin %99’u ısı enerjisi olduğu için iyi bir soğutma sistemi olmalıdır </a:t>
            </a:r>
          </a:p>
        </p:txBody>
      </p:sp>
      <p:pic>
        <p:nvPicPr>
          <p:cNvPr id="362" name="26" descr="26"/>
          <p:cNvPicPr>
            <a:picLocks noChangeAspect="1"/>
          </p:cNvPicPr>
          <p:nvPr/>
        </p:nvPicPr>
        <p:blipFill>
          <a:blip r:embed="rId2">
            <a:extLst/>
          </a:blip>
          <a:stretch>
            <a:fillRect/>
          </a:stretch>
        </p:blipFill>
        <p:spPr>
          <a:xfrm>
            <a:off x="684212" y="188912"/>
            <a:ext cx="7775576" cy="3889376"/>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Dalga boyları 0.1- 100 A0  arasındadır…"/>
          <p:cNvSpPr txBox="1"/>
          <p:nvPr/>
        </p:nvSpPr>
        <p:spPr>
          <a:xfrm>
            <a:off x="585469" y="333375"/>
            <a:ext cx="7901624" cy="62602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Font typeface="Arial"/>
              <a:buChar char="•"/>
              <a:defRPr b="1" sz="2800"/>
            </a:pPr>
            <a:r>
              <a:t> </a:t>
            </a:r>
            <a:r>
              <a:rPr b="0">
                <a:latin typeface="Tahoma"/>
                <a:ea typeface="Tahoma"/>
                <a:cs typeface="Tahoma"/>
                <a:sym typeface="Tahoma"/>
              </a:rPr>
              <a:t>Dalga boyları 0.1- 100 A</a:t>
            </a:r>
            <a:r>
              <a:rPr b="0" baseline="30000">
                <a:latin typeface="Tahoma"/>
                <a:ea typeface="Tahoma"/>
                <a:cs typeface="Tahoma"/>
                <a:sym typeface="Tahoma"/>
              </a:rPr>
              <a:t>0</a:t>
            </a:r>
            <a:r>
              <a:rPr b="0">
                <a:latin typeface="Tahoma"/>
                <a:ea typeface="Tahoma"/>
                <a:cs typeface="Tahoma"/>
                <a:sym typeface="Tahoma"/>
              </a:rPr>
              <a:t>  arasındadır</a:t>
            </a:r>
            <a:endParaRPr b="0">
              <a:latin typeface="Tahoma Bold"/>
              <a:ea typeface="Tahoma Bold"/>
              <a:cs typeface="Tahoma Bold"/>
              <a:sym typeface="Tahoma Bold"/>
            </a:endParaRPr>
          </a:p>
          <a:p>
            <a:pPr algn="just">
              <a:buSzPct val="100000"/>
              <a:buFont typeface="Arial"/>
              <a:buChar char="•"/>
              <a:defRPr sz="1200">
                <a:latin typeface="Tahoma"/>
                <a:ea typeface="Tahoma"/>
                <a:cs typeface="Tahoma"/>
                <a:sym typeface="Tahoma"/>
              </a:defRPr>
            </a:pPr>
          </a:p>
          <a:p>
            <a:pPr algn="just">
              <a:buSzPct val="100000"/>
              <a:buFont typeface="Arial"/>
              <a:buChar char="•"/>
              <a:defRPr sz="2800">
                <a:latin typeface="Tahoma"/>
                <a:ea typeface="Tahoma"/>
                <a:cs typeface="Tahoma"/>
                <a:sym typeface="Tahoma"/>
              </a:defRPr>
            </a:pPr>
            <a:r>
              <a:t> Yüksüz oldukları için manyetik ve elektrik alandan etkilenmezler</a:t>
            </a:r>
          </a:p>
          <a:p>
            <a:pPr algn="just">
              <a:buSzPct val="100000"/>
              <a:buFont typeface="Arial"/>
              <a:buChar char="•"/>
              <a:defRPr sz="1200">
                <a:latin typeface="Tahoma"/>
                <a:ea typeface="Tahoma"/>
                <a:cs typeface="Tahoma"/>
                <a:sym typeface="Tahoma"/>
              </a:defRPr>
            </a:pPr>
          </a:p>
          <a:p>
            <a:pPr algn="just">
              <a:buSzPct val="100000"/>
              <a:buFont typeface="Arial"/>
              <a:buChar char="•"/>
              <a:defRPr sz="2800">
                <a:latin typeface="Tahoma"/>
                <a:ea typeface="Tahoma"/>
                <a:cs typeface="Tahoma"/>
                <a:sym typeface="Tahoma"/>
              </a:defRPr>
            </a:pPr>
            <a:r>
              <a:t>  Maddeye etki etme (penetrasyon) özelliği fazla olduğundan madde içinden kolaylıkla geçerler. Bu esnada yollarından saparlar ve saçılırlar. Atom numarası yüksek maddeler tarafından ( demir, beton, kurşun gibi ) soğurulurlar ( elektron–madde etkileşimleri ) </a:t>
            </a:r>
          </a:p>
          <a:p>
            <a:pPr algn="just">
              <a:buSzPct val="100000"/>
              <a:buFont typeface="Arial"/>
              <a:buChar char="•"/>
              <a:defRPr sz="1200">
                <a:latin typeface="Tahoma"/>
                <a:ea typeface="Tahoma"/>
                <a:cs typeface="Tahoma"/>
                <a:sym typeface="Tahoma"/>
              </a:defRPr>
            </a:pPr>
          </a:p>
          <a:p>
            <a:pPr algn="just">
              <a:buSzPct val="100000"/>
              <a:buFont typeface="Arial"/>
              <a:buChar char="•"/>
              <a:defRPr sz="2800">
                <a:latin typeface="Tahoma"/>
                <a:ea typeface="Tahoma"/>
                <a:cs typeface="Tahoma"/>
                <a:sym typeface="Tahoma"/>
              </a:defRPr>
            </a:pPr>
            <a:r>
              <a:t> Düşük enerjili x-ışınları ( 50 – 500kV ) teşhis ve yüzeysel tümörleri ( 3cm derinden az ) tedavide, yüksek enerjili x-ışınları ( 6 – 25MV ) derin yerleşimli tümör tedavisinde kullanılır</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6" name="image.png" descr="image.png"/>
          <p:cNvPicPr>
            <a:picLocks noChangeAspect="1"/>
          </p:cNvPicPr>
          <p:nvPr/>
        </p:nvPicPr>
        <p:blipFill>
          <a:blip r:embed="rId2">
            <a:extLst/>
          </a:blip>
          <a:stretch>
            <a:fillRect/>
          </a:stretch>
        </p:blipFill>
        <p:spPr>
          <a:xfrm>
            <a:off x="971550" y="541337"/>
            <a:ext cx="7272338" cy="5840413"/>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BREMSSTRAHLUNG (FRENLENME)                  X-IŞINLARI"/>
          <p:cNvSpPr txBox="1"/>
          <p:nvPr/>
        </p:nvSpPr>
        <p:spPr>
          <a:xfrm>
            <a:off x="1664969" y="2636837"/>
            <a:ext cx="5956937" cy="20108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u="sng">
                <a:latin typeface="Times New Roman"/>
                <a:ea typeface="Times New Roman"/>
                <a:cs typeface="Times New Roman"/>
                <a:sym typeface="Times New Roman"/>
              </a:defRPr>
            </a:lvl1pPr>
          </a:lstStyle>
          <a:p>
            <a:pPr/>
            <a:r>
              <a:t>BREMSSTRAHLUNG (FRENLENME)                  X-IŞINLARI</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Bremss ışınlarının oluşma mekanizması. Gelen elektron hedef atomun çekirdeğinin yakınından geçerken Coulumb çekim kuvvetinin etkisi ile yavaşlayarak enerji kaybeder. Kaybedilen enerji X-ışını olarak atomdan yayınlanır."/>
          <p:cNvSpPr txBox="1"/>
          <p:nvPr/>
        </p:nvSpPr>
        <p:spPr>
          <a:xfrm>
            <a:off x="426719" y="4792980"/>
            <a:ext cx="8290562" cy="1310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just">
              <a:defRPr sz="2000">
                <a:latin typeface="Tahoma"/>
                <a:ea typeface="Tahoma"/>
                <a:cs typeface="Tahoma"/>
                <a:sym typeface="Tahoma"/>
              </a:defRPr>
            </a:pPr>
            <a:r>
              <a:t>Bremss ışınlarının oluşma mekanizması. Gelen elektron hedef atomun çekirdeğinin yakınından geçerken Coulumb çekim kuvvetinin etkisi ile yavaşlayarak enerji kaybeder. Kaybedilen enerji X-ışını olarak atomdan yayınlanır.</a:t>
            </a:r>
            <a:r>
              <a:t> </a:t>
            </a:r>
          </a:p>
        </p:txBody>
      </p:sp>
      <p:sp>
        <p:nvSpPr>
          <p:cNvPr id="371" name="Bremss (Frenleme) Işınları"/>
          <p:cNvSpPr txBox="1"/>
          <p:nvPr/>
        </p:nvSpPr>
        <p:spPr>
          <a:xfrm>
            <a:off x="1880869" y="339725"/>
            <a:ext cx="5963287" cy="54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000">
                <a:solidFill>
                  <a:srgbClr val="1F497D"/>
                </a:solidFill>
                <a:latin typeface="Tahoma Bold"/>
                <a:ea typeface="Tahoma Bold"/>
                <a:cs typeface="Tahoma Bold"/>
                <a:sym typeface="Tahoma Bold"/>
              </a:defRPr>
            </a:pPr>
            <a:r>
              <a:t>Bremss (Frenleme) Işınları</a:t>
            </a:r>
            <a:r>
              <a:t> </a:t>
            </a:r>
          </a:p>
        </p:txBody>
      </p:sp>
      <p:grpSp>
        <p:nvGrpSpPr>
          <p:cNvPr id="374" name="Grup"/>
          <p:cNvGrpSpPr/>
          <p:nvPr/>
        </p:nvGrpSpPr>
        <p:grpSpPr>
          <a:xfrm>
            <a:off x="4267200" y="1828800"/>
            <a:ext cx="914400" cy="914400"/>
            <a:chOff x="0" y="0"/>
            <a:chExt cx="914400" cy="914400"/>
          </a:xfrm>
        </p:grpSpPr>
        <p:sp>
          <p:nvSpPr>
            <p:cNvPr id="372" name="Daire"/>
            <p:cNvSpPr/>
            <p:nvPr/>
          </p:nvSpPr>
          <p:spPr>
            <a:xfrm>
              <a:off x="0" y="0"/>
              <a:ext cx="914400" cy="9144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a:defRPr sz="4000"/>
              </a:pPr>
            </a:p>
          </p:txBody>
        </p:sp>
        <p:sp>
          <p:nvSpPr>
            <p:cNvPr id="373" name="+"/>
            <p:cNvSpPr txBox="1"/>
            <p:nvPr/>
          </p:nvSpPr>
          <p:spPr>
            <a:xfrm>
              <a:off x="278626" y="100330"/>
              <a:ext cx="357148"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4000"/>
              </a:lvl1pPr>
            </a:lstStyle>
            <a:p>
              <a:pPr/>
              <a:r>
                <a:t>+</a:t>
              </a:r>
            </a:p>
          </p:txBody>
        </p:sp>
      </p:grpSp>
      <p:sp>
        <p:nvSpPr>
          <p:cNvPr id="375" name="Şekil"/>
          <p:cNvSpPr/>
          <p:nvPr/>
        </p:nvSpPr>
        <p:spPr>
          <a:xfrm flipH="1">
            <a:off x="2800229" y="1295399"/>
            <a:ext cx="2815147" cy="1600572"/>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7408" y="16430"/>
                </a:moveTo>
                <a:cubicBezTo>
                  <a:pt x="16844" y="7981"/>
                  <a:pt x="11887" y="1531"/>
                  <a:pt x="5959" y="1531"/>
                </a:cubicBezTo>
                <a:cubicBezTo>
                  <a:pt x="4055" y="1529"/>
                  <a:pt x="2182" y="2206"/>
                  <a:pt x="506" y="3497"/>
                </a:cubicBezTo>
                <a:lnTo>
                  <a:pt x="0" y="2149"/>
                </a:lnTo>
                <a:cubicBezTo>
                  <a:pt x="1831" y="738"/>
                  <a:pt x="3878" y="-2"/>
                  <a:pt x="5959" y="0"/>
                </a:cubicBezTo>
                <a:cubicBezTo>
                  <a:pt x="12439" y="0"/>
                  <a:pt x="17857" y="7049"/>
                  <a:pt x="18473" y="16283"/>
                </a:cubicBezTo>
                <a:lnTo>
                  <a:pt x="21600" y="15856"/>
                </a:lnTo>
                <a:lnTo>
                  <a:pt x="18290" y="21598"/>
                </a:lnTo>
                <a:lnTo>
                  <a:pt x="14279" y="16856"/>
                </a:lnTo>
                <a:lnTo>
                  <a:pt x="17408" y="16430"/>
                </a:lnTo>
                <a:close/>
              </a:path>
            </a:pathLst>
          </a:custGeom>
          <a:solidFill>
            <a:srgbClr val="FFFF00"/>
          </a:solidFill>
          <a:ln>
            <a:solidFill>
              <a:srgbClr val="000000"/>
            </a:solidFill>
            <a:miter/>
          </a:ln>
        </p:spPr>
        <p:txBody>
          <a:bodyPr lIns="45719" rIns="45719" anchor="ctr"/>
          <a:lstStyle/>
          <a:p>
            <a:pPr>
              <a:defRPr>
                <a:latin typeface="Arial"/>
                <a:ea typeface="Arial"/>
                <a:cs typeface="Arial"/>
                <a:sym typeface="Arial"/>
              </a:defRPr>
            </a:pPr>
          </a:p>
        </p:txBody>
      </p:sp>
      <p:sp>
        <p:nvSpPr>
          <p:cNvPr id="376" name="çekirdek"/>
          <p:cNvSpPr txBox="1"/>
          <p:nvPr/>
        </p:nvSpPr>
        <p:spPr>
          <a:xfrm>
            <a:off x="5287644" y="2182812"/>
            <a:ext cx="1642466"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
                <a:solidFill>
                  <a:srgbClr val="FFFF00"/>
                </a:solidFill>
                <a:latin typeface="Comic Sans MS"/>
                <a:ea typeface="Comic Sans MS"/>
                <a:cs typeface="Comic Sans MS"/>
                <a:sym typeface="Comic Sans MS"/>
              </a:defRPr>
            </a:lvl1pPr>
          </a:lstStyle>
          <a:p>
            <a:pPr/>
            <a:r>
              <a:t>çekirdek</a:t>
            </a:r>
          </a:p>
        </p:txBody>
      </p:sp>
      <p:sp>
        <p:nvSpPr>
          <p:cNvPr id="377" name="Ok"/>
          <p:cNvSpPr/>
          <p:nvPr/>
        </p:nvSpPr>
        <p:spPr>
          <a:xfrm>
            <a:off x="5257800" y="1295400"/>
            <a:ext cx="2819400" cy="257175"/>
          </a:xfrm>
          <a:prstGeom prst="leftArrow">
            <a:avLst>
              <a:gd name="adj1" fmla="val 50000"/>
              <a:gd name="adj2" fmla="val 274074"/>
            </a:avLst>
          </a:prstGeom>
          <a:solidFill>
            <a:srgbClr val="FFFF00"/>
          </a:solidFill>
          <a:ln>
            <a:solidFill>
              <a:srgbClr val="000000"/>
            </a:solidFill>
          </a:ln>
        </p:spPr>
        <p:txBody>
          <a:bodyPr lIns="45719" rIns="45719" anchor="ctr"/>
          <a:lstStyle/>
          <a:p>
            <a:pPr/>
          </a:p>
        </p:txBody>
      </p:sp>
      <p:grpSp>
        <p:nvGrpSpPr>
          <p:cNvPr id="380" name="Grup"/>
          <p:cNvGrpSpPr/>
          <p:nvPr/>
        </p:nvGrpSpPr>
        <p:grpSpPr>
          <a:xfrm>
            <a:off x="4614863" y="1014729"/>
            <a:ext cx="371474" cy="561341"/>
            <a:chOff x="0" y="0"/>
            <a:chExt cx="371472" cy="561340"/>
          </a:xfrm>
        </p:grpSpPr>
        <p:sp>
          <p:nvSpPr>
            <p:cNvPr id="378" name="Daire"/>
            <p:cNvSpPr/>
            <p:nvPr/>
          </p:nvSpPr>
          <p:spPr>
            <a:xfrm>
              <a:off x="33336" y="128270"/>
              <a:ext cx="304801" cy="304801"/>
            </a:xfrm>
            <a:prstGeom prst="ellipse">
              <a:avLst/>
            </a:prstGeom>
            <a:solidFill>
              <a:srgbClr val="000000"/>
            </a:solidFill>
            <a:ln w="31750" cap="flat">
              <a:solidFill>
                <a:srgbClr val="000000"/>
              </a:solidFill>
              <a:prstDash val="solid"/>
              <a:round/>
            </a:ln>
            <a:effectLst/>
          </p:spPr>
          <p:txBody>
            <a:bodyPr wrap="square" lIns="45719" tIns="45719" rIns="45719" bIns="45719" numCol="1" anchor="ctr">
              <a:noAutofit/>
            </a:bodyPr>
            <a:lstStyle/>
            <a:p>
              <a:pPr algn="ctr">
                <a:defRPr baseline="30000" sz="3000">
                  <a:solidFill>
                    <a:srgbClr val="FFF909"/>
                  </a:solidFill>
                </a:defRPr>
              </a:pPr>
            </a:p>
          </p:txBody>
        </p:sp>
        <p:sp>
          <p:nvSpPr>
            <p:cNvPr id="379" name="e-"/>
            <p:cNvSpPr txBox="1"/>
            <p:nvPr/>
          </p:nvSpPr>
          <p:spPr>
            <a:xfrm>
              <a:off x="0" y="0"/>
              <a:ext cx="371473"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3000">
                  <a:solidFill>
                    <a:srgbClr val="FFF909"/>
                  </a:solidFill>
                </a:defRPr>
              </a:pPr>
              <a:r>
                <a:t>e</a:t>
              </a:r>
              <a:r>
                <a:rPr baseline="30000"/>
                <a:t>-</a:t>
              </a:r>
            </a:p>
          </p:txBody>
        </p:sp>
      </p:grpSp>
      <p:grpSp>
        <p:nvGrpSpPr>
          <p:cNvPr id="383" name="Grup"/>
          <p:cNvGrpSpPr/>
          <p:nvPr/>
        </p:nvGrpSpPr>
        <p:grpSpPr>
          <a:xfrm>
            <a:off x="4157663" y="1090929"/>
            <a:ext cx="371474" cy="561341"/>
            <a:chOff x="0" y="0"/>
            <a:chExt cx="371472" cy="561340"/>
          </a:xfrm>
        </p:grpSpPr>
        <p:sp>
          <p:nvSpPr>
            <p:cNvPr id="381" name="Daire"/>
            <p:cNvSpPr/>
            <p:nvPr/>
          </p:nvSpPr>
          <p:spPr>
            <a:xfrm>
              <a:off x="33336" y="128270"/>
              <a:ext cx="304801" cy="304801"/>
            </a:xfrm>
            <a:prstGeom prst="ellipse">
              <a:avLst/>
            </a:prstGeom>
            <a:solidFill>
              <a:srgbClr val="000000"/>
            </a:solidFill>
            <a:ln w="31750" cap="flat">
              <a:solidFill>
                <a:srgbClr val="000000"/>
              </a:solidFill>
              <a:prstDash val="solid"/>
              <a:round/>
            </a:ln>
            <a:effectLst/>
          </p:spPr>
          <p:txBody>
            <a:bodyPr wrap="square" lIns="45719" tIns="45719" rIns="45719" bIns="45719" numCol="1" anchor="ctr">
              <a:noAutofit/>
            </a:bodyPr>
            <a:lstStyle/>
            <a:p>
              <a:pPr algn="ctr">
                <a:defRPr baseline="30000" sz="3000">
                  <a:solidFill>
                    <a:srgbClr val="FFF909"/>
                  </a:solidFill>
                </a:defRPr>
              </a:pPr>
            </a:p>
          </p:txBody>
        </p:sp>
        <p:sp>
          <p:nvSpPr>
            <p:cNvPr id="382" name="e-"/>
            <p:cNvSpPr txBox="1"/>
            <p:nvPr/>
          </p:nvSpPr>
          <p:spPr>
            <a:xfrm>
              <a:off x="0" y="0"/>
              <a:ext cx="371473"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3000">
                  <a:solidFill>
                    <a:srgbClr val="FFF909"/>
                  </a:solidFill>
                </a:defRPr>
              </a:pPr>
              <a:r>
                <a:t>e</a:t>
              </a:r>
              <a:r>
                <a:rPr baseline="30000"/>
                <a:t>-</a:t>
              </a:r>
            </a:p>
          </p:txBody>
        </p:sp>
      </p:grpSp>
      <p:grpSp>
        <p:nvGrpSpPr>
          <p:cNvPr id="386" name="Grup"/>
          <p:cNvGrpSpPr/>
          <p:nvPr/>
        </p:nvGrpSpPr>
        <p:grpSpPr>
          <a:xfrm>
            <a:off x="3700463" y="1243329"/>
            <a:ext cx="371474" cy="561341"/>
            <a:chOff x="0" y="0"/>
            <a:chExt cx="371472" cy="561340"/>
          </a:xfrm>
        </p:grpSpPr>
        <p:sp>
          <p:nvSpPr>
            <p:cNvPr id="384" name="Daire"/>
            <p:cNvSpPr/>
            <p:nvPr/>
          </p:nvSpPr>
          <p:spPr>
            <a:xfrm>
              <a:off x="33336" y="128270"/>
              <a:ext cx="304801" cy="304801"/>
            </a:xfrm>
            <a:prstGeom prst="ellipse">
              <a:avLst/>
            </a:prstGeom>
            <a:solidFill>
              <a:srgbClr val="000000"/>
            </a:solidFill>
            <a:ln w="31750" cap="flat">
              <a:solidFill>
                <a:srgbClr val="000000"/>
              </a:solidFill>
              <a:prstDash val="solid"/>
              <a:round/>
            </a:ln>
            <a:effectLst/>
          </p:spPr>
          <p:txBody>
            <a:bodyPr wrap="square" lIns="45719" tIns="45719" rIns="45719" bIns="45719" numCol="1" anchor="ctr">
              <a:noAutofit/>
            </a:bodyPr>
            <a:lstStyle/>
            <a:p>
              <a:pPr algn="ctr">
                <a:defRPr baseline="30000" sz="3000">
                  <a:solidFill>
                    <a:srgbClr val="FFF909"/>
                  </a:solidFill>
                </a:defRPr>
              </a:pPr>
            </a:p>
          </p:txBody>
        </p:sp>
        <p:sp>
          <p:nvSpPr>
            <p:cNvPr id="385" name="e-"/>
            <p:cNvSpPr txBox="1"/>
            <p:nvPr/>
          </p:nvSpPr>
          <p:spPr>
            <a:xfrm>
              <a:off x="0" y="0"/>
              <a:ext cx="371473"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3000">
                  <a:solidFill>
                    <a:srgbClr val="FFF909"/>
                  </a:solidFill>
                </a:defRPr>
              </a:pPr>
              <a:r>
                <a:t>e</a:t>
              </a:r>
              <a:r>
                <a:rPr baseline="30000"/>
                <a:t>-</a:t>
              </a:r>
            </a:p>
          </p:txBody>
        </p:sp>
      </p:grpSp>
      <p:grpSp>
        <p:nvGrpSpPr>
          <p:cNvPr id="389" name="Grup"/>
          <p:cNvGrpSpPr/>
          <p:nvPr/>
        </p:nvGrpSpPr>
        <p:grpSpPr>
          <a:xfrm>
            <a:off x="3319463" y="1548129"/>
            <a:ext cx="371474" cy="561341"/>
            <a:chOff x="0" y="0"/>
            <a:chExt cx="371472" cy="561340"/>
          </a:xfrm>
        </p:grpSpPr>
        <p:sp>
          <p:nvSpPr>
            <p:cNvPr id="387" name="Daire"/>
            <p:cNvSpPr/>
            <p:nvPr/>
          </p:nvSpPr>
          <p:spPr>
            <a:xfrm>
              <a:off x="33336" y="128270"/>
              <a:ext cx="304801" cy="304801"/>
            </a:xfrm>
            <a:prstGeom prst="ellipse">
              <a:avLst/>
            </a:prstGeom>
            <a:solidFill>
              <a:srgbClr val="000000"/>
            </a:solidFill>
            <a:ln w="31750" cap="flat">
              <a:solidFill>
                <a:srgbClr val="000000"/>
              </a:solidFill>
              <a:prstDash val="solid"/>
              <a:round/>
            </a:ln>
            <a:effectLst/>
          </p:spPr>
          <p:txBody>
            <a:bodyPr wrap="square" lIns="45719" tIns="45719" rIns="45719" bIns="45719" numCol="1" anchor="ctr">
              <a:noAutofit/>
            </a:bodyPr>
            <a:lstStyle/>
            <a:p>
              <a:pPr algn="ctr">
                <a:defRPr baseline="30000" sz="3000">
                  <a:solidFill>
                    <a:srgbClr val="FFF909"/>
                  </a:solidFill>
                </a:defRPr>
              </a:pPr>
            </a:p>
          </p:txBody>
        </p:sp>
        <p:sp>
          <p:nvSpPr>
            <p:cNvPr id="388" name="e-"/>
            <p:cNvSpPr txBox="1"/>
            <p:nvPr/>
          </p:nvSpPr>
          <p:spPr>
            <a:xfrm>
              <a:off x="0" y="0"/>
              <a:ext cx="371473"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3000">
                  <a:solidFill>
                    <a:srgbClr val="FFF909"/>
                  </a:solidFill>
                </a:defRPr>
              </a:pPr>
              <a:r>
                <a:t>e</a:t>
              </a:r>
              <a:r>
                <a:rPr baseline="30000"/>
                <a:t>-</a:t>
              </a:r>
            </a:p>
          </p:txBody>
        </p:sp>
      </p:grpSp>
      <p:grpSp>
        <p:nvGrpSpPr>
          <p:cNvPr id="392" name="Grup"/>
          <p:cNvGrpSpPr/>
          <p:nvPr/>
        </p:nvGrpSpPr>
        <p:grpSpPr>
          <a:xfrm>
            <a:off x="3090863" y="2005329"/>
            <a:ext cx="371474" cy="561341"/>
            <a:chOff x="0" y="0"/>
            <a:chExt cx="371472" cy="561340"/>
          </a:xfrm>
        </p:grpSpPr>
        <p:sp>
          <p:nvSpPr>
            <p:cNvPr id="390" name="Daire"/>
            <p:cNvSpPr/>
            <p:nvPr/>
          </p:nvSpPr>
          <p:spPr>
            <a:xfrm>
              <a:off x="33336" y="128270"/>
              <a:ext cx="304801" cy="304801"/>
            </a:xfrm>
            <a:prstGeom prst="ellipse">
              <a:avLst/>
            </a:prstGeom>
            <a:solidFill>
              <a:srgbClr val="000000"/>
            </a:solidFill>
            <a:ln w="31750" cap="flat">
              <a:solidFill>
                <a:srgbClr val="000000"/>
              </a:solidFill>
              <a:prstDash val="solid"/>
              <a:round/>
            </a:ln>
            <a:effectLst/>
          </p:spPr>
          <p:txBody>
            <a:bodyPr wrap="square" lIns="45719" tIns="45719" rIns="45719" bIns="45719" numCol="1" anchor="ctr">
              <a:noAutofit/>
            </a:bodyPr>
            <a:lstStyle/>
            <a:p>
              <a:pPr algn="ctr">
                <a:defRPr baseline="30000" sz="3000">
                  <a:solidFill>
                    <a:srgbClr val="FFF909"/>
                  </a:solidFill>
                </a:defRPr>
              </a:pPr>
            </a:p>
          </p:txBody>
        </p:sp>
        <p:sp>
          <p:nvSpPr>
            <p:cNvPr id="391" name="e-"/>
            <p:cNvSpPr txBox="1"/>
            <p:nvPr/>
          </p:nvSpPr>
          <p:spPr>
            <a:xfrm>
              <a:off x="0" y="0"/>
              <a:ext cx="371473"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3000">
                  <a:solidFill>
                    <a:srgbClr val="FFF909"/>
                  </a:solidFill>
                </a:defRPr>
              </a:pPr>
              <a:r>
                <a:t>e</a:t>
              </a:r>
              <a:r>
                <a:rPr baseline="30000"/>
                <a:t>-</a:t>
              </a:r>
            </a:p>
          </p:txBody>
        </p:sp>
      </p:grpSp>
      <p:grpSp>
        <p:nvGrpSpPr>
          <p:cNvPr id="395" name="Grup"/>
          <p:cNvGrpSpPr/>
          <p:nvPr/>
        </p:nvGrpSpPr>
        <p:grpSpPr>
          <a:xfrm>
            <a:off x="5224463" y="1090929"/>
            <a:ext cx="371474" cy="561341"/>
            <a:chOff x="0" y="0"/>
            <a:chExt cx="371472" cy="561340"/>
          </a:xfrm>
        </p:grpSpPr>
        <p:sp>
          <p:nvSpPr>
            <p:cNvPr id="393" name="Daire"/>
            <p:cNvSpPr/>
            <p:nvPr/>
          </p:nvSpPr>
          <p:spPr>
            <a:xfrm>
              <a:off x="33336" y="128270"/>
              <a:ext cx="304801" cy="304801"/>
            </a:xfrm>
            <a:prstGeom prst="ellips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lgn="ctr">
                <a:defRPr baseline="30000" sz="3000">
                  <a:solidFill>
                    <a:srgbClr val="FFF909"/>
                  </a:solidFill>
                </a:defRPr>
              </a:pPr>
            </a:p>
          </p:txBody>
        </p:sp>
        <p:sp>
          <p:nvSpPr>
            <p:cNvPr id="394" name="e-"/>
            <p:cNvSpPr txBox="1"/>
            <p:nvPr/>
          </p:nvSpPr>
          <p:spPr>
            <a:xfrm>
              <a:off x="0" y="0"/>
              <a:ext cx="371473"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3000">
                  <a:solidFill>
                    <a:srgbClr val="FFF909"/>
                  </a:solidFill>
                </a:defRPr>
              </a:pPr>
              <a:r>
                <a:t>e</a:t>
              </a:r>
              <a:r>
                <a:rPr baseline="30000"/>
                <a:t>-</a:t>
              </a:r>
            </a:p>
          </p:txBody>
        </p:sp>
      </p:grpSp>
      <p:sp>
        <p:nvSpPr>
          <p:cNvPr id="396" name="Ok"/>
          <p:cNvSpPr/>
          <p:nvPr/>
        </p:nvSpPr>
        <p:spPr>
          <a:xfrm rot="16200000">
            <a:off x="2680493" y="3339306"/>
            <a:ext cx="1143001" cy="255588"/>
          </a:xfrm>
          <a:prstGeom prst="leftArrow">
            <a:avLst>
              <a:gd name="adj1" fmla="val 50000"/>
              <a:gd name="adj2" fmla="val 111801"/>
            </a:avLst>
          </a:prstGeom>
          <a:solidFill>
            <a:srgbClr val="FFFF00"/>
          </a:solidFill>
          <a:ln>
            <a:solidFill>
              <a:srgbClr val="000000"/>
            </a:solidFill>
          </a:ln>
        </p:spPr>
        <p:txBody>
          <a:bodyPr lIns="45719" rIns="45719" anchor="ctr"/>
          <a:lstStyle/>
          <a:p>
            <a:pPr/>
          </a:p>
        </p:txBody>
      </p:sp>
      <p:grpSp>
        <p:nvGrpSpPr>
          <p:cNvPr id="399" name="Grup"/>
          <p:cNvGrpSpPr/>
          <p:nvPr/>
        </p:nvGrpSpPr>
        <p:grpSpPr>
          <a:xfrm>
            <a:off x="2971596" y="3910329"/>
            <a:ext cx="457608" cy="561341"/>
            <a:chOff x="0" y="0"/>
            <a:chExt cx="457606" cy="561340"/>
          </a:xfrm>
        </p:grpSpPr>
        <p:sp>
          <p:nvSpPr>
            <p:cNvPr id="397" name="Daire"/>
            <p:cNvSpPr/>
            <p:nvPr/>
          </p:nvSpPr>
          <p:spPr>
            <a:xfrm>
              <a:off x="76403" y="128270"/>
              <a:ext cx="304801" cy="304801"/>
            </a:xfrm>
            <a:prstGeom prst="ellips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lgn="ctr">
                <a:defRPr baseline="30000" sz="3000">
                  <a:solidFill>
                    <a:srgbClr val="FFF909"/>
                  </a:solidFill>
                </a:defRPr>
              </a:pPr>
            </a:p>
          </p:txBody>
        </p:sp>
        <p:sp>
          <p:nvSpPr>
            <p:cNvPr id="398" name="e-"/>
            <p:cNvSpPr txBox="1"/>
            <p:nvPr/>
          </p:nvSpPr>
          <p:spPr>
            <a:xfrm>
              <a:off x="0" y="0"/>
              <a:ext cx="457607"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3000">
                  <a:solidFill>
                    <a:srgbClr val="FFF909"/>
                  </a:solidFill>
                </a:defRPr>
              </a:pPr>
              <a:r>
                <a:t> e</a:t>
              </a:r>
              <a:r>
                <a:rPr baseline="30000"/>
                <a:t>-</a:t>
              </a:r>
            </a:p>
          </p:txBody>
        </p:sp>
      </p:grpSp>
      <p:grpSp>
        <p:nvGrpSpPr>
          <p:cNvPr id="402" name="Grup"/>
          <p:cNvGrpSpPr/>
          <p:nvPr/>
        </p:nvGrpSpPr>
        <p:grpSpPr>
          <a:xfrm>
            <a:off x="3090863" y="2462529"/>
            <a:ext cx="371474" cy="561341"/>
            <a:chOff x="0" y="0"/>
            <a:chExt cx="371472" cy="561340"/>
          </a:xfrm>
        </p:grpSpPr>
        <p:sp>
          <p:nvSpPr>
            <p:cNvPr id="400" name="Daire"/>
            <p:cNvSpPr/>
            <p:nvPr/>
          </p:nvSpPr>
          <p:spPr>
            <a:xfrm>
              <a:off x="33336" y="128270"/>
              <a:ext cx="304801" cy="304801"/>
            </a:xfrm>
            <a:prstGeom prst="ellipse">
              <a:avLst/>
            </a:prstGeom>
            <a:solidFill>
              <a:srgbClr val="000000"/>
            </a:solidFill>
            <a:ln w="31750" cap="flat">
              <a:solidFill>
                <a:srgbClr val="000000"/>
              </a:solidFill>
              <a:prstDash val="solid"/>
              <a:round/>
            </a:ln>
            <a:effectLst/>
          </p:spPr>
          <p:txBody>
            <a:bodyPr wrap="square" lIns="45719" tIns="45719" rIns="45719" bIns="45719" numCol="1" anchor="ctr">
              <a:noAutofit/>
            </a:bodyPr>
            <a:lstStyle/>
            <a:p>
              <a:pPr algn="ctr">
                <a:defRPr baseline="30000" sz="3000">
                  <a:solidFill>
                    <a:srgbClr val="FFF909"/>
                  </a:solidFill>
                </a:defRPr>
              </a:pPr>
            </a:p>
          </p:txBody>
        </p:sp>
        <p:sp>
          <p:nvSpPr>
            <p:cNvPr id="401" name="e-"/>
            <p:cNvSpPr txBox="1"/>
            <p:nvPr/>
          </p:nvSpPr>
          <p:spPr>
            <a:xfrm>
              <a:off x="0" y="0"/>
              <a:ext cx="371473"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3000">
                  <a:solidFill>
                    <a:srgbClr val="FFF909"/>
                  </a:solidFill>
                </a:defRPr>
              </a:pPr>
              <a:r>
                <a:t>e</a:t>
              </a:r>
              <a:r>
                <a:rPr baseline="30000"/>
                <a:t>-</a:t>
              </a:r>
            </a:p>
          </p:txBody>
        </p:sp>
      </p:grpSp>
      <p:grpSp>
        <p:nvGrpSpPr>
          <p:cNvPr id="405" name="Grup"/>
          <p:cNvGrpSpPr/>
          <p:nvPr/>
        </p:nvGrpSpPr>
        <p:grpSpPr>
          <a:xfrm>
            <a:off x="3014663" y="2919729"/>
            <a:ext cx="371474" cy="561341"/>
            <a:chOff x="0" y="0"/>
            <a:chExt cx="371472" cy="561340"/>
          </a:xfrm>
        </p:grpSpPr>
        <p:sp>
          <p:nvSpPr>
            <p:cNvPr id="403" name="Daire"/>
            <p:cNvSpPr/>
            <p:nvPr/>
          </p:nvSpPr>
          <p:spPr>
            <a:xfrm>
              <a:off x="33336" y="128270"/>
              <a:ext cx="304801" cy="304801"/>
            </a:xfrm>
            <a:prstGeom prst="ellipse">
              <a:avLst/>
            </a:prstGeom>
            <a:solidFill>
              <a:srgbClr val="000000"/>
            </a:solidFill>
            <a:ln w="31750" cap="flat">
              <a:solidFill>
                <a:srgbClr val="000000"/>
              </a:solidFill>
              <a:prstDash val="solid"/>
              <a:round/>
            </a:ln>
            <a:effectLst/>
          </p:spPr>
          <p:txBody>
            <a:bodyPr wrap="square" lIns="45719" tIns="45719" rIns="45719" bIns="45719" numCol="1" anchor="ctr">
              <a:noAutofit/>
            </a:bodyPr>
            <a:lstStyle/>
            <a:p>
              <a:pPr algn="ctr">
                <a:defRPr baseline="30000" sz="3000">
                  <a:solidFill>
                    <a:srgbClr val="FFF909"/>
                  </a:solidFill>
                </a:defRPr>
              </a:pPr>
            </a:p>
          </p:txBody>
        </p:sp>
        <p:sp>
          <p:nvSpPr>
            <p:cNvPr id="404" name="e-"/>
            <p:cNvSpPr txBox="1"/>
            <p:nvPr/>
          </p:nvSpPr>
          <p:spPr>
            <a:xfrm>
              <a:off x="0" y="0"/>
              <a:ext cx="371473"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3000">
                  <a:solidFill>
                    <a:srgbClr val="FFF909"/>
                  </a:solidFill>
                </a:defRPr>
              </a:pPr>
              <a:r>
                <a:t>e</a:t>
              </a:r>
              <a:r>
                <a:rPr baseline="30000"/>
                <a:t>-</a:t>
              </a:r>
            </a:p>
          </p:txBody>
        </p:sp>
      </p:grpSp>
      <p:grpSp>
        <p:nvGrpSpPr>
          <p:cNvPr id="408" name="Grup"/>
          <p:cNvGrpSpPr/>
          <p:nvPr/>
        </p:nvGrpSpPr>
        <p:grpSpPr>
          <a:xfrm>
            <a:off x="3014663" y="3376929"/>
            <a:ext cx="371474" cy="561341"/>
            <a:chOff x="0" y="0"/>
            <a:chExt cx="371472" cy="561340"/>
          </a:xfrm>
        </p:grpSpPr>
        <p:sp>
          <p:nvSpPr>
            <p:cNvPr id="406" name="Daire"/>
            <p:cNvSpPr/>
            <p:nvPr/>
          </p:nvSpPr>
          <p:spPr>
            <a:xfrm>
              <a:off x="33336" y="128270"/>
              <a:ext cx="304801" cy="304801"/>
            </a:xfrm>
            <a:prstGeom prst="ellipse">
              <a:avLst/>
            </a:prstGeom>
            <a:solidFill>
              <a:srgbClr val="000000"/>
            </a:solidFill>
            <a:ln w="31750" cap="flat">
              <a:solidFill>
                <a:srgbClr val="000000"/>
              </a:solidFill>
              <a:prstDash val="solid"/>
              <a:round/>
            </a:ln>
            <a:effectLst/>
          </p:spPr>
          <p:txBody>
            <a:bodyPr wrap="square" lIns="45719" tIns="45719" rIns="45719" bIns="45719" numCol="1" anchor="ctr">
              <a:noAutofit/>
            </a:bodyPr>
            <a:lstStyle/>
            <a:p>
              <a:pPr algn="ctr">
                <a:defRPr baseline="30000" sz="3000">
                  <a:solidFill>
                    <a:srgbClr val="FFF909"/>
                  </a:solidFill>
                </a:defRPr>
              </a:pPr>
            </a:p>
          </p:txBody>
        </p:sp>
        <p:sp>
          <p:nvSpPr>
            <p:cNvPr id="407" name="e-"/>
            <p:cNvSpPr txBox="1"/>
            <p:nvPr/>
          </p:nvSpPr>
          <p:spPr>
            <a:xfrm>
              <a:off x="0" y="0"/>
              <a:ext cx="371473" cy="561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3000">
                  <a:solidFill>
                    <a:srgbClr val="FFF909"/>
                  </a:solidFill>
                </a:defRPr>
              </a:pPr>
              <a:r>
                <a:t>e</a:t>
              </a:r>
              <a:r>
                <a:rPr baseline="30000"/>
                <a:t>-</a:t>
              </a:r>
            </a:p>
          </p:txBody>
        </p:sp>
      </p:grpSp>
      <p:sp>
        <p:nvSpPr>
          <p:cNvPr id="409" name="Çizgi"/>
          <p:cNvSpPr/>
          <p:nvPr/>
        </p:nvSpPr>
        <p:spPr>
          <a:xfrm rot="15000000">
            <a:off x="1749300" y="3176088"/>
            <a:ext cx="1465478" cy="839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99" y="21372"/>
                  <a:pt x="853" y="20937"/>
                  <a:pt x="1165" y="20460"/>
                </a:cubicBezTo>
                <a:cubicBezTo>
                  <a:pt x="1478" y="19983"/>
                  <a:pt x="1492" y="19009"/>
                  <a:pt x="1847" y="18760"/>
                </a:cubicBezTo>
                <a:cubicBezTo>
                  <a:pt x="2203" y="18511"/>
                  <a:pt x="2942" y="19340"/>
                  <a:pt x="3283" y="18967"/>
                </a:cubicBezTo>
                <a:cubicBezTo>
                  <a:pt x="3624" y="18594"/>
                  <a:pt x="3553" y="16812"/>
                  <a:pt x="3922" y="16501"/>
                </a:cubicBezTo>
                <a:cubicBezTo>
                  <a:pt x="4292" y="16190"/>
                  <a:pt x="5102" y="17350"/>
                  <a:pt x="5485" y="17060"/>
                </a:cubicBezTo>
                <a:cubicBezTo>
                  <a:pt x="5869" y="16770"/>
                  <a:pt x="5855" y="15153"/>
                  <a:pt x="6267" y="14780"/>
                </a:cubicBezTo>
                <a:cubicBezTo>
                  <a:pt x="6679" y="14407"/>
                  <a:pt x="7461" y="15153"/>
                  <a:pt x="7958" y="14780"/>
                </a:cubicBezTo>
                <a:cubicBezTo>
                  <a:pt x="8455" y="14407"/>
                  <a:pt x="8782" y="12894"/>
                  <a:pt x="9251" y="12521"/>
                </a:cubicBezTo>
                <a:cubicBezTo>
                  <a:pt x="9720" y="12147"/>
                  <a:pt x="10431" y="12935"/>
                  <a:pt x="10814" y="12521"/>
                </a:cubicBezTo>
                <a:cubicBezTo>
                  <a:pt x="11198" y="12106"/>
                  <a:pt x="11212" y="10468"/>
                  <a:pt x="11596" y="10054"/>
                </a:cubicBezTo>
                <a:cubicBezTo>
                  <a:pt x="11979" y="9639"/>
                  <a:pt x="12775" y="10531"/>
                  <a:pt x="13145" y="10054"/>
                </a:cubicBezTo>
                <a:cubicBezTo>
                  <a:pt x="13514" y="9577"/>
                  <a:pt x="13457" y="7587"/>
                  <a:pt x="13798" y="7214"/>
                </a:cubicBezTo>
                <a:cubicBezTo>
                  <a:pt x="14139" y="6841"/>
                  <a:pt x="14907" y="8147"/>
                  <a:pt x="15234" y="7774"/>
                </a:cubicBezTo>
                <a:cubicBezTo>
                  <a:pt x="15561" y="7400"/>
                  <a:pt x="15333" y="5410"/>
                  <a:pt x="15745" y="4934"/>
                </a:cubicBezTo>
                <a:cubicBezTo>
                  <a:pt x="16157" y="4457"/>
                  <a:pt x="17280" y="5307"/>
                  <a:pt x="17692" y="4934"/>
                </a:cubicBezTo>
                <a:cubicBezTo>
                  <a:pt x="18104" y="4560"/>
                  <a:pt x="17848" y="3006"/>
                  <a:pt x="18218" y="2653"/>
                </a:cubicBezTo>
                <a:cubicBezTo>
                  <a:pt x="18587" y="2301"/>
                  <a:pt x="19568" y="3089"/>
                  <a:pt x="19909" y="2840"/>
                </a:cubicBezTo>
                <a:cubicBezTo>
                  <a:pt x="20250" y="2591"/>
                  <a:pt x="20008" y="1617"/>
                  <a:pt x="20293" y="1140"/>
                </a:cubicBezTo>
                <a:cubicBezTo>
                  <a:pt x="20577" y="663"/>
                  <a:pt x="21330" y="249"/>
                  <a:pt x="21600" y="0"/>
                </a:cubicBezTo>
              </a:path>
            </a:pathLst>
          </a:custGeom>
          <a:ln>
            <a:solidFill>
              <a:srgbClr val="000000"/>
            </a:solidFill>
            <a:headEnd type="oval"/>
            <a:tailEnd type="triangle"/>
          </a:ln>
        </p:spPr>
        <p:txBody>
          <a:bodyPr lIns="45719" rIns="45719"/>
          <a:lstStyle/>
          <a:p>
            <a:pPr>
              <a:defRPr>
                <a:latin typeface="Arial"/>
                <a:ea typeface="Arial"/>
                <a:cs typeface="Arial"/>
                <a:sym typeface="Arial"/>
              </a:defRPr>
            </a:pPr>
          </a:p>
        </p:txBody>
      </p:sp>
      <p:sp>
        <p:nvSpPr>
          <p:cNvPr id="410" name="X-ışını"/>
          <p:cNvSpPr txBox="1"/>
          <p:nvPr/>
        </p:nvSpPr>
        <p:spPr>
          <a:xfrm>
            <a:off x="1036320" y="2443162"/>
            <a:ext cx="1106944" cy="878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latin typeface="Comic Sans MS"/>
                <a:ea typeface="Comic Sans MS"/>
                <a:cs typeface="Comic Sans MS"/>
                <a:sym typeface="Comic Sans MS"/>
              </a:defRPr>
            </a:pPr>
            <a:r>
              <a:t>X-ışını </a:t>
            </a:r>
          </a:p>
          <a:p>
            <a:pPr>
              <a:defRPr sz="2400"/>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395"/>
                                        </p:tgtEl>
                                        <p:attrNameLst>
                                          <p:attrName>style.visibility</p:attrName>
                                        </p:attrNameLst>
                                      </p:cBhvr>
                                      <p:to>
                                        <p:strVal val="visible"/>
                                      </p:to>
                                    </p:set>
                                    <p:anim calcmode="lin" valueType="num">
                                      <p:cBhvr>
                                        <p:cTn id="7" dur="500" fill="hold"/>
                                        <p:tgtEl>
                                          <p:spTgt spid="395"/>
                                        </p:tgtEl>
                                        <p:attrNameLst>
                                          <p:attrName>ppt_x</p:attrName>
                                        </p:attrNameLst>
                                      </p:cBhvr>
                                      <p:tavLst>
                                        <p:tav tm="0">
                                          <p:val>
                                            <p:strVal val="1+#ppt_w/2"/>
                                          </p:val>
                                        </p:tav>
                                        <p:tav tm="100000">
                                          <p:val>
                                            <p:strVal val="#ppt_x"/>
                                          </p:val>
                                        </p:tav>
                                      </p:tavLst>
                                    </p:anim>
                                    <p:anim calcmode="lin" valueType="num">
                                      <p:cBhvr>
                                        <p:cTn id="8" dur="500" fill="hold"/>
                                        <p:tgtEl>
                                          <p:spTgt spid="39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Class="entr" nodeType="afterEffect" presetID="10" grpId="2" fill="hold">
                                  <p:stCondLst>
                                    <p:cond delay="0"/>
                                  </p:stCondLst>
                                  <p:iterate type="el" backwards="0">
                                    <p:tmAbs val="0"/>
                                  </p:iterate>
                                  <p:childTnLst>
                                    <p:set>
                                      <p:cBhvr>
                                        <p:cTn id="11" fill="hold"/>
                                        <p:tgtEl>
                                          <p:spTgt spid="380"/>
                                        </p:tgtEl>
                                        <p:attrNameLst>
                                          <p:attrName>style.visibility</p:attrName>
                                        </p:attrNameLst>
                                      </p:cBhvr>
                                      <p:to>
                                        <p:strVal val="visible"/>
                                      </p:to>
                                    </p:set>
                                    <p:animEffect filter="fade" transition="in">
                                      <p:cBhvr>
                                        <p:cTn id="12" dur="500"/>
                                        <p:tgtEl>
                                          <p:spTgt spid="380"/>
                                        </p:tgtEl>
                                      </p:cBhvr>
                                    </p:animEffect>
                                  </p:childTnLst>
                                </p:cTn>
                              </p:par>
                            </p:childTnLst>
                          </p:cTn>
                        </p:par>
                        <p:par>
                          <p:cTn id="13" fill="hold">
                            <p:stCondLst>
                              <p:cond delay="1000"/>
                            </p:stCondLst>
                            <p:childTnLst>
                              <p:par>
                                <p:cTn id="14" presetClass="entr" nodeType="afterEffect" presetID="10" grpId="3" fill="hold">
                                  <p:stCondLst>
                                    <p:cond delay="0"/>
                                  </p:stCondLst>
                                  <p:iterate type="el" backwards="0">
                                    <p:tmAbs val="0"/>
                                  </p:iterate>
                                  <p:childTnLst>
                                    <p:set>
                                      <p:cBhvr>
                                        <p:cTn id="15" fill="hold"/>
                                        <p:tgtEl>
                                          <p:spTgt spid="383"/>
                                        </p:tgtEl>
                                        <p:attrNameLst>
                                          <p:attrName>style.visibility</p:attrName>
                                        </p:attrNameLst>
                                      </p:cBhvr>
                                      <p:to>
                                        <p:strVal val="visible"/>
                                      </p:to>
                                    </p:set>
                                    <p:animEffect filter="fade" transition="in">
                                      <p:cBhvr>
                                        <p:cTn id="16" dur="500"/>
                                        <p:tgtEl>
                                          <p:spTgt spid="383"/>
                                        </p:tgtEl>
                                      </p:cBhvr>
                                    </p:animEffect>
                                  </p:childTnLst>
                                </p:cTn>
                              </p:par>
                            </p:childTnLst>
                          </p:cTn>
                        </p:par>
                        <p:par>
                          <p:cTn id="17" fill="hold">
                            <p:stCondLst>
                              <p:cond delay="1500"/>
                            </p:stCondLst>
                            <p:childTnLst>
                              <p:par>
                                <p:cTn id="18" presetClass="entr" nodeType="afterEffect" presetID="10" grpId="4" fill="hold">
                                  <p:stCondLst>
                                    <p:cond delay="0"/>
                                  </p:stCondLst>
                                  <p:iterate type="el" backwards="0">
                                    <p:tmAbs val="0"/>
                                  </p:iterate>
                                  <p:childTnLst>
                                    <p:set>
                                      <p:cBhvr>
                                        <p:cTn id="19" fill="hold"/>
                                        <p:tgtEl>
                                          <p:spTgt spid="386"/>
                                        </p:tgtEl>
                                        <p:attrNameLst>
                                          <p:attrName>style.visibility</p:attrName>
                                        </p:attrNameLst>
                                      </p:cBhvr>
                                      <p:to>
                                        <p:strVal val="visible"/>
                                      </p:to>
                                    </p:set>
                                    <p:animEffect filter="fade" transition="in">
                                      <p:cBhvr>
                                        <p:cTn id="20" dur="500"/>
                                        <p:tgtEl>
                                          <p:spTgt spid="386"/>
                                        </p:tgtEl>
                                      </p:cBhvr>
                                    </p:animEffect>
                                  </p:childTnLst>
                                </p:cTn>
                              </p:par>
                            </p:childTnLst>
                          </p:cTn>
                        </p:par>
                        <p:par>
                          <p:cTn id="21" fill="hold">
                            <p:stCondLst>
                              <p:cond delay="2000"/>
                            </p:stCondLst>
                            <p:childTnLst>
                              <p:par>
                                <p:cTn id="22" presetClass="entr" nodeType="afterEffect" presetID="10" grpId="5" fill="hold">
                                  <p:stCondLst>
                                    <p:cond delay="0"/>
                                  </p:stCondLst>
                                  <p:iterate type="el" backwards="0">
                                    <p:tmAbs val="0"/>
                                  </p:iterate>
                                  <p:childTnLst>
                                    <p:set>
                                      <p:cBhvr>
                                        <p:cTn id="23" fill="hold"/>
                                        <p:tgtEl>
                                          <p:spTgt spid="389"/>
                                        </p:tgtEl>
                                        <p:attrNameLst>
                                          <p:attrName>style.visibility</p:attrName>
                                        </p:attrNameLst>
                                      </p:cBhvr>
                                      <p:to>
                                        <p:strVal val="visible"/>
                                      </p:to>
                                    </p:set>
                                    <p:animEffect filter="fade" transition="in">
                                      <p:cBhvr>
                                        <p:cTn id="24" dur="500"/>
                                        <p:tgtEl>
                                          <p:spTgt spid="389"/>
                                        </p:tgtEl>
                                      </p:cBhvr>
                                    </p:animEffect>
                                  </p:childTnLst>
                                </p:cTn>
                              </p:par>
                            </p:childTnLst>
                          </p:cTn>
                        </p:par>
                        <p:par>
                          <p:cTn id="25" fill="hold">
                            <p:stCondLst>
                              <p:cond delay="2500"/>
                            </p:stCondLst>
                            <p:childTnLst>
                              <p:par>
                                <p:cTn id="26" presetClass="entr" nodeType="afterEffect" presetID="10" grpId="6" fill="hold">
                                  <p:stCondLst>
                                    <p:cond delay="0"/>
                                  </p:stCondLst>
                                  <p:iterate type="el" backwards="0">
                                    <p:tmAbs val="0"/>
                                  </p:iterate>
                                  <p:childTnLst>
                                    <p:set>
                                      <p:cBhvr>
                                        <p:cTn id="27" fill="hold"/>
                                        <p:tgtEl>
                                          <p:spTgt spid="392"/>
                                        </p:tgtEl>
                                        <p:attrNameLst>
                                          <p:attrName>style.visibility</p:attrName>
                                        </p:attrNameLst>
                                      </p:cBhvr>
                                      <p:to>
                                        <p:strVal val="visible"/>
                                      </p:to>
                                    </p:set>
                                    <p:animEffect filter="fade" transition="in">
                                      <p:cBhvr>
                                        <p:cTn id="28" dur="500"/>
                                        <p:tgtEl>
                                          <p:spTgt spid="392"/>
                                        </p:tgtEl>
                                      </p:cBhvr>
                                    </p:animEffect>
                                  </p:childTnLst>
                                </p:cTn>
                              </p:par>
                            </p:childTnLst>
                          </p:cTn>
                        </p:par>
                        <p:par>
                          <p:cTn id="29" fill="hold">
                            <p:stCondLst>
                              <p:cond delay="3000"/>
                            </p:stCondLst>
                            <p:childTnLst>
                              <p:par>
                                <p:cTn id="30" presetClass="entr" nodeType="afterEffect" presetID="10" grpId="7" fill="hold">
                                  <p:stCondLst>
                                    <p:cond delay="0"/>
                                  </p:stCondLst>
                                  <p:iterate type="el" backwards="0">
                                    <p:tmAbs val="0"/>
                                  </p:iterate>
                                  <p:childTnLst>
                                    <p:set>
                                      <p:cBhvr>
                                        <p:cTn id="31" fill="hold"/>
                                        <p:tgtEl>
                                          <p:spTgt spid="402"/>
                                        </p:tgtEl>
                                        <p:attrNameLst>
                                          <p:attrName>style.visibility</p:attrName>
                                        </p:attrNameLst>
                                      </p:cBhvr>
                                      <p:to>
                                        <p:strVal val="visible"/>
                                      </p:to>
                                    </p:set>
                                    <p:animEffect filter="fade" transition="in">
                                      <p:cBhvr>
                                        <p:cTn id="32" dur="500"/>
                                        <p:tgtEl>
                                          <p:spTgt spid="402"/>
                                        </p:tgtEl>
                                      </p:cBhvr>
                                    </p:animEffect>
                                  </p:childTnLst>
                                </p:cTn>
                              </p:par>
                            </p:childTnLst>
                          </p:cTn>
                        </p:par>
                        <p:par>
                          <p:cTn id="33" fill="hold">
                            <p:stCondLst>
                              <p:cond delay="3500"/>
                            </p:stCondLst>
                            <p:childTnLst>
                              <p:par>
                                <p:cTn id="34" presetClass="entr" nodeType="afterEffect" presetID="10" grpId="8" fill="hold">
                                  <p:stCondLst>
                                    <p:cond delay="0"/>
                                  </p:stCondLst>
                                  <p:iterate type="el" backwards="0">
                                    <p:tmAbs val="0"/>
                                  </p:iterate>
                                  <p:childTnLst>
                                    <p:set>
                                      <p:cBhvr>
                                        <p:cTn id="35" fill="hold"/>
                                        <p:tgtEl>
                                          <p:spTgt spid="405"/>
                                        </p:tgtEl>
                                        <p:attrNameLst>
                                          <p:attrName>style.visibility</p:attrName>
                                        </p:attrNameLst>
                                      </p:cBhvr>
                                      <p:to>
                                        <p:strVal val="visible"/>
                                      </p:to>
                                    </p:set>
                                    <p:animEffect filter="fade" transition="in">
                                      <p:cBhvr>
                                        <p:cTn id="36" dur="500"/>
                                        <p:tgtEl>
                                          <p:spTgt spid="405"/>
                                        </p:tgtEl>
                                      </p:cBhvr>
                                    </p:animEffect>
                                  </p:childTnLst>
                                </p:cTn>
                              </p:par>
                            </p:childTnLst>
                          </p:cTn>
                        </p:par>
                        <p:par>
                          <p:cTn id="37" fill="hold">
                            <p:stCondLst>
                              <p:cond delay="4000"/>
                            </p:stCondLst>
                            <p:childTnLst>
                              <p:par>
                                <p:cTn id="38" presetClass="entr" nodeType="afterEffect" presetID="10" grpId="9" fill="hold">
                                  <p:stCondLst>
                                    <p:cond delay="0"/>
                                  </p:stCondLst>
                                  <p:iterate type="el" backwards="0">
                                    <p:tmAbs val="0"/>
                                  </p:iterate>
                                  <p:childTnLst>
                                    <p:set>
                                      <p:cBhvr>
                                        <p:cTn id="39" fill="hold"/>
                                        <p:tgtEl>
                                          <p:spTgt spid="408"/>
                                        </p:tgtEl>
                                        <p:attrNameLst>
                                          <p:attrName>style.visibility</p:attrName>
                                        </p:attrNameLst>
                                      </p:cBhvr>
                                      <p:to>
                                        <p:strVal val="visible"/>
                                      </p:to>
                                    </p:set>
                                    <p:animEffect filter="fade" transition="in">
                                      <p:cBhvr>
                                        <p:cTn id="40" dur="500"/>
                                        <p:tgtEl>
                                          <p:spTgt spid="408"/>
                                        </p:tgtEl>
                                      </p:cBhvr>
                                    </p:animEffect>
                                  </p:childTnLst>
                                </p:cTn>
                              </p:par>
                            </p:childTnLst>
                          </p:cTn>
                        </p:par>
                        <p:par>
                          <p:cTn id="41" fill="hold">
                            <p:stCondLst>
                              <p:cond delay="4500"/>
                            </p:stCondLst>
                            <p:childTnLst>
                              <p:par>
                                <p:cTn id="42" presetClass="entr" nodeType="afterEffect" presetSubtype="0" presetID="1" grpId="10" fill="hold">
                                  <p:stCondLst>
                                    <p:cond delay="0"/>
                                  </p:stCondLst>
                                  <p:iterate type="el" backwards="0">
                                    <p:tmAbs val="0"/>
                                  </p:iterate>
                                  <p:childTnLst>
                                    <p:set>
                                      <p:cBhvr>
                                        <p:cTn id="43" fill="hold"/>
                                        <p:tgtEl>
                                          <p:spTgt spid="399"/>
                                        </p:tgtEl>
                                        <p:attrNameLst>
                                          <p:attrName>style.visibility</p:attrName>
                                        </p:attrNameLst>
                                      </p:cBhvr>
                                      <p:to>
                                        <p:strVal val="visible"/>
                                      </p:to>
                                    </p:set>
                                  </p:childTnLst>
                                </p:cTn>
                              </p:par>
                            </p:childTnLst>
                          </p:cTn>
                        </p:par>
                        <p:par>
                          <p:cTn id="44" fill="hold">
                            <p:stCondLst>
                              <p:cond delay="4500"/>
                            </p:stCondLst>
                            <p:childTnLst>
                              <p:par>
                                <p:cTn id="45" presetClass="entr" nodeType="afterEffect" presetSubtype="0" presetID="1" grpId="11" fill="hold">
                                  <p:stCondLst>
                                    <p:cond delay="0"/>
                                  </p:stCondLst>
                                  <p:iterate type="el" backwards="0">
                                    <p:tmAbs val="0"/>
                                  </p:iterate>
                                  <p:childTnLst>
                                    <p:set>
                                      <p:cBhvr>
                                        <p:cTn id="46" fill="hold"/>
                                        <p:tgtEl>
                                          <p:spTgt spid="375"/>
                                        </p:tgtEl>
                                        <p:attrNameLst>
                                          <p:attrName>style.visibility</p:attrName>
                                        </p:attrNameLst>
                                      </p:cBhvr>
                                      <p:to>
                                        <p:strVal val="visible"/>
                                      </p:to>
                                    </p:set>
                                  </p:childTnLst>
                                </p:cTn>
                              </p:par>
                            </p:childTnLst>
                          </p:cTn>
                        </p:par>
                        <p:par>
                          <p:cTn id="47" fill="hold">
                            <p:stCondLst>
                              <p:cond delay="4500"/>
                            </p:stCondLst>
                            <p:childTnLst>
                              <p:par>
                                <p:cTn id="48" presetClass="entr" nodeType="afterEffect" presetSubtype="0" presetID="1" grpId="12" fill="hold">
                                  <p:stCondLst>
                                    <p:cond delay="0"/>
                                  </p:stCondLst>
                                  <p:iterate type="el" backwards="0">
                                    <p:tmAbs val="0"/>
                                  </p:iterate>
                                  <p:childTnLst>
                                    <p:set>
                                      <p:cBhvr>
                                        <p:cTn id="49" fill="hold"/>
                                        <p:tgtEl>
                                          <p:spTgt spid="396"/>
                                        </p:tgtEl>
                                        <p:attrNameLst>
                                          <p:attrName>style.visibility</p:attrName>
                                        </p:attrNameLst>
                                      </p:cBhvr>
                                      <p:to>
                                        <p:strVal val="visible"/>
                                      </p:to>
                                    </p:set>
                                  </p:childTnLst>
                                </p:cTn>
                              </p:par>
                            </p:childTnLst>
                          </p:cTn>
                        </p:par>
                        <p:par>
                          <p:cTn id="50" fill="hold">
                            <p:stCondLst>
                              <p:cond delay="4500"/>
                            </p:stCondLst>
                            <p:childTnLst>
                              <p:par>
                                <p:cTn id="51" presetClass="entr" nodeType="afterEffect" presetSubtype="4" presetID="22" grpId="13" fill="hold">
                                  <p:stCondLst>
                                    <p:cond delay="3000"/>
                                  </p:stCondLst>
                                  <p:iterate type="el" backwards="0">
                                    <p:tmAbs val="0"/>
                                  </p:iterate>
                                  <p:childTnLst>
                                    <p:set>
                                      <p:cBhvr>
                                        <p:cTn id="52" fill="hold"/>
                                        <p:tgtEl>
                                          <p:spTgt spid="409"/>
                                        </p:tgtEl>
                                        <p:attrNameLst>
                                          <p:attrName>style.visibility</p:attrName>
                                        </p:attrNameLst>
                                      </p:cBhvr>
                                      <p:to>
                                        <p:strVal val="visible"/>
                                      </p:to>
                                    </p:set>
                                    <p:animEffect filter="wipe(down)" transition="in">
                                      <p:cBhvr>
                                        <p:cTn id="53" dur="500"/>
                                        <p:tgtEl>
                                          <p:spTgt spid="409"/>
                                        </p:tgtEl>
                                      </p:cBhvr>
                                    </p:animEffect>
                                  </p:childTnLst>
                                </p:cTn>
                              </p:par>
                            </p:childTnLst>
                          </p:cTn>
                        </p:par>
                        <p:par>
                          <p:cTn id="54" fill="hold">
                            <p:stCondLst>
                              <p:cond delay="8000"/>
                            </p:stCondLst>
                            <p:childTnLst>
                              <p:par>
                                <p:cTn id="55" presetClass="entr" nodeType="afterEffect" presetID="10" grpId="14" fill="hold">
                                  <p:stCondLst>
                                    <p:cond delay="0"/>
                                  </p:stCondLst>
                                  <p:iterate type="el" backwards="0">
                                    <p:tmAbs val="0"/>
                                  </p:iterate>
                                  <p:childTnLst>
                                    <p:set>
                                      <p:cBhvr>
                                        <p:cTn id="56" fill="hold"/>
                                        <p:tgtEl>
                                          <p:spTgt spid="410"/>
                                        </p:tgtEl>
                                        <p:attrNameLst>
                                          <p:attrName>style.visibility</p:attrName>
                                        </p:attrNameLst>
                                      </p:cBhvr>
                                      <p:to>
                                        <p:strVal val="visible"/>
                                      </p:to>
                                    </p:set>
                                    <p:animEffect filter="fade" transition="in">
                                      <p:cBhvr>
                                        <p:cTn id="57" dur="5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9" grpId="5"/>
      <p:bldP build="whole" bldLvl="1" animBg="1" rev="0" advAuto="0" spid="380" grpId="2"/>
      <p:bldP build="whole" bldLvl="1" animBg="1" rev="0" advAuto="0" spid="408" grpId="9"/>
      <p:bldP build="whole" bldLvl="1" animBg="1" rev="0" advAuto="0" spid="396" grpId="12"/>
      <p:bldP build="whole" bldLvl="1" animBg="1" rev="0" advAuto="0" spid="405" grpId="8"/>
      <p:bldP build="whole" bldLvl="1" animBg="1" rev="0" advAuto="0" spid="399" grpId="10"/>
      <p:bldP build="whole" bldLvl="1" animBg="1" rev="0" advAuto="0" spid="402" grpId="7"/>
      <p:bldP build="whole" bldLvl="1" animBg="1" rev="0" advAuto="0" spid="392" grpId="6"/>
      <p:bldP build="whole" bldLvl="1" animBg="1" rev="0" advAuto="0" spid="386" grpId="4"/>
      <p:bldP build="whole" bldLvl="1" animBg="1" rev="0" advAuto="0" spid="395" grpId="1"/>
      <p:bldP build="whole" bldLvl="1" animBg="1" rev="0" advAuto="0" spid="375" grpId="11"/>
      <p:bldP build="whole" bldLvl="1" animBg="1" rev="0" advAuto="0" spid="409" grpId="13"/>
      <p:bldP build="whole" bldLvl="1" animBg="1" rev="0" advAuto="0" spid="410" grpId="14"/>
      <p:bldP build="whole" bldLvl="1" animBg="1" rev="0" advAuto="0" spid="383"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 name="Düzenlemek için çift tıklayın"/>
          <p:cNvSpPr txBox="1"/>
          <p:nvPr>
            <p:ph type="title" idx="4294967295"/>
          </p:nvPr>
        </p:nvSpPr>
        <p:spPr>
          <a:xfrm>
            <a:off x="457200" y="274637"/>
            <a:ext cx="8229600" cy="1143001"/>
          </a:xfrm>
          <a:prstGeom prst="rect">
            <a:avLst/>
          </a:prstGeom>
        </p:spPr>
        <p:txBody>
          <a:bodyPr>
            <a:normAutofit fontScale="100000" lnSpcReduction="0"/>
          </a:bodyPr>
          <a:lstStyle/>
          <a:p>
            <a:pPr/>
          </a:p>
        </p:txBody>
      </p:sp>
      <p:sp>
        <p:nvSpPr>
          <p:cNvPr id="59" name="Çekirdekteki proton ve nötronlara nükleon denir, kütle numarasını ( A ) ifade eder, A= Z + N…"/>
          <p:cNvSpPr txBox="1"/>
          <p:nvPr>
            <p:ph type="body" idx="4294967295"/>
          </p:nvPr>
        </p:nvSpPr>
        <p:spPr>
          <a:xfrm>
            <a:off x="457200" y="1600200"/>
            <a:ext cx="8229600" cy="4525963"/>
          </a:xfrm>
          <a:prstGeom prst="rect">
            <a:avLst/>
          </a:prstGeom>
        </p:spPr>
        <p:txBody>
          <a:bodyPr>
            <a:normAutofit fontScale="100000" lnSpcReduction="0"/>
          </a:bodyPr>
          <a:lstStyle/>
          <a:p>
            <a:pPr algn="just">
              <a:buChar char="•"/>
              <a:defRPr>
                <a:latin typeface="Tahoma"/>
                <a:ea typeface="Tahoma"/>
                <a:cs typeface="Tahoma"/>
                <a:sym typeface="Tahoma"/>
              </a:defRPr>
            </a:pPr>
            <a:r>
              <a:t>Çekirdekteki proton ve nötronlara </a:t>
            </a:r>
            <a:r>
              <a:rPr u="sng">
                <a:latin typeface="Tahoma Bold"/>
                <a:ea typeface="Tahoma Bold"/>
                <a:cs typeface="Tahoma Bold"/>
                <a:sym typeface="Tahoma Bold"/>
              </a:rPr>
              <a:t>nükleon</a:t>
            </a:r>
            <a:r>
              <a:t> denir, kütle numarasını ( A ) ifade eder, </a:t>
            </a:r>
            <a:r>
              <a:rPr>
                <a:latin typeface="Tahoma Bold"/>
                <a:ea typeface="Tahoma Bold"/>
                <a:cs typeface="Tahoma Bold"/>
                <a:sym typeface="Tahoma Bold"/>
              </a:rPr>
              <a:t>A= Z + N</a:t>
            </a:r>
            <a:endParaRPr>
              <a:latin typeface="Tahoma Bold"/>
              <a:ea typeface="Tahoma Bold"/>
              <a:cs typeface="Tahoma Bold"/>
              <a:sym typeface="Tahoma Bold"/>
            </a:endParaRPr>
          </a:p>
          <a:p>
            <a:pPr algn="just">
              <a:buChar char="•"/>
              <a:defRPr>
                <a:latin typeface="Tahoma"/>
                <a:ea typeface="Tahoma"/>
                <a:cs typeface="Tahoma"/>
                <a:sym typeface="Tahoma"/>
              </a:defRPr>
            </a:pPr>
            <a:r>
              <a:t> Z, proton sayısıdır, atom numarasını ifade eder</a:t>
            </a:r>
          </a:p>
          <a:p>
            <a:pPr algn="just">
              <a:buChar char="•"/>
              <a:defRPr>
                <a:latin typeface="Tahoma"/>
                <a:ea typeface="Tahoma"/>
                <a:cs typeface="Tahoma"/>
                <a:sym typeface="Tahoma"/>
              </a:defRPr>
            </a:pPr>
            <a:r>
              <a:t> N, nötron sayısına karşılık gelir</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Bremsstrahlung              ( frenleme ) x-ışınları, hızlı elektronların çekirdekle etkileşmesi ile oluşur. Çekirdek yakınından geçen elektrona etki eden Coulomb kuvvetinden dolayı elektronlar yörüngesinden saparlar   ( enerjileri azalarak ) ve dolayısıy"/>
          <p:cNvSpPr txBox="1"/>
          <p:nvPr/>
        </p:nvSpPr>
        <p:spPr>
          <a:xfrm>
            <a:off x="296544" y="692150"/>
            <a:ext cx="4229737" cy="57234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Font typeface="Arial"/>
              <a:buChar char="•"/>
              <a:defRPr b="1" sz="2800">
                <a:solidFill>
                  <a:srgbClr val="800080"/>
                </a:solidFill>
                <a:latin typeface="Times New Roman"/>
                <a:ea typeface="Times New Roman"/>
                <a:cs typeface="Times New Roman"/>
                <a:sym typeface="Times New Roman"/>
              </a:defRPr>
            </a:pPr>
            <a:r>
              <a:t> </a:t>
            </a:r>
            <a:r>
              <a:rPr b="0" u="sng">
                <a:solidFill>
                  <a:srgbClr val="000000"/>
                </a:solidFill>
                <a:latin typeface="Tahoma"/>
                <a:ea typeface="Tahoma"/>
                <a:cs typeface="Tahoma"/>
                <a:sym typeface="Tahoma"/>
              </a:rPr>
              <a:t>Bremsstrahlung              ( frenleme ) x-ışınları</a:t>
            </a:r>
            <a:r>
              <a:rPr b="0">
                <a:solidFill>
                  <a:srgbClr val="000000"/>
                </a:solidFill>
                <a:latin typeface="Tahoma"/>
                <a:ea typeface="Tahoma"/>
                <a:cs typeface="Tahoma"/>
                <a:sym typeface="Tahoma"/>
              </a:rPr>
              <a:t>, hızlı elektronların çekirdekle etkileşmesi ile oluşur. Çekirdek yakınından geçen elektrona etki eden Coulomb kuvvetinden dolayı elektronlar yörüngesinden saparlar   ( enerjileri azalarak ) ve dolayısıyla </a:t>
            </a:r>
            <a:r>
              <a:rPr b="0" u="sng">
                <a:solidFill>
                  <a:srgbClr val="000000"/>
                </a:solidFill>
                <a:latin typeface="Tahoma"/>
                <a:ea typeface="Tahoma"/>
                <a:cs typeface="Tahoma"/>
                <a:sym typeface="Tahoma"/>
              </a:rPr>
              <a:t>ivmeleri değişir</a:t>
            </a:r>
            <a:r>
              <a:rPr b="0">
                <a:solidFill>
                  <a:srgbClr val="000000"/>
                </a:solidFill>
                <a:latin typeface="Tahoma"/>
                <a:ea typeface="Tahoma"/>
                <a:cs typeface="Tahoma"/>
                <a:sym typeface="Tahoma"/>
              </a:rPr>
              <a:t> ve frenleme ışıması yaparlar</a:t>
            </a:r>
          </a:p>
        </p:txBody>
      </p:sp>
      <p:pic>
        <p:nvPicPr>
          <p:cNvPr id="413" name="image.png" descr="image.png"/>
          <p:cNvPicPr>
            <a:picLocks noChangeAspect="1"/>
          </p:cNvPicPr>
          <p:nvPr/>
        </p:nvPicPr>
        <p:blipFill>
          <a:blip r:embed="rId2">
            <a:extLst/>
          </a:blip>
          <a:stretch>
            <a:fillRect/>
          </a:stretch>
        </p:blipFill>
        <p:spPr>
          <a:xfrm>
            <a:off x="4643437" y="981075"/>
            <a:ext cx="4176713" cy="4897438"/>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Elektronun frenleme ışıması ile kaybettiği enerji Z2 ile doğru orantılıdır…"/>
          <p:cNvSpPr txBox="1"/>
          <p:nvPr/>
        </p:nvSpPr>
        <p:spPr>
          <a:xfrm>
            <a:off x="369569" y="1484312"/>
            <a:ext cx="5020312" cy="377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Font typeface="Arial"/>
              <a:buChar char="•"/>
              <a:defRPr sz="2400">
                <a:latin typeface="Tahoma"/>
                <a:ea typeface="Tahoma"/>
                <a:cs typeface="Tahoma"/>
                <a:sym typeface="Tahoma"/>
              </a:defRPr>
            </a:pPr>
            <a:r>
              <a:t> Elektronun frenleme ışıması ile kaybettiği enerji Z</a:t>
            </a:r>
            <a:r>
              <a:rPr baseline="30000"/>
              <a:t>2</a:t>
            </a:r>
            <a:r>
              <a:t> ile doğru orantılıdır</a:t>
            </a:r>
          </a:p>
          <a:p>
            <a:pPr algn="just">
              <a:buSzPct val="100000"/>
              <a:buFont typeface="Arial"/>
              <a:buChar char="•"/>
              <a:defRPr sz="2400">
                <a:latin typeface="Tahoma"/>
                <a:ea typeface="Tahoma"/>
                <a:cs typeface="Tahoma"/>
                <a:sym typeface="Tahoma"/>
              </a:defRPr>
            </a:pPr>
          </a:p>
          <a:p>
            <a:pPr algn="just">
              <a:buSzPct val="100000"/>
              <a:buFont typeface="Arial"/>
              <a:buChar char="•"/>
              <a:defRPr sz="2400">
                <a:latin typeface="Tahoma"/>
                <a:ea typeface="Tahoma"/>
                <a:cs typeface="Tahoma"/>
                <a:sym typeface="Tahoma"/>
              </a:defRPr>
            </a:pPr>
            <a:r>
              <a:t> Bremsstrahlung ışınımının enerjisi gelen elektronun enerjisinden daha büyük olamaz</a:t>
            </a:r>
          </a:p>
          <a:p>
            <a:pPr algn="just">
              <a:buSzPct val="100000"/>
              <a:buFont typeface="Arial"/>
              <a:buChar char="•"/>
              <a:defRPr sz="2400">
                <a:latin typeface="Tahoma"/>
                <a:ea typeface="Tahoma"/>
                <a:cs typeface="Tahoma"/>
                <a:sym typeface="Tahoma"/>
              </a:defRPr>
            </a:pPr>
          </a:p>
          <a:p>
            <a:pPr algn="just">
              <a:buSzPct val="100000"/>
              <a:buFont typeface="Arial"/>
              <a:buChar char="•"/>
              <a:defRPr sz="2400">
                <a:latin typeface="Tahoma"/>
                <a:ea typeface="Tahoma"/>
                <a:cs typeface="Tahoma"/>
                <a:sym typeface="Tahoma"/>
              </a:defRPr>
            </a:pPr>
            <a:r>
              <a:t> Radyoterapide (lineer hızlandırıcı) ağırlıklı  x-ışını üretim şeklidir</a:t>
            </a:r>
          </a:p>
        </p:txBody>
      </p:sp>
      <p:pic>
        <p:nvPicPr>
          <p:cNvPr id="416" name="image.png" descr="image.png"/>
          <p:cNvPicPr>
            <a:picLocks noChangeAspect="1"/>
          </p:cNvPicPr>
          <p:nvPr/>
        </p:nvPicPr>
        <p:blipFill>
          <a:blip r:embed="rId3">
            <a:extLst/>
          </a:blip>
          <a:stretch>
            <a:fillRect/>
          </a:stretch>
        </p:blipFill>
        <p:spPr>
          <a:xfrm>
            <a:off x="5508625" y="979487"/>
            <a:ext cx="3455988" cy="4897438"/>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Işımalı enerji kaybı, elektromanyetik ışınımın üretilmesi ve gelen elektronun yolundan sapması ile sonuçlanır.…"/>
          <p:cNvSpPr txBox="1"/>
          <p:nvPr>
            <p:ph type="body" idx="4294967295"/>
          </p:nvPr>
        </p:nvSpPr>
        <p:spPr>
          <a:xfrm>
            <a:off x="457200" y="1341437"/>
            <a:ext cx="8229600" cy="4784726"/>
          </a:xfrm>
          <a:prstGeom prst="rect">
            <a:avLst/>
          </a:prstGeom>
        </p:spPr>
        <p:txBody>
          <a:bodyPr>
            <a:normAutofit fontScale="100000" lnSpcReduction="0"/>
          </a:bodyPr>
          <a:lstStyle/>
          <a:p>
            <a:pPr algn="just">
              <a:spcBef>
                <a:spcPts val="600"/>
              </a:spcBef>
              <a:buChar char="•"/>
              <a:defRPr sz="2800">
                <a:latin typeface="Tahoma"/>
                <a:ea typeface="Tahoma"/>
                <a:cs typeface="Tahoma"/>
                <a:sym typeface="Tahoma"/>
              </a:defRPr>
            </a:pPr>
            <a:r>
              <a:t>Işımalı enerji kaybı, elektromanyetik ışınımın üretilmesi ve gelen elektronun yolundan sapması ile sonuçlanır.</a:t>
            </a:r>
          </a:p>
          <a:p>
            <a:pPr algn="just">
              <a:buChar char="•"/>
              <a:defRPr sz="800">
                <a:latin typeface="Tahoma"/>
                <a:ea typeface="Tahoma"/>
                <a:cs typeface="Tahoma"/>
                <a:sym typeface="Tahoma"/>
              </a:defRPr>
            </a:pPr>
          </a:p>
          <a:p>
            <a:pPr algn="just">
              <a:spcBef>
                <a:spcPts val="600"/>
              </a:spcBef>
              <a:buChar char="•"/>
              <a:defRPr sz="2800">
                <a:latin typeface="Tahoma"/>
                <a:ea typeface="Tahoma"/>
                <a:cs typeface="Tahoma"/>
                <a:sym typeface="Tahoma"/>
              </a:defRPr>
            </a:pPr>
            <a:r>
              <a:t>Su, doku gibi düşük atom numarasına sahip ortamlarda elektronlar çoğunlukla atomik elektronlarla iyonizasyon yaparak enerji kaybederler.Kurşun gibi yüksek atom numarasına sahip ortamlarda ise Bremsstrahlung ışıması görülür. </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KARAKTERİSTİK     X-IŞINLARI"/>
          <p:cNvSpPr txBox="1"/>
          <p:nvPr/>
        </p:nvSpPr>
        <p:spPr>
          <a:xfrm>
            <a:off x="1664969" y="2770187"/>
            <a:ext cx="5956937"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u="sng">
                <a:latin typeface="Tahoma Bold"/>
                <a:ea typeface="Tahoma Bold"/>
                <a:cs typeface="Tahoma Bold"/>
                <a:sym typeface="Tahoma Bold"/>
              </a:defRPr>
            </a:lvl1pPr>
          </a:lstStyle>
          <a:p>
            <a:pPr/>
            <a:r>
              <a:t>KARAKTERİSTİK     X-IŞINLARI</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KARAKTERİSTİK X-IŞINLARI"/>
          <p:cNvSpPr txBox="1"/>
          <p:nvPr>
            <p:ph type="title" idx="4294967295"/>
          </p:nvPr>
        </p:nvSpPr>
        <p:spPr>
          <a:xfrm>
            <a:off x="457200" y="274637"/>
            <a:ext cx="8229600" cy="1143001"/>
          </a:xfrm>
          <a:prstGeom prst="rect">
            <a:avLst/>
          </a:prstGeom>
        </p:spPr>
        <p:txBody>
          <a:bodyPr>
            <a:normAutofit fontScale="100000" lnSpcReduction="0"/>
          </a:bodyPr>
          <a:lstStyle/>
          <a:p>
            <a:pPr>
              <a:defRPr sz="3200">
                <a:latin typeface="Tahoma Bold"/>
                <a:ea typeface="Tahoma Bold"/>
                <a:cs typeface="Tahoma Bold"/>
                <a:sym typeface="Tahoma Bold"/>
              </a:defRPr>
            </a:pPr>
            <a:r>
              <a:t>KARAKTERİSTİK X-IŞINLARI</a:t>
            </a:r>
            <a:br/>
          </a:p>
        </p:txBody>
      </p:sp>
      <p:pic>
        <p:nvPicPr>
          <p:cNvPr id="425" name="image.png" descr="image.png"/>
          <p:cNvPicPr>
            <a:picLocks noChangeAspect="1"/>
          </p:cNvPicPr>
          <p:nvPr/>
        </p:nvPicPr>
        <p:blipFill>
          <a:blip r:embed="rId2">
            <a:extLst/>
          </a:blip>
          <a:stretch>
            <a:fillRect/>
          </a:stretch>
        </p:blipFill>
        <p:spPr>
          <a:xfrm>
            <a:off x="4787900" y="1196975"/>
            <a:ext cx="3956050" cy="4464050"/>
          </a:xfrm>
          <a:prstGeom prst="rect">
            <a:avLst/>
          </a:prstGeom>
          <a:ln w="12700">
            <a:miter lim="400000"/>
          </a:ln>
        </p:spPr>
      </p:pic>
      <p:sp>
        <p:nvSpPr>
          <p:cNvPr id="426" name="Karakteristik X-ışınları, hızlandırılmış elektronların hedef malzeme ile etkileşmesinden ileri gelir.  E0 enerjili elektronlar, hedefin belirli yörüngelerinde(K, L, M, N) bulunan elektronlara çarparak onları iyonlaştırır…"/>
          <p:cNvSpPr txBox="1"/>
          <p:nvPr/>
        </p:nvSpPr>
        <p:spPr>
          <a:xfrm>
            <a:off x="514032" y="1125537"/>
            <a:ext cx="4012249" cy="49839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Char char="•"/>
              <a:defRPr b="1" sz="2000">
                <a:solidFill>
                  <a:srgbClr val="66FF33"/>
                </a:solidFill>
              </a:defRPr>
            </a:pPr>
            <a:r>
              <a:t> </a:t>
            </a:r>
            <a:r>
              <a:rPr b="0">
                <a:latin typeface="Tahoma"/>
                <a:ea typeface="Tahoma"/>
                <a:cs typeface="Tahoma"/>
                <a:sym typeface="Tahoma"/>
              </a:rPr>
              <a:t>Karakteristik X-ışınları,</a:t>
            </a:r>
            <a:r>
              <a:rPr b="0">
                <a:solidFill>
                  <a:srgbClr val="000000"/>
                </a:solidFill>
                <a:latin typeface="Tahoma"/>
                <a:ea typeface="Tahoma"/>
                <a:cs typeface="Tahoma"/>
                <a:sym typeface="Tahoma"/>
              </a:rPr>
              <a:t> hızlandırılmış elektronların hedef malzeme ile etkileşmesinden ileri gelir.  E0 enerjili elektronlar, hedefin belirli yörüngelerinde(K, L, M, N) bulunan elektronlara çarparak onları iyonlaştırır</a:t>
            </a:r>
            <a:endParaRPr b="0">
              <a:latin typeface="Tahoma Bold"/>
              <a:ea typeface="Tahoma Bold"/>
              <a:cs typeface="Tahoma Bold"/>
              <a:sym typeface="Tahoma Bold"/>
            </a:endParaRPr>
          </a:p>
          <a:p>
            <a:pPr algn="just">
              <a:buSzPct val="100000"/>
              <a:buChar char="•"/>
              <a:defRPr sz="2000">
                <a:latin typeface="Tahoma"/>
                <a:ea typeface="Tahoma"/>
                <a:cs typeface="Tahoma"/>
                <a:sym typeface="Tahoma"/>
              </a:defRPr>
            </a:pPr>
          </a:p>
          <a:p>
            <a:pPr algn="just">
              <a:buSzPct val="100000"/>
              <a:buChar char="•"/>
              <a:defRPr sz="2000">
                <a:latin typeface="Tahoma"/>
                <a:ea typeface="Tahoma"/>
                <a:cs typeface="Tahoma"/>
                <a:sym typeface="Tahoma"/>
              </a:defRPr>
            </a:pPr>
            <a:r>
              <a:t> Yörüngede oluşan boşluğun doldurulması için ( kararlı hal için ) üst yörüngelerden elektron geçişi gerçekleşir, ve bu geçiş sırasında elektromanyetik radyasyon yayınlanır </a:t>
            </a:r>
          </a:p>
          <a:p>
            <a:pPr algn="just">
              <a:buSzPct val="100000"/>
              <a:buChar char="•"/>
              <a:defRPr b="1" sz="2000">
                <a:solidFill>
                  <a:srgbClr val="800080"/>
                </a:solidFill>
              </a:defRPr>
            </a:pP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Oval"/>
          <p:cNvSpPr/>
          <p:nvPr/>
        </p:nvSpPr>
        <p:spPr>
          <a:xfrm>
            <a:off x="3657600" y="2743200"/>
            <a:ext cx="838200" cy="914400"/>
          </a:xfrm>
          <a:prstGeom prst="ellipse">
            <a:avLst/>
          </a:prstGeom>
          <a:solidFill>
            <a:srgbClr val="C0C0C0"/>
          </a:solidFill>
          <a:ln w="25400">
            <a:solidFill>
              <a:srgbClr val="000000"/>
            </a:solidFill>
          </a:ln>
        </p:spPr>
        <p:txBody>
          <a:bodyPr lIns="45719" rIns="45719" anchor="ctr"/>
          <a:lstStyle/>
          <a:p>
            <a:pPr algn="ctr">
              <a:defRPr sz="2400"/>
            </a:pPr>
          </a:p>
        </p:txBody>
      </p:sp>
      <p:sp>
        <p:nvSpPr>
          <p:cNvPr id="429" name="Daire"/>
          <p:cNvSpPr/>
          <p:nvPr/>
        </p:nvSpPr>
        <p:spPr>
          <a:xfrm>
            <a:off x="3352800" y="2438400"/>
            <a:ext cx="1439863" cy="1439863"/>
          </a:xfrm>
          <a:prstGeom prst="ellipse">
            <a:avLst/>
          </a:prstGeom>
          <a:ln>
            <a:solidFill>
              <a:srgbClr val="000000"/>
            </a:solidFill>
          </a:ln>
        </p:spPr>
        <p:txBody>
          <a:bodyPr lIns="45719" rIns="45719" anchor="ctr"/>
          <a:lstStyle/>
          <a:p>
            <a:pPr/>
          </a:p>
        </p:txBody>
      </p:sp>
      <p:sp>
        <p:nvSpPr>
          <p:cNvPr id="430" name="Daire"/>
          <p:cNvSpPr/>
          <p:nvPr/>
        </p:nvSpPr>
        <p:spPr>
          <a:xfrm>
            <a:off x="2051050" y="1125537"/>
            <a:ext cx="3959225" cy="3959226"/>
          </a:xfrm>
          <a:prstGeom prst="ellipse">
            <a:avLst/>
          </a:prstGeom>
          <a:ln>
            <a:solidFill>
              <a:srgbClr val="000000"/>
            </a:solidFill>
          </a:ln>
        </p:spPr>
        <p:txBody>
          <a:bodyPr lIns="45719" rIns="45719" anchor="ctr"/>
          <a:lstStyle/>
          <a:p>
            <a:pPr/>
          </a:p>
        </p:txBody>
      </p:sp>
      <p:sp>
        <p:nvSpPr>
          <p:cNvPr id="431" name="Karakteristik X-Işını"/>
          <p:cNvSpPr txBox="1"/>
          <p:nvPr/>
        </p:nvSpPr>
        <p:spPr>
          <a:xfrm>
            <a:off x="514032" y="196373"/>
            <a:ext cx="7680961" cy="548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3000">
                <a:solidFill>
                  <a:srgbClr val="1F497D"/>
                </a:solidFill>
                <a:latin typeface="Tahoma Bold"/>
                <a:ea typeface="Tahoma Bold"/>
                <a:cs typeface="Tahoma Bold"/>
                <a:sym typeface="Tahoma Bold"/>
              </a:defRPr>
            </a:lvl1pPr>
          </a:lstStyle>
          <a:p>
            <a:pPr/>
            <a:r>
              <a:t>Karakteristik X-Işını </a:t>
            </a:r>
          </a:p>
        </p:txBody>
      </p:sp>
      <p:sp>
        <p:nvSpPr>
          <p:cNvPr id="432" name="Daire"/>
          <p:cNvSpPr/>
          <p:nvPr/>
        </p:nvSpPr>
        <p:spPr>
          <a:xfrm>
            <a:off x="3810000" y="3352800"/>
            <a:ext cx="179388" cy="179388"/>
          </a:xfrm>
          <a:prstGeom prst="ellipse">
            <a:avLst/>
          </a:prstGeom>
          <a:solidFill>
            <a:srgbClr val="FF0000"/>
          </a:solidFill>
          <a:ln>
            <a:solidFill>
              <a:srgbClr val="000000"/>
            </a:solidFill>
          </a:ln>
        </p:spPr>
        <p:txBody>
          <a:bodyPr lIns="45719" rIns="45719" anchor="ctr"/>
          <a:lstStyle/>
          <a:p>
            <a:pPr/>
          </a:p>
        </p:txBody>
      </p:sp>
      <p:sp>
        <p:nvSpPr>
          <p:cNvPr id="433" name="Daire"/>
          <p:cNvSpPr/>
          <p:nvPr/>
        </p:nvSpPr>
        <p:spPr>
          <a:xfrm>
            <a:off x="3962400" y="1066800"/>
            <a:ext cx="153988" cy="152400"/>
          </a:xfrm>
          <a:prstGeom prst="ellipse">
            <a:avLst/>
          </a:prstGeom>
          <a:solidFill>
            <a:srgbClr val="000000"/>
          </a:solidFill>
          <a:ln>
            <a:solidFill>
              <a:srgbClr val="000000"/>
            </a:solidFill>
          </a:ln>
        </p:spPr>
        <p:txBody>
          <a:bodyPr lIns="45719" rIns="45719" anchor="ctr"/>
          <a:lstStyle/>
          <a:p>
            <a:pPr/>
          </a:p>
        </p:txBody>
      </p:sp>
      <p:sp>
        <p:nvSpPr>
          <p:cNvPr id="434" name="Daire"/>
          <p:cNvSpPr/>
          <p:nvPr/>
        </p:nvSpPr>
        <p:spPr>
          <a:xfrm>
            <a:off x="3962400" y="1600200"/>
            <a:ext cx="153988" cy="152400"/>
          </a:xfrm>
          <a:prstGeom prst="ellipse">
            <a:avLst/>
          </a:prstGeom>
          <a:solidFill>
            <a:srgbClr val="000000"/>
          </a:solidFill>
          <a:ln>
            <a:solidFill>
              <a:srgbClr val="000000"/>
            </a:solidFill>
          </a:ln>
        </p:spPr>
        <p:txBody>
          <a:bodyPr lIns="45719" rIns="45719" anchor="ctr"/>
          <a:lstStyle/>
          <a:p>
            <a:pPr/>
          </a:p>
        </p:txBody>
      </p:sp>
      <p:sp>
        <p:nvSpPr>
          <p:cNvPr id="435" name="Daire"/>
          <p:cNvSpPr/>
          <p:nvPr/>
        </p:nvSpPr>
        <p:spPr>
          <a:xfrm>
            <a:off x="3657600" y="3124200"/>
            <a:ext cx="179388" cy="179388"/>
          </a:xfrm>
          <a:prstGeom prst="ellipse">
            <a:avLst/>
          </a:prstGeom>
          <a:solidFill>
            <a:srgbClr val="FF0000"/>
          </a:solidFill>
          <a:ln>
            <a:solidFill>
              <a:srgbClr val="000000"/>
            </a:solidFill>
          </a:ln>
        </p:spPr>
        <p:txBody>
          <a:bodyPr lIns="45719" rIns="45719" anchor="ctr"/>
          <a:lstStyle/>
          <a:p>
            <a:pPr/>
          </a:p>
        </p:txBody>
      </p:sp>
      <p:sp>
        <p:nvSpPr>
          <p:cNvPr id="436" name="Daire"/>
          <p:cNvSpPr/>
          <p:nvPr/>
        </p:nvSpPr>
        <p:spPr>
          <a:xfrm>
            <a:off x="3810000" y="3048000"/>
            <a:ext cx="179388" cy="179388"/>
          </a:xfrm>
          <a:prstGeom prst="ellipse">
            <a:avLst/>
          </a:prstGeom>
          <a:solidFill>
            <a:schemeClr val="accent2"/>
          </a:solidFill>
          <a:ln>
            <a:solidFill>
              <a:srgbClr val="000000"/>
            </a:solidFill>
          </a:ln>
        </p:spPr>
        <p:txBody>
          <a:bodyPr lIns="45719" rIns="45719" anchor="ctr"/>
          <a:lstStyle/>
          <a:p>
            <a:pPr/>
          </a:p>
        </p:txBody>
      </p:sp>
      <p:sp>
        <p:nvSpPr>
          <p:cNvPr id="437" name="Daire"/>
          <p:cNvSpPr/>
          <p:nvPr/>
        </p:nvSpPr>
        <p:spPr>
          <a:xfrm>
            <a:off x="3962400" y="3429000"/>
            <a:ext cx="179388" cy="179388"/>
          </a:xfrm>
          <a:prstGeom prst="ellipse">
            <a:avLst/>
          </a:prstGeom>
          <a:solidFill>
            <a:srgbClr val="FF0000"/>
          </a:solidFill>
          <a:ln>
            <a:solidFill>
              <a:srgbClr val="000000"/>
            </a:solidFill>
          </a:ln>
        </p:spPr>
        <p:txBody>
          <a:bodyPr lIns="45719" rIns="45719" anchor="ctr"/>
          <a:lstStyle/>
          <a:p>
            <a:pPr/>
          </a:p>
        </p:txBody>
      </p:sp>
      <p:sp>
        <p:nvSpPr>
          <p:cNvPr id="438" name="Daire"/>
          <p:cNvSpPr/>
          <p:nvPr/>
        </p:nvSpPr>
        <p:spPr>
          <a:xfrm>
            <a:off x="4038600" y="2971800"/>
            <a:ext cx="179388" cy="179388"/>
          </a:xfrm>
          <a:prstGeom prst="ellipse">
            <a:avLst/>
          </a:prstGeom>
          <a:solidFill>
            <a:srgbClr val="FF0000"/>
          </a:solidFill>
          <a:ln>
            <a:solidFill>
              <a:srgbClr val="000000"/>
            </a:solidFill>
          </a:ln>
        </p:spPr>
        <p:txBody>
          <a:bodyPr lIns="45719" rIns="45719" anchor="ctr"/>
          <a:lstStyle/>
          <a:p>
            <a:pPr/>
          </a:p>
        </p:txBody>
      </p:sp>
      <p:sp>
        <p:nvSpPr>
          <p:cNvPr id="439" name="Daire"/>
          <p:cNvSpPr/>
          <p:nvPr/>
        </p:nvSpPr>
        <p:spPr>
          <a:xfrm>
            <a:off x="3810000" y="3276600"/>
            <a:ext cx="179388" cy="179388"/>
          </a:xfrm>
          <a:prstGeom prst="ellipse">
            <a:avLst/>
          </a:prstGeom>
          <a:solidFill>
            <a:schemeClr val="accent2"/>
          </a:solidFill>
          <a:ln>
            <a:solidFill>
              <a:srgbClr val="000000"/>
            </a:solidFill>
          </a:ln>
        </p:spPr>
        <p:txBody>
          <a:bodyPr lIns="45719" rIns="45719" anchor="ctr"/>
          <a:lstStyle/>
          <a:p>
            <a:pPr/>
          </a:p>
        </p:txBody>
      </p:sp>
      <p:sp>
        <p:nvSpPr>
          <p:cNvPr id="440" name="Daire"/>
          <p:cNvSpPr/>
          <p:nvPr/>
        </p:nvSpPr>
        <p:spPr>
          <a:xfrm>
            <a:off x="3810000" y="2895600"/>
            <a:ext cx="179388" cy="179388"/>
          </a:xfrm>
          <a:prstGeom prst="ellipse">
            <a:avLst/>
          </a:prstGeom>
          <a:solidFill>
            <a:schemeClr val="accent2"/>
          </a:solidFill>
          <a:ln>
            <a:solidFill>
              <a:srgbClr val="000000"/>
            </a:solidFill>
          </a:ln>
        </p:spPr>
        <p:txBody>
          <a:bodyPr lIns="45719" rIns="45719" anchor="ctr"/>
          <a:lstStyle/>
          <a:p>
            <a:pPr/>
          </a:p>
        </p:txBody>
      </p:sp>
      <p:sp>
        <p:nvSpPr>
          <p:cNvPr id="441" name="Daire"/>
          <p:cNvSpPr/>
          <p:nvPr/>
        </p:nvSpPr>
        <p:spPr>
          <a:xfrm>
            <a:off x="4191000" y="3352800"/>
            <a:ext cx="179388" cy="179388"/>
          </a:xfrm>
          <a:prstGeom prst="ellipse">
            <a:avLst/>
          </a:prstGeom>
          <a:solidFill>
            <a:schemeClr val="accent2"/>
          </a:solidFill>
          <a:ln>
            <a:solidFill>
              <a:srgbClr val="000000"/>
            </a:solidFill>
          </a:ln>
        </p:spPr>
        <p:txBody>
          <a:bodyPr lIns="45719" rIns="45719" anchor="ctr"/>
          <a:lstStyle/>
          <a:p>
            <a:pPr/>
          </a:p>
        </p:txBody>
      </p:sp>
      <p:sp>
        <p:nvSpPr>
          <p:cNvPr id="442" name="Daire"/>
          <p:cNvSpPr/>
          <p:nvPr/>
        </p:nvSpPr>
        <p:spPr>
          <a:xfrm>
            <a:off x="4038600" y="2971800"/>
            <a:ext cx="179388" cy="179388"/>
          </a:xfrm>
          <a:prstGeom prst="ellipse">
            <a:avLst/>
          </a:prstGeom>
          <a:solidFill>
            <a:schemeClr val="accent2"/>
          </a:solidFill>
          <a:ln>
            <a:solidFill>
              <a:srgbClr val="000000"/>
            </a:solidFill>
          </a:ln>
        </p:spPr>
        <p:txBody>
          <a:bodyPr lIns="45719" rIns="45719" anchor="ctr"/>
          <a:lstStyle/>
          <a:p>
            <a:pPr/>
          </a:p>
        </p:txBody>
      </p:sp>
      <p:sp>
        <p:nvSpPr>
          <p:cNvPr id="443" name="Daire"/>
          <p:cNvSpPr/>
          <p:nvPr/>
        </p:nvSpPr>
        <p:spPr>
          <a:xfrm>
            <a:off x="3962400" y="2819400"/>
            <a:ext cx="179388" cy="179388"/>
          </a:xfrm>
          <a:prstGeom prst="ellipse">
            <a:avLst/>
          </a:prstGeom>
          <a:solidFill>
            <a:srgbClr val="FF0000"/>
          </a:solidFill>
          <a:ln>
            <a:solidFill>
              <a:srgbClr val="000000"/>
            </a:solidFill>
          </a:ln>
        </p:spPr>
        <p:txBody>
          <a:bodyPr lIns="45719" rIns="45719" anchor="ctr"/>
          <a:lstStyle/>
          <a:p>
            <a:pPr/>
          </a:p>
        </p:txBody>
      </p:sp>
      <p:sp>
        <p:nvSpPr>
          <p:cNvPr id="444" name="Daire"/>
          <p:cNvSpPr/>
          <p:nvPr/>
        </p:nvSpPr>
        <p:spPr>
          <a:xfrm>
            <a:off x="3962400" y="3124200"/>
            <a:ext cx="179388" cy="179388"/>
          </a:xfrm>
          <a:prstGeom prst="ellipse">
            <a:avLst/>
          </a:prstGeom>
          <a:solidFill>
            <a:srgbClr val="FF0000"/>
          </a:solidFill>
          <a:ln>
            <a:solidFill>
              <a:srgbClr val="000000"/>
            </a:solidFill>
          </a:ln>
        </p:spPr>
        <p:txBody>
          <a:bodyPr lIns="45719" rIns="45719" anchor="ctr"/>
          <a:lstStyle/>
          <a:p>
            <a:pPr/>
          </a:p>
        </p:txBody>
      </p:sp>
      <p:sp>
        <p:nvSpPr>
          <p:cNvPr id="445" name="Daire"/>
          <p:cNvSpPr/>
          <p:nvPr/>
        </p:nvSpPr>
        <p:spPr>
          <a:xfrm>
            <a:off x="4267200" y="3124200"/>
            <a:ext cx="179388" cy="179388"/>
          </a:xfrm>
          <a:prstGeom prst="ellipse">
            <a:avLst/>
          </a:prstGeom>
          <a:solidFill>
            <a:srgbClr val="FF0000"/>
          </a:solidFill>
          <a:ln>
            <a:solidFill>
              <a:srgbClr val="000000"/>
            </a:solidFill>
          </a:ln>
        </p:spPr>
        <p:txBody>
          <a:bodyPr lIns="45719" rIns="45719" anchor="ctr"/>
          <a:lstStyle/>
          <a:p>
            <a:pPr/>
          </a:p>
        </p:txBody>
      </p:sp>
      <p:sp>
        <p:nvSpPr>
          <p:cNvPr id="446" name="Daire"/>
          <p:cNvSpPr/>
          <p:nvPr/>
        </p:nvSpPr>
        <p:spPr>
          <a:xfrm>
            <a:off x="4191000" y="2895600"/>
            <a:ext cx="179388" cy="179388"/>
          </a:xfrm>
          <a:prstGeom prst="ellipse">
            <a:avLst/>
          </a:prstGeom>
          <a:solidFill>
            <a:schemeClr val="accent2"/>
          </a:solidFill>
          <a:ln>
            <a:solidFill>
              <a:srgbClr val="000000"/>
            </a:solidFill>
          </a:ln>
        </p:spPr>
        <p:txBody>
          <a:bodyPr lIns="45719" rIns="45719" anchor="ctr"/>
          <a:lstStyle/>
          <a:p>
            <a:pPr/>
          </a:p>
        </p:txBody>
      </p:sp>
      <p:sp>
        <p:nvSpPr>
          <p:cNvPr id="447" name="Daire"/>
          <p:cNvSpPr/>
          <p:nvPr/>
        </p:nvSpPr>
        <p:spPr>
          <a:xfrm>
            <a:off x="4114800" y="3200400"/>
            <a:ext cx="179388" cy="179388"/>
          </a:xfrm>
          <a:prstGeom prst="ellipse">
            <a:avLst/>
          </a:prstGeom>
          <a:solidFill>
            <a:schemeClr val="accent2"/>
          </a:solidFill>
          <a:ln>
            <a:solidFill>
              <a:srgbClr val="000000"/>
            </a:solidFill>
          </a:ln>
        </p:spPr>
        <p:txBody>
          <a:bodyPr lIns="45719" rIns="45719" anchor="ctr"/>
          <a:lstStyle/>
          <a:p>
            <a:pPr/>
          </a:p>
        </p:txBody>
      </p:sp>
      <p:sp>
        <p:nvSpPr>
          <p:cNvPr id="448" name="Daire"/>
          <p:cNvSpPr/>
          <p:nvPr/>
        </p:nvSpPr>
        <p:spPr>
          <a:xfrm>
            <a:off x="4114800" y="3276600"/>
            <a:ext cx="179388" cy="179388"/>
          </a:xfrm>
          <a:prstGeom prst="ellipse">
            <a:avLst/>
          </a:prstGeom>
          <a:solidFill>
            <a:srgbClr val="FF0000"/>
          </a:solidFill>
          <a:ln>
            <a:solidFill>
              <a:srgbClr val="000000"/>
            </a:solidFill>
          </a:ln>
        </p:spPr>
        <p:txBody>
          <a:bodyPr lIns="45719" rIns="45719" anchor="ctr"/>
          <a:lstStyle/>
          <a:p>
            <a:pPr/>
          </a:p>
        </p:txBody>
      </p:sp>
      <p:sp>
        <p:nvSpPr>
          <p:cNvPr id="449" name="Daire"/>
          <p:cNvSpPr/>
          <p:nvPr/>
        </p:nvSpPr>
        <p:spPr>
          <a:xfrm>
            <a:off x="4114800" y="2971800"/>
            <a:ext cx="179388" cy="179388"/>
          </a:xfrm>
          <a:prstGeom prst="ellipse">
            <a:avLst/>
          </a:prstGeom>
          <a:solidFill>
            <a:srgbClr val="FF0000"/>
          </a:solidFill>
          <a:ln>
            <a:solidFill>
              <a:srgbClr val="000000"/>
            </a:solidFill>
          </a:ln>
        </p:spPr>
        <p:txBody>
          <a:bodyPr lIns="45719" rIns="45719" anchor="ctr"/>
          <a:lstStyle/>
          <a:p>
            <a:pPr/>
          </a:p>
        </p:txBody>
      </p:sp>
      <p:sp>
        <p:nvSpPr>
          <p:cNvPr id="450" name="Daire"/>
          <p:cNvSpPr/>
          <p:nvPr/>
        </p:nvSpPr>
        <p:spPr>
          <a:xfrm>
            <a:off x="3962400" y="3429000"/>
            <a:ext cx="179388" cy="179388"/>
          </a:xfrm>
          <a:prstGeom prst="ellipse">
            <a:avLst/>
          </a:prstGeom>
          <a:solidFill>
            <a:schemeClr val="accent2"/>
          </a:solidFill>
          <a:ln>
            <a:solidFill>
              <a:srgbClr val="000000"/>
            </a:solidFill>
          </a:ln>
        </p:spPr>
        <p:txBody>
          <a:bodyPr lIns="45719" rIns="45719" anchor="ctr"/>
          <a:lstStyle/>
          <a:p>
            <a:pPr/>
          </a:p>
        </p:txBody>
      </p:sp>
      <p:sp>
        <p:nvSpPr>
          <p:cNvPr id="451" name="Daire"/>
          <p:cNvSpPr/>
          <p:nvPr/>
        </p:nvSpPr>
        <p:spPr>
          <a:xfrm>
            <a:off x="2590800" y="1676400"/>
            <a:ext cx="2879725" cy="2879725"/>
          </a:xfrm>
          <a:prstGeom prst="ellipse">
            <a:avLst/>
          </a:prstGeom>
          <a:ln>
            <a:solidFill>
              <a:srgbClr val="000000"/>
            </a:solidFill>
          </a:ln>
        </p:spPr>
        <p:txBody>
          <a:bodyPr lIns="45719" rIns="45719" anchor="ctr"/>
          <a:lstStyle/>
          <a:p>
            <a:pPr/>
          </a:p>
        </p:txBody>
      </p:sp>
      <p:sp>
        <p:nvSpPr>
          <p:cNvPr id="452" name="K"/>
          <p:cNvSpPr txBox="1"/>
          <p:nvPr/>
        </p:nvSpPr>
        <p:spPr>
          <a:xfrm>
            <a:off x="4449444" y="3429000"/>
            <a:ext cx="367349" cy="561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000"/>
            </a:lvl1pPr>
          </a:lstStyle>
          <a:p>
            <a:pPr/>
            <a:r>
              <a:t>K</a:t>
            </a:r>
          </a:p>
        </p:txBody>
      </p:sp>
      <p:sp>
        <p:nvSpPr>
          <p:cNvPr id="453" name="L"/>
          <p:cNvSpPr txBox="1"/>
          <p:nvPr/>
        </p:nvSpPr>
        <p:spPr>
          <a:xfrm>
            <a:off x="3535044" y="4233862"/>
            <a:ext cx="264318" cy="561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
            </a:lvl1pPr>
          </a:lstStyle>
          <a:p>
            <a:pPr/>
            <a:r>
              <a:t>L</a:t>
            </a:r>
          </a:p>
        </p:txBody>
      </p:sp>
      <p:sp>
        <p:nvSpPr>
          <p:cNvPr id="454" name="M"/>
          <p:cNvSpPr txBox="1"/>
          <p:nvPr/>
        </p:nvSpPr>
        <p:spPr>
          <a:xfrm>
            <a:off x="2696844" y="4386262"/>
            <a:ext cx="429889" cy="561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
            </a:lvl1pPr>
          </a:lstStyle>
          <a:p>
            <a:pPr/>
            <a:r>
              <a:t>M</a:t>
            </a:r>
          </a:p>
        </p:txBody>
      </p:sp>
      <p:sp>
        <p:nvSpPr>
          <p:cNvPr id="455" name="Daire"/>
          <p:cNvSpPr/>
          <p:nvPr/>
        </p:nvSpPr>
        <p:spPr>
          <a:xfrm>
            <a:off x="3962400" y="2362200"/>
            <a:ext cx="153988" cy="152400"/>
          </a:xfrm>
          <a:prstGeom prst="ellipse">
            <a:avLst/>
          </a:prstGeom>
          <a:solidFill>
            <a:srgbClr val="FFFFFF"/>
          </a:solidFill>
          <a:ln w="25400">
            <a:solidFill>
              <a:srgbClr val="000000"/>
            </a:solidFill>
            <a:prstDash val="sysDot"/>
          </a:ln>
        </p:spPr>
        <p:txBody>
          <a:bodyPr lIns="45719" rIns="45719" anchor="ctr"/>
          <a:lstStyle/>
          <a:p>
            <a:pPr/>
          </a:p>
        </p:txBody>
      </p:sp>
      <p:sp>
        <p:nvSpPr>
          <p:cNvPr id="456" name="Gelen  elektron hedef atomun yörünge elektronlarını birine çarparak onu yörüngesinden fırlatır. Böylece boş kalan yörüngeye daha üst yörüngelerden bir elektron gelerek yerleşir.  Bu arada iki yörünge enerjilerinin farkı kadar bir enerjiye sahip  foton ( "/>
          <p:cNvSpPr txBox="1"/>
          <p:nvPr/>
        </p:nvSpPr>
        <p:spPr>
          <a:xfrm>
            <a:off x="441007" y="5229225"/>
            <a:ext cx="8117524" cy="1615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2000">
                <a:latin typeface="Tahoma"/>
                <a:ea typeface="Tahoma"/>
                <a:cs typeface="Tahoma"/>
                <a:sym typeface="Tahoma"/>
              </a:defRPr>
            </a:lvl1pPr>
          </a:lstStyle>
          <a:p>
            <a:pPr/>
            <a:r>
              <a:t>Gelen  elektron hedef atomun yörünge elektronlarını birine çarparak onu yörüngesinden fırlatır. Böylece boş kalan yörüngeye daha üst yörüngelerden bir elektron gelerek yerleşir.  Bu arada iki yörünge enerjilerinin farkı kadar bir enerjiye sahip  foton ( Karakteristik X-Işını ) yayınlanır.  </a:t>
            </a:r>
          </a:p>
        </p:txBody>
      </p:sp>
      <p:sp>
        <p:nvSpPr>
          <p:cNvPr id="457" name="Daire"/>
          <p:cNvSpPr/>
          <p:nvPr/>
        </p:nvSpPr>
        <p:spPr>
          <a:xfrm>
            <a:off x="3962400" y="1600200"/>
            <a:ext cx="152400" cy="152400"/>
          </a:xfrm>
          <a:prstGeom prst="ellipse">
            <a:avLst/>
          </a:prstGeom>
          <a:solidFill>
            <a:srgbClr val="FFFFFF"/>
          </a:solidFill>
          <a:ln w="25400">
            <a:solidFill>
              <a:srgbClr val="000000"/>
            </a:solidFill>
            <a:prstDash val="sysDot"/>
          </a:ln>
        </p:spPr>
        <p:txBody>
          <a:bodyPr lIns="45719" rIns="45719" anchor="ctr"/>
          <a:lstStyle/>
          <a:p>
            <a:pPr/>
          </a:p>
        </p:txBody>
      </p:sp>
      <p:sp>
        <p:nvSpPr>
          <p:cNvPr id="458" name="Daire"/>
          <p:cNvSpPr/>
          <p:nvPr/>
        </p:nvSpPr>
        <p:spPr>
          <a:xfrm>
            <a:off x="3962400" y="1828800"/>
            <a:ext cx="153988" cy="152400"/>
          </a:xfrm>
          <a:prstGeom prst="ellipse">
            <a:avLst/>
          </a:prstGeom>
          <a:solidFill>
            <a:srgbClr val="000000"/>
          </a:solidFill>
          <a:ln>
            <a:solidFill>
              <a:srgbClr val="000000"/>
            </a:solidFill>
          </a:ln>
        </p:spPr>
        <p:txBody>
          <a:bodyPr lIns="45719" rIns="45719" anchor="ctr"/>
          <a:lstStyle/>
          <a:p>
            <a:pPr algn="ctr">
              <a:defRPr sz="2400">
                <a:solidFill>
                  <a:srgbClr val="FFFF00"/>
                </a:solidFill>
              </a:defRPr>
            </a:pPr>
          </a:p>
        </p:txBody>
      </p:sp>
      <p:sp>
        <p:nvSpPr>
          <p:cNvPr id="459" name="Daire"/>
          <p:cNvSpPr/>
          <p:nvPr/>
        </p:nvSpPr>
        <p:spPr>
          <a:xfrm>
            <a:off x="3962400" y="2133600"/>
            <a:ext cx="153988" cy="152400"/>
          </a:xfrm>
          <a:prstGeom prst="ellipse">
            <a:avLst/>
          </a:prstGeom>
          <a:solidFill>
            <a:srgbClr val="000000"/>
          </a:solidFill>
          <a:ln>
            <a:solidFill>
              <a:srgbClr val="000000"/>
            </a:solidFill>
          </a:ln>
        </p:spPr>
        <p:txBody>
          <a:bodyPr lIns="45719" rIns="45719" anchor="ctr"/>
          <a:lstStyle/>
          <a:p>
            <a:pPr algn="ctr">
              <a:defRPr sz="2400">
                <a:solidFill>
                  <a:srgbClr val="FFFF00"/>
                </a:solidFill>
              </a:defRPr>
            </a:pPr>
          </a:p>
        </p:txBody>
      </p:sp>
      <p:sp>
        <p:nvSpPr>
          <p:cNvPr id="460" name="Daire"/>
          <p:cNvSpPr/>
          <p:nvPr/>
        </p:nvSpPr>
        <p:spPr>
          <a:xfrm>
            <a:off x="3962400" y="2362200"/>
            <a:ext cx="153988" cy="152400"/>
          </a:xfrm>
          <a:prstGeom prst="ellipse">
            <a:avLst/>
          </a:prstGeom>
          <a:solidFill>
            <a:srgbClr val="000000"/>
          </a:solidFill>
          <a:ln>
            <a:solidFill>
              <a:srgbClr val="000000"/>
            </a:solidFill>
          </a:ln>
        </p:spPr>
        <p:txBody>
          <a:bodyPr lIns="45719" rIns="45719" anchor="ctr"/>
          <a:lstStyle/>
          <a:p>
            <a:pPr algn="ctr">
              <a:defRPr sz="2400">
                <a:solidFill>
                  <a:srgbClr val="FFFF00"/>
                </a:solidFill>
              </a:defRPr>
            </a:pPr>
          </a:p>
        </p:txBody>
      </p:sp>
      <p:sp>
        <p:nvSpPr>
          <p:cNvPr id="461" name="Çizgi"/>
          <p:cNvSpPr/>
          <p:nvPr/>
        </p:nvSpPr>
        <p:spPr>
          <a:xfrm>
            <a:off x="4038600" y="1752600"/>
            <a:ext cx="0" cy="533401"/>
          </a:xfrm>
          <a:prstGeom prst="line">
            <a:avLst/>
          </a:prstGeom>
          <a:ln>
            <a:solidFill>
              <a:srgbClr val="000000"/>
            </a:solidFill>
            <a:tailEnd type="triangle"/>
          </a:ln>
        </p:spPr>
        <p:txBody>
          <a:bodyPr lIns="45719" rIns="45719"/>
          <a:lstStyle/>
          <a:p>
            <a:pPr/>
          </a:p>
        </p:txBody>
      </p:sp>
      <p:sp>
        <p:nvSpPr>
          <p:cNvPr id="462" name="Çizgi"/>
          <p:cNvSpPr/>
          <p:nvPr/>
        </p:nvSpPr>
        <p:spPr>
          <a:xfrm rot="1320000">
            <a:off x="4208034" y="1877039"/>
            <a:ext cx="1729721" cy="6856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99" y="21372"/>
                  <a:pt x="853" y="20937"/>
                  <a:pt x="1165" y="20460"/>
                </a:cubicBezTo>
                <a:cubicBezTo>
                  <a:pt x="1478" y="19983"/>
                  <a:pt x="1492" y="19009"/>
                  <a:pt x="1847" y="18760"/>
                </a:cubicBezTo>
                <a:cubicBezTo>
                  <a:pt x="2203" y="18511"/>
                  <a:pt x="2942" y="19340"/>
                  <a:pt x="3283" y="18967"/>
                </a:cubicBezTo>
                <a:cubicBezTo>
                  <a:pt x="3624" y="18594"/>
                  <a:pt x="3553" y="16812"/>
                  <a:pt x="3922" y="16501"/>
                </a:cubicBezTo>
                <a:cubicBezTo>
                  <a:pt x="4292" y="16190"/>
                  <a:pt x="5102" y="17350"/>
                  <a:pt x="5485" y="17060"/>
                </a:cubicBezTo>
                <a:cubicBezTo>
                  <a:pt x="5869" y="16770"/>
                  <a:pt x="5855" y="15153"/>
                  <a:pt x="6267" y="14780"/>
                </a:cubicBezTo>
                <a:cubicBezTo>
                  <a:pt x="6679" y="14407"/>
                  <a:pt x="7461" y="15153"/>
                  <a:pt x="7958" y="14780"/>
                </a:cubicBezTo>
                <a:cubicBezTo>
                  <a:pt x="8455" y="14407"/>
                  <a:pt x="8782" y="12894"/>
                  <a:pt x="9251" y="12521"/>
                </a:cubicBezTo>
                <a:cubicBezTo>
                  <a:pt x="9720" y="12147"/>
                  <a:pt x="10431" y="12935"/>
                  <a:pt x="10814" y="12521"/>
                </a:cubicBezTo>
                <a:cubicBezTo>
                  <a:pt x="11198" y="12106"/>
                  <a:pt x="11212" y="10468"/>
                  <a:pt x="11596" y="10054"/>
                </a:cubicBezTo>
                <a:cubicBezTo>
                  <a:pt x="11979" y="9639"/>
                  <a:pt x="12775" y="10531"/>
                  <a:pt x="13145" y="10054"/>
                </a:cubicBezTo>
                <a:cubicBezTo>
                  <a:pt x="13514" y="9577"/>
                  <a:pt x="13457" y="7587"/>
                  <a:pt x="13798" y="7214"/>
                </a:cubicBezTo>
                <a:cubicBezTo>
                  <a:pt x="14139" y="6841"/>
                  <a:pt x="14907" y="8147"/>
                  <a:pt x="15234" y="7774"/>
                </a:cubicBezTo>
                <a:cubicBezTo>
                  <a:pt x="15561" y="7400"/>
                  <a:pt x="15333" y="5410"/>
                  <a:pt x="15745" y="4934"/>
                </a:cubicBezTo>
                <a:cubicBezTo>
                  <a:pt x="16157" y="4457"/>
                  <a:pt x="17280" y="5307"/>
                  <a:pt x="17692" y="4934"/>
                </a:cubicBezTo>
                <a:cubicBezTo>
                  <a:pt x="18104" y="4560"/>
                  <a:pt x="17848" y="3006"/>
                  <a:pt x="18218" y="2653"/>
                </a:cubicBezTo>
                <a:cubicBezTo>
                  <a:pt x="18587" y="2301"/>
                  <a:pt x="19568" y="3089"/>
                  <a:pt x="19909" y="2840"/>
                </a:cubicBezTo>
                <a:cubicBezTo>
                  <a:pt x="20250" y="2591"/>
                  <a:pt x="20008" y="1617"/>
                  <a:pt x="20293" y="1140"/>
                </a:cubicBezTo>
                <a:cubicBezTo>
                  <a:pt x="20577" y="663"/>
                  <a:pt x="21330" y="249"/>
                  <a:pt x="21600" y="0"/>
                </a:cubicBezTo>
              </a:path>
            </a:pathLst>
          </a:custGeom>
          <a:ln>
            <a:solidFill>
              <a:srgbClr val="000000"/>
            </a:solidFill>
            <a:headEnd type="oval"/>
            <a:tailEnd type="triangle"/>
          </a:ln>
        </p:spPr>
        <p:txBody>
          <a:bodyPr lIns="45719" rIns="45719"/>
          <a:lstStyle/>
          <a:p>
            <a:pPr>
              <a:defRPr>
                <a:latin typeface="Arial"/>
                <a:ea typeface="Arial"/>
                <a:cs typeface="Arial"/>
                <a:sym typeface="Arial"/>
              </a:defRPr>
            </a:pPr>
          </a:p>
        </p:txBody>
      </p:sp>
      <p:sp>
        <p:nvSpPr>
          <p:cNvPr id="463" name="hν = EK - EL"/>
          <p:cNvSpPr txBox="1"/>
          <p:nvPr/>
        </p:nvSpPr>
        <p:spPr>
          <a:xfrm>
            <a:off x="6217920" y="1981200"/>
            <a:ext cx="1017127" cy="43136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600">
                <a:solidFill>
                  <a:srgbClr val="FF0000"/>
                </a:solidFill>
              </a:defRPr>
            </a:pPr>
            <a:r>
              <a:t>hν</a:t>
            </a:r>
            <a:r>
              <a:rPr baseline="-30000"/>
              <a:t> </a:t>
            </a:r>
            <a:r>
              <a:t>= E</a:t>
            </a:r>
            <a:r>
              <a:rPr baseline="-30000"/>
              <a:t>K</a:t>
            </a:r>
            <a:r>
              <a:t> - E</a:t>
            </a:r>
            <a:r>
              <a:rPr baseline="-30000"/>
              <a:t>L</a:t>
            </a:r>
            <a:r>
              <a:rPr sz="2000"/>
              <a:t> </a:t>
            </a:r>
          </a:p>
        </p:txBody>
      </p:sp>
      <p:sp>
        <p:nvSpPr>
          <p:cNvPr id="464" name="Çizgi"/>
          <p:cNvSpPr/>
          <p:nvPr/>
        </p:nvSpPr>
        <p:spPr>
          <a:xfrm>
            <a:off x="4267200" y="1143000"/>
            <a:ext cx="0" cy="1295400"/>
          </a:xfrm>
          <a:prstGeom prst="line">
            <a:avLst/>
          </a:prstGeom>
          <a:ln>
            <a:solidFill>
              <a:srgbClr val="000000"/>
            </a:solidFill>
            <a:tailEnd type="triangle"/>
          </a:ln>
        </p:spPr>
        <p:txBody>
          <a:bodyPr lIns="45719" rIns="45719"/>
          <a:lstStyle/>
          <a:p>
            <a:pPr/>
          </a:p>
        </p:txBody>
      </p:sp>
      <p:sp>
        <p:nvSpPr>
          <p:cNvPr id="465" name="Çizgi"/>
          <p:cNvSpPr/>
          <p:nvPr/>
        </p:nvSpPr>
        <p:spPr>
          <a:xfrm rot="1320000">
            <a:off x="4399252" y="1459895"/>
            <a:ext cx="1583673" cy="6947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99" y="21372"/>
                  <a:pt x="853" y="20937"/>
                  <a:pt x="1165" y="20460"/>
                </a:cubicBezTo>
                <a:cubicBezTo>
                  <a:pt x="1478" y="19983"/>
                  <a:pt x="1492" y="19009"/>
                  <a:pt x="1847" y="18760"/>
                </a:cubicBezTo>
                <a:cubicBezTo>
                  <a:pt x="2203" y="18511"/>
                  <a:pt x="2942" y="19340"/>
                  <a:pt x="3283" y="18967"/>
                </a:cubicBezTo>
                <a:cubicBezTo>
                  <a:pt x="3624" y="18594"/>
                  <a:pt x="3553" y="16812"/>
                  <a:pt x="3922" y="16501"/>
                </a:cubicBezTo>
                <a:cubicBezTo>
                  <a:pt x="4292" y="16190"/>
                  <a:pt x="5102" y="17350"/>
                  <a:pt x="5485" y="17060"/>
                </a:cubicBezTo>
                <a:cubicBezTo>
                  <a:pt x="5869" y="16770"/>
                  <a:pt x="5855" y="15153"/>
                  <a:pt x="6267" y="14780"/>
                </a:cubicBezTo>
                <a:cubicBezTo>
                  <a:pt x="6679" y="14407"/>
                  <a:pt x="7461" y="15153"/>
                  <a:pt x="7958" y="14780"/>
                </a:cubicBezTo>
                <a:cubicBezTo>
                  <a:pt x="8455" y="14407"/>
                  <a:pt x="8782" y="12894"/>
                  <a:pt x="9251" y="12521"/>
                </a:cubicBezTo>
                <a:cubicBezTo>
                  <a:pt x="9720" y="12147"/>
                  <a:pt x="10431" y="12935"/>
                  <a:pt x="10814" y="12521"/>
                </a:cubicBezTo>
                <a:cubicBezTo>
                  <a:pt x="11198" y="12106"/>
                  <a:pt x="11212" y="10468"/>
                  <a:pt x="11596" y="10054"/>
                </a:cubicBezTo>
                <a:cubicBezTo>
                  <a:pt x="11979" y="9639"/>
                  <a:pt x="12775" y="10531"/>
                  <a:pt x="13145" y="10054"/>
                </a:cubicBezTo>
                <a:cubicBezTo>
                  <a:pt x="13514" y="9577"/>
                  <a:pt x="13457" y="7587"/>
                  <a:pt x="13798" y="7214"/>
                </a:cubicBezTo>
                <a:cubicBezTo>
                  <a:pt x="14139" y="6841"/>
                  <a:pt x="14907" y="8147"/>
                  <a:pt x="15234" y="7774"/>
                </a:cubicBezTo>
                <a:cubicBezTo>
                  <a:pt x="15561" y="7400"/>
                  <a:pt x="15333" y="5410"/>
                  <a:pt x="15745" y="4934"/>
                </a:cubicBezTo>
                <a:cubicBezTo>
                  <a:pt x="16157" y="4457"/>
                  <a:pt x="17280" y="5307"/>
                  <a:pt x="17692" y="4934"/>
                </a:cubicBezTo>
                <a:cubicBezTo>
                  <a:pt x="18104" y="4560"/>
                  <a:pt x="17848" y="3006"/>
                  <a:pt x="18218" y="2653"/>
                </a:cubicBezTo>
                <a:cubicBezTo>
                  <a:pt x="18587" y="2301"/>
                  <a:pt x="19568" y="3089"/>
                  <a:pt x="19909" y="2840"/>
                </a:cubicBezTo>
                <a:cubicBezTo>
                  <a:pt x="20250" y="2591"/>
                  <a:pt x="20008" y="1617"/>
                  <a:pt x="20293" y="1140"/>
                </a:cubicBezTo>
                <a:cubicBezTo>
                  <a:pt x="20577" y="663"/>
                  <a:pt x="21330" y="249"/>
                  <a:pt x="21600" y="0"/>
                </a:cubicBezTo>
              </a:path>
            </a:pathLst>
          </a:custGeom>
          <a:ln>
            <a:solidFill>
              <a:srgbClr val="000000"/>
            </a:solidFill>
            <a:headEnd type="oval"/>
            <a:tailEnd type="triangle"/>
          </a:ln>
        </p:spPr>
        <p:txBody>
          <a:bodyPr lIns="45719" rIns="45719"/>
          <a:lstStyle/>
          <a:p>
            <a:pPr>
              <a:defRPr>
                <a:latin typeface="Arial"/>
                <a:ea typeface="Arial"/>
                <a:cs typeface="Arial"/>
                <a:sym typeface="Arial"/>
              </a:defRPr>
            </a:pPr>
          </a:p>
        </p:txBody>
      </p:sp>
      <p:sp>
        <p:nvSpPr>
          <p:cNvPr id="466" name="hν = EK - EM"/>
          <p:cNvSpPr txBox="1"/>
          <p:nvPr/>
        </p:nvSpPr>
        <p:spPr>
          <a:xfrm>
            <a:off x="6217920" y="1600200"/>
            <a:ext cx="1297623" cy="3815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600">
                <a:solidFill>
                  <a:srgbClr val="FFFF66"/>
                </a:solidFill>
              </a:defRPr>
            </a:pPr>
            <a:r>
              <a:t>hν</a:t>
            </a:r>
            <a:r>
              <a:rPr baseline="-30000"/>
              <a:t> </a:t>
            </a:r>
            <a:r>
              <a:t>= E</a:t>
            </a:r>
            <a:r>
              <a:rPr baseline="-30000"/>
              <a:t>K</a:t>
            </a:r>
            <a:r>
              <a:t> - E</a:t>
            </a:r>
            <a:r>
              <a:rPr baseline="-30000"/>
              <a:t>M</a:t>
            </a:r>
            <a:r>
              <a:t> </a:t>
            </a:r>
          </a:p>
        </p:txBody>
      </p:sp>
      <p:sp>
        <p:nvSpPr>
          <p:cNvPr id="467" name="Çizgi"/>
          <p:cNvSpPr/>
          <p:nvPr/>
        </p:nvSpPr>
        <p:spPr>
          <a:xfrm>
            <a:off x="4495800" y="838200"/>
            <a:ext cx="0" cy="1676400"/>
          </a:xfrm>
          <a:prstGeom prst="line">
            <a:avLst/>
          </a:prstGeom>
          <a:ln>
            <a:solidFill>
              <a:srgbClr val="000000"/>
            </a:solidFill>
            <a:tailEnd type="triangle"/>
          </a:ln>
        </p:spPr>
        <p:txBody>
          <a:bodyPr lIns="45719" rIns="45719"/>
          <a:lstStyle/>
          <a:p>
            <a:pPr/>
          </a:p>
        </p:txBody>
      </p:sp>
      <p:sp>
        <p:nvSpPr>
          <p:cNvPr id="468" name="hν = EK - EN"/>
          <p:cNvSpPr txBox="1"/>
          <p:nvPr/>
        </p:nvSpPr>
        <p:spPr>
          <a:xfrm>
            <a:off x="6217920" y="990600"/>
            <a:ext cx="1297623" cy="3815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600">
                <a:solidFill>
                  <a:srgbClr val="1F497D"/>
                </a:solidFill>
              </a:defRPr>
            </a:pPr>
            <a:r>
              <a:t>hν</a:t>
            </a:r>
            <a:r>
              <a:rPr baseline="-30000"/>
              <a:t> </a:t>
            </a:r>
            <a:r>
              <a:t>= E</a:t>
            </a:r>
            <a:r>
              <a:rPr baseline="-30000"/>
              <a:t>K</a:t>
            </a:r>
            <a:r>
              <a:t> - E</a:t>
            </a:r>
            <a:r>
              <a:rPr baseline="-30000"/>
              <a:t>N</a:t>
            </a:r>
            <a:r>
              <a:t> </a:t>
            </a:r>
          </a:p>
        </p:txBody>
      </p:sp>
      <p:sp>
        <p:nvSpPr>
          <p:cNvPr id="469" name="Çizgi"/>
          <p:cNvSpPr/>
          <p:nvPr/>
        </p:nvSpPr>
        <p:spPr>
          <a:xfrm rot="1320000">
            <a:off x="4598928" y="940389"/>
            <a:ext cx="1344951" cy="5744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99" y="21372"/>
                  <a:pt x="853" y="20937"/>
                  <a:pt x="1165" y="20460"/>
                </a:cubicBezTo>
                <a:cubicBezTo>
                  <a:pt x="1478" y="19983"/>
                  <a:pt x="1492" y="19009"/>
                  <a:pt x="1847" y="18760"/>
                </a:cubicBezTo>
                <a:cubicBezTo>
                  <a:pt x="2203" y="18511"/>
                  <a:pt x="2942" y="19340"/>
                  <a:pt x="3283" y="18967"/>
                </a:cubicBezTo>
                <a:cubicBezTo>
                  <a:pt x="3624" y="18594"/>
                  <a:pt x="3553" y="16812"/>
                  <a:pt x="3922" y="16501"/>
                </a:cubicBezTo>
                <a:cubicBezTo>
                  <a:pt x="4292" y="16190"/>
                  <a:pt x="5102" y="17350"/>
                  <a:pt x="5485" y="17060"/>
                </a:cubicBezTo>
                <a:cubicBezTo>
                  <a:pt x="5869" y="16770"/>
                  <a:pt x="5855" y="15153"/>
                  <a:pt x="6267" y="14780"/>
                </a:cubicBezTo>
                <a:cubicBezTo>
                  <a:pt x="6679" y="14407"/>
                  <a:pt x="7461" y="15153"/>
                  <a:pt x="7958" y="14780"/>
                </a:cubicBezTo>
                <a:cubicBezTo>
                  <a:pt x="8455" y="14407"/>
                  <a:pt x="8782" y="12894"/>
                  <a:pt x="9251" y="12521"/>
                </a:cubicBezTo>
                <a:cubicBezTo>
                  <a:pt x="9720" y="12147"/>
                  <a:pt x="10431" y="12935"/>
                  <a:pt x="10814" y="12521"/>
                </a:cubicBezTo>
                <a:cubicBezTo>
                  <a:pt x="11198" y="12106"/>
                  <a:pt x="11212" y="10468"/>
                  <a:pt x="11596" y="10054"/>
                </a:cubicBezTo>
                <a:cubicBezTo>
                  <a:pt x="11979" y="9639"/>
                  <a:pt x="12775" y="10531"/>
                  <a:pt x="13145" y="10054"/>
                </a:cubicBezTo>
                <a:cubicBezTo>
                  <a:pt x="13514" y="9577"/>
                  <a:pt x="13457" y="7587"/>
                  <a:pt x="13798" y="7214"/>
                </a:cubicBezTo>
                <a:cubicBezTo>
                  <a:pt x="14139" y="6841"/>
                  <a:pt x="14907" y="8147"/>
                  <a:pt x="15234" y="7774"/>
                </a:cubicBezTo>
                <a:cubicBezTo>
                  <a:pt x="15561" y="7400"/>
                  <a:pt x="15333" y="5410"/>
                  <a:pt x="15745" y="4934"/>
                </a:cubicBezTo>
                <a:cubicBezTo>
                  <a:pt x="16157" y="4457"/>
                  <a:pt x="17280" y="5307"/>
                  <a:pt x="17692" y="4934"/>
                </a:cubicBezTo>
                <a:cubicBezTo>
                  <a:pt x="18104" y="4560"/>
                  <a:pt x="17848" y="3006"/>
                  <a:pt x="18218" y="2653"/>
                </a:cubicBezTo>
                <a:cubicBezTo>
                  <a:pt x="18587" y="2301"/>
                  <a:pt x="19568" y="3089"/>
                  <a:pt x="19909" y="2840"/>
                </a:cubicBezTo>
                <a:cubicBezTo>
                  <a:pt x="20250" y="2591"/>
                  <a:pt x="20008" y="1617"/>
                  <a:pt x="20293" y="1140"/>
                </a:cubicBezTo>
                <a:cubicBezTo>
                  <a:pt x="20577" y="663"/>
                  <a:pt x="21330" y="249"/>
                  <a:pt x="21600" y="0"/>
                </a:cubicBezTo>
              </a:path>
            </a:pathLst>
          </a:custGeom>
          <a:ln>
            <a:solidFill>
              <a:srgbClr val="000000"/>
            </a:solidFill>
            <a:headEnd type="oval"/>
            <a:tailEnd type="triangle"/>
          </a:ln>
        </p:spPr>
        <p:txBody>
          <a:bodyPr lIns="45719" rIns="45719"/>
          <a:lstStyle/>
          <a:p>
            <a:pPr>
              <a:defRPr>
                <a:latin typeface="Arial"/>
                <a:ea typeface="Arial"/>
                <a:cs typeface="Arial"/>
                <a:sym typeface="Aria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7"/>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458"/>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459"/>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460"/>
                                        </p:tgtEl>
                                        <p:attrNameLst>
                                          <p:attrName>style.visibility</p:attrName>
                                        </p:attrNameLst>
                                      </p:cBhvr>
                                      <p:to>
                                        <p:strVal val="visible"/>
                                      </p:to>
                                    </p:set>
                                  </p:childTnLst>
                                </p:cTn>
                              </p:par>
                            </p:childTnLst>
                          </p:cTn>
                        </p:par>
                        <p:par>
                          <p:cTn id="16" fill="hold">
                            <p:stCondLst>
                              <p:cond delay="0"/>
                            </p:stCondLst>
                            <p:childTnLst>
                              <p:par>
                                <p:cTn id="17" presetClass="entr" nodeType="afterEffect" presetID="10" grpId="5" fill="hold">
                                  <p:stCondLst>
                                    <p:cond delay="0"/>
                                  </p:stCondLst>
                                  <p:iterate type="el" backwards="0">
                                    <p:tmAbs val="0"/>
                                  </p:iterate>
                                  <p:childTnLst>
                                    <p:set>
                                      <p:cBhvr>
                                        <p:cTn id="18" fill="hold"/>
                                        <p:tgtEl>
                                          <p:spTgt spid="461"/>
                                        </p:tgtEl>
                                        <p:attrNameLst>
                                          <p:attrName>style.visibility</p:attrName>
                                        </p:attrNameLst>
                                      </p:cBhvr>
                                      <p:to>
                                        <p:strVal val="visible"/>
                                      </p:to>
                                    </p:set>
                                    <p:animEffect filter="fade" transition="in">
                                      <p:cBhvr>
                                        <p:cTn id="19" dur="500"/>
                                        <p:tgtEl>
                                          <p:spTgt spid="461"/>
                                        </p:tgtEl>
                                      </p:cBhvr>
                                    </p:animEffect>
                                  </p:childTnLst>
                                </p:cTn>
                              </p:par>
                            </p:childTnLst>
                          </p:cTn>
                        </p:par>
                        <p:par>
                          <p:cTn id="20" fill="hold">
                            <p:stCondLst>
                              <p:cond delay="500"/>
                            </p:stCondLst>
                            <p:childTnLst>
                              <p:par>
                                <p:cTn id="21" presetClass="entr" nodeType="afterEffect" presetSubtype="8" presetID="22" grpId="6" fill="hold">
                                  <p:stCondLst>
                                    <p:cond delay="0"/>
                                  </p:stCondLst>
                                  <p:iterate type="el" backwards="0">
                                    <p:tmAbs val="0"/>
                                  </p:iterate>
                                  <p:childTnLst>
                                    <p:set>
                                      <p:cBhvr>
                                        <p:cTn id="22" fill="hold"/>
                                        <p:tgtEl>
                                          <p:spTgt spid="462"/>
                                        </p:tgtEl>
                                        <p:attrNameLst>
                                          <p:attrName>style.visibility</p:attrName>
                                        </p:attrNameLst>
                                      </p:cBhvr>
                                      <p:to>
                                        <p:strVal val="visible"/>
                                      </p:to>
                                    </p:set>
                                    <p:animEffect filter="wipe(left)" transition="in">
                                      <p:cBhvr>
                                        <p:cTn id="23" dur="500"/>
                                        <p:tgtEl>
                                          <p:spTgt spid="462"/>
                                        </p:tgtEl>
                                      </p:cBhvr>
                                    </p:animEffect>
                                  </p:childTnLst>
                                </p:cTn>
                              </p:par>
                            </p:childTnLst>
                          </p:cTn>
                        </p:par>
                        <p:par>
                          <p:cTn id="24" fill="hold">
                            <p:stCondLst>
                              <p:cond delay="1000"/>
                            </p:stCondLst>
                            <p:childTnLst>
                              <p:par>
                                <p:cTn id="25" presetClass="entr" nodeType="afterEffect" presetID="10" grpId="7" fill="hold">
                                  <p:stCondLst>
                                    <p:cond delay="0"/>
                                  </p:stCondLst>
                                  <p:iterate type="el" backwards="0">
                                    <p:tmAbs val="0"/>
                                  </p:iterate>
                                  <p:childTnLst>
                                    <p:set>
                                      <p:cBhvr>
                                        <p:cTn id="26" fill="hold"/>
                                        <p:tgtEl>
                                          <p:spTgt spid="463"/>
                                        </p:tgtEl>
                                        <p:attrNameLst>
                                          <p:attrName>style.visibility</p:attrName>
                                        </p:attrNameLst>
                                      </p:cBhvr>
                                      <p:to>
                                        <p:strVal val="visible"/>
                                      </p:to>
                                    </p:set>
                                    <p:animEffect filter="fade" transition="in">
                                      <p:cBhvr>
                                        <p:cTn id="27" dur="500"/>
                                        <p:tgtEl>
                                          <p:spTgt spid="463"/>
                                        </p:tgtEl>
                                      </p:cBhvr>
                                    </p:animEffect>
                                  </p:childTnLst>
                                </p:cTn>
                              </p:par>
                            </p:childTnLst>
                          </p:cTn>
                        </p:par>
                        <p:par>
                          <p:cTn id="28" fill="hold">
                            <p:stCondLst>
                              <p:cond delay="1500"/>
                            </p:stCondLst>
                            <p:childTnLst>
                              <p:par>
                                <p:cTn id="29" presetClass="entr" nodeType="afterEffect" presetID="10" grpId="8" fill="hold">
                                  <p:stCondLst>
                                    <p:cond delay="3000"/>
                                  </p:stCondLst>
                                  <p:iterate type="el" backwards="0">
                                    <p:tmAbs val="0"/>
                                  </p:iterate>
                                  <p:childTnLst>
                                    <p:set>
                                      <p:cBhvr>
                                        <p:cTn id="30" fill="hold"/>
                                        <p:tgtEl>
                                          <p:spTgt spid="464"/>
                                        </p:tgtEl>
                                        <p:attrNameLst>
                                          <p:attrName>style.visibility</p:attrName>
                                        </p:attrNameLst>
                                      </p:cBhvr>
                                      <p:to>
                                        <p:strVal val="visible"/>
                                      </p:to>
                                    </p:set>
                                    <p:animEffect filter="fade" transition="in">
                                      <p:cBhvr>
                                        <p:cTn id="31" dur="500"/>
                                        <p:tgtEl>
                                          <p:spTgt spid="464"/>
                                        </p:tgtEl>
                                      </p:cBhvr>
                                    </p:animEffect>
                                  </p:childTnLst>
                                </p:cTn>
                              </p:par>
                            </p:childTnLst>
                          </p:cTn>
                        </p:par>
                        <p:par>
                          <p:cTn id="32" fill="hold">
                            <p:stCondLst>
                              <p:cond delay="5000"/>
                            </p:stCondLst>
                            <p:childTnLst>
                              <p:par>
                                <p:cTn id="33" presetClass="entr" nodeType="afterEffect" presetSubtype="8" presetID="22" grpId="9" fill="hold">
                                  <p:stCondLst>
                                    <p:cond delay="0"/>
                                  </p:stCondLst>
                                  <p:iterate type="el" backwards="0">
                                    <p:tmAbs val="0"/>
                                  </p:iterate>
                                  <p:childTnLst>
                                    <p:set>
                                      <p:cBhvr>
                                        <p:cTn id="34" fill="hold"/>
                                        <p:tgtEl>
                                          <p:spTgt spid="465"/>
                                        </p:tgtEl>
                                        <p:attrNameLst>
                                          <p:attrName>style.visibility</p:attrName>
                                        </p:attrNameLst>
                                      </p:cBhvr>
                                      <p:to>
                                        <p:strVal val="visible"/>
                                      </p:to>
                                    </p:set>
                                    <p:animEffect filter="wipe(left)" transition="in">
                                      <p:cBhvr>
                                        <p:cTn id="35" dur="500"/>
                                        <p:tgtEl>
                                          <p:spTgt spid="465"/>
                                        </p:tgtEl>
                                      </p:cBhvr>
                                    </p:animEffect>
                                  </p:childTnLst>
                                </p:cTn>
                              </p:par>
                            </p:childTnLst>
                          </p:cTn>
                        </p:par>
                        <p:par>
                          <p:cTn id="36" fill="hold">
                            <p:stCondLst>
                              <p:cond delay="5500"/>
                            </p:stCondLst>
                            <p:childTnLst>
                              <p:par>
                                <p:cTn id="37" presetClass="entr" nodeType="afterEffect" presetID="10" grpId="10" fill="hold">
                                  <p:stCondLst>
                                    <p:cond delay="0"/>
                                  </p:stCondLst>
                                  <p:iterate type="el" backwards="0">
                                    <p:tmAbs val="0"/>
                                  </p:iterate>
                                  <p:childTnLst>
                                    <p:set>
                                      <p:cBhvr>
                                        <p:cTn id="38" fill="hold"/>
                                        <p:tgtEl>
                                          <p:spTgt spid="466"/>
                                        </p:tgtEl>
                                        <p:attrNameLst>
                                          <p:attrName>style.visibility</p:attrName>
                                        </p:attrNameLst>
                                      </p:cBhvr>
                                      <p:to>
                                        <p:strVal val="visible"/>
                                      </p:to>
                                    </p:set>
                                    <p:animEffect filter="fade" transition="in">
                                      <p:cBhvr>
                                        <p:cTn id="39" dur="500"/>
                                        <p:tgtEl>
                                          <p:spTgt spid="466"/>
                                        </p:tgtEl>
                                      </p:cBhvr>
                                    </p:animEffect>
                                  </p:childTnLst>
                                </p:cTn>
                              </p:par>
                            </p:childTnLst>
                          </p:cTn>
                        </p:par>
                        <p:par>
                          <p:cTn id="40" fill="hold">
                            <p:stCondLst>
                              <p:cond delay="6000"/>
                            </p:stCondLst>
                            <p:childTnLst>
                              <p:par>
                                <p:cTn id="41" presetClass="entr" nodeType="afterEffect" presetID="10" grpId="11" fill="hold">
                                  <p:stCondLst>
                                    <p:cond delay="0"/>
                                  </p:stCondLst>
                                  <p:iterate type="el" backwards="0">
                                    <p:tmAbs val="0"/>
                                  </p:iterate>
                                  <p:childTnLst>
                                    <p:set>
                                      <p:cBhvr>
                                        <p:cTn id="42" fill="hold"/>
                                        <p:tgtEl>
                                          <p:spTgt spid="467"/>
                                        </p:tgtEl>
                                        <p:attrNameLst>
                                          <p:attrName>style.visibility</p:attrName>
                                        </p:attrNameLst>
                                      </p:cBhvr>
                                      <p:to>
                                        <p:strVal val="visible"/>
                                      </p:to>
                                    </p:set>
                                    <p:animEffect filter="fade" transition="in">
                                      <p:cBhvr>
                                        <p:cTn id="43" dur="500"/>
                                        <p:tgtEl>
                                          <p:spTgt spid="467"/>
                                        </p:tgtEl>
                                      </p:cBhvr>
                                    </p:animEffect>
                                  </p:childTnLst>
                                </p:cTn>
                              </p:par>
                            </p:childTnLst>
                          </p:cTn>
                        </p:par>
                        <p:par>
                          <p:cTn id="44" fill="hold">
                            <p:stCondLst>
                              <p:cond delay="6500"/>
                            </p:stCondLst>
                            <p:childTnLst>
                              <p:par>
                                <p:cTn id="45" presetClass="entr" nodeType="afterEffect" presetSubtype="8" presetID="22" grpId="12" fill="hold">
                                  <p:stCondLst>
                                    <p:cond delay="0"/>
                                  </p:stCondLst>
                                  <p:iterate type="el" backwards="0">
                                    <p:tmAbs val="0"/>
                                  </p:iterate>
                                  <p:childTnLst>
                                    <p:set>
                                      <p:cBhvr>
                                        <p:cTn id="46" fill="hold"/>
                                        <p:tgtEl>
                                          <p:spTgt spid="469"/>
                                        </p:tgtEl>
                                        <p:attrNameLst>
                                          <p:attrName>style.visibility</p:attrName>
                                        </p:attrNameLst>
                                      </p:cBhvr>
                                      <p:to>
                                        <p:strVal val="visible"/>
                                      </p:to>
                                    </p:set>
                                    <p:animEffect filter="wipe(left)" transition="in">
                                      <p:cBhvr>
                                        <p:cTn id="47" dur="500"/>
                                        <p:tgtEl>
                                          <p:spTgt spid="469"/>
                                        </p:tgtEl>
                                      </p:cBhvr>
                                    </p:animEffect>
                                  </p:childTnLst>
                                </p:cTn>
                              </p:par>
                            </p:childTnLst>
                          </p:cTn>
                        </p:par>
                        <p:par>
                          <p:cTn id="48" fill="hold">
                            <p:stCondLst>
                              <p:cond delay="7000"/>
                            </p:stCondLst>
                            <p:childTnLst>
                              <p:par>
                                <p:cTn id="49" presetClass="entr" nodeType="afterEffect" presetID="10" grpId="13" fill="hold">
                                  <p:stCondLst>
                                    <p:cond delay="0"/>
                                  </p:stCondLst>
                                  <p:iterate type="el" backwards="0">
                                    <p:tmAbs val="0"/>
                                  </p:iterate>
                                  <p:childTnLst>
                                    <p:set>
                                      <p:cBhvr>
                                        <p:cTn id="50" fill="hold"/>
                                        <p:tgtEl>
                                          <p:spTgt spid="468"/>
                                        </p:tgtEl>
                                        <p:attrNameLst>
                                          <p:attrName>style.visibility</p:attrName>
                                        </p:attrNameLst>
                                      </p:cBhvr>
                                      <p:to>
                                        <p:strVal val="visible"/>
                                      </p:to>
                                    </p:set>
                                    <p:animEffect filter="fade" transition="in">
                                      <p:cBhvr>
                                        <p:cTn id="51" dur="500"/>
                                        <p:tgtEl>
                                          <p:spTgt spid="4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0" grpId="4"/>
      <p:bldP build="whole" bldLvl="1" animBg="1" rev="0" advAuto="0" spid="463" grpId="7"/>
      <p:bldP build="whole" bldLvl="1" animBg="1" rev="0" advAuto="0" spid="458" grpId="2"/>
      <p:bldP build="whole" bldLvl="1" animBg="1" rev="0" advAuto="0" spid="461" grpId="5"/>
      <p:bldP build="whole" bldLvl="1" animBg="1" rev="0" advAuto="0" spid="468" grpId="13"/>
      <p:bldP build="whole" bldLvl="1" animBg="1" rev="0" advAuto="0" spid="469" grpId="12"/>
      <p:bldP build="whole" bldLvl="1" animBg="1" rev="0" advAuto="0" spid="466" grpId="10"/>
      <p:bldP build="whole" bldLvl="1" animBg="1" rev="0" advAuto="0" spid="464" grpId="8"/>
      <p:bldP build="whole" bldLvl="1" animBg="1" rev="0" advAuto="0" spid="465" grpId="9"/>
      <p:bldP build="whole" bldLvl="1" animBg="1" rev="0" advAuto="0" spid="467" grpId="11"/>
      <p:bldP build="whole" bldLvl="1" animBg="1" rev="0" advAuto="0" spid="459" grpId="3"/>
      <p:bldP build="whole" bldLvl="1" animBg="1" rev="0" advAuto="0" spid="462" grpId="6"/>
      <p:bldP build="whole" bldLvl="1" animBg="1" rev="0" advAuto="0" spid="457" grpId="1"/>
    </p:bldLst>
  </p:timing>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X-ışını Spectrumu"/>
          <p:cNvSpPr txBox="1"/>
          <p:nvPr/>
        </p:nvSpPr>
        <p:spPr>
          <a:xfrm>
            <a:off x="730249" y="300036"/>
            <a:ext cx="7680327" cy="561977"/>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nchor="b">
            <a:spAutoFit/>
          </a:bodyPr>
          <a:lstStyle>
            <a:lvl1pPr algn="ctr">
              <a:defRPr b="1" sz="3000">
                <a:solidFill>
                  <a:srgbClr val="1F497D"/>
                </a:solidFill>
              </a:defRPr>
            </a:lvl1pPr>
          </a:lstStyle>
          <a:p>
            <a:pPr/>
            <a:r>
              <a:t>X-ışını Spectrumu</a:t>
            </a:r>
          </a:p>
        </p:txBody>
      </p:sp>
      <p:sp>
        <p:nvSpPr>
          <p:cNvPr id="472" name="Foton Enerjisi (keV)"/>
          <p:cNvSpPr txBox="1"/>
          <p:nvPr/>
        </p:nvSpPr>
        <p:spPr>
          <a:xfrm>
            <a:off x="3532187" y="5868987"/>
            <a:ext cx="1898416" cy="371477"/>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p>
            <a:pPr/>
            <a:r>
              <a:t>F</a:t>
            </a:r>
            <a:r>
              <a:t>oton Ener</a:t>
            </a:r>
            <a:r>
              <a:t>jisi</a:t>
            </a:r>
            <a:r>
              <a:t> (keV)</a:t>
            </a:r>
          </a:p>
        </p:txBody>
      </p:sp>
      <p:grpSp>
        <p:nvGrpSpPr>
          <p:cNvPr id="495" name="Grup"/>
          <p:cNvGrpSpPr/>
          <p:nvPr/>
        </p:nvGrpSpPr>
        <p:grpSpPr>
          <a:xfrm>
            <a:off x="827087" y="1412875"/>
            <a:ext cx="6937376" cy="4379913"/>
            <a:chOff x="0" y="0"/>
            <a:chExt cx="6937375" cy="4379912"/>
          </a:xfrm>
        </p:grpSpPr>
        <p:sp>
          <p:nvSpPr>
            <p:cNvPr id="473" name="Dikdörtgen"/>
            <p:cNvSpPr/>
            <p:nvPr/>
          </p:nvSpPr>
          <p:spPr>
            <a:xfrm>
              <a:off x="663574" y="0"/>
              <a:ext cx="6273802" cy="4189482"/>
            </a:xfrm>
            <a:prstGeom prst="rect">
              <a:avLst/>
            </a:prstGeom>
            <a:noFill/>
            <a:ln w="50800" cap="flat">
              <a:solidFill>
                <a:srgbClr val="000000"/>
              </a:solidFill>
              <a:prstDash val="solid"/>
              <a:round/>
            </a:ln>
            <a:effectLst/>
          </p:spPr>
          <p:txBody>
            <a:bodyPr wrap="square" lIns="45719" tIns="45719" rIns="45719" bIns="45719" numCol="1" anchor="ctr">
              <a:noAutofit/>
            </a:bodyPr>
            <a:lstStyle/>
            <a:p>
              <a:pPr/>
            </a:p>
          </p:txBody>
        </p:sp>
        <p:grpSp>
          <p:nvGrpSpPr>
            <p:cNvPr id="479" name="Grup"/>
            <p:cNvGrpSpPr/>
            <p:nvPr/>
          </p:nvGrpSpPr>
          <p:grpSpPr>
            <a:xfrm>
              <a:off x="1171575" y="4053459"/>
              <a:ext cx="1828800" cy="326454"/>
              <a:chOff x="0" y="0"/>
              <a:chExt cx="1828800" cy="326453"/>
            </a:xfrm>
          </p:grpSpPr>
          <p:sp>
            <p:nvSpPr>
              <p:cNvPr id="474" name="Çizgi"/>
              <p:cNvSpPr/>
              <p:nvPr/>
            </p:nvSpPr>
            <p:spPr>
              <a:xfrm flipV="1">
                <a:off x="-1" y="-1"/>
                <a:ext cx="2" cy="32645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75" name="Çizgi"/>
              <p:cNvSpPr/>
              <p:nvPr/>
            </p:nvSpPr>
            <p:spPr>
              <a:xfrm flipV="1">
                <a:off x="457200" y="-1"/>
                <a:ext cx="0" cy="32645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76" name="Çizgi"/>
              <p:cNvSpPr/>
              <p:nvPr/>
            </p:nvSpPr>
            <p:spPr>
              <a:xfrm flipV="1">
                <a:off x="914400" y="-1"/>
                <a:ext cx="0" cy="32645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77" name="Çizgi"/>
              <p:cNvSpPr/>
              <p:nvPr/>
            </p:nvSpPr>
            <p:spPr>
              <a:xfrm flipV="1">
                <a:off x="1371600" y="-1"/>
                <a:ext cx="0" cy="32645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78" name="Çizgi"/>
              <p:cNvSpPr/>
              <p:nvPr/>
            </p:nvSpPr>
            <p:spPr>
              <a:xfrm flipV="1">
                <a:off x="1828800" y="-1"/>
                <a:ext cx="0" cy="32645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grpSp>
        <p:grpSp>
          <p:nvGrpSpPr>
            <p:cNvPr id="485" name="Grup"/>
            <p:cNvGrpSpPr/>
            <p:nvPr/>
          </p:nvGrpSpPr>
          <p:grpSpPr>
            <a:xfrm>
              <a:off x="3457575" y="4053459"/>
              <a:ext cx="1828800" cy="326454"/>
              <a:chOff x="0" y="0"/>
              <a:chExt cx="1828800" cy="326453"/>
            </a:xfrm>
          </p:grpSpPr>
          <p:sp>
            <p:nvSpPr>
              <p:cNvPr id="480" name="Çizgi"/>
              <p:cNvSpPr/>
              <p:nvPr/>
            </p:nvSpPr>
            <p:spPr>
              <a:xfrm flipV="1">
                <a:off x="-1" y="-1"/>
                <a:ext cx="2" cy="32645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81" name="Çizgi"/>
              <p:cNvSpPr/>
              <p:nvPr/>
            </p:nvSpPr>
            <p:spPr>
              <a:xfrm flipV="1">
                <a:off x="457200" y="-1"/>
                <a:ext cx="0" cy="32645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82" name="Çizgi"/>
              <p:cNvSpPr/>
              <p:nvPr/>
            </p:nvSpPr>
            <p:spPr>
              <a:xfrm flipV="1">
                <a:off x="914400" y="-1"/>
                <a:ext cx="0" cy="32645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83" name="Çizgi"/>
              <p:cNvSpPr/>
              <p:nvPr/>
            </p:nvSpPr>
            <p:spPr>
              <a:xfrm flipV="1">
                <a:off x="1371600" y="-1"/>
                <a:ext cx="0" cy="32645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84" name="Çizgi"/>
              <p:cNvSpPr/>
              <p:nvPr/>
            </p:nvSpPr>
            <p:spPr>
              <a:xfrm flipV="1">
                <a:off x="1828800" y="-1"/>
                <a:ext cx="0" cy="32645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grpSp>
        <p:grpSp>
          <p:nvGrpSpPr>
            <p:cNvPr id="491" name="Grup"/>
            <p:cNvGrpSpPr/>
            <p:nvPr/>
          </p:nvGrpSpPr>
          <p:grpSpPr>
            <a:xfrm>
              <a:off x="4829175" y="4053459"/>
              <a:ext cx="1828800" cy="326454"/>
              <a:chOff x="0" y="0"/>
              <a:chExt cx="1828800" cy="326453"/>
            </a:xfrm>
          </p:grpSpPr>
          <p:sp>
            <p:nvSpPr>
              <p:cNvPr id="486" name="Çizgi"/>
              <p:cNvSpPr/>
              <p:nvPr/>
            </p:nvSpPr>
            <p:spPr>
              <a:xfrm flipV="1">
                <a:off x="-1" y="-1"/>
                <a:ext cx="2" cy="32645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87" name="Çizgi"/>
              <p:cNvSpPr/>
              <p:nvPr/>
            </p:nvSpPr>
            <p:spPr>
              <a:xfrm flipV="1">
                <a:off x="457200" y="-1"/>
                <a:ext cx="0" cy="32645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88" name="Çizgi"/>
              <p:cNvSpPr/>
              <p:nvPr/>
            </p:nvSpPr>
            <p:spPr>
              <a:xfrm flipV="1">
                <a:off x="914400" y="-1"/>
                <a:ext cx="0" cy="32645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89" name="Çizgi"/>
              <p:cNvSpPr/>
              <p:nvPr/>
            </p:nvSpPr>
            <p:spPr>
              <a:xfrm flipV="1">
                <a:off x="1371600" y="-1"/>
                <a:ext cx="0" cy="32645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90" name="Çizgi"/>
              <p:cNvSpPr/>
              <p:nvPr/>
            </p:nvSpPr>
            <p:spPr>
              <a:xfrm flipV="1">
                <a:off x="1828800" y="-1"/>
                <a:ext cx="0" cy="32645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grpSp>
        <p:sp>
          <p:nvSpPr>
            <p:cNvPr id="492" name="Relatif Output"/>
            <p:cNvSpPr txBox="1"/>
            <p:nvPr/>
          </p:nvSpPr>
          <p:spPr>
            <a:xfrm rot="16200000">
              <a:off x="-521141" y="2021528"/>
              <a:ext cx="1413758" cy="371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6037" tIns="46037" rIns="46037" bIns="46037" numCol="1" anchor="t">
              <a:spAutoFit/>
            </a:bodyPr>
            <a:lstStyle/>
            <a:p>
              <a:pPr/>
              <a:r>
                <a:t>Relatif Output</a:t>
              </a:r>
            </a:p>
          </p:txBody>
        </p:sp>
        <p:sp>
          <p:nvSpPr>
            <p:cNvPr id="493" name="Çizgi"/>
            <p:cNvSpPr/>
            <p:nvPr/>
          </p:nvSpPr>
          <p:spPr>
            <a:xfrm>
              <a:off x="1536700" y="788928"/>
              <a:ext cx="4648200" cy="34277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6997" y="16971"/>
                  </a:lnTo>
                  <a:lnTo>
                    <a:pt x="14872" y="14400"/>
                  </a:lnTo>
                  <a:lnTo>
                    <a:pt x="13810" y="0"/>
                  </a:lnTo>
                  <a:lnTo>
                    <a:pt x="13456" y="13886"/>
                  </a:lnTo>
                  <a:lnTo>
                    <a:pt x="9915" y="8743"/>
                  </a:lnTo>
                  <a:lnTo>
                    <a:pt x="6020" y="6171"/>
                  </a:lnTo>
                  <a:lnTo>
                    <a:pt x="3895" y="7714"/>
                  </a:lnTo>
                  <a:lnTo>
                    <a:pt x="1770" y="10800"/>
                  </a:lnTo>
                  <a:lnTo>
                    <a:pt x="354" y="17486"/>
                  </a:lnTo>
                  <a:lnTo>
                    <a:pt x="0" y="21600"/>
                  </a:lnTo>
                </a:path>
              </a:pathLst>
            </a:custGeom>
            <a:noFill/>
            <a:ln w="50800" cap="rnd">
              <a:solidFill>
                <a:srgbClr val="25FF14"/>
              </a:solidFill>
              <a:prstDash val="solid"/>
              <a:round/>
            </a:ln>
            <a:effectLst/>
          </p:spPr>
          <p:txBody>
            <a:bodyPr wrap="square" lIns="45719" tIns="45719" rIns="45719" bIns="45719" numCol="1" anchor="t">
              <a:noAutofit/>
            </a:bodyPr>
            <a:lstStyle/>
            <a:p>
              <a:pPr>
                <a:defRPr>
                  <a:latin typeface="Arial"/>
                  <a:ea typeface="Arial"/>
                  <a:cs typeface="Arial"/>
                  <a:sym typeface="Arial"/>
                </a:defRPr>
              </a:pPr>
            </a:p>
          </p:txBody>
        </p:sp>
        <p:sp>
          <p:nvSpPr>
            <p:cNvPr id="494" name="Karakteristik X-Işını Piki"/>
            <p:cNvSpPr txBox="1"/>
            <p:nvPr/>
          </p:nvSpPr>
          <p:spPr>
            <a:xfrm>
              <a:off x="3852862" y="200632"/>
              <a:ext cx="2475360" cy="3968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6037" tIns="46037" rIns="46037" bIns="46037" numCol="1" anchor="t">
              <a:spAutoFit/>
            </a:bodyPr>
            <a:lstStyle/>
            <a:p>
              <a:pPr>
                <a:defRPr sz="2000"/>
              </a:pPr>
              <a:r>
                <a:t>Karakteristik</a:t>
              </a:r>
              <a:r>
                <a:t> </a:t>
              </a:r>
              <a:r>
                <a:t>X-Işını </a:t>
              </a:r>
              <a:r>
                <a:t>P</a:t>
              </a:r>
              <a:r>
                <a:t>i</a:t>
              </a:r>
              <a:r>
                <a:t>k</a:t>
              </a:r>
              <a:r>
                <a:t>i</a:t>
              </a:r>
            </a:p>
          </p:txBody>
        </p:sp>
      </p:grpSp>
      <p:sp>
        <p:nvSpPr>
          <p:cNvPr id="496" name="Bremss Işınları"/>
          <p:cNvSpPr txBox="1"/>
          <p:nvPr/>
        </p:nvSpPr>
        <p:spPr>
          <a:xfrm>
            <a:off x="2788919" y="4316412"/>
            <a:ext cx="1594779"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vl1pPr>
          </a:lstStyle>
          <a:p>
            <a:pPr/>
            <a:r>
              <a:t>Bremss Işınları</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 name="izotop, aynı Z, farklı A’ya sahip atomlardır…"/>
          <p:cNvSpPr txBox="1"/>
          <p:nvPr>
            <p:ph type="body" sz="half" idx="4294967295"/>
          </p:nvPr>
        </p:nvSpPr>
        <p:spPr>
          <a:xfrm>
            <a:off x="250825" y="1600200"/>
            <a:ext cx="4244975" cy="4525963"/>
          </a:xfrm>
          <a:prstGeom prst="rect">
            <a:avLst/>
          </a:prstGeom>
        </p:spPr>
        <p:txBody>
          <a:bodyPr>
            <a:normAutofit fontScale="100000" lnSpcReduction="0"/>
          </a:bodyPr>
          <a:lstStyle/>
          <a:p>
            <a:pPr marL="332613" indent="-332613" algn="just" defTabSz="886968">
              <a:lnSpc>
                <a:spcPct val="80000"/>
              </a:lnSpc>
              <a:spcBef>
                <a:spcPts val="500"/>
              </a:spcBef>
              <a:buChar char="•"/>
              <a:defRPr sz="2328" u="sng">
                <a:latin typeface="Tahoma Bold"/>
                <a:ea typeface="Tahoma Bold"/>
                <a:cs typeface="Tahoma Bold"/>
                <a:sym typeface="Tahoma Bold"/>
              </a:defRPr>
            </a:pPr>
            <a:r>
              <a:t>izotop</a:t>
            </a:r>
            <a:r>
              <a:rPr u="none"/>
              <a:t>, </a:t>
            </a:r>
            <a:r>
              <a:rPr u="none">
                <a:latin typeface="Tahoma"/>
                <a:ea typeface="Tahoma"/>
                <a:cs typeface="Tahoma"/>
                <a:sym typeface="Tahoma"/>
              </a:rPr>
              <a:t>aynı Z, farklı A’ya sahip atomlardır</a:t>
            </a:r>
          </a:p>
          <a:p>
            <a:pPr marL="332613" indent="-332613" algn="just" defTabSz="886968">
              <a:lnSpc>
                <a:spcPct val="80000"/>
              </a:lnSpc>
              <a:spcBef>
                <a:spcPts val="500"/>
              </a:spcBef>
              <a:buChar char="•"/>
              <a:defRPr sz="2328">
                <a:latin typeface="Tahoma Bold"/>
                <a:ea typeface="Tahoma Bold"/>
                <a:cs typeface="Tahoma Bold"/>
                <a:sym typeface="Tahoma Bold"/>
              </a:defRPr>
            </a:pPr>
            <a:r>
              <a:t> </a:t>
            </a:r>
            <a:r>
              <a:rPr u="sng"/>
              <a:t>izoton</a:t>
            </a:r>
            <a:r>
              <a:t>, </a:t>
            </a:r>
            <a:r>
              <a:rPr>
                <a:latin typeface="Tahoma"/>
                <a:ea typeface="Tahoma"/>
                <a:cs typeface="Tahoma"/>
                <a:sym typeface="Tahoma"/>
              </a:rPr>
              <a:t>A ve Z’leri farklı nötron sayıları eşit olan atomlardır</a:t>
            </a:r>
          </a:p>
          <a:p>
            <a:pPr marL="332613" indent="-332613" algn="just" defTabSz="886968">
              <a:lnSpc>
                <a:spcPct val="80000"/>
              </a:lnSpc>
              <a:spcBef>
                <a:spcPts val="500"/>
              </a:spcBef>
              <a:buChar char="•"/>
              <a:defRPr sz="2328">
                <a:latin typeface="Tahoma Bold"/>
                <a:ea typeface="Tahoma Bold"/>
                <a:cs typeface="Tahoma Bold"/>
                <a:sym typeface="Tahoma Bold"/>
              </a:defRPr>
            </a:pPr>
            <a:r>
              <a:t> </a:t>
            </a:r>
            <a:r>
              <a:rPr u="sng"/>
              <a:t>izomer</a:t>
            </a:r>
            <a:r>
              <a:t>, </a:t>
            </a:r>
            <a:r>
              <a:rPr>
                <a:latin typeface="Tahoma"/>
                <a:ea typeface="Tahoma"/>
                <a:cs typeface="Tahoma"/>
                <a:sym typeface="Tahoma"/>
              </a:rPr>
              <a:t>nötron ve proton sayısı aynı, ancak farklı nükleer enerji seviyeleri olan atomlardır</a:t>
            </a:r>
          </a:p>
          <a:p>
            <a:pPr marL="332613" indent="-332613" algn="just" defTabSz="886968">
              <a:lnSpc>
                <a:spcPct val="80000"/>
              </a:lnSpc>
              <a:spcBef>
                <a:spcPts val="500"/>
              </a:spcBef>
              <a:buChar char="•"/>
              <a:defRPr sz="2328" u="sng">
                <a:latin typeface="Tahoma Bold"/>
                <a:ea typeface="Tahoma Bold"/>
                <a:cs typeface="Tahoma Bold"/>
                <a:sym typeface="Tahoma Bold"/>
              </a:defRPr>
            </a:pPr>
            <a:r>
              <a:t>izobar</a:t>
            </a:r>
            <a:r>
              <a:rPr u="none"/>
              <a:t>, </a:t>
            </a:r>
            <a:r>
              <a:rPr u="none">
                <a:latin typeface="Tahoma"/>
                <a:ea typeface="Tahoma"/>
                <a:cs typeface="Tahoma"/>
                <a:sym typeface="Tahoma"/>
              </a:rPr>
              <a:t>aynı A, farklı Z’ye sahip atomlardır</a:t>
            </a:r>
          </a:p>
          <a:p>
            <a:pPr marL="332613" indent="-332613" defTabSz="886968">
              <a:lnSpc>
                <a:spcPct val="80000"/>
              </a:lnSpc>
              <a:spcBef>
                <a:spcPts val="1400"/>
              </a:spcBef>
              <a:buSzTx/>
              <a:buNone/>
              <a:defRPr sz="2328">
                <a:latin typeface="Tahoma Bold"/>
                <a:ea typeface="Tahoma Bold"/>
                <a:cs typeface="Tahoma Bold"/>
                <a:sym typeface="Tahoma Bold"/>
              </a:defRPr>
            </a:pPr>
            <a:r>
              <a:t>		   </a:t>
            </a:r>
            <a:r>
              <a:rPr baseline="102103"/>
              <a:t>A</a:t>
            </a:r>
            <a:r>
              <a:rPr baseline="-25587"/>
              <a:t>Z</a:t>
            </a:r>
            <a:r>
              <a:rPr sz="5917"/>
              <a:t>X</a:t>
            </a:r>
            <a:r>
              <a:rPr baseline="-25587"/>
              <a:t>N</a:t>
            </a:r>
          </a:p>
        </p:txBody>
      </p:sp>
      <p:pic>
        <p:nvPicPr>
          <p:cNvPr id="62" name="image.png" descr="image.png"/>
          <p:cNvPicPr>
            <a:picLocks noChangeAspect="1"/>
          </p:cNvPicPr>
          <p:nvPr/>
        </p:nvPicPr>
        <p:blipFill>
          <a:blip r:embed="rId2">
            <a:extLst/>
          </a:blip>
          <a:stretch>
            <a:fillRect/>
          </a:stretch>
        </p:blipFill>
        <p:spPr>
          <a:xfrm>
            <a:off x="4500562" y="333375"/>
            <a:ext cx="4392613" cy="604837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 name="Atom, bir elementin bütün özelliklerini taşıyan en küçük birimidir .…"/>
          <p:cNvSpPr txBox="1"/>
          <p:nvPr/>
        </p:nvSpPr>
        <p:spPr>
          <a:xfrm>
            <a:off x="729932" y="1365250"/>
            <a:ext cx="7684136" cy="44280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Font typeface="Arial"/>
              <a:buChar char="•"/>
              <a:defRPr b="1" sz="2800">
                <a:latin typeface="Times New Roman"/>
                <a:ea typeface="Times New Roman"/>
                <a:cs typeface="Times New Roman"/>
                <a:sym typeface="Times New Roman"/>
              </a:defRPr>
            </a:pPr>
            <a:r>
              <a:t> </a:t>
            </a:r>
            <a:r>
              <a:rPr b="0">
                <a:latin typeface="Tahoma Bold"/>
                <a:ea typeface="Tahoma Bold"/>
                <a:cs typeface="Tahoma Bold"/>
                <a:sym typeface="Tahoma Bold"/>
              </a:rPr>
              <a:t>Atom, bir elementin bütün özelliklerini taşıyan en küçük birimidir .</a:t>
            </a:r>
            <a:endParaRPr b="0">
              <a:latin typeface="Tahoma Bold"/>
              <a:ea typeface="Tahoma Bold"/>
              <a:cs typeface="Tahoma Bold"/>
              <a:sym typeface="Tahoma Bold"/>
            </a:endParaRPr>
          </a:p>
          <a:p>
            <a:pPr algn="just">
              <a:buSzPct val="100000"/>
              <a:buFont typeface="Arial"/>
              <a:buChar char="•"/>
              <a:defRPr sz="2800">
                <a:latin typeface="Tahoma Bold"/>
                <a:ea typeface="Tahoma Bold"/>
                <a:cs typeface="Tahoma Bold"/>
                <a:sym typeface="Tahoma Bold"/>
              </a:defRPr>
            </a:pPr>
          </a:p>
          <a:p>
            <a:pPr algn="just">
              <a:buSzPct val="100000"/>
              <a:buFont typeface="Arial"/>
              <a:buChar char="•"/>
              <a:defRPr sz="2800">
                <a:latin typeface="Tahoma Bold"/>
                <a:ea typeface="Tahoma Bold"/>
                <a:cs typeface="Tahoma Bold"/>
                <a:sym typeface="Tahoma Bold"/>
              </a:defRPr>
            </a:pPr>
            <a:r>
              <a:t> Atomun merkezinde bir çekirdek              ( proton + ve yüksüz nötron ) ve etrafında </a:t>
            </a:r>
            <a:r>
              <a:rPr u="sng"/>
              <a:t>belirli yörüngelerde</a:t>
            </a:r>
            <a:r>
              <a:t> dönen bir elektron       ( - ) bulutu vardır.</a:t>
            </a:r>
          </a:p>
          <a:p>
            <a:pPr algn="just">
              <a:buSzPct val="100000"/>
              <a:buFont typeface="Arial"/>
              <a:buChar char="•"/>
              <a:defRPr sz="2800">
                <a:latin typeface="Tahoma Bold"/>
                <a:ea typeface="Tahoma Bold"/>
                <a:cs typeface="Tahoma Bold"/>
                <a:sym typeface="Tahoma Bold"/>
              </a:defRPr>
            </a:pPr>
          </a:p>
          <a:p>
            <a:pPr algn="just">
              <a:buSzPct val="100000"/>
              <a:buFont typeface="Arial"/>
              <a:buChar char="•"/>
              <a:defRPr sz="2800">
                <a:latin typeface="Tahoma Bold"/>
                <a:ea typeface="Tahoma Bold"/>
                <a:cs typeface="Tahoma Bold"/>
                <a:sym typeface="Tahoma Bold"/>
              </a:defRPr>
            </a:pPr>
            <a:r>
              <a:t> Atomun yarıçapı 10</a:t>
            </a:r>
            <a:r>
              <a:rPr baseline="30000"/>
              <a:t>-10 </a:t>
            </a:r>
            <a:r>
              <a:t>m ve çekirdeğin yarıçapı 10</a:t>
            </a:r>
            <a:r>
              <a:rPr baseline="30000"/>
              <a:t>-14 </a:t>
            </a:r>
            <a:r>
              <a:t>m kadardır.</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Elektronların belirli yörüngelerde bulunabilme nedeni,  Coulomb çekim kuvveti ( + proton ve – elektron ) ve merkezkaç kuvvetinin birbirini dengelemesidir.…"/>
          <p:cNvSpPr txBox="1"/>
          <p:nvPr/>
        </p:nvSpPr>
        <p:spPr>
          <a:xfrm>
            <a:off x="441007" y="476250"/>
            <a:ext cx="8188961" cy="61552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Font typeface="Arial"/>
              <a:buChar char="•"/>
              <a:defRPr b="1" sz="2800">
                <a:solidFill>
                  <a:srgbClr val="800080"/>
                </a:solidFill>
                <a:latin typeface="Times New Roman"/>
                <a:ea typeface="Times New Roman"/>
                <a:cs typeface="Times New Roman"/>
                <a:sym typeface="Times New Roman"/>
              </a:defRPr>
            </a:pPr>
            <a:r>
              <a:t> </a:t>
            </a:r>
            <a:r>
              <a:rPr b="0">
                <a:solidFill>
                  <a:srgbClr val="000000"/>
                </a:solidFill>
                <a:latin typeface="Tahoma Bold"/>
                <a:ea typeface="Tahoma Bold"/>
                <a:cs typeface="Tahoma Bold"/>
                <a:sym typeface="Tahoma Bold"/>
              </a:rPr>
              <a:t>Elektronların belirli yörüngelerde bulunabilme nedeni,  Coulomb çekim kuvveti ( + proton ve – elektron ) ve merkezkaç kuvvetinin birbirini dengelemesidir.</a:t>
            </a:r>
            <a:endParaRPr b="0">
              <a:latin typeface="Tahoma Bold"/>
              <a:ea typeface="Tahoma Bold"/>
              <a:cs typeface="Tahoma Bold"/>
              <a:sym typeface="Tahoma Bold"/>
            </a:endParaRPr>
          </a:p>
          <a:p>
            <a:pPr algn="just">
              <a:buSzPct val="100000"/>
              <a:buFont typeface="Arial"/>
              <a:buChar char="•"/>
              <a:defRPr sz="2800">
                <a:latin typeface="Tahoma Bold"/>
                <a:ea typeface="Tahoma Bold"/>
                <a:cs typeface="Tahoma Bold"/>
                <a:sym typeface="Tahoma Bold"/>
              </a:defRPr>
            </a:pPr>
          </a:p>
          <a:p>
            <a:pPr algn="just">
              <a:buSzPct val="100000"/>
              <a:buFont typeface="Arial"/>
              <a:buChar char="•"/>
              <a:defRPr sz="2800">
                <a:latin typeface="Tahoma Bold"/>
                <a:ea typeface="Tahoma Bold"/>
                <a:cs typeface="Tahoma Bold"/>
                <a:sym typeface="Tahoma Bold"/>
              </a:defRPr>
            </a:pPr>
            <a:r>
              <a:t> Herbir yörünge bir </a:t>
            </a:r>
            <a:r>
              <a:rPr u="sng"/>
              <a:t>enerji seviyesine</a:t>
            </a:r>
            <a:r>
              <a:t> karşılık gelir ve yörünge üzerinde dolanan bir elektron dış bir etkiye maruz kalmadıkça ışıma yapmaz.</a:t>
            </a:r>
          </a:p>
          <a:p>
            <a:pPr algn="just">
              <a:buSzPct val="100000"/>
              <a:buFont typeface="Arial"/>
              <a:buChar char="•"/>
              <a:defRPr sz="2800">
                <a:latin typeface="Tahoma Bold"/>
                <a:ea typeface="Tahoma Bold"/>
                <a:cs typeface="Tahoma Bold"/>
                <a:sym typeface="Tahoma Bold"/>
              </a:defRPr>
            </a:pPr>
          </a:p>
          <a:p>
            <a:pPr algn="just">
              <a:buSzPct val="100000"/>
              <a:buFont typeface="Arial"/>
              <a:buChar char="•"/>
              <a:defRPr sz="2800">
                <a:latin typeface="Tahoma Bold"/>
                <a:ea typeface="Tahoma Bold"/>
                <a:cs typeface="Tahoma Bold"/>
                <a:sym typeface="Tahoma Bold"/>
              </a:defRPr>
            </a:pPr>
            <a:r>
              <a:t> Işıma, iki farklı enerji seviyesi arasında geçiş olması sonucu gerçekleşir, aradaki enerji farkı yayınlanan fotonun enerjisini verir.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Efoton = E2 - E1 = hν = h c / λ   ( c = λ ν )…"/>
          <p:cNvSpPr txBox="1"/>
          <p:nvPr/>
        </p:nvSpPr>
        <p:spPr>
          <a:xfrm>
            <a:off x="514032" y="4365625"/>
            <a:ext cx="8333424" cy="19013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defRPr sz="2800">
                <a:latin typeface="Times New Roman"/>
                <a:ea typeface="Times New Roman"/>
                <a:cs typeface="Times New Roman"/>
                <a:sym typeface="Times New Roman"/>
              </a:defRPr>
            </a:pPr>
            <a:r>
              <a:t> </a:t>
            </a:r>
            <a:r>
              <a:rPr>
                <a:latin typeface="Tahoma Bold"/>
                <a:ea typeface="Tahoma Bold"/>
                <a:cs typeface="Tahoma Bold"/>
                <a:sym typeface="Tahoma Bold"/>
              </a:rPr>
              <a:t>E</a:t>
            </a:r>
            <a:r>
              <a:rPr baseline="-25000">
                <a:latin typeface="Tahoma Bold"/>
                <a:ea typeface="Tahoma Bold"/>
                <a:cs typeface="Tahoma Bold"/>
                <a:sym typeface="Tahoma Bold"/>
              </a:rPr>
              <a:t>foton </a:t>
            </a:r>
            <a:r>
              <a:rPr>
                <a:latin typeface="Tahoma Bold"/>
                <a:ea typeface="Tahoma Bold"/>
                <a:cs typeface="Tahoma Bold"/>
                <a:sym typeface="Tahoma Bold"/>
              </a:rPr>
              <a:t>= E</a:t>
            </a:r>
            <a:r>
              <a:rPr baseline="-25000">
                <a:latin typeface="Tahoma Bold"/>
                <a:ea typeface="Tahoma Bold"/>
                <a:cs typeface="Tahoma Bold"/>
                <a:sym typeface="Tahoma Bold"/>
              </a:rPr>
              <a:t>2</a:t>
            </a:r>
            <a:r>
              <a:rPr>
                <a:latin typeface="Tahoma Bold"/>
                <a:ea typeface="Tahoma Bold"/>
                <a:cs typeface="Tahoma Bold"/>
                <a:sym typeface="Tahoma Bold"/>
              </a:rPr>
              <a:t> - E</a:t>
            </a:r>
            <a:r>
              <a:rPr baseline="-25000">
                <a:latin typeface="Tahoma Bold"/>
                <a:ea typeface="Tahoma Bold"/>
                <a:cs typeface="Tahoma Bold"/>
                <a:sym typeface="Tahoma Bold"/>
              </a:rPr>
              <a:t>1</a:t>
            </a:r>
            <a:r>
              <a:rPr>
                <a:latin typeface="Tahoma Bold"/>
                <a:ea typeface="Tahoma Bold"/>
                <a:cs typeface="Tahoma Bold"/>
                <a:sym typeface="Tahoma Bold"/>
              </a:rPr>
              <a:t> = hν = h c / λ	  ( c = λ ν )</a:t>
            </a:r>
            <a:endParaRPr>
              <a:latin typeface="Tahoma Bold"/>
              <a:ea typeface="Tahoma Bold"/>
              <a:cs typeface="Tahoma Bold"/>
              <a:sym typeface="Tahoma Bold"/>
            </a:endParaRPr>
          </a:p>
          <a:p>
            <a:pPr>
              <a:defRPr sz="2800">
                <a:latin typeface="Tahoma Bold"/>
                <a:ea typeface="Tahoma Bold"/>
                <a:cs typeface="Tahoma Bold"/>
                <a:sym typeface="Tahoma Bold"/>
              </a:defRPr>
            </a:pPr>
            <a:r>
              <a:t>h : Planck sabiti	( 6.626 x 10-34 J.s )	</a:t>
            </a:r>
          </a:p>
          <a:p>
            <a:pPr>
              <a:defRPr sz="2800">
                <a:latin typeface="Tahoma Bold"/>
                <a:ea typeface="Tahoma Bold"/>
                <a:cs typeface="Tahoma Bold"/>
                <a:sym typeface="Tahoma Bold"/>
              </a:defRPr>
            </a:pPr>
            <a:r>
              <a:t>c : ışık hızı	( 3 x 10</a:t>
            </a:r>
            <a:r>
              <a:rPr baseline="30000"/>
              <a:t>8</a:t>
            </a:r>
            <a:r>
              <a:t>  m / s  ) </a:t>
            </a:r>
          </a:p>
          <a:p>
            <a:pPr>
              <a:defRPr sz="2800">
                <a:latin typeface="Tahoma Bold"/>
                <a:ea typeface="Tahoma Bold"/>
                <a:cs typeface="Tahoma Bold"/>
                <a:sym typeface="Tahoma Bold"/>
              </a:defRPr>
            </a:pPr>
            <a:r>
              <a:t>λ : Dalga boyu ( m )         ν : Frekans ( Hertz ) </a:t>
            </a:r>
          </a:p>
        </p:txBody>
      </p:sp>
      <p:pic>
        <p:nvPicPr>
          <p:cNvPr id="69" name="image.png" descr="image.png"/>
          <p:cNvPicPr>
            <a:picLocks noChangeAspect="1"/>
          </p:cNvPicPr>
          <p:nvPr/>
        </p:nvPicPr>
        <p:blipFill>
          <a:blip r:embed="rId2">
            <a:extLst/>
          </a:blip>
          <a:stretch>
            <a:fillRect/>
          </a:stretch>
        </p:blipFill>
        <p:spPr>
          <a:xfrm>
            <a:off x="827087" y="333375"/>
            <a:ext cx="7561263" cy="403225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is Teması">
  <a:themeElements>
    <a:clrScheme name="Ofis Teması">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is Teması">
      <a:majorFont>
        <a:latin typeface="Helvetica"/>
        <a:ea typeface="Helvetica"/>
        <a:cs typeface="Helvetica"/>
      </a:majorFont>
      <a:minorFont>
        <a:latin typeface="Calibri"/>
        <a:ea typeface="Calibri"/>
        <a:cs typeface="Calibri"/>
      </a:minorFont>
    </a:fontScheme>
    <a:fmtScheme name="Ofis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is Teması">
  <a:themeElements>
    <a:clrScheme name="Ofis Teması">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is Teması">
      <a:majorFont>
        <a:latin typeface="Helvetica"/>
        <a:ea typeface="Helvetica"/>
        <a:cs typeface="Helvetica"/>
      </a:majorFont>
      <a:minorFont>
        <a:latin typeface="Calibri"/>
        <a:ea typeface="Calibri"/>
        <a:cs typeface="Calibri"/>
      </a:minorFont>
    </a:fontScheme>
    <a:fmtScheme name="Ofis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