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7" r:id="rId11"/>
    <p:sldId id="258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5840" y="2899433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PROTEİN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476672"/>
            <a:ext cx="51552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801300715550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834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3500" b="1" dirty="0" smtClean="0"/>
              <a:t>Protein Parçalanması (</a:t>
            </a:r>
            <a:r>
              <a:rPr lang="tr-TR" sz="3500" b="1" dirty="0" err="1" smtClean="0"/>
              <a:t>Degredasyon</a:t>
            </a:r>
            <a:r>
              <a:rPr lang="tr-TR" sz="3500" b="1" dirty="0" smtClean="0"/>
              <a:t>)</a:t>
            </a:r>
          </a:p>
          <a:p>
            <a:pPr marL="0" indent="0">
              <a:buNone/>
            </a:pPr>
            <a:endParaRPr lang="tr-TR" sz="3500" b="1" dirty="0" smtClean="0"/>
          </a:p>
          <a:p>
            <a:pPr marL="0" indent="0" algn="just">
              <a:buNone/>
            </a:pPr>
            <a:r>
              <a:rPr lang="tr-TR" dirty="0" smtClean="0"/>
              <a:t>Protein </a:t>
            </a:r>
            <a:r>
              <a:rPr lang="tr-TR" dirty="0" err="1" smtClean="0"/>
              <a:t>degredasyonu</a:t>
            </a:r>
            <a:r>
              <a:rPr lang="tr-TR" dirty="0" smtClean="0"/>
              <a:t> bütün hücrelerde özelleşmiş sistemler aracılığıyla gerçekleşir. </a:t>
            </a:r>
          </a:p>
          <a:p>
            <a:pPr marL="0" indent="0" algn="just">
              <a:buNone/>
            </a:pPr>
            <a:r>
              <a:rPr lang="tr-TR" dirty="0" smtClean="0"/>
              <a:t>Protein </a:t>
            </a:r>
            <a:r>
              <a:rPr lang="tr-TR" dirty="0" err="1" smtClean="0"/>
              <a:t>degredasyonu</a:t>
            </a:r>
            <a:r>
              <a:rPr lang="tr-TR" dirty="0" smtClean="0"/>
              <a:t> anormal veya istenmeyen proteinlerin olmasını engeller.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 </a:t>
            </a:r>
            <a:r>
              <a:rPr lang="tr-TR" dirty="0" err="1" smtClean="0"/>
              <a:t>Ökaryotik</a:t>
            </a:r>
            <a:r>
              <a:rPr lang="tr-TR" dirty="0" smtClean="0"/>
              <a:t> proteinlerin  yarılanma ömrü en az 30 </a:t>
            </a:r>
            <a:r>
              <a:rPr lang="tr-TR" dirty="0" err="1" smtClean="0"/>
              <a:t>sn</a:t>
            </a:r>
            <a:r>
              <a:rPr lang="tr-TR" dirty="0" smtClean="0"/>
              <a:t> olup günlerce sürebilir. Hatalı proteinler bakteri ve </a:t>
            </a:r>
            <a:r>
              <a:rPr lang="tr-TR" dirty="0" err="1" smtClean="0"/>
              <a:t>ökaryotik</a:t>
            </a:r>
            <a:r>
              <a:rPr lang="tr-TR" dirty="0" smtClean="0"/>
              <a:t> hücrelerde ATP-bağımlı </a:t>
            </a:r>
            <a:r>
              <a:rPr lang="tr-TR" dirty="0" err="1" smtClean="0"/>
              <a:t>sitozolik</a:t>
            </a:r>
            <a:r>
              <a:rPr lang="tr-TR" dirty="0" smtClean="0"/>
              <a:t> sistemler ile </a:t>
            </a:r>
            <a:r>
              <a:rPr lang="tr-TR" dirty="0" err="1" smtClean="0"/>
              <a:t>degrede</a:t>
            </a:r>
            <a:r>
              <a:rPr lang="tr-TR" dirty="0" smtClean="0"/>
              <a:t> edilir.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0694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algn="just"/>
            <a:r>
              <a:rPr lang="tr-TR" dirty="0"/>
              <a:t>Hatalı proteinler bakteri ve </a:t>
            </a:r>
            <a:r>
              <a:rPr lang="tr-TR" dirty="0" err="1"/>
              <a:t>ökaryotik</a:t>
            </a:r>
            <a:r>
              <a:rPr lang="tr-TR" dirty="0"/>
              <a:t> hücrelerde ATP-bağımlı </a:t>
            </a:r>
            <a:r>
              <a:rPr lang="tr-TR" dirty="0" err="1"/>
              <a:t>sitozolik</a:t>
            </a:r>
            <a:r>
              <a:rPr lang="tr-TR" dirty="0"/>
              <a:t> sistemler ile </a:t>
            </a:r>
            <a:r>
              <a:rPr lang="tr-TR" dirty="0" err="1"/>
              <a:t>degrede</a:t>
            </a:r>
            <a:r>
              <a:rPr lang="tr-TR" dirty="0"/>
              <a:t> edilir.</a:t>
            </a:r>
          </a:p>
          <a:p>
            <a:pPr algn="just"/>
            <a:r>
              <a:rPr lang="tr-TR" dirty="0" err="1" smtClean="0"/>
              <a:t>Degredasyon</a:t>
            </a:r>
            <a:r>
              <a:rPr lang="tr-TR" dirty="0" smtClean="0"/>
              <a:t>, </a:t>
            </a:r>
            <a:r>
              <a:rPr lang="tr-TR" dirty="0" err="1"/>
              <a:t>ö</a:t>
            </a:r>
            <a:r>
              <a:rPr lang="tr-TR" dirty="0" err="1" smtClean="0"/>
              <a:t>karyotik</a:t>
            </a:r>
            <a:r>
              <a:rPr lang="tr-TR" dirty="0" smtClean="0"/>
              <a:t> hücrelerde ATP-bağımlı yolakla gerçekleşir. ATP-bağımlı yolak bir protein olan </a:t>
            </a:r>
            <a:r>
              <a:rPr lang="tr-TR" dirty="0" err="1" smtClean="0"/>
              <a:t>ubiquitin</a:t>
            </a:r>
            <a:r>
              <a:rPr lang="tr-TR" dirty="0" smtClean="0"/>
              <a:t> içerir. </a:t>
            </a:r>
            <a:r>
              <a:rPr lang="tr-TR" dirty="0" err="1" smtClean="0"/>
              <a:t>Ubiquitin</a:t>
            </a:r>
            <a:r>
              <a:rPr lang="tr-TR" dirty="0" smtClean="0"/>
              <a:t> 76 aminoasit kalıntısından oluşmaktadır. </a:t>
            </a:r>
            <a:r>
              <a:rPr lang="tr-TR" dirty="0" err="1" smtClean="0"/>
              <a:t>Degredasyonu</a:t>
            </a:r>
            <a:r>
              <a:rPr lang="tr-TR" dirty="0" smtClean="0"/>
              <a:t>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8091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4613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Übikuitinin</a:t>
            </a:r>
            <a:r>
              <a:rPr lang="tr-TR" b="1" dirty="0"/>
              <a:t> proteine tutunduğu üç basamaklı tepkime yolu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tr-TR" dirty="0"/>
              <a:t> İki farklı enzim-</a:t>
            </a:r>
            <a:r>
              <a:rPr lang="tr-TR" dirty="0" err="1"/>
              <a:t>ubikuitin</a:t>
            </a:r>
            <a:r>
              <a:rPr lang="tr-TR" dirty="0"/>
              <a:t> ara ürünü bulunur. </a:t>
            </a:r>
            <a:r>
              <a:rPr lang="tr-TR" dirty="0" err="1"/>
              <a:t>Ubikuitinin</a:t>
            </a:r>
            <a:r>
              <a:rPr lang="tr-TR" dirty="0"/>
              <a:t> karboksil ucu </a:t>
            </a:r>
            <a:r>
              <a:rPr lang="tr-TR" dirty="0" err="1"/>
              <a:t>Gly</a:t>
            </a:r>
            <a:r>
              <a:rPr lang="tr-TR" dirty="0"/>
              <a:t> kalıntısının serbest karboksil grubu, amit (</a:t>
            </a:r>
            <a:r>
              <a:rPr lang="tr-TR" dirty="0" err="1"/>
              <a:t>izopeptit</a:t>
            </a:r>
            <a:r>
              <a:rPr lang="tr-TR" dirty="0"/>
              <a:t>) bağı üzerinden hedef proteinin </a:t>
            </a:r>
            <a:r>
              <a:rPr lang="tr-TR" dirty="0" err="1"/>
              <a:t>Lys</a:t>
            </a:r>
            <a:r>
              <a:rPr lang="tr-TR" dirty="0"/>
              <a:t> </a:t>
            </a:r>
            <a:r>
              <a:rPr lang="tr-TR" dirty="0" smtClean="0"/>
              <a:t>kalıntısına         </a:t>
            </a:r>
            <a:r>
              <a:rPr lang="el-GR" dirty="0" smtClean="0"/>
              <a:t>ε</a:t>
            </a:r>
            <a:r>
              <a:rPr lang="tr-TR" dirty="0"/>
              <a:t>-</a:t>
            </a:r>
            <a:r>
              <a:rPr lang="tr-TR" dirty="0" smtClean="0"/>
              <a:t>amino </a:t>
            </a:r>
            <a:r>
              <a:rPr lang="tr-TR" dirty="0"/>
              <a:t>grubuna bağlanır. </a:t>
            </a:r>
            <a:endParaRPr lang="tr-TR" dirty="0" smtClean="0"/>
          </a:p>
          <a:p>
            <a:pPr algn="just">
              <a:lnSpc>
                <a:spcPct val="110000"/>
              </a:lnSpc>
            </a:pPr>
            <a:r>
              <a:rPr lang="tr-TR" dirty="0" smtClean="0"/>
              <a:t>Ek </a:t>
            </a:r>
            <a:r>
              <a:rPr lang="tr-TR" dirty="0"/>
              <a:t>döngüler </a:t>
            </a:r>
            <a:r>
              <a:rPr lang="tr-TR" dirty="0" err="1"/>
              <a:t>ubikuitin</a:t>
            </a:r>
            <a:r>
              <a:rPr lang="tr-TR" dirty="0"/>
              <a:t> alt birimlerinin </a:t>
            </a:r>
            <a:r>
              <a:rPr lang="tr-TR" dirty="0" err="1"/>
              <a:t>kovalent</a:t>
            </a:r>
            <a:r>
              <a:rPr lang="tr-TR" dirty="0"/>
              <a:t> polimeri olan ve bağlı proteini yıkıma yönlendiren </a:t>
            </a:r>
            <a:r>
              <a:rPr lang="tr-TR" dirty="0" err="1"/>
              <a:t>poliubikuitini</a:t>
            </a:r>
            <a:r>
              <a:rPr lang="tr-TR" dirty="0"/>
              <a:t> oluşturur.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1772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 fontScale="85000" lnSpcReduction="20000"/>
          </a:bodyPr>
          <a:lstStyle/>
          <a:p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 err="1"/>
              <a:t>Ökaryot</a:t>
            </a:r>
            <a:r>
              <a:rPr lang="tr-TR" dirty="0"/>
              <a:t> hücresi, her biri özgül görev yapan ve farklı grup proteinlere ve enzimlere gereksinen birçok yapı, bölme ve </a:t>
            </a:r>
            <a:r>
              <a:rPr lang="tr-TR" dirty="0" err="1"/>
              <a:t>organelden</a:t>
            </a:r>
            <a:r>
              <a:rPr lang="tr-TR" dirty="0"/>
              <a:t> oluşur. Bu proteinlerin hemen tümü </a:t>
            </a:r>
            <a:r>
              <a:rPr lang="tr-TR" dirty="0" err="1" smtClean="0"/>
              <a:t>sitozoldeki</a:t>
            </a:r>
            <a:r>
              <a:rPr lang="tr-TR" dirty="0" smtClean="0"/>
              <a:t> </a:t>
            </a:r>
            <a:r>
              <a:rPr lang="tr-TR" dirty="0"/>
              <a:t>ribozomlarda </a:t>
            </a:r>
            <a:r>
              <a:rPr lang="tr-TR" dirty="0" smtClean="0"/>
              <a:t>sentezlenir. Hücredeki son yerlerine yönlenirler.</a:t>
            </a:r>
          </a:p>
          <a:p>
            <a:pPr algn="just"/>
            <a:r>
              <a:rPr lang="tr-TR" dirty="0" smtClean="0"/>
              <a:t>Salgılanma</a:t>
            </a:r>
            <a:r>
              <a:rPr lang="tr-TR" dirty="0"/>
              <a:t>, plazma zarına yerleşme veya </a:t>
            </a:r>
            <a:r>
              <a:rPr lang="tr-TR" dirty="0" err="1"/>
              <a:t>lizozomlara</a:t>
            </a:r>
            <a:r>
              <a:rPr lang="tr-TR" dirty="0"/>
              <a:t> dahil olma şeklinde özelleşen proteinler </a:t>
            </a:r>
            <a:r>
              <a:rPr lang="tr-TR" dirty="0" err="1"/>
              <a:t>endoplazmik</a:t>
            </a:r>
            <a:r>
              <a:rPr lang="tr-TR" dirty="0"/>
              <a:t> </a:t>
            </a:r>
            <a:r>
              <a:rPr lang="tr-TR" dirty="0" err="1"/>
              <a:t>retikulumda</a:t>
            </a:r>
            <a:r>
              <a:rPr lang="tr-TR" dirty="0"/>
              <a:t> başlayan bir yolun genellikle ilk birkaç </a:t>
            </a:r>
            <a:r>
              <a:rPr lang="tr-TR" dirty="0" smtClean="0"/>
              <a:t>basamağını </a:t>
            </a:r>
            <a:r>
              <a:rPr lang="tr-TR" dirty="0"/>
              <a:t>paylaşırlar. </a:t>
            </a:r>
            <a:endParaRPr lang="tr-TR" dirty="0" smtClean="0"/>
          </a:p>
          <a:p>
            <a:pPr algn="just"/>
            <a:r>
              <a:rPr lang="tr-TR" dirty="0" smtClean="0"/>
              <a:t>Mitokondrilere</a:t>
            </a:r>
            <a:r>
              <a:rPr lang="tr-TR" dirty="0"/>
              <a:t>, kloroplastlara veya çekirdeğe gidecek proteinler üç ayrı mekanizmayı kullanır ve </a:t>
            </a:r>
            <a:r>
              <a:rPr lang="tr-TR" dirty="0" err="1"/>
              <a:t>sitozolde</a:t>
            </a:r>
            <a:r>
              <a:rPr lang="tr-TR" dirty="0"/>
              <a:t> sonlanan proteinler basitçe </a:t>
            </a:r>
            <a:r>
              <a:rPr lang="tr-TR" dirty="0" smtClean="0"/>
              <a:t>sentezledikleri </a:t>
            </a:r>
            <a:r>
              <a:rPr lang="tr-TR" dirty="0"/>
              <a:t>yerde kalır.</a:t>
            </a:r>
          </a:p>
          <a:p>
            <a:pPr algn="just"/>
            <a:r>
              <a:rPr lang="tr-TR" dirty="0"/>
              <a:t>Bu hedeflenme yollarının çoğunda en önemli eleman </a:t>
            </a:r>
            <a:r>
              <a:rPr lang="tr-TR" b="1" dirty="0"/>
              <a:t>sinyal dizisi </a:t>
            </a:r>
            <a:r>
              <a:rPr lang="tr-TR" dirty="0" smtClean="0"/>
              <a:t>adı verilir. Sinyal dizileri kısa </a:t>
            </a:r>
            <a:r>
              <a:rPr lang="tr-TR" dirty="0"/>
              <a:t>amino asit </a:t>
            </a:r>
            <a:r>
              <a:rPr lang="tr-TR" dirty="0" smtClean="0"/>
              <a:t>dizisidir.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2369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62500" lnSpcReduction="20000"/>
          </a:bodyPr>
          <a:lstStyle/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/>
              <a:t>Sentezden sonra, birçok protein hücrede belirli yerlere yönelir. Hedeflenme mekanizmalarının biri, genellikle yeni </a:t>
            </a:r>
            <a:r>
              <a:rPr lang="tr-TR" dirty="0" smtClean="0"/>
              <a:t>sentezlenen </a:t>
            </a:r>
            <a:r>
              <a:rPr lang="tr-TR" dirty="0"/>
              <a:t>proteinin amino ucunda yer </a:t>
            </a:r>
            <a:r>
              <a:rPr lang="tr-TR" dirty="0" smtClean="0"/>
              <a:t>alan </a:t>
            </a:r>
            <a:r>
              <a:rPr lang="tr-TR" dirty="0" err="1" smtClean="0"/>
              <a:t>peptit</a:t>
            </a:r>
            <a:r>
              <a:rPr lang="tr-TR" dirty="0" smtClean="0"/>
              <a:t> </a:t>
            </a:r>
            <a:r>
              <a:rPr lang="tr-TR" dirty="0"/>
              <a:t>sinyal dizisini </a:t>
            </a:r>
            <a:r>
              <a:rPr lang="tr-TR" dirty="0" smtClean="0"/>
              <a:t>içerir. </a:t>
            </a:r>
          </a:p>
          <a:p>
            <a:pPr algn="just"/>
            <a:r>
              <a:rPr lang="tr-TR" dirty="0" err="1" smtClean="0"/>
              <a:t>Ökaryot</a:t>
            </a:r>
            <a:r>
              <a:rPr lang="tr-TR" dirty="0" smtClean="0"/>
              <a:t> </a:t>
            </a:r>
            <a:r>
              <a:rPr lang="tr-TR" dirty="0"/>
              <a:t>hücrelerinde sinyal dizilerinin bir sınıfı sinyal tanıma parçacığı (SRP) adı verilen büyük bir protein-RNA kompleksi taralından tanınır ve </a:t>
            </a:r>
            <a:r>
              <a:rPr lang="tr-TR" dirty="0" smtClean="0"/>
              <a:t>bağlanır.</a:t>
            </a:r>
          </a:p>
          <a:p>
            <a:pPr algn="just"/>
            <a:r>
              <a:rPr lang="tr-TR" dirty="0" smtClean="0"/>
              <a:t> </a:t>
            </a:r>
            <a:r>
              <a:rPr lang="tr-TR" dirty="0"/>
              <a:t>SRP sinyal dizisine ribozomda görüldüğü anda </a:t>
            </a:r>
            <a:r>
              <a:rPr lang="tr-TR" dirty="0" smtClean="0"/>
              <a:t>bağlanır </a:t>
            </a:r>
            <a:r>
              <a:rPr lang="tr-TR" dirty="0"/>
              <a:t>ve tüm ribozomu ve tamamlanmamış </a:t>
            </a:r>
            <a:r>
              <a:rPr lang="tr-TR" dirty="0" err="1" smtClean="0"/>
              <a:t>polipeptidi</a:t>
            </a:r>
            <a:r>
              <a:rPr lang="tr-TR" dirty="0" smtClean="0"/>
              <a:t> </a:t>
            </a:r>
            <a:r>
              <a:rPr lang="tr-TR" dirty="0" err="1" smtClean="0"/>
              <a:t>endoplazmik</a:t>
            </a:r>
            <a:r>
              <a:rPr lang="tr-TR" dirty="0" smtClean="0"/>
              <a:t> </a:t>
            </a:r>
            <a:r>
              <a:rPr lang="tr-TR" dirty="0" err="1" smtClean="0"/>
              <a:t>retilkuluma</a:t>
            </a:r>
            <a:r>
              <a:rPr lang="tr-TR" dirty="0" smtClean="0"/>
              <a:t> taşır. </a:t>
            </a:r>
            <a:r>
              <a:rPr lang="tr-TR" dirty="0"/>
              <a:t>Bu sinyal dizilerini içeren </a:t>
            </a:r>
            <a:r>
              <a:rPr lang="tr-TR" dirty="0" err="1"/>
              <a:t>polipeptitler</a:t>
            </a:r>
            <a:r>
              <a:rPr lang="tr-TR" dirty="0"/>
              <a:t> sentezlendikçe ER </a:t>
            </a:r>
            <a:r>
              <a:rPr lang="tr-TR" dirty="0" smtClean="0"/>
              <a:t>lümenine </a:t>
            </a:r>
            <a:r>
              <a:rPr lang="tr-TR" dirty="0"/>
              <a:t>verilir, burada değiştirilir ve </a:t>
            </a:r>
            <a:r>
              <a:rPr lang="tr-TR" dirty="0" err="1"/>
              <a:t>Golgi</a:t>
            </a:r>
            <a:r>
              <a:rPr lang="tr-TR" dirty="0"/>
              <a:t> kompleksine gönderilir, orada da ayrılır ve </a:t>
            </a:r>
            <a:r>
              <a:rPr lang="tr-TR" dirty="0" err="1"/>
              <a:t>lizozomlara</a:t>
            </a:r>
            <a:r>
              <a:rPr lang="tr-TR" dirty="0"/>
              <a:t>, plazma zarına veya transport veziküllerine gönderilir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 </a:t>
            </a:r>
            <a:r>
              <a:rPr lang="tr-TR" dirty="0" err="1"/>
              <a:t>Ökaryot</a:t>
            </a:r>
            <a:r>
              <a:rPr lang="tr-TR" dirty="0"/>
              <a:t> hücrelerinde mitokondrilere ve kloroplastlara gidecek proteinler ve bakteriden hücre dışına çıkacak proteinler de amino uçtaki sinyal dizisini </a:t>
            </a:r>
            <a:r>
              <a:rPr lang="tr-TR" dirty="0" smtClean="0"/>
              <a:t>kullanır.</a:t>
            </a:r>
          </a:p>
          <a:p>
            <a:pPr algn="just"/>
            <a:r>
              <a:rPr lang="tr-TR" dirty="0" smtClean="0"/>
              <a:t> </a:t>
            </a:r>
            <a:r>
              <a:rPr lang="tr-TR" dirty="0"/>
              <a:t>Bilinen diğer hedef sinyalleri </a:t>
            </a:r>
            <a:r>
              <a:rPr lang="tr-TR" dirty="0" err="1"/>
              <a:t>karbohidratları</a:t>
            </a:r>
            <a:r>
              <a:rPr lang="tr-TR" dirty="0"/>
              <a:t> ve sinyal bölgelerini içerir. Bazı proteinler hücreye </a:t>
            </a:r>
            <a:r>
              <a:rPr lang="tr-TR" dirty="0" smtClean="0"/>
              <a:t>reseptör yönetimli </a:t>
            </a:r>
            <a:r>
              <a:rPr lang="tr-TR" dirty="0" err="1" smtClean="0"/>
              <a:t>endositozla</a:t>
            </a:r>
            <a:r>
              <a:rPr lang="tr-TR" dirty="0" smtClean="0"/>
              <a:t> </a:t>
            </a:r>
            <a:r>
              <a:rPr lang="tr-TR" dirty="0"/>
              <a:t>alınır. Bazı toksinler ve virüsler de hücreye girebilmek için aynı reseptörleri kullanır.</a:t>
            </a:r>
          </a:p>
        </p:txBody>
      </p:sp>
    </p:spTree>
    <p:extLst>
      <p:ext uri="{BB962C8B-B14F-4D97-AF65-F5344CB8AC3E}">
        <p14:creationId xmlns:p14="http://schemas.microsoft.com/office/powerpoint/2010/main" val="4152876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669360"/>
          </a:xfrm>
        </p:spPr>
        <p:txBody>
          <a:bodyPr>
            <a:normAutofit fontScale="77500" lnSpcReduction="20000"/>
          </a:bodyPr>
          <a:lstStyle/>
          <a:p>
            <a:endParaRPr lang="tr-TR" dirty="0"/>
          </a:p>
          <a:p>
            <a:endParaRPr lang="tr-TR" dirty="0"/>
          </a:p>
          <a:p>
            <a:endParaRPr lang="tr-TR" sz="3600" dirty="0"/>
          </a:p>
          <a:p>
            <a:pPr algn="just"/>
            <a:r>
              <a:rPr lang="tr-TR" sz="3600" b="1" dirty="0" err="1"/>
              <a:t>Ö</a:t>
            </a:r>
            <a:r>
              <a:rPr lang="tr-TR" sz="3600" b="1" dirty="0" err="1" smtClean="0"/>
              <a:t>karyot</a:t>
            </a:r>
            <a:r>
              <a:rPr lang="tr-TR" sz="3600" b="1" dirty="0" smtClean="0"/>
              <a:t> </a:t>
            </a:r>
            <a:r>
              <a:rPr lang="tr-TR" sz="3600" b="1" dirty="0"/>
              <a:t>proteinlerinin uygun sinyallerle </a:t>
            </a:r>
            <a:r>
              <a:rPr lang="tr-TR" sz="3600" b="1" dirty="0" err="1"/>
              <a:t>endoplazmik</a:t>
            </a:r>
            <a:r>
              <a:rPr lang="tr-TR" sz="3600" b="1" dirty="0"/>
              <a:t> </a:t>
            </a:r>
            <a:r>
              <a:rPr lang="tr-TR" sz="3600" b="1" dirty="0" err="1" smtClean="0"/>
              <a:t>retikuluma</a:t>
            </a:r>
            <a:r>
              <a:rPr lang="tr-TR" sz="3600" b="1" dirty="0" smtClean="0"/>
              <a:t> yönlendirilmesi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süreç yeni oluşan </a:t>
            </a:r>
            <a:r>
              <a:rPr lang="tr-TR" dirty="0" err="1" smtClean="0"/>
              <a:t>polipeptidin</a:t>
            </a:r>
            <a:r>
              <a:rPr lang="tr-TR" dirty="0" smtClean="0"/>
              <a:t> </a:t>
            </a:r>
            <a:r>
              <a:rPr lang="tr-TR" dirty="0"/>
              <a:t>SRP döngüsü ve </a:t>
            </a:r>
            <a:r>
              <a:rPr lang="tr-TR" dirty="0" err="1"/>
              <a:t>translokasyonunu</a:t>
            </a:r>
            <a:r>
              <a:rPr lang="tr-TR" dirty="0"/>
              <a:t> ve kesimini içerir. </a:t>
            </a:r>
            <a:r>
              <a:rPr lang="tr-TR" dirty="0" smtClean="0"/>
              <a:t>Ribozom </a:t>
            </a:r>
            <a:r>
              <a:rPr lang="tr-TR" dirty="0" err="1"/>
              <a:t>altbirimleri</a:t>
            </a:r>
            <a:r>
              <a:rPr lang="tr-TR" dirty="0"/>
              <a:t> başlangıç </a:t>
            </a:r>
            <a:r>
              <a:rPr lang="tr-TR" dirty="0" err="1"/>
              <a:t>kodonunda</a:t>
            </a:r>
            <a:r>
              <a:rPr lang="tr-TR" dirty="0"/>
              <a:t> bir başlama kompleksi oluşturur ve protein sentezine başlar. </a:t>
            </a:r>
            <a:endParaRPr lang="tr-TR" dirty="0" smtClean="0"/>
          </a:p>
          <a:p>
            <a:pPr algn="just"/>
            <a:r>
              <a:rPr lang="tr-TR" dirty="0"/>
              <a:t>B</a:t>
            </a:r>
            <a:r>
              <a:rPr lang="tr-TR" dirty="0" smtClean="0"/>
              <a:t>üyümeye </a:t>
            </a:r>
            <a:r>
              <a:rPr lang="tr-TR" dirty="0"/>
              <a:t>başlayan </a:t>
            </a:r>
            <a:r>
              <a:rPr lang="tr-TR" dirty="0" err="1"/>
              <a:t>polipeptidin</a:t>
            </a:r>
            <a:r>
              <a:rPr lang="tr-TR" dirty="0"/>
              <a:t> amino ucunda uygun bir sinyal dizisi görülürse, </a:t>
            </a:r>
            <a:r>
              <a:rPr lang="tr-TR" dirty="0" smtClean="0"/>
              <a:t>SRP </a:t>
            </a:r>
            <a:r>
              <a:rPr lang="tr-TR" dirty="0"/>
              <a:t>ribozoma bağlanır </a:t>
            </a:r>
            <a:r>
              <a:rPr lang="tr-TR" dirty="0" err="1"/>
              <a:t>GTP'yi</a:t>
            </a:r>
            <a:r>
              <a:rPr lang="tr-TR" dirty="0"/>
              <a:t> bağlar ve uzamayı durdurur. </a:t>
            </a:r>
            <a:endParaRPr lang="tr-TR" dirty="0" smtClean="0"/>
          </a:p>
          <a:p>
            <a:pPr algn="just"/>
            <a:r>
              <a:rPr lang="tr-TR" dirty="0" smtClean="0"/>
              <a:t>Ribozom-SRP </a:t>
            </a:r>
            <a:r>
              <a:rPr lang="tr-TR" dirty="0"/>
              <a:t>kompleksi </a:t>
            </a:r>
            <a:r>
              <a:rPr lang="tr-TR" dirty="0" err="1"/>
              <a:t>ER’deki</a:t>
            </a:r>
            <a:r>
              <a:rPr lang="tr-TR" dirty="0"/>
              <a:t> </a:t>
            </a:r>
            <a:r>
              <a:rPr lang="tr-TR" dirty="0" err="1"/>
              <a:t>GTP’yi</a:t>
            </a:r>
            <a:r>
              <a:rPr lang="tr-TR" dirty="0"/>
              <a:t> de bağlayan reseptörlerce bağlanır, h</a:t>
            </a:r>
            <a:r>
              <a:rPr lang="tr-TR" dirty="0" smtClean="0"/>
              <a:t>em </a:t>
            </a:r>
            <a:r>
              <a:rPr lang="tr-TR" dirty="0"/>
              <a:t>SRP hem de reseptöre bağlı GTP hidroliziyle SRP ayrılır ve yeniden kullanılır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Protein </a:t>
            </a:r>
            <a:r>
              <a:rPr lang="tr-TR" dirty="0"/>
              <a:t>sentezi, </a:t>
            </a:r>
            <a:r>
              <a:rPr lang="tr-TR" dirty="0" err="1"/>
              <a:t>polipeptit</a:t>
            </a:r>
            <a:r>
              <a:rPr lang="tr-TR" dirty="0"/>
              <a:t> zincirinin </a:t>
            </a:r>
            <a:r>
              <a:rPr lang="tr-TR" dirty="0" err="1"/>
              <a:t>peptit</a:t>
            </a:r>
            <a:r>
              <a:rPr lang="tr-TR" dirty="0"/>
              <a:t> </a:t>
            </a:r>
            <a:r>
              <a:rPr lang="tr-TR" dirty="0" err="1"/>
              <a:t>translokasyon</a:t>
            </a:r>
            <a:r>
              <a:rPr lang="tr-TR" dirty="0"/>
              <a:t> kompleksinden ER lümenine </a:t>
            </a:r>
            <a:r>
              <a:rPr lang="tr-TR" dirty="0" smtClean="0"/>
              <a:t>geçişini </a:t>
            </a:r>
            <a:r>
              <a:rPr lang="tr-TR" dirty="0"/>
              <a:t>olası kılar. </a:t>
            </a:r>
            <a:endParaRPr lang="tr-TR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8834717" y="885309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9506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dirty="0"/>
              <a:t>Sinyal dizisi lümen içinde </a:t>
            </a:r>
            <a:r>
              <a:rPr lang="tr-TR" dirty="0" err="1"/>
              <a:t>polipeptitten</a:t>
            </a:r>
            <a:r>
              <a:rPr lang="tr-TR" dirty="0"/>
              <a:t> sinyal </a:t>
            </a:r>
            <a:r>
              <a:rPr lang="tr-TR" dirty="0" err="1"/>
              <a:t>peptidazla</a:t>
            </a:r>
            <a:r>
              <a:rPr lang="tr-TR" dirty="0"/>
              <a:t> kesilip atılır. </a:t>
            </a:r>
            <a:r>
              <a:rPr lang="tr-TR" dirty="0" err="1"/>
              <a:t>Ribozomal</a:t>
            </a:r>
            <a:r>
              <a:rPr lang="tr-TR" dirty="0"/>
              <a:t> alt- birimler </a:t>
            </a:r>
            <a:r>
              <a:rPr lang="tr-TR" dirty="0" err="1"/>
              <a:t>mRNA'dan</a:t>
            </a:r>
            <a:r>
              <a:rPr lang="tr-TR" dirty="0"/>
              <a:t> ayrılır ve yeniden kullanılır.</a:t>
            </a:r>
          </a:p>
          <a:p>
            <a:pPr algn="just"/>
            <a:r>
              <a:rPr lang="tr-TR" dirty="0"/>
              <a:t>SRP 300 </a:t>
            </a:r>
            <a:r>
              <a:rPr lang="tr-TR" dirty="0" err="1"/>
              <a:t>nükleotitlik</a:t>
            </a:r>
            <a:r>
              <a:rPr lang="tr-TR" dirty="0"/>
              <a:t> (7 SL-RNA) ve altı farklı proteinden oluşan toplam 325,000 molekül ağırlığına sahip çubuk şeklinde bir komplekstir. </a:t>
            </a:r>
          </a:p>
          <a:p>
            <a:pPr algn="just"/>
            <a:r>
              <a:rPr lang="tr-TR" dirty="0" err="1"/>
              <a:t>SRP’nin</a:t>
            </a:r>
            <a:r>
              <a:rPr lang="tr-TR" dirty="0"/>
              <a:t> bir protein </a:t>
            </a:r>
            <a:r>
              <a:rPr lang="tr-TR" dirty="0" err="1"/>
              <a:t>altbirimi</a:t>
            </a:r>
            <a:r>
              <a:rPr lang="tr-TR" dirty="0"/>
              <a:t> sinyal dizisine bağlanır, uzamayı </a:t>
            </a:r>
            <a:r>
              <a:rPr lang="tr-TR" dirty="0" err="1"/>
              <a:t>aminoaçil-tRNAların</a:t>
            </a:r>
            <a:r>
              <a:rPr lang="tr-TR" dirty="0"/>
              <a:t> girişini önleyerek ve </a:t>
            </a:r>
            <a:r>
              <a:rPr lang="tr-TR" dirty="0" err="1"/>
              <a:t>peptidil</a:t>
            </a:r>
            <a:r>
              <a:rPr lang="tr-TR" dirty="0"/>
              <a:t> </a:t>
            </a:r>
            <a:r>
              <a:rPr lang="tr-TR" dirty="0" err="1"/>
              <a:t>transferazı</a:t>
            </a:r>
            <a:r>
              <a:rPr lang="tr-TR" dirty="0"/>
              <a:t> </a:t>
            </a:r>
            <a:r>
              <a:rPr lang="tr-TR" dirty="0" err="1"/>
              <a:t>inhibe</a:t>
            </a:r>
            <a:r>
              <a:rPr lang="tr-TR" dirty="0"/>
              <a:t> ederek engeller. </a:t>
            </a:r>
          </a:p>
          <a:p>
            <a:pPr algn="just"/>
            <a:r>
              <a:rPr lang="tr-TR" dirty="0"/>
              <a:t>Bir başka protein </a:t>
            </a:r>
            <a:r>
              <a:rPr lang="tr-TR" dirty="0" err="1"/>
              <a:t>altbirimi</a:t>
            </a:r>
            <a:r>
              <a:rPr lang="tr-TR" dirty="0"/>
              <a:t> </a:t>
            </a:r>
            <a:r>
              <a:rPr lang="tr-TR" dirty="0" err="1"/>
              <a:t>GTP’yi</a:t>
            </a:r>
            <a:r>
              <a:rPr lang="tr-TR" dirty="0"/>
              <a:t> bağlar ve hidrolizler. SRP reseptörü </a:t>
            </a:r>
            <a:r>
              <a:rPr lang="tr-TR" i="1" dirty="0"/>
              <a:t>a </a:t>
            </a:r>
            <a:r>
              <a:rPr lang="tr-TR" dirty="0"/>
              <a:t>ve /3 (</a:t>
            </a:r>
            <a:r>
              <a:rPr lang="tr-TR" dirty="0" err="1"/>
              <a:t>Mf</a:t>
            </a:r>
            <a:r>
              <a:rPr lang="tr-TR" dirty="0"/>
              <a:t> 30,000) </a:t>
            </a:r>
            <a:r>
              <a:rPr lang="tr-TR" dirty="0" err="1" smtClean="0"/>
              <a:t>altbirim</a:t>
            </a:r>
            <a:r>
              <a:rPr lang="tr-TR" dirty="0" smtClean="0"/>
              <a:t> </a:t>
            </a:r>
            <a:r>
              <a:rPr lang="tr-TR" dirty="0" err="1" smtClean="0"/>
              <a:t>lerinden</a:t>
            </a:r>
            <a:r>
              <a:rPr lang="tr-TR" dirty="0" smtClean="0"/>
              <a:t> </a:t>
            </a:r>
            <a:r>
              <a:rPr lang="tr-TR" dirty="0"/>
              <a:t>oluşan bir </a:t>
            </a:r>
            <a:r>
              <a:rPr lang="tr-TR" dirty="0" err="1"/>
              <a:t>heterodimerdir</a:t>
            </a:r>
            <a:r>
              <a:rPr lang="tr-TR" dirty="0"/>
              <a:t>. Proteinlerin yönlendirilmesi sırasında her iki </a:t>
            </a:r>
            <a:r>
              <a:rPr lang="tr-TR" dirty="0" err="1"/>
              <a:t>altbirim</a:t>
            </a:r>
            <a:r>
              <a:rPr lang="tr-TR" dirty="0"/>
              <a:t> de </a:t>
            </a:r>
            <a:r>
              <a:rPr lang="tr-TR" dirty="0" err="1"/>
              <a:t>GTP’yi</a:t>
            </a:r>
            <a:r>
              <a:rPr lang="tr-TR" dirty="0"/>
              <a:t> bağlar ve hidrolizler.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135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91264" cy="1656184"/>
          </a:xfrm>
        </p:spPr>
        <p:txBody>
          <a:bodyPr>
            <a:normAutofit fontScale="90000"/>
          </a:bodyPr>
          <a:lstStyle/>
          <a:p>
            <a:pPr algn="l"/>
            <a:r>
              <a:rPr lang="tr-TR" sz="3600" dirty="0"/>
              <a:t/>
            </a:r>
            <a:br>
              <a:rPr lang="tr-TR" sz="3600" dirty="0"/>
            </a:br>
            <a:r>
              <a:rPr lang="tr-TR" sz="3100" dirty="0"/>
              <a:t/>
            </a:r>
            <a:br>
              <a:rPr lang="tr-TR" sz="3100" dirty="0"/>
            </a:br>
            <a:r>
              <a:rPr lang="tr-TR" sz="3100" b="1" dirty="0" err="1"/>
              <a:t>Glikoproteinlerin</a:t>
            </a:r>
            <a:r>
              <a:rPr lang="tr-TR" sz="3100" b="1" dirty="0"/>
              <a:t> </a:t>
            </a:r>
            <a:r>
              <a:rPr lang="tr-TR" sz="3100" b="1" dirty="0" smtClean="0"/>
              <a:t>Çekirdek </a:t>
            </a:r>
            <a:r>
              <a:rPr lang="tr-TR" sz="3100" b="1" dirty="0" err="1" smtClean="0"/>
              <a:t>Oligosakkaridinin</a:t>
            </a:r>
            <a:r>
              <a:rPr lang="tr-TR" sz="3100" b="1" dirty="0" smtClean="0"/>
              <a:t> Sentezi</a:t>
            </a:r>
            <a:r>
              <a:rPr lang="tr-TR" sz="3100" b="1" dirty="0"/>
              <a:t/>
            </a:r>
            <a:br>
              <a:rPr lang="tr-TR" sz="3100" b="1" dirty="0"/>
            </a:br>
            <a:endParaRPr lang="tr-TR" sz="31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864" y="692696"/>
            <a:ext cx="8229600" cy="597666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tr-TR" dirty="0"/>
          </a:p>
          <a:p>
            <a:pPr algn="just"/>
            <a:endParaRPr lang="tr-TR" dirty="0"/>
          </a:p>
          <a:p>
            <a:pPr algn="just"/>
            <a:endParaRPr lang="tr-TR" b="1" dirty="0"/>
          </a:p>
          <a:p>
            <a:pPr algn="just"/>
            <a:r>
              <a:rPr lang="tr-TR" dirty="0" smtClean="0"/>
              <a:t> </a:t>
            </a:r>
            <a:r>
              <a:rPr lang="tr-TR" dirty="0"/>
              <a:t>Çekirdek </a:t>
            </a:r>
            <a:r>
              <a:rPr lang="tr-TR" dirty="0" err="1"/>
              <a:t>oligosakkarit</a:t>
            </a:r>
            <a:r>
              <a:rPr lang="tr-TR" dirty="0"/>
              <a:t>, </a:t>
            </a:r>
            <a:r>
              <a:rPr lang="tr-TR" dirty="0" err="1"/>
              <a:t>monosakkarit</a:t>
            </a:r>
            <a:r>
              <a:rPr lang="tr-TR" dirty="0"/>
              <a:t> kalınlılarının </a:t>
            </a:r>
            <a:r>
              <a:rPr lang="tr-TR" dirty="0" err="1"/>
              <a:t>peşpeşe</a:t>
            </a:r>
            <a:r>
              <a:rPr lang="tr-TR" dirty="0"/>
              <a:t> eklenmesiyle yapılır. </a:t>
            </a:r>
            <a:r>
              <a:rPr lang="tr-TR" dirty="0" err="1" smtClean="0"/>
              <a:t>ER’nin</a:t>
            </a:r>
            <a:r>
              <a:rPr lang="tr-TR" dirty="0" smtClean="0"/>
              <a:t> </a:t>
            </a:r>
            <a:r>
              <a:rPr lang="tr-TR" dirty="0" err="1"/>
              <a:t>sitozolik</a:t>
            </a:r>
            <a:r>
              <a:rPr lang="tr-TR" dirty="0"/>
              <a:t> yüzünde gerçekleşir. </a:t>
            </a:r>
            <a:r>
              <a:rPr lang="tr-TR" dirty="0" smtClean="0"/>
              <a:t>Tamamlanmamış </a:t>
            </a:r>
            <a:r>
              <a:rPr lang="tr-TR" dirty="0" err="1"/>
              <a:t>oligosakkarit</a:t>
            </a:r>
            <a:r>
              <a:rPr lang="tr-TR" dirty="0"/>
              <a:t> zardan </a:t>
            </a:r>
            <a:r>
              <a:rPr lang="tr-TR" dirty="0" err="1" smtClean="0"/>
              <a:t>translokasyona</a:t>
            </a:r>
            <a:r>
              <a:rPr lang="tr-TR" dirty="0" smtClean="0"/>
              <a:t> </a:t>
            </a:r>
            <a:r>
              <a:rPr lang="tr-TR" dirty="0"/>
              <a:t>geçirilir </a:t>
            </a:r>
            <a:r>
              <a:rPr lang="tr-TR" dirty="0" smtClean="0"/>
              <a:t>ve çekirdek </a:t>
            </a:r>
            <a:r>
              <a:rPr lang="tr-TR" dirty="0" err="1"/>
              <a:t>oligosakkaridin</a:t>
            </a:r>
            <a:r>
              <a:rPr lang="tr-TR" dirty="0"/>
              <a:t> tamamlanması ER lümeninde olur. Lümende, uzamakta olan </a:t>
            </a:r>
            <a:r>
              <a:rPr lang="tr-TR" dirty="0" err="1"/>
              <a:t>oligosakkaride</a:t>
            </a:r>
            <a:r>
              <a:rPr lang="tr-TR" dirty="0"/>
              <a:t> </a:t>
            </a:r>
            <a:r>
              <a:rPr lang="tr-TR" dirty="0" err="1"/>
              <a:t>mannoz</a:t>
            </a:r>
            <a:r>
              <a:rPr lang="tr-TR" dirty="0"/>
              <a:t> ve </a:t>
            </a:r>
            <a:r>
              <a:rPr lang="tr-TR" dirty="0" err="1"/>
              <a:t>glukoz</a:t>
            </a:r>
            <a:r>
              <a:rPr lang="tr-TR" dirty="0"/>
              <a:t> kalıntılarını ekleyen yapay öncüller </a:t>
            </a:r>
            <a:r>
              <a:rPr lang="tr-TR" dirty="0" err="1"/>
              <a:t>dolikol</a:t>
            </a:r>
            <a:r>
              <a:rPr lang="tr-TR" dirty="0"/>
              <a:t> fosfat türevleridir. </a:t>
            </a:r>
            <a:r>
              <a:rPr lang="tr-TR" dirty="0" smtClean="0"/>
              <a:t>İlk </a:t>
            </a:r>
            <a:r>
              <a:rPr lang="tr-TR" dirty="0"/>
              <a:t>basamakta ER lümeninde </a:t>
            </a:r>
            <a:r>
              <a:rPr lang="tr-TR" dirty="0" err="1" smtClean="0"/>
              <a:t>glikoproteinin</a:t>
            </a:r>
            <a:r>
              <a:rPr lang="tr-TR" dirty="0" smtClean="0"/>
              <a:t> </a:t>
            </a:r>
            <a:r>
              <a:rPr lang="tr-TR" dirty="0"/>
              <a:t>AT-bağlı </a:t>
            </a:r>
            <a:r>
              <a:rPr lang="tr-TR" dirty="0" err="1"/>
              <a:t>oligosakkarit</a:t>
            </a:r>
            <a:r>
              <a:rPr lang="tr-TR" dirty="0"/>
              <a:t> kalıntısı çekirdek </a:t>
            </a:r>
            <a:r>
              <a:rPr lang="tr-TR" dirty="0" err="1"/>
              <a:t>oligosakkarit</a:t>
            </a:r>
            <a:r>
              <a:rPr lang="tr-TR" dirty="0"/>
              <a:t> </a:t>
            </a:r>
            <a:r>
              <a:rPr lang="tr-TR" dirty="0" err="1"/>
              <a:t>dolikol</a:t>
            </a:r>
            <a:r>
              <a:rPr lang="tr-TR" dirty="0"/>
              <a:t> fosfattan proteinin </a:t>
            </a:r>
            <a:r>
              <a:rPr lang="tr-TR" dirty="0" err="1"/>
              <a:t>Asn</a:t>
            </a:r>
            <a:r>
              <a:rPr lang="tr-TR" dirty="0"/>
              <a:t> kalıntısına aktarılır.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Çekirdek </a:t>
            </a:r>
            <a:r>
              <a:rPr lang="tr-TR" dirty="0" err="1"/>
              <a:t>oligosakkarit</a:t>
            </a:r>
            <a:r>
              <a:rPr lang="tr-TR" dirty="0"/>
              <a:t> bundan sonra ER ve </a:t>
            </a:r>
            <a:r>
              <a:rPr lang="tr-TR" dirty="0" err="1"/>
              <a:t>Golgi’de</a:t>
            </a:r>
            <a:r>
              <a:rPr lang="tr-TR" dirty="0"/>
              <a:t> farklı proteinler için farklı yollarla ek değişiklikler geçirir. AA bağlı </a:t>
            </a:r>
            <a:r>
              <a:rPr lang="tr-TR" dirty="0" err="1"/>
              <a:t>oligosakkaritlerin</a:t>
            </a:r>
            <a:r>
              <a:rPr lang="tr-TR" dirty="0"/>
              <a:t> son yapısında şekilde bej renkle (sağ altta) çevrelenmiş beş şeker kalıntısı korunur. </a:t>
            </a:r>
            <a:r>
              <a:rPr lang="tr-TR" dirty="0" smtClean="0"/>
              <a:t>Serbest </a:t>
            </a:r>
            <a:r>
              <a:rPr lang="tr-TR" dirty="0"/>
              <a:t>kalan </a:t>
            </a:r>
            <a:r>
              <a:rPr lang="tr-TR" dirty="0" err="1"/>
              <a:t>dolikol</a:t>
            </a:r>
            <a:r>
              <a:rPr lang="tr-TR" dirty="0"/>
              <a:t> </a:t>
            </a:r>
            <a:r>
              <a:rPr lang="tr-TR" dirty="0" err="1"/>
              <a:t>pirofoslat</a:t>
            </a:r>
            <a:r>
              <a:rPr lang="tr-TR" dirty="0"/>
              <a:t> tekrar yer değiştirir ve </a:t>
            </a:r>
            <a:r>
              <a:rPr lang="tr-TR" dirty="0" err="1"/>
              <a:t>pirofosfat</a:t>
            </a:r>
            <a:r>
              <a:rPr lang="tr-TR" dirty="0"/>
              <a:t> </a:t>
            </a:r>
            <a:r>
              <a:rPr lang="tr-TR" dirty="0" err="1"/>
              <a:t>ER’nin</a:t>
            </a:r>
            <a:r>
              <a:rPr lang="tr-TR" dirty="0"/>
              <a:t> </a:t>
            </a:r>
            <a:r>
              <a:rPr lang="tr-TR" dirty="0" err="1"/>
              <a:t>sitozolik</a:t>
            </a:r>
            <a:r>
              <a:rPr lang="tr-TR" dirty="0"/>
              <a:t> yüzünde bulunur. Bundan sonra® bir fosfat hidrolizle uzaklaştırılarak </a:t>
            </a:r>
            <a:r>
              <a:rPr lang="tr-TR" dirty="0" err="1"/>
              <a:t>dolikol</a:t>
            </a:r>
            <a:r>
              <a:rPr lang="tr-TR" dirty="0"/>
              <a:t> fosfat yeniden </a:t>
            </a:r>
            <a:r>
              <a:rPr lang="tr-TR" dirty="0" smtClean="0"/>
              <a:t>oluşturulur.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0058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Mitokondri </a:t>
            </a:r>
            <a:r>
              <a:rPr lang="tr-TR" b="1" dirty="0" err="1"/>
              <a:t>matriksine</a:t>
            </a:r>
            <a:r>
              <a:rPr lang="tr-TR" b="1" dirty="0"/>
              <a:t> hedeflenme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tr-TR" dirty="0"/>
              <a:t>Bir mitokondri öncül proteini </a:t>
            </a:r>
            <a:r>
              <a:rPr lang="tr-TR" dirty="0" err="1"/>
              <a:t>sitozolik</a:t>
            </a:r>
            <a:r>
              <a:rPr lang="tr-TR" dirty="0"/>
              <a:t> </a:t>
            </a:r>
            <a:r>
              <a:rPr lang="tr-TR" dirty="0" err="1"/>
              <a:t>şaperonla</a:t>
            </a:r>
            <a:r>
              <a:rPr lang="tr-TR" dirty="0"/>
              <a:t> çevrilir (Hsp70 veya MSF) ve bir </a:t>
            </a:r>
            <a:r>
              <a:rPr lang="tr-TR" dirty="0" err="1"/>
              <a:t>Torn</a:t>
            </a:r>
            <a:r>
              <a:rPr lang="tr-TR" dirty="0"/>
              <a:t> reseptör kompleksine verilir. </a:t>
            </a:r>
          </a:p>
          <a:p>
            <a:pPr algn="just">
              <a:lnSpc>
                <a:spcPct val="120000"/>
              </a:lnSpc>
            </a:pPr>
            <a:r>
              <a:rPr lang="tr-TR" dirty="0"/>
              <a:t>Buradan da özelleşmiş </a:t>
            </a:r>
            <a:r>
              <a:rPr lang="tr-TR" dirty="0" err="1"/>
              <a:t>Torn</a:t>
            </a:r>
            <a:r>
              <a:rPr lang="tr-TR" dirty="0"/>
              <a:t> ve Tim kanal komplekslerinden oluşan zar kanalına aktarılır. </a:t>
            </a:r>
            <a:endParaRPr lang="tr-TR" dirty="0" smtClean="0"/>
          </a:p>
          <a:p>
            <a:pPr algn="just">
              <a:lnSpc>
                <a:spcPct val="120000"/>
              </a:lnSpc>
            </a:pPr>
            <a:r>
              <a:rPr lang="tr-TR" dirty="0" smtClean="0"/>
              <a:t>Öncül </a:t>
            </a:r>
            <a:r>
              <a:rPr lang="tr-TR" dirty="0"/>
              <a:t>proteinin yer değiştirmesi mitokondri iç zarının </a:t>
            </a:r>
            <a:r>
              <a:rPr lang="tr-TR" dirty="0" err="1"/>
              <a:t>matriks</a:t>
            </a:r>
            <a:r>
              <a:rPr lang="tr-TR" dirty="0"/>
              <a:t> yüzündeki mitokondri Hsp70 proteininin (mHsp70) </a:t>
            </a:r>
            <a:r>
              <a:rPr lang="tr-TR" dirty="0" err="1"/>
              <a:t>ATPaz</a:t>
            </a:r>
            <a:r>
              <a:rPr lang="tr-TR" dirty="0"/>
              <a:t> aktivitesi ve iç zardaki elektrokimyasal potansiyel tarafından sağlanır</a:t>
            </a:r>
            <a:r>
              <a:rPr lang="tr-TR" dirty="0" smtClean="0"/>
              <a:t>.</a:t>
            </a:r>
          </a:p>
          <a:p>
            <a:pPr algn="just">
              <a:lnSpc>
                <a:spcPct val="120000"/>
              </a:lnSpc>
            </a:pPr>
            <a:r>
              <a:rPr lang="tr-TR" dirty="0" smtClean="0"/>
              <a:t> </a:t>
            </a:r>
            <a:r>
              <a:rPr lang="tr-TR" dirty="0"/>
              <a:t>Sinyal dizisi mitokondri </a:t>
            </a:r>
            <a:r>
              <a:rPr lang="tr-TR" dirty="0" err="1"/>
              <a:t>matriksinde</a:t>
            </a:r>
            <a:r>
              <a:rPr lang="tr-TR" dirty="0"/>
              <a:t> kesilir ve protein işlevsel yapısına katlanır.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2950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Kloroplast </a:t>
            </a:r>
            <a:r>
              <a:rPr lang="tr-TR" b="1" dirty="0" err="1" smtClean="0"/>
              <a:t>tilakoitlerine</a:t>
            </a:r>
            <a:r>
              <a:rPr lang="tr-TR" b="1" dirty="0" smtClean="0"/>
              <a:t> hedeflenme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Kloroplast </a:t>
            </a:r>
            <a:r>
              <a:rPr lang="tr-TR" dirty="0" err="1" smtClean="0"/>
              <a:t>tilakoitlerine</a:t>
            </a:r>
            <a:r>
              <a:rPr lang="tr-TR" dirty="0" smtClean="0"/>
              <a:t> gidecek proteinlerin iki kısımlı sinyal dizileri vardır.</a:t>
            </a:r>
          </a:p>
          <a:p>
            <a:pPr algn="just"/>
            <a:r>
              <a:rPr lang="tr-TR" dirty="0" smtClean="0"/>
              <a:t> Dizinin ilk bölümü kloroplast </a:t>
            </a:r>
            <a:r>
              <a:rPr lang="tr-TR" dirty="0" err="1" smtClean="0"/>
              <a:t>stromasına</a:t>
            </a:r>
            <a:r>
              <a:rPr lang="tr-TR" dirty="0" smtClean="0"/>
              <a:t> gidişi düzenler, burada bu bölüm uzaklaştırılır.</a:t>
            </a:r>
          </a:p>
          <a:p>
            <a:pPr algn="just"/>
            <a:r>
              <a:rPr lang="tr-TR" dirty="0" smtClean="0"/>
              <a:t> İkinci bölüm </a:t>
            </a:r>
            <a:r>
              <a:rPr lang="tr-TR" dirty="0" err="1" smtClean="0"/>
              <a:t>tilakoide</a:t>
            </a:r>
            <a:r>
              <a:rPr lang="tr-TR" dirty="0" smtClean="0"/>
              <a:t> geçişi düzenler, bu bölüm de </a:t>
            </a:r>
            <a:r>
              <a:rPr lang="tr-TR" dirty="0" err="1" smtClean="0"/>
              <a:t>tilakoitte</a:t>
            </a:r>
            <a:r>
              <a:rPr lang="tr-TR" dirty="0" smtClean="0"/>
              <a:t> uzaklaştırılır.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9525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Çekirdek proteinlerinin yönlenmesi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90957"/>
            <a:ext cx="8229600" cy="4525963"/>
          </a:xfrm>
        </p:spPr>
        <p:txBody>
          <a:bodyPr>
            <a:normAutofit fontScale="92500"/>
          </a:bodyPr>
          <a:lstStyle/>
          <a:p>
            <a:pPr lvl="0" algn="just"/>
            <a:r>
              <a:rPr lang="tr-TR" dirty="0"/>
              <a:t>Uygun nükleer yerleşim sinyaline (NLS) sahip bir protein </a:t>
            </a:r>
            <a:r>
              <a:rPr lang="tr-TR" dirty="0" err="1"/>
              <a:t>importin</a:t>
            </a:r>
            <a:r>
              <a:rPr lang="tr-TR" dirty="0"/>
              <a:t> α ve β</a:t>
            </a:r>
            <a:r>
              <a:rPr lang="tr-TR" i="1" dirty="0"/>
              <a:t> </a:t>
            </a:r>
            <a:r>
              <a:rPr lang="tr-TR" dirty="0"/>
              <a:t>kompleksiyle çevrilidir. </a:t>
            </a:r>
          </a:p>
          <a:p>
            <a:pPr lvl="0" algn="just"/>
            <a:r>
              <a:rPr lang="tr-TR" dirty="0"/>
              <a:t>Oluşan kompleks </a:t>
            </a:r>
            <a:r>
              <a:rPr lang="tr-TR" dirty="0" err="1"/>
              <a:t>çekirdeğ</a:t>
            </a:r>
            <a:r>
              <a:rPr lang="tr-TR" dirty="0"/>
              <a:t> bağlanır ve </a:t>
            </a:r>
          </a:p>
          <a:p>
            <a:pPr lvl="0" algn="just"/>
            <a:r>
              <a:rPr lang="tr-TR" dirty="0" err="1"/>
              <a:t>translokasyon</a:t>
            </a:r>
            <a:r>
              <a:rPr lang="tr-TR" dirty="0"/>
              <a:t> </a:t>
            </a:r>
            <a:r>
              <a:rPr lang="tr-TR" dirty="0" err="1"/>
              <a:t>Ran</a:t>
            </a:r>
            <a:r>
              <a:rPr lang="tr-TR" dirty="0"/>
              <a:t> </a:t>
            </a:r>
            <a:r>
              <a:rPr lang="tr-TR" dirty="0" err="1"/>
              <a:t>GTPaz</a:t>
            </a:r>
            <a:r>
              <a:rPr lang="tr-TR" dirty="0"/>
              <a:t> tarafından düzenlenir.</a:t>
            </a:r>
          </a:p>
          <a:p>
            <a:pPr lvl="0" algn="just"/>
            <a:r>
              <a:rPr lang="tr-TR" dirty="0"/>
              <a:t>Çekirdek içinde, </a:t>
            </a:r>
            <a:r>
              <a:rPr lang="tr-TR" dirty="0" err="1"/>
              <a:t>importin</a:t>
            </a:r>
            <a:r>
              <a:rPr lang="tr-TR" dirty="0"/>
              <a:t> β </a:t>
            </a:r>
            <a:r>
              <a:rPr lang="tr-TR" dirty="0" err="1"/>
              <a:t>importin</a:t>
            </a:r>
            <a:r>
              <a:rPr lang="tr-TR" dirty="0"/>
              <a:t> α proteininden ayrılır. </a:t>
            </a:r>
          </a:p>
          <a:p>
            <a:pPr lvl="0" algn="just"/>
            <a:r>
              <a:rPr lang="tr-TR" dirty="0" err="1"/>
              <a:t>İmportin</a:t>
            </a:r>
            <a:r>
              <a:rPr lang="tr-TR" dirty="0"/>
              <a:t> α</a:t>
            </a:r>
            <a:r>
              <a:rPr lang="tr-TR" i="1" dirty="0"/>
              <a:t> </a:t>
            </a:r>
            <a:r>
              <a:rPr lang="tr-TR" dirty="0"/>
              <a:t>ve β</a:t>
            </a:r>
            <a:r>
              <a:rPr lang="tr-TR" i="1" dirty="0"/>
              <a:t> </a:t>
            </a:r>
            <a:r>
              <a:rPr lang="tr-TR" dirty="0"/>
              <a:t>çekirdek dışına çıkar ve yeniden kullanılır.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858149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880</Words>
  <Application>Microsoft Office PowerPoint</Application>
  <PresentationFormat>Ekran Gösterisi (4:3)</PresentationFormat>
  <Paragraphs>68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Calibri</vt:lpstr>
      <vt:lpstr>Ofis Teması</vt:lpstr>
      <vt:lpstr>PROTEİN METABOLİZMASI</vt:lpstr>
      <vt:lpstr>PowerPoint Sunusu</vt:lpstr>
      <vt:lpstr>PowerPoint Sunusu</vt:lpstr>
      <vt:lpstr>PowerPoint Sunusu</vt:lpstr>
      <vt:lpstr>PowerPoint Sunusu</vt:lpstr>
      <vt:lpstr>  Glikoproteinlerin Çekirdek Oligosakkaridinin Sentezi </vt:lpstr>
      <vt:lpstr>Mitokondri matriksine hedeflenme </vt:lpstr>
      <vt:lpstr>Kloroplast tilakoitlerine hedeflenme </vt:lpstr>
      <vt:lpstr>Çekirdek proteinlerinin yönlenmesi  </vt:lpstr>
      <vt:lpstr>PowerPoint Sunusu</vt:lpstr>
      <vt:lpstr>PowerPoint Sunusu</vt:lpstr>
      <vt:lpstr>Übikuitinin proteine tutunduğu üç basamaklı tepkime yolu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PROTEİN METABOLİZMASI</dc:title>
  <dc:creator>Ece Karakaya</dc:creator>
  <cp:lastModifiedBy>Microsoft</cp:lastModifiedBy>
  <cp:revision>8</cp:revision>
  <dcterms:created xsi:type="dcterms:W3CDTF">2018-10-10T13:22:12Z</dcterms:created>
  <dcterms:modified xsi:type="dcterms:W3CDTF">2018-10-11T11:09:07Z</dcterms:modified>
</cp:coreProperties>
</file>