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187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73660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7388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73308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9603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428348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3429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571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57588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65319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09830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AD4B6EF-ED6B-4767-BEE7-A80EB82EA9CD}"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401301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D4B6EF-ED6B-4767-BEE7-A80EB82EA9CD}"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5644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B6EF-ED6B-4767-BEE7-A80EB82EA9CD}"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24035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6264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38443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D4B6EF-ED6B-4767-BEE7-A80EB82EA9CD}"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0C80BC-9A5E-44BF-9FFB-2DA443FCA4C6}" type="slidenum">
              <a:rPr lang="tr-TR" smtClean="0"/>
              <a:t>‹#›</a:t>
            </a:fld>
            <a:endParaRPr lang="tr-TR"/>
          </a:p>
        </p:txBody>
      </p:sp>
    </p:spTree>
    <p:extLst>
      <p:ext uri="{BB962C8B-B14F-4D97-AF65-F5344CB8AC3E}">
        <p14:creationId xmlns:p14="http://schemas.microsoft.com/office/powerpoint/2010/main" val="343324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unesco.org/new/en/communication-and-information/" TargetMode="External"/><Relationship Id="rId3" Type="http://schemas.openxmlformats.org/officeDocument/2006/relationships/hyperlink" Target="http://www.unesco.org/new/en/natural-sciences/" TargetMode="External"/><Relationship Id="rId7" Type="http://schemas.openxmlformats.org/officeDocument/2006/relationships/hyperlink" Target="http://en.unesco.org/themes/learning-live-together" TargetMode="External"/><Relationship Id="rId2" Type="http://schemas.openxmlformats.org/officeDocument/2006/relationships/hyperlink" Target="http://en.unesco.org/themes/education-21st-century" TargetMode="External"/><Relationship Id="rId1" Type="http://schemas.openxmlformats.org/officeDocument/2006/relationships/slideLayout" Target="../slideLayouts/slideLayout2.xml"/><Relationship Id="rId6" Type="http://schemas.openxmlformats.org/officeDocument/2006/relationships/hyperlink" Target="http://www.unesco.org/new/en/social-and-human-sciences/" TargetMode="External"/><Relationship Id="rId5" Type="http://schemas.openxmlformats.org/officeDocument/2006/relationships/hyperlink" Target="http://en.unesco.org/themes/protecting-our-heritage-and-fostering-creativity" TargetMode="External"/><Relationship Id="rId4" Type="http://schemas.openxmlformats.org/officeDocument/2006/relationships/hyperlink" Target="http://www.unesco.org/new/en/cultur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a:t>
            </a:r>
            <a:r>
              <a:rPr lang="tr-TR" dirty="0" smtClean="0"/>
              <a:t>324</a:t>
            </a:r>
            <a:r>
              <a:rPr lang="tr-TR" dirty="0" smtClean="0"/>
              <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1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a:t>
            </a:r>
            <a:r>
              <a:rPr lang="tr-TR" dirty="0" smtClean="0"/>
              <a:t>324</a:t>
            </a:r>
            <a:r>
              <a:rPr lang="tr-TR" dirty="0" smtClean="0"/>
              <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82454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p:txBody>
          <a:bodyPr/>
          <a:lstStyle/>
          <a:p>
            <a:pPr eaLnBrk="1" hangingPunct="1"/>
            <a:r>
              <a:rPr lang="tr-TR" dirty="0" smtClean="0"/>
              <a:t>UNESCO</a:t>
            </a:r>
          </a:p>
        </p:txBody>
      </p:sp>
      <p:sp>
        <p:nvSpPr>
          <p:cNvPr id="3" name="2 İçerik Yer Tutucusu"/>
          <p:cNvSpPr>
            <a:spLocks noGrp="1"/>
          </p:cNvSpPr>
          <p:nvPr>
            <p:ph idx="1"/>
          </p:nvPr>
        </p:nvSpPr>
        <p:spPr>
          <a:xfrm>
            <a:off x="1919536" y="1700808"/>
            <a:ext cx="8229600" cy="4525962"/>
          </a:xfrm>
        </p:spPr>
        <p:txBody>
          <a:bodyPr rtlCol="0">
            <a:normAutofit/>
          </a:bodyPr>
          <a:lstStyle/>
          <a:p>
            <a:pPr marL="365760" indent="-256032" algn="just">
              <a:buFont typeface="Wingdings 3"/>
              <a:buChar char=""/>
              <a:defRPr/>
            </a:pPr>
            <a:r>
              <a:rPr lang="tr-TR" dirty="0" smtClean="0"/>
              <a:t>İngilizce, “</a:t>
            </a:r>
            <a:r>
              <a:rPr lang="tr-TR" b="1" i="1" dirty="0" smtClean="0"/>
              <a:t>United </a:t>
            </a:r>
            <a:r>
              <a:rPr lang="tr-TR" b="1" i="1" dirty="0" err="1" smtClean="0"/>
              <a:t>Nations</a:t>
            </a:r>
            <a:r>
              <a:rPr lang="tr-TR" b="1" i="1" dirty="0" smtClean="0"/>
              <a:t> </a:t>
            </a:r>
            <a:r>
              <a:rPr lang="tr-TR" b="1" i="1" dirty="0" err="1" smtClean="0"/>
              <a:t>Educational</a:t>
            </a:r>
            <a:r>
              <a:rPr lang="tr-TR" b="1" i="1" dirty="0" smtClean="0"/>
              <a:t>, </a:t>
            </a:r>
            <a:r>
              <a:rPr lang="tr-TR" b="1" i="1" dirty="0" err="1" smtClean="0"/>
              <a:t>Scientific</a:t>
            </a:r>
            <a:r>
              <a:rPr lang="tr-TR" b="1" i="1" dirty="0" smtClean="0"/>
              <a:t> </a:t>
            </a:r>
            <a:r>
              <a:rPr lang="tr-TR" b="1" i="1" dirty="0" err="1" smtClean="0"/>
              <a:t>and</a:t>
            </a:r>
            <a:r>
              <a:rPr lang="tr-TR" b="1" i="1" dirty="0" smtClean="0"/>
              <a:t> </a:t>
            </a:r>
            <a:r>
              <a:rPr lang="tr-TR" b="1" i="1" dirty="0" err="1" smtClean="0"/>
              <a:t>Cultural</a:t>
            </a:r>
            <a:r>
              <a:rPr lang="tr-TR" b="1" i="1" dirty="0" smtClean="0"/>
              <a:t> </a:t>
            </a:r>
            <a:r>
              <a:rPr lang="tr-TR" b="1" i="1" dirty="0" err="1" smtClean="0"/>
              <a:t>Organization</a:t>
            </a:r>
            <a:r>
              <a:rPr lang="tr-TR" dirty="0" smtClean="0"/>
              <a:t>” kelimelerinin baş harfleri alınarak oluşturulan UNESCO Türkçeye "</a:t>
            </a:r>
            <a:r>
              <a:rPr lang="tr-TR" b="1" i="1" dirty="0" smtClean="0"/>
              <a:t>Birleşmiş Milletler Eğitim, Bilim ve Kültür Kurumu</a:t>
            </a:r>
            <a:r>
              <a:rPr lang="tr-TR" dirty="0" smtClean="0"/>
              <a:t>" biçiminde çevrilmiştir. Kurucuları arasında Türkiye’nin </a:t>
            </a:r>
            <a:r>
              <a:rPr lang="es-ES" dirty="0" smtClean="0"/>
              <a:t>de bulunduğu</a:t>
            </a:r>
            <a:r>
              <a:rPr lang="tr-TR" dirty="0" smtClean="0"/>
              <a:t> UNESCO bütün görüşme ve yazışmalarını Birleşmiş Milletler Örgütü’nün uluslararası diller olarak tanıdığı Arapça, Çince, Fransızca, İngilizce, İspanyolca ve Rusça ile yürüten ve İkinci Dünya Savaşı'ndan sonra 1946 yılında kurulmuş Birleşmiş Milletlerin bir özel kurumudur (Oğuz 2007a:5). </a:t>
            </a:r>
          </a:p>
          <a:p>
            <a:pPr marL="365760" indent="-256032">
              <a:buNone/>
              <a:defRPr/>
            </a:pPr>
            <a:r>
              <a:rPr lang="tr-TR" dirty="0" smtClean="0"/>
              <a:t> </a:t>
            </a:r>
          </a:p>
          <a:p>
            <a:pPr marL="365760" indent="-256032">
              <a:buFont typeface="Wingdings 3"/>
              <a:buChar char=""/>
              <a:defRPr/>
            </a:pPr>
            <a:endParaRPr lang="tr-TR" dirty="0"/>
          </a:p>
        </p:txBody>
      </p:sp>
    </p:spTree>
    <p:extLst>
      <p:ext uri="{BB962C8B-B14F-4D97-AF65-F5344CB8AC3E}">
        <p14:creationId xmlns:p14="http://schemas.microsoft.com/office/powerpoint/2010/main" val="380996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p:txBody>
          <a:bodyPr/>
          <a:lstStyle/>
          <a:p>
            <a:pPr eaLnBrk="1" hangingPunct="1"/>
            <a:r>
              <a:rPr lang="tr-TR" dirty="0" smtClean="0"/>
              <a:t>UNESCO Ana </a:t>
            </a:r>
            <a:r>
              <a:rPr lang="tr-TR" dirty="0" err="1" smtClean="0"/>
              <a:t>TemalarI</a:t>
            </a:r>
            <a:r>
              <a:rPr lang="tr-TR" dirty="0" smtClean="0"/>
              <a:t>…</a:t>
            </a:r>
          </a:p>
        </p:txBody>
      </p:sp>
      <p:sp>
        <p:nvSpPr>
          <p:cNvPr id="3" name="2 İçerik Yer Tutucusu"/>
          <p:cNvSpPr>
            <a:spLocks noGrp="1"/>
          </p:cNvSpPr>
          <p:nvPr>
            <p:ph idx="1"/>
          </p:nvPr>
        </p:nvSpPr>
        <p:spPr>
          <a:xfrm>
            <a:off x="1919288" y="1772817"/>
            <a:ext cx="8229600" cy="4161258"/>
          </a:xfrm>
        </p:spPr>
        <p:txBody>
          <a:bodyPr rtlCol="0">
            <a:normAutofit/>
          </a:bodyPr>
          <a:lstStyle/>
          <a:p>
            <a:pPr marL="365760" indent="-256032">
              <a:buFont typeface="Wingdings 3"/>
              <a:buChar char=""/>
              <a:defRPr/>
            </a:pPr>
            <a:r>
              <a:rPr lang="tr-TR" dirty="0" smtClean="0"/>
              <a:t>UNESCO’nun çalışmaları şu ana temalar altında yürütülmektedir: Eğitim, Doğa Bilimleri, Kültür, Sosyal ve Beşeri Bilimler, İletişim ve Bilgi. </a:t>
            </a:r>
          </a:p>
          <a:p>
            <a:pPr marL="365760" indent="-256032">
              <a:buNone/>
              <a:defRPr/>
            </a:pPr>
            <a:endParaRPr lang="tr-TR" dirty="0" smtClean="0"/>
          </a:p>
          <a:p>
            <a:pPr marL="621792" lvl="1">
              <a:spcBef>
                <a:spcPts val="324"/>
              </a:spcBef>
              <a:buFont typeface="Verdana"/>
              <a:buChar char="◦"/>
              <a:defRPr/>
            </a:pPr>
            <a:r>
              <a:rPr lang="tr-TR" dirty="0" smtClean="0"/>
              <a:t>Eğitim (</a:t>
            </a:r>
            <a:r>
              <a:rPr lang="tr-TR" dirty="0" err="1" smtClean="0"/>
              <a:t>Education</a:t>
            </a:r>
            <a:r>
              <a:rPr lang="tr-TR" dirty="0" smtClean="0"/>
              <a:t>: </a:t>
            </a:r>
            <a:r>
              <a:rPr lang="tr-TR" u="sng" dirty="0" smtClean="0">
                <a:hlinkClick r:id="rId2"/>
              </a:rPr>
              <a:t>http://en.</a:t>
            </a:r>
            <a:r>
              <a:rPr lang="tr-TR" u="sng" dirty="0" err="1" smtClean="0">
                <a:hlinkClick r:id="rId2"/>
              </a:rPr>
              <a:t>unesco</a:t>
            </a:r>
            <a:r>
              <a:rPr lang="tr-TR" u="sng" dirty="0" smtClean="0">
                <a:hlinkClick r:id="rId2"/>
              </a:rPr>
              <a:t>.org/</a:t>
            </a:r>
            <a:r>
              <a:rPr lang="tr-TR" u="sng" dirty="0" err="1" smtClean="0">
                <a:hlinkClick r:id="rId2"/>
              </a:rPr>
              <a:t>themes</a:t>
            </a:r>
            <a:r>
              <a:rPr lang="tr-TR" u="sng" dirty="0" smtClean="0">
                <a:hlinkClick r:id="rId2"/>
              </a:rPr>
              <a:t>/</a:t>
            </a:r>
            <a:r>
              <a:rPr lang="tr-TR" u="sng" dirty="0" err="1" smtClean="0">
                <a:hlinkClick r:id="rId2"/>
              </a:rPr>
              <a:t>education</a:t>
            </a:r>
            <a:r>
              <a:rPr lang="tr-TR" u="sng" dirty="0" smtClean="0">
                <a:hlinkClick r:id="rId2"/>
              </a:rPr>
              <a:t>-21st-</a:t>
            </a:r>
            <a:r>
              <a:rPr lang="tr-TR" u="sng" dirty="0" err="1" smtClean="0">
                <a:hlinkClick r:id="rId2"/>
              </a:rPr>
              <a:t>century</a:t>
            </a:r>
            <a:r>
              <a:rPr lang="tr-TR" dirty="0" smtClean="0"/>
              <a:t>).</a:t>
            </a:r>
          </a:p>
          <a:p>
            <a:pPr marL="621792" lvl="1">
              <a:spcBef>
                <a:spcPts val="324"/>
              </a:spcBef>
              <a:buFont typeface="Verdana"/>
              <a:buChar char="◦"/>
              <a:defRPr/>
            </a:pPr>
            <a:r>
              <a:rPr lang="tr-TR" dirty="0" smtClean="0"/>
              <a:t>Doğa Bilimleri (</a:t>
            </a:r>
            <a:r>
              <a:rPr lang="tr-TR" dirty="0" err="1" smtClean="0">
                <a:hlinkClick r:id="rId3"/>
              </a:rPr>
              <a:t>Natural</a:t>
            </a:r>
            <a:r>
              <a:rPr lang="tr-TR" dirty="0" smtClean="0">
                <a:hlinkClick r:id="rId3"/>
              </a:rPr>
              <a:t> </a:t>
            </a:r>
            <a:r>
              <a:rPr lang="tr-TR" dirty="0" err="1" smtClean="0">
                <a:hlinkClick r:id="rId3"/>
              </a:rPr>
              <a:t>Sciences</a:t>
            </a:r>
            <a:r>
              <a:rPr lang="tr-TR" dirty="0" smtClean="0"/>
              <a:t> : </a:t>
            </a:r>
            <a:r>
              <a:rPr lang="tr-TR" u="sng" dirty="0" smtClean="0">
                <a:hlinkClick r:id="rId3"/>
              </a:rPr>
              <a:t>http://www.</a:t>
            </a:r>
            <a:r>
              <a:rPr lang="tr-TR" u="sng" dirty="0" err="1" smtClean="0">
                <a:hlinkClick r:id="rId3"/>
              </a:rPr>
              <a:t>unesco</a:t>
            </a:r>
            <a:r>
              <a:rPr lang="tr-TR" u="sng" dirty="0" smtClean="0">
                <a:hlinkClick r:id="rId3"/>
              </a:rPr>
              <a:t>.org/</a:t>
            </a:r>
            <a:r>
              <a:rPr lang="tr-TR" u="sng" dirty="0" err="1" smtClean="0">
                <a:hlinkClick r:id="rId3"/>
              </a:rPr>
              <a:t>new</a:t>
            </a:r>
            <a:r>
              <a:rPr lang="tr-TR" u="sng" dirty="0" smtClean="0">
                <a:hlinkClick r:id="rId3"/>
              </a:rPr>
              <a:t>/en/</a:t>
            </a:r>
            <a:r>
              <a:rPr lang="tr-TR" u="sng" dirty="0" err="1" smtClean="0">
                <a:hlinkClick r:id="rId3"/>
              </a:rPr>
              <a:t>natural</a:t>
            </a:r>
            <a:r>
              <a:rPr lang="tr-TR" u="sng" dirty="0" smtClean="0">
                <a:hlinkClick r:id="rId3"/>
              </a:rPr>
              <a:t>-</a:t>
            </a:r>
            <a:r>
              <a:rPr lang="tr-TR" u="sng" dirty="0" err="1" smtClean="0">
                <a:hlinkClick r:id="rId3"/>
              </a:rPr>
              <a:t>sciences</a:t>
            </a:r>
            <a:r>
              <a:rPr lang="tr-TR" u="sng" dirty="0" smtClean="0">
                <a:hlinkClick r:id="rId3"/>
              </a:rPr>
              <a:t>/</a:t>
            </a:r>
            <a:r>
              <a:rPr lang="tr-TR" dirty="0" smtClean="0"/>
              <a:t>).</a:t>
            </a:r>
          </a:p>
          <a:p>
            <a:pPr marL="621792" lvl="1">
              <a:spcBef>
                <a:spcPts val="324"/>
              </a:spcBef>
              <a:buFont typeface="Verdana"/>
              <a:buChar char="◦"/>
              <a:defRPr/>
            </a:pPr>
            <a:r>
              <a:rPr lang="tr-TR" dirty="0" smtClean="0"/>
              <a:t>Kültür (</a:t>
            </a:r>
            <a:r>
              <a:rPr lang="tr-TR" dirty="0" err="1" smtClean="0">
                <a:hlinkClick r:id="rId4"/>
              </a:rPr>
              <a:t>Culture</a:t>
            </a:r>
            <a:r>
              <a:rPr lang="tr-TR" dirty="0" smtClean="0"/>
              <a:t>: </a:t>
            </a:r>
            <a:r>
              <a:rPr lang="tr-TR" u="sng" dirty="0" smtClean="0">
                <a:hlinkClick r:id="rId5"/>
              </a:rPr>
              <a:t>http://en.</a:t>
            </a:r>
            <a:r>
              <a:rPr lang="tr-TR" u="sng" dirty="0" err="1" smtClean="0">
                <a:hlinkClick r:id="rId5"/>
              </a:rPr>
              <a:t>unesco</a:t>
            </a:r>
            <a:r>
              <a:rPr lang="tr-TR" u="sng" dirty="0" smtClean="0">
                <a:hlinkClick r:id="rId5"/>
              </a:rPr>
              <a:t>.org/</a:t>
            </a:r>
            <a:r>
              <a:rPr lang="tr-TR" u="sng" dirty="0" err="1" smtClean="0">
                <a:hlinkClick r:id="rId5"/>
              </a:rPr>
              <a:t>themes</a:t>
            </a:r>
            <a:r>
              <a:rPr lang="tr-TR" u="sng" dirty="0" smtClean="0">
                <a:hlinkClick r:id="rId5"/>
              </a:rPr>
              <a:t>/</a:t>
            </a:r>
            <a:r>
              <a:rPr lang="tr-TR" u="sng" dirty="0" err="1" smtClean="0">
                <a:hlinkClick r:id="rId5"/>
              </a:rPr>
              <a:t>protecting</a:t>
            </a:r>
            <a:r>
              <a:rPr lang="tr-TR" u="sng" dirty="0" smtClean="0">
                <a:hlinkClick r:id="rId5"/>
              </a:rPr>
              <a:t>-</a:t>
            </a:r>
            <a:r>
              <a:rPr lang="tr-TR" u="sng" dirty="0" err="1" smtClean="0">
                <a:hlinkClick r:id="rId5"/>
              </a:rPr>
              <a:t>our</a:t>
            </a:r>
            <a:r>
              <a:rPr lang="tr-TR" u="sng" dirty="0" smtClean="0">
                <a:hlinkClick r:id="rId5"/>
              </a:rPr>
              <a:t>-</a:t>
            </a:r>
            <a:r>
              <a:rPr lang="tr-TR" u="sng" dirty="0" err="1" smtClean="0">
                <a:hlinkClick r:id="rId5"/>
              </a:rPr>
              <a:t>heritage</a:t>
            </a:r>
            <a:r>
              <a:rPr lang="tr-TR" u="sng" dirty="0" smtClean="0">
                <a:hlinkClick r:id="rId5"/>
              </a:rPr>
              <a:t>-</a:t>
            </a:r>
            <a:r>
              <a:rPr lang="tr-TR" u="sng" dirty="0" err="1" smtClean="0">
                <a:hlinkClick r:id="rId5"/>
              </a:rPr>
              <a:t>and</a:t>
            </a:r>
            <a:r>
              <a:rPr lang="tr-TR" u="sng" dirty="0" smtClean="0">
                <a:hlinkClick r:id="rId5"/>
              </a:rPr>
              <a:t>-</a:t>
            </a:r>
            <a:r>
              <a:rPr lang="tr-TR" u="sng" dirty="0" err="1" smtClean="0">
                <a:hlinkClick r:id="rId5"/>
              </a:rPr>
              <a:t>fostering</a:t>
            </a:r>
            <a:r>
              <a:rPr lang="tr-TR" u="sng" dirty="0" smtClean="0">
                <a:hlinkClick r:id="rId5"/>
              </a:rPr>
              <a:t>-</a:t>
            </a:r>
            <a:r>
              <a:rPr lang="tr-TR" u="sng" dirty="0" err="1" smtClean="0">
                <a:hlinkClick r:id="rId5"/>
              </a:rPr>
              <a:t>creativity</a:t>
            </a:r>
            <a:r>
              <a:rPr lang="tr-TR" dirty="0" smtClean="0"/>
              <a:t>).</a:t>
            </a:r>
          </a:p>
          <a:p>
            <a:pPr marL="621792" lvl="1">
              <a:spcBef>
                <a:spcPts val="324"/>
              </a:spcBef>
              <a:buFont typeface="Verdana"/>
              <a:buChar char="◦"/>
              <a:defRPr/>
            </a:pPr>
            <a:r>
              <a:rPr lang="tr-TR" dirty="0" smtClean="0"/>
              <a:t>Sosyal ve Beşeri Bilimler (</a:t>
            </a:r>
            <a:r>
              <a:rPr lang="tr-TR" dirty="0" err="1" smtClean="0">
                <a:hlinkClick r:id="rId6"/>
              </a:rPr>
              <a:t>Social</a:t>
            </a:r>
            <a:r>
              <a:rPr lang="tr-TR" dirty="0" smtClean="0">
                <a:hlinkClick r:id="rId6"/>
              </a:rPr>
              <a:t> </a:t>
            </a:r>
            <a:r>
              <a:rPr lang="tr-TR" dirty="0" err="1" smtClean="0">
                <a:hlinkClick r:id="rId6"/>
              </a:rPr>
              <a:t>and</a:t>
            </a:r>
            <a:r>
              <a:rPr lang="tr-TR" dirty="0" smtClean="0">
                <a:hlinkClick r:id="rId6"/>
              </a:rPr>
              <a:t> </a:t>
            </a:r>
            <a:r>
              <a:rPr lang="tr-TR" dirty="0" err="1" smtClean="0">
                <a:hlinkClick r:id="rId6"/>
              </a:rPr>
              <a:t>Human</a:t>
            </a:r>
            <a:r>
              <a:rPr lang="tr-TR" dirty="0" smtClean="0">
                <a:hlinkClick r:id="rId6"/>
              </a:rPr>
              <a:t> </a:t>
            </a:r>
            <a:r>
              <a:rPr lang="tr-TR" dirty="0" err="1" smtClean="0">
                <a:hlinkClick r:id="rId6"/>
              </a:rPr>
              <a:t>Sciences</a:t>
            </a:r>
            <a:r>
              <a:rPr lang="tr-TR" dirty="0" smtClean="0"/>
              <a:t>: </a:t>
            </a:r>
            <a:r>
              <a:rPr lang="tr-TR" u="sng" dirty="0" smtClean="0">
                <a:hlinkClick r:id="rId7"/>
              </a:rPr>
              <a:t>http://en.</a:t>
            </a:r>
            <a:r>
              <a:rPr lang="tr-TR" u="sng" dirty="0" err="1" smtClean="0">
                <a:hlinkClick r:id="rId7"/>
              </a:rPr>
              <a:t>unesco</a:t>
            </a:r>
            <a:r>
              <a:rPr lang="tr-TR" u="sng" dirty="0" smtClean="0">
                <a:hlinkClick r:id="rId7"/>
              </a:rPr>
              <a:t>.org/</a:t>
            </a:r>
            <a:r>
              <a:rPr lang="tr-TR" u="sng" dirty="0" err="1" smtClean="0">
                <a:hlinkClick r:id="rId7"/>
              </a:rPr>
              <a:t>themes</a:t>
            </a:r>
            <a:r>
              <a:rPr lang="tr-TR" u="sng" dirty="0" smtClean="0">
                <a:hlinkClick r:id="rId7"/>
              </a:rPr>
              <a:t>/</a:t>
            </a:r>
            <a:r>
              <a:rPr lang="tr-TR" u="sng" dirty="0" err="1" smtClean="0">
                <a:hlinkClick r:id="rId7"/>
              </a:rPr>
              <a:t>learning</a:t>
            </a:r>
            <a:r>
              <a:rPr lang="tr-TR" u="sng" dirty="0" smtClean="0">
                <a:hlinkClick r:id="rId7"/>
              </a:rPr>
              <a:t>-</a:t>
            </a:r>
            <a:r>
              <a:rPr lang="tr-TR" u="sng" dirty="0" err="1" smtClean="0">
                <a:hlinkClick r:id="rId7"/>
              </a:rPr>
              <a:t>live</a:t>
            </a:r>
            <a:r>
              <a:rPr lang="tr-TR" u="sng" dirty="0" smtClean="0">
                <a:hlinkClick r:id="rId7"/>
              </a:rPr>
              <a:t>-</a:t>
            </a:r>
            <a:r>
              <a:rPr lang="tr-TR" u="sng" dirty="0" err="1" smtClean="0">
                <a:hlinkClick r:id="rId7"/>
              </a:rPr>
              <a:t>together</a:t>
            </a:r>
            <a:r>
              <a:rPr lang="tr-TR" dirty="0" smtClean="0"/>
              <a:t>).</a:t>
            </a:r>
          </a:p>
          <a:p>
            <a:pPr marL="621792" lvl="1">
              <a:spcBef>
                <a:spcPts val="324"/>
              </a:spcBef>
              <a:buFont typeface="Verdana"/>
              <a:buChar char="◦"/>
              <a:defRPr/>
            </a:pPr>
            <a:r>
              <a:rPr lang="tr-TR" dirty="0" smtClean="0"/>
              <a:t>İletişim ve Bilgi (</a:t>
            </a:r>
            <a:r>
              <a:rPr lang="tr-TR" dirty="0" err="1" smtClean="0">
                <a:hlinkClick r:id="rId8"/>
              </a:rPr>
              <a:t>Communication</a:t>
            </a:r>
            <a:r>
              <a:rPr lang="tr-TR" dirty="0" smtClean="0">
                <a:hlinkClick r:id="rId8"/>
              </a:rPr>
              <a:t> </a:t>
            </a:r>
            <a:r>
              <a:rPr lang="tr-TR" dirty="0" err="1" smtClean="0">
                <a:hlinkClick r:id="rId8"/>
              </a:rPr>
              <a:t>and</a:t>
            </a:r>
            <a:r>
              <a:rPr lang="tr-TR" dirty="0" smtClean="0">
                <a:hlinkClick r:id="rId8"/>
              </a:rPr>
              <a:t> </a:t>
            </a:r>
            <a:r>
              <a:rPr lang="tr-TR" dirty="0" err="1" smtClean="0">
                <a:hlinkClick r:id="rId8"/>
              </a:rPr>
              <a:t>Information</a:t>
            </a:r>
            <a:r>
              <a:rPr lang="tr-TR" dirty="0" smtClean="0"/>
              <a:t>: </a:t>
            </a:r>
            <a:r>
              <a:rPr lang="tr-TR" u="sng" dirty="0" smtClean="0">
                <a:hlinkClick r:id="rId8"/>
              </a:rPr>
              <a:t>http://www.</a:t>
            </a:r>
            <a:r>
              <a:rPr lang="tr-TR" u="sng" dirty="0" err="1" smtClean="0">
                <a:hlinkClick r:id="rId8"/>
              </a:rPr>
              <a:t>unesco</a:t>
            </a:r>
            <a:r>
              <a:rPr lang="tr-TR" u="sng" dirty="0" smtClean="0">
                <a:hlinkClick r:id="rId8"/>
              </a:rPr>
              <a:t>.org/</a:t>
            </a:r>
            <a:r>
              <a:rPr lang="tr-TR" u="sng" dirty="0" err="1" smtClean="0">
                <a:hlinkClick r:id="rId8"/>
              </a:rPr>
              <a:t>new</a:t>
            </a:r>
            <a:r>
              <a:rPr lang="tr-TR" u="sng" dirty="0" smtClean="0">
                <a:hlinkClick r:id="rId8"/>
              </a:rPr>
              <a:t>/en/</a:t>
            </a:r>
            <a:r>
              <a:rPr lang="tr-TR" u="sng" dirty="0" err="1" smtClean="0">
                <a:hlinkClick r:id="rId8"/>
              </a:rPr>
              <a:t>communication</a:t>
            </a:r>
            <a:r>
              <a:rPr lang="tr-TR" u="sng" dirty="0" smtClean="0">
                <a:hlinkClick r:id="rId8"/>
              </a:rPr>
              <a:t>-</a:t>
            </a:r>
            <a:r>
              <a:rPr lang="tr-TR" u="sng" dirty="0" err="1" smtClean="0">
                <a:hlinkClick r:id="rId8"/>
              </a:rPr>
              <a:t>and</a:t>
            </a:r>
            <a:r>
              <a:rPr lang="tr-TR" u="sng" dirty="0" smtClean="0">
                <a:hlinkClick r:id="rId8"/>
              </a:rPr>
              <a:t>-</a:t>
            </a:r>
            <a:r>
              <a:rPr lang="tr-TR" u="sng" dirty="0" err="1" smtClean="0">
                <a:hlinkClick r:id="rId8"/>
              </a:rPr>
              <a:t>information</a:t>
            </a:r>
            <a:r>
              <a:rPr lang="tr-TR" u="sng" dirty="0" smtClean="0">
                <a:hlinkClick r:id="rId8"/>
              </a:rPr>
              <a:t>/</a:t>
            </a:r>
            <a:r>
              <a:rPr lang="tr-TR" dirty="0" smtClean="0"/>
              <a:t>).</a:t>
            </a:r>
          </a:p>
          <a:p>
            <a:pPr marL="365760" indent="-256032">
              <a:buNone/>
              <a:defRPr/>
            </a:pPr>
            <a:endParaRPr lang="tr-TR" dirty="0" smtClean="0"/>
          </a:p>
          <a:p>
            <a:pPr marL="365760" indent="-256032">
              <a:buFont typeface="Wingdings 3"/>
              <a:buChar char=""/>
              <a:defRPr/>
            </a:pPr>
            <a:endParaRPr lang="tr-TR" dirty="0"/>
          </a:p>
        </p:txBody>
      </p:sp>
    </p:spTree>
    <p:extLst>
      <p:ext uri="{BB962C8B-B14F-4D97-AF65-F5344CB8AC3E}">
        <p14:creationId xmlns:p14="http://schemas.microsoft.com/office/powerpoint/2010/main" val="406639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063552" y="1268760"/>
            <a:ext cx="7467600" cy="4873752"/>
          </a:xfrm>
        </p:spPr>
        <p:txBody>
          <a:bodyPr>
            <a:normAutofit/>
          </a:bodyPr>
          <a:lstStyle/>
          <a:p>
            <a:pPr algn="just">
              <a:buNone/>
            </a:pPr>
            <a:r>
              <a:rPr lang="tr-TR" dirty="0"/>
              <a:t>	</a:t>
            </a:r>
            <a:r>
              <a:rPr lang="es-ES" dirty="0" smtClean="0"/>
              <a:t>UNESCO</a:t>
            </a:r>
            <a:r>
              <a:rPr lang="es-ES" dirty="0"/>
              <a:t>, </a:t>
            </a:r>
            <a:r>
              <a:rPr lang="es-ES" b="1" dirty="0"/>
              <a:t>1945</a:t>
            </a:r>
            <a:r>
              <a:rPr lang="es-ES" dirty="0"/>
              <a:t> </a:t>
            </a:r>
            <a:r>
              <a:rPr lang="es-ES" dirty="0" smtClean="0"/>
              <a:t>yılında</a:t>
            </a:r>
            <a:r>
              <a:rPr lang="tr-TR" dirty="0" smtClean="0"/>
              <a:t> hazırlanan </a:t>
            </a:r>
            <a:r>
              <a:rPr lang="tr-TR" dirty="0"/>
              <a:t>ve </a:t>
            </a:r>
            <a:r>
              <a:rPr lang="tr-TR" b="1" dirty="0"/>
              <a:t>1946</a:t>
            </a:r>
            <a:r>
              <a:rPr lang="tr-TR" dirty="0"/>
              <a:t> yılında </a:t>
            </a:r>
            <a:r>
              <a:rPr lang="tr-TR" dirty="0" smtClean="0"/>
              <a:t>yürürlüğe giren </a:t>
            </a:r>
            <a:r>
              <a:rPr lang="tr-TR" b="1" i="1" dirty="0" smtClean="0"/>
              <a:t>Kuruluş Sözleşmesi</a:t>
            </a:r>
            <a:r>
              <a:rPr lang="tr-TR" i="1" dirty="0" smtClean="0"/>
              <a:t>’nden </a:t>
            </a:r>
            <a:r>
              <a:rPr lang="tr-TR" i="1" smtClean="0"/>
              <a:t>4 yıl sonra</a:t>
            </a:r>
            <a:r>
              <a:rPr lang="tr-TR" i="1" dirty="0" smtClean="0"/>
              <a:t>, </a:t>
            </a:r>
            <a:r>
              <a:rPr lang="tr-TR" b="1" dirty="0" smtClean="0"/>
              <a:t>1950</a:t>
            </a:r>
            <a:r>
              <a:rPr lang="tr-TR" dirty="0" smtClean="0"/>
              <a:t> </a:t>
            </a:r>
            <a:r>
              <a:rPr lang="tr-TR" dirty="0"/>
              <a:t>tarihli </a:t>
            </a:r>
            <a:r>
              <a:rPr lang="tr-TR" b="1" i="1" dirty="0"/>
              <a:t>Eğitimsel, Bilimsel ve </a:t>
            </a:r>
            <a:r>
              <a:rPr lang="tr-TR" b="1" i="1" dirty="0" smtClean="0"/>
              <a:t>Kültürel Objelerin </a:t>
            </a:r>
            <a:r>
              <a:rPr lang="tr-TR" b="1" i="1" dirty="0"/>
              <a:t>Taşınması Üzerine </a:t>
            </a:r>
            <a:r>
              <a:rPr lang="tr-TR" b="1" i="1" dirty="0" smtClean="0"/>
              <a:t>Uzlaşma </a:t>
            </a:r>
            <a:r>
              <a:rPr lang="tr-TR" dirty="0" smtClean="0"/>
              <a:t>başlıklı </a:t>
            </a:r>
            <a:r>
              <a:rPr lang="tr-TR" dirty="0"/>
              <a:t>belgesi ve bu </a:t>
            </a:r>
            <a:r>
              <a:rPr lang="tr-TR" dirty="0" smtClean="0"/>
              <a:t>belgenin </a:t>
            </a:r>
            <a:r>
              <a:rPr lang="tr-TR" b="1" dirty="0" smtClean="0"/>
              <a:t>1976</a:t>
            </a:r>
            <a:r>
              <a:rPr lang="tr-TR" dirty="0" smtClean="0"/>
              <a:t> </a:t>
            </a:r>
            <a:r>
              <a:rPr lang="tr-TR" dirty="0"/>
              <a:t>tarihli </a:t>
            </a:r>
            <a:r>
              <a:rPr lang="tr-TR" b="1" i="1" dirty="0"/>
              <a:t>Protokol</a:t>
            </a:r>
            <a:r>
              <a:rPr lang="tr-TR" i="1" dirty="0"/>
              <a:t>’ü ile her ne </a:t>
            </a:r>
            <a:r>
              <a:rPr lang="tr-TR" i="1" dirty="0" smtClean="0"/>
              <a:t>kadar </a:t>
            </a:r>
            <a:r>
              <a:rPr lang="tr-TR" dirty="0" smtClean="0"/>
              <a:t>doğrudan </a:t>
            </a:r>
            <a:r>
              <a:rPr lang="tr-TR" dirty="0"/>
              <a:t>kültürel mirasın </a:t>
            </a:r>
            <a:r>
              <a:rPr lang="tr-TR" dirty="0" smtClean="0"/>
              <a:t>korunmasına yönelik </a:t>
            </a:r>
            <a:r>
              <a:rPr lang="tr-TR" dirty="0"/>
              <a:t>olmasa da içinde </a:t>
            </a:r>
            <a:r>
              <a:rPr lang="tr-TR" dirty="0" smtClean="0"/>
              <a:t>kültürün de bulunduğu uluslararası alanda önemli ilk düzenlemesini yapmıştır.</a:t>
            </a:r>
          </a:p>
          <a:p>
            <a:pPr algn="just">
              <a:buNone/>
            </a:pPr>
            <a:endParaRPr lang="tr-TR" dirty="0"/>
          </a:p>
        </p:txBody>
      </p:sp>
    </p:spTree>
    <p:extLst>
      <p:ext uri="{BB962C8B-B14F-4D97-AF65-F5344CB8AC3E}">
        <p14:creationId xmlns:p14="http://schemas.microsoft.com/office/powerpoint/2010/main" val="1110472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063552" y="1340768"/>
            <a:ext cx="7467600" cy="4873752"/>
          </a:xfrm>
        </p:spPr>
        <p:txBody>
          <a:bodyPr>
            <a:normAutofit/>
          </a:bodyPr>
          <a:lstStyle/>
          <a:p>
            <a:pPr algn="just">
              <a:buNone/>
            </a:pPr>
            <a:r>
              <a:rPr lang="tr-TR" dirty="0" smtClean="0"/>
              <a:t>	Eğitim ve bilim objeleriyle birlikte kültür objelerine de dikkat çekilen bu belgeden sonra UNESCO’nun kültüre ve kültürel miras alanına yönelik koruma programlarına kronolojik sırayla bakıldığında, önceliğin savaş, çatışma ve </a:t>
            </a:r>
            <a:r>
              <a:rPr lang="sv-SE" dirty="0" smtClean="0"/>
              <a:t>benzeri iç karışıklıklar durumunda tarihsel</a:t>
            </a:r>
            <a:r>
              <a:rPr lang="tr-TR" dirty="0" smtClean="0"/>
              <a:t> ve sanatsal açıdan yüksek değere sahip olduğu öncelikle uzmanlar ve genel anlayış içinde uluslararası toplum tarafından kabul edilen ve taşınabilir nitelikte olan kültür varlıklarına verildiği anlaşılır. </a:t>
            </a:r>
          </a:p>
        </p:txBody>
      </p:sp>
    </p:spTree>
    <p:extLst>
      <p:ext uri="{BB962C8B-B14F-4D97-AF65-F5344CB8AC3E}">
        <p14:creationId xmlns:p14="http://schemas.microsoft.com/office/powerpoint/2010/main" val="137088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None/>
            </a:pPr>
            <a:r>
              <a:rPr lang="tr-TR" dirty="0" smtClean="0"/>
              <a:t>	UNESCO’nun doğrudan kültürel mirasın korunmasına yönelik ilk sözleşmesi </a:t>
            </a:r>
            <a:r>
              <a:rPr lang="tr-TR" b="1" dirty="0" smtClean="0"/>
              <a:t>14 Mayıs 1954 </a:t>
            </a:r>
            <a:r>
              <a:rPr lang="tr-TR" dirty="0" smtClean="0"/>
              <a:t>tarihinde kabul edilen </a:t>
            </a:r>
            <a:r>
              <a:rPr lang="tr-TR" b="1" i="1" dirty="0" smtClean="0"/>
              <a:t>Silahlı Çatışma Durumunda Kültürel Mirasın Korunması Sözleşmesi ve Protokolü’dür</a:t>
            </a:r>
            <a:r>
              <a:rPr lang="tr-TR" i="1" dirty="0" smtClean="0"/>
              <a:t>. Bu </a:t>
            </a:r>
            <a:r>
              <a:rPr lang="tr-TR" dirty="0" smtClean="0"/>
              <a:t>Sözleşmede de 1950 tarihli Uzlaşmada olduğu gibi korunması hedeflenen kültürel mirastan kastedilenin zamanın anlayışına göre tarih ve sanat açısından değerli bulunan “objeler” olduğu açıktır. </a:t>
            </a:r>
          </a:p>
          <a:p>
            <a:endParaRPr lang="tr-TR" dirty="0"/>
          </a:p>
        </p:txBody>
      </p:sp>
    </p:spTree>
    <p:extLst>
      <p:ext uri="{BB962C8B-B14F-4D97-AF65-F5344CB8AC3E}">
        <p14:creationId xmlns:p14="http://schemas.microsoft.com/office/powerpoint/2010/main" val="4146412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None/>
            </a:pPr>
            <a:r>
              <a:rPr lang="tr-TR" dirty="0" smtClean="0"/>
              <a:t>	UNESCO, kültürel mirasın korunmasına yönelik ikinci önemli belgesini </a:t>
            </a:r>
            <a:r>
              <a:rPr lang="tr-TR" b="1" dirty="0" smtClean="0"/>
              <a:t>14 Kasım 1970 </a:t>
            </a:r>
            <a:r>
              <a:rPr lang="tr-TR" dirty="0" smtClean="0"/>
              <a:t>tarihli </a:t>
            </a:r>
            <a:r>
              <a:rPr lang="tr-TR" b="1" i="1" dirty="0" smtClean="0"/>
              <a:t>Kültür Varlıklarının Kanunsuz İthal, İhraç ve Mülkiyet Transferinin Önlenmesi ve Yasaklanması İçin Alınacak Tedbirlerle İlgili Sözleşme</a:t>
            </a:r>
            <a:r>
              <a:rPr lang="tr-TR" i="1" dirty="0" smtClean="0"/>
              <a:t> ile ortaya koymuştur. </a:t>
            </a:r>
            <a:r>
              <a:rPr lang="tr-TR" dirty="0" smtClean="0"/>
              <a:t>Adından da anlaşılacağı üzere bu Sözleşme de objelerin korunmasına yöneliktir ve tarihî eser kaçakçılığını </a:t>
            </a:r>
            <a:r>
              <a:rPr lang="es-ES" dirty="0" smtClean="0"/>
              <a:t>önleme amaçlıdır. </a:t>
            </a:r>
            <a:endParaRPr lang="tr-TR" dirty="0" smtClean="0"/>
          </a:p>
        </p:txBody>
      </p:sp>
    </p:spTree>
    <p:extLst>
      <p:ext uri="{BB962C8B-B14F-4D97-AF65-F5344CB8AC3E}">
        <p14:creationId xmlns:p14="http://schemas.microsoft.com/office/powerpoint/2010/main" val="2668363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207568" y="980728"/>
            <a:ext cx="7467600" cy="4873752"/>
          </a:xfrm>
        </p:spPr>
        <p:txBody>
          <a:bodyPr>
            <a:normAutofit/>
          </a:bodyPr>
          <a:lstStyle/>
          <a:p>
            <a:pPr algn="just">
              <a:buNone/>
            </a:pPr>
            <a:r>
              <a:rPr lang="tr-TR" dirty="0" smtClean="0"/>
              <a:t>	</a:t>
            </a:r>
            <a:r>
              <a:rPr lang="es-ES" dirty="0" smtClean="0"/>
              <a:t>UNESCO 1954 ve</a:t>
            </a:r>
            <a:r>
              <a:rPr lang="tr-TR" dirty="0" smtClean="0"/>
              <a:t> 1970 tarihli iki ayrı sözleşmeyle kültürel objelerin silahlı çatışma veya  tarihî eser kaçakçılığı nedeniyle korunamaması tehlikesine karşı önlem alınması önünde hükümetler arası  düzenleme yaptıktan sonra, bu iki sözleşmenin tanımladığı konuların dışında kalan diğer kültürel mirasların korunmasına yönelik bir düzenlemeyi ise, </a:t>
            </a:r>
          </a:p>
          <a:p>
            <a:pPr algn="just">
              <a:buNone/>
            </a:pPr>
            <a:r>
              <a:rPr lang="tr-TR" b="1" dirty="0" smtClean="0"/>
              <a:t>	16 Kasım 1972 </a:t>
            </a:r>
            <a:r>
              <a:rPr lang="tr-TR" dirty="0" smtClean="0"/>
              <a:t>tarihinde </a:t>
            </a:r>
            <a:r>
              <a:rPr lang="tr-TR" b="1" i="1" dirty="0" smtClean="0"/>
              <a:t>Kültürel ve Doğal Dünya Mirasının Korunmasına Dair Sözleşme </a:t>
            </a:r>
            <a:r>
              <a:rPr lang="tr-TR" dirty="0" smtClean="0"/>
              <a:t>(</a:t>
            </a:r>
            <a:r>
              <a:rPr lang="tr-TR" i="1" dirty="0" err="1" smtClean="0"/>
              <a:t>Convention</a:t>
            </a:r>
            <a:r>
              <a:rPr lang="tr-TR" i="1" dirty="0" smtClean="0"/>
              <a:t> </a:t>
            </a:r>
            <a:r>
              <a:rPr lang="tr-TR" i="1" dirty="0" err="1" smtClean="0"/>
              <a:t>Concerning</a:t>
            </a:r>
            <a:r>
              <a:rPr lang="tr-TR" i="1" dirty="0" smtClean="0"/>
              <a:t> </a:t>
            </a:r>
            <a:r>
              <a:rPr lang="tr-TR" i="1" dirty="0" err="1" smtClean="0"/>
              <a:t>the</a:t>
            </a:r>
            <a:r>
              <a:rPr lang="tr-TR" i="1" dirty="0" smtClean="0"/>
              <a:t> </a:t>
            </a:r>
            <a:r>
              <a:rPr lang="tr-TR" i="1" dirty="0" err="1" smtClean="0"/>
              <a:t>Protection</a:t>
            </a:r>
            <a:r>
              <a:rPr lang="tr-TR" i="1" dirty="0" smtClean="0"/>
              <a:t> of </a:t>
            </a:r>
            <a:r>
              <a:rPr lang="tr-TR" i="1" dirty="0" err="1" smtClean="0"/>
              <a:t>the</a:t>
            </a:r>
            <a:r>
              <a:rPr lang="tr-TR" i="1" dirty="0" smtClean="0"/>
              <a:t> </a:t>
            </a:r>
            <a:r>
              <a:rPr lang="tr-TR" i="1" dirty="0" err="1" smtClean="0"/>
              <a:t>World</a:t>
            </a:r>
            <a:r>
              <a:rPr lang="tr-TR" i="1" dirty="0" smtClean="0"/>
              <a:t> </a:t>
            </a:r>
            <a:r>
              <a:rPr lang="tr-TR" i="1" dirty="0" err="1" smtClean="0"/>
              <a:t>Cultural</a:t>
            </a:r>
            <a:r>
              <a:rPr lang="tr-TR" i="1" dirty="0" smtClean="0"/>
              <a:t> </a:t>
            </a:r>
            <a:r>
              <a:rPr lang="tr-TR" i="1" dirty="0" err="1" smtClean="0"/>
              <a:t>and</a:t>
            </a:r>
            <a:r>
              <a:rPr lang="tr-TR" i="1" dirty="0" smtClean="0"/>
              <a:t> </a:t>
            </a:r>
            <a:r>
              <a:rPr lang="tr-TR" i="1" dirty="0" err="1" smtClean="0"/>
              <a:t>Natural</a:t>
            </a:r>
            <a:r>
              <a:rPr lang="tr-TR" i="1" dirty="0" smtClean="0"/>
              <a:t> </a:t>
            </a:r>
            <a:r>
              <a:rPr lang="tr-TR" i="1" dirty="0" err="1" smtClean="0"/>
              <a:t>Heritage</a:t>
            </a:r>
            <a:r>
              <a:rPr lang="tr-TR" dirty="0" smtClean="0"/>
              <a:t>)</a:t>
            </a:r>
            <a:r>
              <a:rPr lang="tr-TR" i="1" dirty="0" smtClean="0"/>
              <a:t> </a:t>
            </a:r>
            <a:r>
              <a:rPr lang="tr-TR" dirty="0" smtClean="0"/>
              <a:t>ile gerçekleştirmiştir</a:t>
            </a:r>
            <a:r>
              <a:rPr lang="tr-TR" i="1" dirty="0" smtClean="0"/>
              <a:t>. </a:t>
            </a:r>
            <a:endParaRPr lang="tr-TR" dirty="0" smtClean="0"/>
          </a:p>
          <a:p>
            <a:pPr>
              <a:buNone/>
            </a:pPr>
            <a:endParaRPr lang="tr-TR" dirty="0" smtClean="0"/>
          </a:p>
          <a:p>
            <a:pPr>
              <a:buNone/>
            </a:pPr>
            <a:endParaRPr lang="tr-TR" dirty="0"/>
          </a:p>
        </p:txBody>
      </p:sp>
    </p:spTree>
    <p:extLst>
      <p:ext uri="{BB962C8B-B14F-4D97-AF65-F5344CB8AC3E}">
        <p14:creationId xmlns:p14="http://schemas.microsoft.com/office/powerpoint/2010/main" val="5931973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477</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Verdana</vt:lpstr>
      <vt:lpstr>Wingdings 3</vt:lpstr>
      <vt:lpstr>Duman</vt:lpstr>
      <vt:lpstr>HLK 324 KÜLTÜREL MİRAS VE MÜZECİLİK</vt:lpstr>
      <vt:lpstr>HLK 324 KÜLTÜREL MİRAS VE MÜZECİLİK</vt:lpstr>
      <vt:lpstr>UNESCO</vt:lpstr>
      <vt:lpstr>UNESCO Ana TemalarI…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324 KÜLTÜREL MİRAS VE MÜZECİLİK</dc:title>
  <dc:creator>Pc</dc:creator>
  <cp:lastModifiedBy>Pc</cp:lastModifiedBy>
  <cp:revision>2</cp:revision>
  <dcterms:created xsi:type="dcterms:W3CDTF">2021-03-09T05:51:20Z</dcterms:created>
  <dcterms:modified xsi:type="dcterms:W3CDTF">2021-03-09T06:00:12Z</dcterms:modified>
</cp:coreProperties>
</file>