
<file path=[Content_Types].xml><?xml version="1.0" encoding="utf-8"?>
<Types xmlns="http://schemas.openxmlformats.org/package/2006/content-types">
  <Default Extension="jpeg" ContentType="image/jpeg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72" r:id="rId3"/>
    <p:sldId id="273" r:id="rId4"/>
    <p:sldId id="334" r:id="rId5"/>
    <p:sldId id="333" r:id="rId6"/>
    <p:sldId id="275" r:id="rId7"/>
    <p:sldId id="276" r:id="rId8"/>
    <p:sldId id="335" r:id="rId9"/>
    <p:sldId id="336" r:id="rId10"/>
    <p:sldId id="337" r:id="rId11"/>
    <p:sldId id="288" r:id="rId12"/>
    <p:sldId id="338" r:id="rId13"/>
  </p:sldIdLst>
  <p:sldSz cx="9144000" cy="6858000" type="screen4x3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C4CFF-DB30-4BAE-86CF-A3A72528443A}" type="datetimeFigureOut">
              <a:rPr lang="tr-TR" smtClean="0"/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18CF5-936A-4D2D-82AA-C5746ABAB45F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B2ED4-D707-487A-A672-B21E7C090EDE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2D23-8269-42F7-AF1D-5D2EB89A38F3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1E401-AE29-40CC-A191-DDAC9AE33297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A059B-945A-4178-823E-22831D63E92D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B6607-94A3-4B5A-8CDC-74E544DD1342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9414-AA5D-4063-BFC7-D6FD03C220FC}" type="datetime1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CF63-39CC-49FD-A6C3-A223CB3151DB}" type="datetime1">
              <a:rPr lang="tr-TR" smtClean="0"/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19E81-031D-422F-9D02-D0D37BAE119B}" type="datetime1">
              <a:rPr lang="tr-TR" smtClean="0"/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C2CF-9733-46D7-9983-0AE93C30B513}" type="datetime1">
              <a:rPr lang="tr-TR" smtClean="0"/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718E-3A46-475C-995F-DF42C021DD17}" type="datetime1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DF130-3F02-4C0A-AA2B-FB0FDB04277C}" type="datetime1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D0C8C9DE-3AF8-4ACD-B8FE-4713DD696B56}" type="datetime1">
              <a:rPr lang="tr-TR" smtClean="0"/>
            </a:fld>
            <a:endParaRPr lang="tr-TR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smtClean="0">
                <a:latin typeface="+mn-lt"/>
              </a:rPr>
              <a:t>Sağlık Davranışı</a:t>
            </a:r>
            <a:endParaRPr lang="tr-TR" sz="3600" b="1" dirty="0">
              <a:latin typeface="+mn-lt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467544" y="1484784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Sağlık davranışı, bireyin sağlıklı olmak ya da sağlıklı olduğu zaman hastalıktan korunmak için gerçekleştirdiği davranıştır.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 Doğrudan gözlenebilen davranışları değil, dolaylı olarak ölçülebilen zihinsel ve duygusal durumları da içermektedir.</a:t>
            </a:r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ABCD-0C5A-4083-90C4-E2F09893E2A5}" type="datetime1">
              <a:rPr lang="tr-TR" smtClean="0"/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1520" y="548680"/>
            <a:ext cx="864096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tr-TR" sz="2400" b="1" u="sng" dirty="0" smtClean="0"/>
              <a:t>Sağlığı koruma davranışları,</a:t>
            </a:r>
            <a:endParaRPr lang="tr-TR" sz="2400" b="1" u="sng" dirty="0" smtClean="0"/>
          </a:p>
          <a:p>
            <a:r>
              <a:rPr lang="tr-TR" sz="2400" dirty="0" smtClean="0"/>
              <a:t> Hastalık olasılığını azaltmaya yönelirken, sağlığı geliştiren davranış kişinin sağlık düzeyini normal sınırlarda tutma ya da arttırmaya yönelik olarak tanımlanmaktadır.</a:t>
            </a:r>
            <a:endParaRPr lang="tr-TR" sz="2400" dirty="0"/>
          </a:p>
        </p:txBody>
      </p:sp>
      <p:sp>
        <p:nvSpPr>
          <p:cNvPr id="3" name="2 Dikdörtgen"/>
          <p:cNvSpPr/>
          <p:nvPr/>
        </p:nvSpPr>
        <p:spPr>
          <a:xfrm>
            <a:off x="0" y="-5758130"/>
            <a:ext cx="9540552" cy="369332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endParaRPr lang="tr-TR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323528" y="2204864"/>
            <a:ext cx="82809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70FD-7A39-4653-933D-D4F7810FA03D}" type="datetime1">
              <a:rPr lang="tr-TR" smtClean="0"/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4B6C2CF-9733-46D7-9983-0AE93C30B513}" type="datetime1">
              <a:rPr lang="tr-TR" smtClean="0"/>
            </a:fld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5CDF67D-C085-4540-88DA-31F4E9301875}" type="slidenum">
              <a:rPr lang="tr-TR" smtClean="0"/>
            </a:fld>
            <a:endParaRPr lang="tr-TR"/>
          </a:p>
        </p:txBody>
      </p:sp>
      <p:sp>
        <p:nvSpPr>
          <p:cNvPr id="4" name="Text Box 3"/>
          <p:cNvSpPr txBox="1"/>
          <p:nvPr/>
        </p:nvSpPr>
        <p:spPr>
          <a:xfrm>
            <a:off x="643890" y="1554480"/>
            <a:ext cx="785622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tr-TR" b="1" dirty="0" smtClean="0">
                <a:sym typeface="+mn-ea"/>
              </a:rPr>
              <a:t>Sağlık Davranışlarına Örnekler;</a:t>
            </a:r>
            <a:endParaRPr lang="tr-TR" b="1" dirty="0" smtClean="0"/>
          </a:p>
          <a:p>
            <a:endParaRPr lang="tr-TR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b="1" dirty="0" smtClean="0">
                <a:sym typeface="+mn-ea"/>
              </a:rPr>
              <a:t> Düzenli yapılması gereken davranışlar</a:t>
            </a:r>
            <a:endParaRPr lang="tr-TR" b="1" dirty="0" smtClean="0"/>
          </a:p>
          <a:p>
            <a:r>
              <a:rPr lang="tr-TR" dirty="0" smtClean="0">
                <a:sym typeface="+mn-ea"/>
              </a:rPr>
              <a:t>• </a:t>
            </a:r>
            <a:r>
              <a:rPr lang="tr-TR" dirty="0" err="1" smtClean="0">
                <a:sym typeface="+mn-ea"/>
              </a:rPr>
              <a:t>Pap</a:t>
            </a:r>
            <a:r>
              <a:rPr lang="tr-TR" dirty="0" smtClean="0">
                <a:sym typeface="+mn-ea"/>
              </a:rPr>
              <a:t>- </a:t>
            </a:r>
            <a:r>
              <a:rPr lang="tr-TR" dirty="0" err="1" smtClean="0">
                <a:sym typeface="+mn-ea"/>
              </a:rPr>
              <a:t>smear</a:t>
            </a:r>
            <a:r>
              <a:rPr lang="tr-TR" dirty="0" smtClean="0">
                <a:sym typeface="+mn-ea"/>
              </a:rPr>
              <a:t>, tansiyon kontrolü gibi periyodik</a:t>
            </a:r>
            <a:endParaRPr lang="tr-TR" dirty="0" smtClean="0"/>
          </a:p>
          <a:p>
            <a:r>
              <a:rPr lang="tr-TR" dirty="0" smtClean="0">
                <a:sym typeface="+mn-ea"/>
              </a:rPr>
              <a:t>muayeneler,</a:t>
            </a:r>
            <a:endParaRPr lang="tr-TR" dirty="0" smtClean="0"/>
          </a:p>
          <a:p>
            <a:r>
              <a:rPr lang="tr-TR" dirty="0" smtClean="0">
                <a:sym typeface="+mn-ea"/>
              </a:rPr>
              <a:t>• 40 yasından sonra yılda bir kez dışkıda gizli</a:t>
            </a:r>
            <a:endParaRPr lang="tr-TR" dirty="0" smtClean="0"/>
          </a:p>
          <a:p>
            <a:r>
              <a:rPr lang="tr-TR" dirty="0" smtClean="0">
                <a:sym typeface="+mn-ea"/>
              </a:rPr>
              <a:t>                                kan muayenesi ve mamografi,</a:t>
            </a:r>
            <a:endParaRPr lang="tr-TR" dirty="0" smtClean="0"/>
          </a:p>
          <a:p>
            <a:r>
              <a:rPr lang="tr-TR" dirty="0" smtClean="0">
                <a:sym typeface="+mn-ea"/>
              </a:rPr>
              <a:t>• İki yılda bir göz muayenesi,</a:t>
            </a:r>
            <a:endParaRPr lang="tr-TR" dirty="0" smtClean="0"/>
          </a:p>
          <a:p>
            <a:r>
              <a:rPr lang="es-ES" dirty="0" smtClean="0">
                <a:sym typeface="+mn-ea"/>
              </a:rPr>
              <a:t>• 6-12 ayda bir di</a:t>
            </a:r>
            <a:r>
              <a:rPr lang="tr-TR" dirty="0" smtClean="0">
                <a:sym typeface="+mn-ea"/>
              </a:rPr>
              <a:t>ş</a:t>
            </a:r>
            <a:r>
              <a:rPr lang="es-ES" dirty="0" smtClean="0">
                <a:sym typeface="+mn-ea"/>
              </a:rPr>
              <a:t> muayenesi,</a:t>
            </a:r>
            <a:endParaRPr lang="es-ES" dirty="0" smtClean="0"/>
          </a:p>
          <a:p>
            <a:r>
              <a:rPr lang="tr-TR" dirty="0" smtClean="0">
                <a:sym typeface="+mn-ea"/>
              </a:rPr>
              <a:t>• Kendi kendine meme muayenesi,</a:t>
            </a:r>
            <a:endParaRPr lang="tr-TR" dirty="0" smtClean="0"/>
          </a:p>
          <a:p>
            <a:r>
              <a:rPr lang="tr-TR" dirty="0" smtClean="0">
                <a:sym typeface="+mn-ea"/>
              </a:rPr>
              <a:t>• Yaşa uygun aşılanma,</a:t>
            </a:r>
            <a:endParaRPr lang="tr-TR" dirty="0" smtClean="0"/>
          </a:p>
          <a:p>
            <a:r>
              <a:rPr lang="tr-TR" dirty="0" smtClean="0">
                <a:sym typeface="+mn-ea"/>
              </a:rPr>
              <a:t>• Sağlık problemlerinin değerlendirilmesi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smtClean="0">
                <a:latin typeface="+mn-lt"/>
              </a:rPr>
              <a:t>Sağlık Davranışı</a:t>
            </a:r>
            <a:endParaRPr lang="tr-TR" sz="3600" b="1" dirty="0">
              <a:latin typeface="+mn-lt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467544" y="1340768"/>
            <a:ext cx="8208912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Kasl</a:t>
            </a:r>
            <a:r>
              <a:rPr lang="tr-TR" sz="2400" dirty="0" smtClean="0"/>
              <a:t> ve </a:t>
            </a:r>
            <a:r>
              <a:rPr lang="tr-TR" sz="2400" dirty="0" err="1" smtClean="0"/>
              <a:t>Cobb</a:t>
            </a:r>
            <a:r>
              <a:rPr lang="tr-TR" sz="2400" dirty="0" smtClean="0"/>
              <a:t>, sağlık davranışını üç baslık altında tanımlamaktadır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b="1" dirty="0" smtClean="0"/>
              <a:t>1. Koruyucu Sağlık Davranışı (</a:t>
            </a:r>
            <a:r>
              <a:rPr lang="tr-TR" sz="2400" b="1" dirty="0" err="1" smtClean="0"/>
              <a:t>Preventive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health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behaviour</a:t>
            </a:r>
            <a:r>
              <a:rPr lang="tr-TR" sz="2400" b="1" dirty="0" smtClean="0"/>
              <a:t>): </a:t>
            </a:r>
            <a:r>
              <a:rPr lang="tr-TR" sz="2400" dirty="0" smtClean="0"/>
              <a:t>Sağlıklı olduğunu düşünen kişinin semptomsuz dönemde hastalığı önlemek ya da erken tanı amacıyla gerçekleştirdiği davranış.</a:t>
            </a:r>
            <a:endParaRPr lang="tr-TR" sz="2400" dirty="0" smtClean="0"/>
          </a:p>
          <a:p>
            <a:endParaRPr lang="tr-TR" sz="24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FF5-0191-4297-9E33-DF42311463C7}" type="datetime1">
              <a:rPr lang="tr-TR" smtClean="0"/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5F19E81-031D-422F-9D02-D0D37BAE119B}" type="datetime1">
              <a:rPr lang="tr-TR" smtClean="0"/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5CDF67D-C085-4540-88DA-31F4E9301875}" type="slidenum">
              <a:rPr lang="tr-TR" smtClean="0"/>
            </a:fld>
            <a:endParaRPr lang="tr-TR"/>
          </a:p>
        </p:txBody>
      </p:sp>
      <p:sp>
        <p:nvSpPr>
          <p:cNvPr id="5" name="Text Box 4"/>
          <p:cNvSpPr txBox="1"/>
          <p:nvPr/>
        </p:nvSpPr>
        <p:spPr>
          <a:xfrm>
            <a:off x="707390" y="2827655"/>
            <a:ext cx="772858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tr-TR" b="1" dirty="0" smtClean="0">
                <a:sym typeface="+mn-ea"/>
              </a:rPr>
              <a:t>2. Hastalık Davranışı (</a:t>
            </a:r>
            <a:r>
              <a:rPr lang="tr-TR" b="1" dirty="0" err="1" smtClean="0">
                <a:sym typeface="+mn-ea"/>
              </a:rPr>
              <a:t>Illness</a:t>
            </a:r>
            <a:r>
              <a:rPr lang="tr-TR" b="1" dirty="0" smtClean="0">
                <a:sym typeface="+mn-ea"/>
              </a:rPr>
              <a:t> </a:t>
            </a:r>
            <a:r>
              <a:rPr lang="tr-TR" b="1" dirty="0" err="1" smtClean="0">
                <a:sym typeface="+mn-ea"/>
              </a:rPr>
              <a:t>behaviour</a:t>
            </a:r>
            <a:r>
              <a:rPr lang="tr-TR" b="1" dirty="0" smtClean="0">
                <a:sym typeface="+mn-ea"/>
              </a:rPr>
              <a:t>): </a:t>
            </a:r>
            <a:r>
              <a:rPr lang="tr-TR" dirty="0" smtClean="0">
                <a:sym typeface="+mn-ea"/>
              </a:rPr>
              <a:t>Hasta olduğunu algılayan kişinin, sağlık durumunu tanımlamak ve yapılması gerekeni uygulamak için gerçekleştirdiği davranış.</a:t>
            </a:r>
            <a:endParaRPr lang="tr-TR" dirty="0" smtClean="0"/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5F19E81-031D-422F-9D02-D0D37BAE119B}" type="datetime1">
              <a:rPr lang="tr-TR" smtClean="0"/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5CDF67D-C085-4540-88DA-31F4E9301875}" type="slidenum">
              <a:rPr lang="tr-TR" smtClean="0"/>
            </a:fld>
            <a:endParaRPr lang="tr-TR"/>
          </a:p>
        </p:txBody>
      </p:sp>
      <p:sp>
        <p:nvSpPr>
          <p:cNvPr id="5" name="Text Box 4"/>
          <p:cNvSpPr txBox="1"/>
          <p:nvPr/>
        </p:nvSpPr>
        <p:spPr>
          <a:xfrm>
            <a:off x="1108075" y="3302635"/>
            <a:ext cx="7753985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tr-TR" b="1" dirty="0" smtClean="0">
                <a:sym typeface="+mn-ea"/>
              </a:rPr>
              <a:t>3. Hasta Rolü Davranışı (</a:t>
            </a:r>
            <a:r>
              <a:rPr lang="tr-TR" b="1" dirty="0" err="1" smtClean="0">
                <a:sym typeface="+mn-ea"/>
              </a:rPr>
              <a:t>Sick</a:t>
            </a:r>
            <a:r>
              <a:rPr lang="tr-TR" b="1" dirty="0" smtClean="0">
                <a:sym typeface="+mn-ea"/>
              </a:rPr>
              <a:t>-role </a:t>
            </a:r>
            <a:r>
              <a:rPr lang="tr-TR" b="1" dirty="0" err="1" smtClean="0">
                <a:sym typeface="+mn-ea"/>
              </a:rPr>
              <a:t>behaviour</a:t>
            </a:r>
            <a:r>
              <a:rPr lang="tr-TR" b="1" dirty="0" smtClean="0">
                <a:sym typeface="+mn-ea"/>
              </a:rPr>
              <a:t>): </a:t>
            </a:r>
            <a:r>
              <a:rPr lang="tr-TR" dirty="0" smtClean="0">
                <a:sym typeface="+mn-ea"/>
              </a:rPr>
              <a:t>Hasta olduğunu düşünen kişinin iyileşmek için gerçekleştirdiği davranıştır ve esas olarak tedaviye uyumu </a:t>
            </a:r>
            <a:r>
              <a:rPr lang="es-ES" dirty="0" smtClean="0">
                <a:sym typeface="+mn-ea"/>
              </a:rPr>
              <a:t>içermektedir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smtClean="0">
                <a:latin typeface="+mn-lt"/>
              </a:rPr>
              <a:t>Sağlık Davranış Kuramları;</a:t>
            </a:r>
            <a:endParaRPr lang="tr-TR" sz="3600" b="1" dirty="0">
              <a:latin typeface="+mn-lt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467544" y="1196752"/>
            <a:ext cx="8280920" cy="378460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tr-TR" sz="2400" dirty="0" smtClean="0"/>
          </a:p>
          <a:p>
            <a:endParaRPr lang="tr-TR" sz="2400" dirty="0" smtClean="0"/>
          </a:p>
          <a:p>
            <a:r>
              <a:rPr lang="nn-NO" sz="2400" dirty="0" smtClean="0"/>
              <a:t>Saglık davranı</a:t>
            </a:r>
            <a:r>
              <a:rPr lang="tr-TR" sz="2400" dirty="0" smtClean="0"/>
              <a:t>ş</a:t>
            </a:r>
            <a:r>
              <a:rPr lang="nn-NO" sz="2400" dirty="0" smtClean="0"/>
              <a:t>ı, tek bir kuram ile açıklanamaz. Modeller, bir ya da birden fazla</a:t>
            </a:r>
            <a:r>
              <a:rPr lang="tr-TR" sz="2400" dirty="0" smtClean="0"/>
              <a:t> kurama dayanarak davranışın belirli bir sistematik içinde anlaşılmasını sağlamaktadır.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Kuramlar;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sağlığı geliştirme 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 sağlık eğitimi çalışmalarının planlanmasında,sağlığı geliştirme programlarında kullanılmaktadır.</a:t>
            </a:r>
            <a:endParaRPr lang="tr-TR" sz="2400" dirty="0"/>
          </a:p>
        </p:txBody>
      </p:sp>
      <p:pic>
        <p:nvPicPr>
          <p:cNvPr id="25601" name="Picture 1" descr="C:\Users\Nesibe\AppData\Local\Microsoft\Windows\Temporary Internet Files\Content.IE5\Q8UDVZ45\MC900412420[1].wmf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427984" y="4005064"/>
            <a:ext cx="1499548" cy="1089604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76D88-64E2-4958-ABF2-27393B2598B5}" type="datetime1">
              <a:rPr lang="tr-TR" smtClean="0"/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0"/>
            <a:ext cx="7772400" cy="1143000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 smtClean="0">
                <a:latin typeface="+mn-lt"/>
              </a:rPr>
              <a:t>Sağlık Davranış Modelleri</a:t>
            </a:r>
            <a:endParaRPr lang="tr-TR" sz="3600" b="1" dirty="0">
              <a:latin typeface="+mn-lt"/>
            </a:endParaRPr>
          </a:p>
        </p:txBody>
      </p:sp>
      <p:pic>
        <p:nvPicPr>
          <p:cNvPr id="5" name="Picture 3" descr="C:\Users\Nesibe\Downloads\MP900437358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652120" y="404664"/>
            <a:ext cx="3272408" cy="6152728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</p:pic>
      <p:sp>
        <p:nvSpPr>
          <p:cNvPr id="6" name="5 Dikdörtgen"/>
          <p:cNvSpPr/>
          <p:nvPr/>
        </p:nvSpPr>
        <p:spPr>
          <a:xfrm>
            <a:off x="179512" y="1196752"/>
            <a:ext cx="5112568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1. Sağlık inanç Modeli,</a:t>
            </a: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dirty="0" smtClean="0"/>
              <a:t>2. Nedenli Davranış Kuramı,</a:t>
            </a: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dirty="0" smtClean="0"/>
              <a:t>3. </a:t>
            </a:r>
            <a:endParaRPr lang="tr-TR" sz="2400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68FE0-C72D-463C-8F3C-1DF3A5BCD48E}" type="datetime1">
              <a:rPr lang="tr-TR" smtClean="0"/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F67D-C085-4540-88DA-31F4E9301875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5F19E81-031D-422F-9D02-D0D37BAE119B}" type="datetime1">
              <a:rPr lang="tr-TR" smtClean="0"/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5CDF67D-C085-4540-88DA-31F4E9301875}" type="slidenum">
              <a:rPr lang="tr-TR" smtClean="0"/>
            </a:fld>
            <a:endParaRPr lang="tr-TR"/>
          </a:p>
        </p:txBody>
      </p:sp>
      <p:sp>
        <p:nvSpPr>
          <p:cNvPr id="5" name="Text Box 4"/>
          <p:cNvSpPr txBox="1"/>
          <p:nvPr/>
        </p:nvSpPr>
        <p:spPr>
          <a:xfrm>
            <a:off x="898525" y="1417955"/>
            <a:ext cx="7346950" cy="2168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tr-TR" dirty="0" smtClean="0">
                <a:sym typeface="+mn-ea"/>
              </a:rPr>
              <a:t>Kuramlar üstü Model, (</a:t>
            </a:r>
            <a:r>
              <a:rPr lang="tr-TR" dirty="0" err="1" smtClean="0">
                <a:sym typeface="+mn-ea"/>
              </a:rPr>
              <a:t>Transteorik</a:t>
            </a:r>
            <a:r>
              <a:rPr lang="tr-TR" dirty="0" smtClean="0">
                <a:sym typeface="+mn-ea"/>
              </a:rPr>
              <a:t> kuram)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>
                <a:sym typeface="+mn-ea"/>
              </a:rPr>
              <a:t>4. Önlem Uyarlama Süreç Modeli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>
                <a:sym typeface="+mn-ea"/>
              </a:rPr>
              <a:t>5. Sağlık Kontrolü Odağı,</a:t>
            </a:r>
            <a:endParaRPr lang="tr-TR" dirty="0" smtClean="0"/>
          </a:p>
          <a:p>
            <a:pPr>
              <a:lnSpc>
                <a:spcPct val="150000"/>
              </a:lnSpc>
            </a:pPr>
            <a:endParaRPr lang="tr-TR" dirty="0" smtClean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5F19E81-031D-422F-9D02-D0D37BAE119B}" type="datetime1">
              <a:rPr lang="tr-TR" smtClean="0"/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5CDF67D-C085-4540-88DA-31F4E9301875}" type="slidenum">
              <a:rPr lang="tr-TR" smtClean="0"/>
            </a:fld>
            <a:endParaRPr lang="tr-TR"/>
          </a:p>
        </p:txBody>
      </p:sp>
      <p:sp>
        <p:nvSpPr>
          <p:cNvPr id="5" name="Text Box 4"/>
          <p:cNvSpPr txBox="1"/>
          <p:nvPr/>
        </p:nvSpPr>
        <p:spPr>
          <a:xfrm>
            <a:off x="1287145" y="2587625"/>
            <a:ext cx="656971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tr-TR" dirty="0" smtClean="0">
                <a:sym typeface="+mn-ea"/>
              </a:rPr>
              <a:t>6. Korunma Güdülenme Kuramı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>
                <a:sym typeface="+mn-ea"/>
              </a:rPr>
              <a:t>7. Sosyal Bilişsel Kuram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>
                <a:sym typeface="+mn-ea"/>
              </a:rPr>
              <a:t>8. Öz Yeterlilik Kuramı</a:t>
            </a:r>
            <a:endParaRPr lang="tr-TR" dirty="0" smtClean="0"/>
          </a:p>
          <a:p>
            <a:pPr>
              <a:lnSpc>
                <a:spcPct val="150000"/>
              </a:lnSpc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5F19E81-031D-422F-9D02-D0D37BAE119B}" type="datetime1">
              <a:rPr lang="tr-TR" smtClean="0"/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5CDF67D-C085-4540-88DA-31F4E9301875}" type="slidenum">
              <a:rPr lang="tr-TR" smtClean="0"/>
            </a:fld>
            <a:endParaRPr lang="tr-TR"/>
          </a:p>
        </p:txBody>
      </p:sp>
      <p:sp>
        <p:nvSpPr>
          <p:cNvPr id="5" name="Text Box 4"/>
          <p:cNvSpPr txBox="1"/>
          <p:nvPr/>
        </p:nvSpPr>
        <p:spPr>
          <a:xfrm>
            <a:off x="1308100" y="2967990"/>
            <a:ext cx="6824345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tr-TR" dirty="0" smtClean="0">
                <a:sym typeface="+mn-ea"/>
              </a:rPr>
              <a:t>9. </a:t>
            </a:r>
            <a:r>
              <a:rPr lang="tr-TR" dirty="0" err="1" smtClean="0">
                <a:sym typeface="+mn-ea"/>
              </a:rPr>
              <a:t>Pender’in</a:t>
            </a:r>
            <a:r>
              <a:rPr lang="tr-TR" dirty="0" smtClean="0">
                <a:sym typeface="+mn-ea"/>
              </a:rPr>
              <a:t> Sağlığı Geliştirme Modeli</a:t>
            </a:r>
            <a:endParaRPr lang="tr-TR" dirty="0" smtClean="0"/>
          </a:p>
          <a:p>
            <a:pPr lvl="0">
              <a:lnSpc>
                <a:spcPct val="150000"/>
              </a:lnSpc>
            </a:pPr>
            <a:r>
              <a:rPr lang="tr-TR" dirty="0" smtClean="0">
                <a:sym typeface="+mn-ea"/>
              </a:rPr>
              <a:t>10.</a:t>
            </a:r>
            <a:r>
              <a:rPr lang="tr-TR" b="1" dirty="0" smtClean="0"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 </a:t>
            </a:r>
            <a:r>
              <a:rPr lang="tr-TR" dirty="0" smtClean="0">
                <a:ea typeface="Times New Roman" panose="02020603050405020304" pitchFamily="18" charset="0"/>
                <a:cs typeface="Arial" panose="020B0604020202020204" pitchFamily="34" charset="0"/>
                <a:sym typeface="+mn-ea"/>
              </a:rPr>
              <a:t>Yeniliğin yayılması modeli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2094</Words>
  <Application>WPS Presentation</Application>
  <PresentationFormat>On-screen Show (4:3)</PresentationFormat>
  <Paragraphs>109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SimSun</vt:lpstr>
      <vt:lpstr>Wingdings</vt:lpstr>
      <vt:lpstr>Wingdings 2</vt:lpstr>
      <vt:lpstr>Times New Roman</vt:lpstr>
      <vt:lpstr>Perpetua</vt:lpstr>
      <vt:lpstr>Franklin Gothic Book</vt:lpstr>
      <vt:lpstr>Microsoft YaHei</vt:lpstr>
      <vt:lpstr/>
      <vt:lpstr>Arial Unicode MS</vt:lpstr>
      <vt:lpstr>Wingdings</vt:lpstr>
      <vt:lpstr>Calibri</vt:lpstr>
      <vt:lpstr>Segoe Print</vt:lpstr>
      <vt:lpstr>Default Design</vt:lpstr>
      <vt:lpstr>Sağlık Davranışı</vt:lpstr>
      <vt:lpstr>Sağlık Davranışı</vt:lpstr>
      <vt:lpstr>PowerPoint 演示文稿</vt:lpstr>
      <vt:lpstr>PowerPoint 演示文稿</vt:lpstr>
      <vt:lpstr>Sağlık Davranış Kuramları;</vt:lpstr>
      <vt:lpstr>Sağlık Davranış Modelleri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Nesibe</dc:creator>
  <cp:lastModifiedBy>Nesibe Uzel Yar</cp:lastModifiedBy>
  <cp:revision>73</cp:revision>
  <dcterms:created xsi:type="dcterms:W3CDTF">2012-03-18T23:07:00Z</dcterms:created>
  <dcterms:modified xsi:type="dcterms:W3CDTF">2020-02-06T14:43:15Z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1033-11.2.0.8341</vt:lpwstr>
  </property>
</Properties>
</file>