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1" autoAdjust="0"/>
    <p:restoredTop sz="94660"/>
  </p:normalViewPr>
  <p:slideViewPr>
    <p:cSldViewPr snapToGrid="0">
      <p:cViewPr varScale="1">
        <p:scale>
          <a:sx n="63" d="100"/>
          <a:sy n="63" d="100"/>
        </p:scale>
        <p:origin x="8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3EE927E2-E1C4-4BA5-8AFD-0EE40989D542}" type="datetimeFigureOut">
              <a:rPr lang="tr-TR" smtClean="0"/>
              <a:t>20.11.2017</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3895705-A3A8-4E4C-95BD-AB389A58EB1C}" type="slidenum">
              <a:rPr lang="tr-TR" smtClean="0"/>
              <a:t>‹#›</a:t>
            </a:fld>
            <a:endParaRPr lang="tr-TR"/>
          </a:p>
        </p:txBody>
      </p:sp>
    </p:spTree>
    <p:extLst>
      <p:ext uri="{BB962C8B-B14F-4D97-AF65-F5344CB8AC3E}">
        <p14:creationId xmlns:p14="http://schemas.microsoft.com/office/powerpoint/2010/main" val="88115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EE927E2-E1C4-4BA5-8AFD-0EE40989D542}" type="datetimeFigureOut">
              <a:rPr lang="tr-TR" smtClean="0"/>
              <a:t>20.11.2017</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3895705-A3A8-4E4C-95BD-AB389A58EB1C}" type="slidenum">
              <a:rPr lang="tr-TR" smtClean="0"/>
              <a:t>‹#›</a:t>
            </a:fld>
            <a:endParaRPr lang="tr-TR"/>
          </a:p>
        </p:txBody>
      </p:sp>
    </p:spTree>
    <p:extLst>
      <p:ext uri="{BB962C8B-B14F-4D97-AF65-F5344CB8AC3E}">
        <p14:creationId xmlns:p14="http://schemas.microsoft.com/office/powerpoint/2010/main" val="1372122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EE927E2-E1C4-4BA5-8AFD-0EE40989D542}" type="datetimeFigureOut">
              <a:rPr lang="tr-TR" smtClean="0"/>
              <a:t>20.11.2017</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3895705-A3A8-4E4C-95BD-AB389A58EB1C}"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01451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3EE927E2-E1C4-4BA5-8AFD-0EE40989D542}" type="datetimeFigureOut">
              <a:rPr lang="tr-TR" smtClean="0"/>
              <a:t>20.11.2017</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895705-A3A8-4E4C-95BD-AB389A58EB1C}" type="slidenum">
              <a:rPr lang="tr-TR" smtClean="0"/>
              <a:t>‹#›</a:t>
            </a:fld>
            <a:endParaRPr lang="tr-TR"/>
          </a:p>
        </p:txBody>
      </p:sp>
    </p:spTree>
    <p:extLst>
      <p:ext uri="{BB962C8B-B14F-4D97-AF65-F5344CB8AC3E}">
        <p14:creationId xmlns:p14="http://schemas.microsoft.com/office/powerpoint/2010/main" val="1853219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3EE927E2-E1C4-4BA5-8AFD-0EE40989D542}" type="datetimeFigureOut">
              <a:rPr lang="tr-TR" smtClean="0"/>
              <a:t>20.11.2017</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895705-A3A8-4E4C-95BD-AB389A58EB1C}"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33715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3EE927E2-E1C4-4BA5-8AFD-0EE40989D542}" type="datetimeFigureOut">
              <a:rPr lang="tr-TR" smtClean="0"/>
              <a:t>20.11.2017</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895705-A3A8-4E4C-95BD-AB389A58EB1C}" type="slidenum">
              <a:rPr lang="tr-TR" smtClean="0"/>
              <a:t>‹#›</a:t>
            </a:fld>
            <a:endParaRPr lang="tr-TR"/>
          </a:p>
        </p:txBody>
      </p:sp>
    </p:spTree>
    <p:extLst>
      <p:ext uri="{BB962C8B-B14F-4D97-AF65-F5344CB8AC3E}">
        <p14:creationId xmlns:p14="http://schemas.microsoft.com/office/powerpoint/2010/main" val="319018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EE927E2-E1C4-4BA5-8AFD-0EE40989D542}" type="datetimeFigureOut">
              <a:rPr lang="tr-TR" smtClean="0"/>
              <a:t>20.11.2017</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3895705-A3A8-4E4C-95BD-AB389A58EB1C}" type="slidenum">
              <a:rPr lang="tr-TR" smtClean="0"/>
              <a:t>‹#›</a:t>
            </a:fld>
            <a:endParaRPr lang="tr-TR"/>
          </a:p>
        </p:txBody>
      </p:sp>
    </p:spTree>
    <p:extLst>
      <p:ext uri="{BB962C8B-B14F-4D97-AF65-F5344CB8AC3E}">
        <p14:creationId xmlns:p14="http://schemas.microsoft.com/office/powerpoint/2010/main" val="2225651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EE927E2-E1C4-4BA5-8AFD-0EE40989D542}" type="datetimeFigureOut">
              <a:rPr lang="tr-TR" smtClean="0"/>
              <a:t>20.11.2017</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3895705-A3A8-4E4C-95BD-AB389A58EB1C}" type="slidenum">
              <a:rPr lang="tr-TR" smtClean="0"/>
              <a:t>‹#›</a:t>
            </a:fld>
            <a:endParaRPr lang="tr-TR"/>
          </a:p>
        </p:txBody>
      </p:sp>
    </p:spTree>
    <p:extLst>
      <p:ext uri="{BB962C8B-B14F-4D97-AF65-F5344CB8AC3E}">
        <p14:creationId xmlns:p14="http://schemas.microsoft.com/office/powerpoint/2010/main" val="3856833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EE927E2-E1C4-4BA5-8AFD-0EE40989D542}" type="datetimeFigureOut">
              <a:rPr lang="tr-TR" smtClean="0"/>
              <a:t>20.11.2017</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3895705-A3A8-4E4C-95BD-AB389A58EB1C}" type="slidenum">
              <a:rPr lang="tr-TR" smtClean="0"/>
              <a:t>‹#›</a:t>
            </a:fld>
            <a:endParaRPr lang="tr-TR"/>
          </a:p>
        </p:txBody>
      </p:sp>
    </p:spTree>
    <p:extLst>
      <p:ext uri="{BB962C8B-B14F-4D97-AF65-F5344CB8AC3E}">
        <p14:creationId xmlns:p14="http://schemas.microsoft.com/office/powerpoint/2010/main" val="2422001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EE927E2-E1C4-4BA5-8AFD-0EE40989D542}" type="datetimeFigureOut">
              <a:rPr lang="tr-TR" smtClean="0"/>
              <a:t>20.11.2017</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3895705-A3A8-4E4C-95BD-AB389A58EB1C}" type="slidenum">
              <a:rPr lang="tr-TR" smtClean="0"/>
              <a:t>‹#›</a:t>
            </a:fld>
            <a:endParaRPr lang="tr-TR"/>
          </a:p>
        </p:txBody>
      </p:sp>
    </p:spTree>
    <p:extLst>
      <p:ext uri="{BB962C8B-B14F-4D97-AF65-F5344CB8AC3E}">
        <p14:creationId xmlns:p14="http://schemas.microsoft.com/office/powerpoint/2010/main" val="373934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EE927E2-E1C4-4BA5-8AFD-0EE40989D542}" type="datetimeFigureOut">
              <a:rPr lang="tr-TR" smtClean="0"/>
              <a:t>20.11.2017</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3895705-A3A8-4E4C-95BD-AB389A58EB1C}" type="slidenum">
              <a:rPr lang="tr-TR" smtClean="0"/>
              <a:t>‹#›</a:t>
            </a:fld>
            <a:endParaRPr lang="tr-TR"/>
          </a:p>
        </p:txBody>
      </p:sp>
    </p:spTree>
    <p:extLst>
      <p:ext uri="{BB962C8B-B14F-4D97-AF65-F5344CB8AC3E}">
        <p14:creationId xmlns:p14="http://schemas.microsoft.com/office/powerpoint/2010/main" val="1279741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EE927E2-E1C4-4BA5-8AFD-0EE40989D542}" type="datetimeFigureOut">
              <a:rPr lang="tr-TR" smtClean="0"/>
              <a:t>20.11.2017</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3895705-A3A8-4E4C-95BD-AB389A58EB1C}" type="slidenum">
              <a:rPr lang="tr-TR" smtClean="0"/>
              <a:t>‹#›</a:t>
            </a:fld>
            <a:endParaRPr lang="tr-TR"/>
          </a:p>
        </p:txBody>
      </p:sp>
    </p:spTree>
    <p:extLst>
      <p:ext uri="{BB962C8B-B14F-4D97-AF65-F5344CB8AC3E}">
        <p14:creationId xmlns:p14="http://schemas.microsoft.com/office/powerpoint/2010/main" val="232614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EE927E2-E1C4-4BA5-8AFD-0EE40989D542}" type="datetimeFigureOut">
              <a:rPr lang="tr-TR" smtClean="0"/>
              <a:t>20.11.2017</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3895705-A3A8-4E4C-95BD-AB389A58EB1C}" type="slidenum">
              <a:rPr lang="tr-TR" smtClean="0"/>
              <a:t>‹#›</a:t>
            </a:fld>
            <a:endParaRPr lang="tr-TR"/>
          </a:p>
        </p:txBody>
      </p:sp>
    </p:spTree>
    <p:extLst>
      <p:ext uri="{BB962C8B-B14F-4D97-AF65-F5344CB8AC3E}">
        <p14:creationId xmlns:p14="http://schemas.microsoft.com/office/powerpoint/2010/main" val="1941022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927E2-E1C4-4BA5-8AFD-0EE40989D542}" type="datetimeFigureOut">
              <a:rPr lang="tr-TR" smtClean="0"/>
              <a:t>20.11.2017</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3895705-A3A8-4E4C-95BD-AB389A58EB1C}" type="slidenum">
              <a:rPr lang="tr-TR" smtClean="0"/>
              <a:t>‹#›</a:t>
            </a:fld>
            <a:endParaRPr lang="tr-TR"/>
          </a:p>
        </p:txBody>
      </p:sp>
    </p:spTree>
    <p:extLst>
      <p:ext uri="{BB962C8B-B14F-4D97-AF65-F5344CB8AC3E}">
        <p14:creationId xmlns:p14="http://schemas.microsoft.com/office/powerpoint/2010/main" val="2649581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EE927E2-E1C4-4BA5-8AFD-0EE40989D542}" type="datetimeFigureOut">
              <a:rPr lang="tr-TR" smtClean="0"/>
              <a:t>20.11.2017</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3895705-A3A8-4E4C-95BD-AB389A58EB1C}" type="slidenum">
              <a:rPr lang="tr-TR" smtClean="0"/>
              <a:t>‹#›</a:t>
            </a:fld>
            <a:endParaRPr lang="tr-TR"/>
          </a:p>
        </p:txBody>
      </p:sp>
    </p:spTree>
    <p:extLst>
      <p:ext uri="{BB962C8B-B14F-4D97-AF65-F5344CB8AC3E}">
        <p14:creationId xmlns:p14="http://schemas.microsoft.com/office/powerpoint/2010/main" val="226874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EE927E2-E1C4-4BA5-8AFD-0EE40989D542}" type="datetimeFigureOut">
              <a:rPr lang="tr-TR" smtClean="0"/>
              <a:t>20.11.2017</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895705-A3A8-4E4C-95BD-AB389A58EB1C}" type="slidenum">
              <a:rPr lang="tr-TR" smtClean="0"/>
              <a:t>‹#›</a:t>
            </a:fld>
            <a:endParaRPr lang="tr-TR"/>
          </a:p>
        </p:txBody>
      </p:sp>
    </p:spTree>
    <p:extLst>
      <p:ext uri="{BB962C8B-B14F-4D97-AF65-F5344CB8AC3E}">
        <p14:creationId xmlns:p14="http://schemas.microsoft.com/office/powerpoint/2010/main" val="154090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EE927E2-E1C4-4BA5-8AFD-0EE40989D542}" type="datetimeFigureOut">
              <a:rPr lang="tr-TR" smtClean="0"/>
              <a:t>20.11.2017</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3895705-A3A8-4E4C-95BD-AB389A58EB1C}" type="slidenum">
              <a:rPr lang="tr-TR" smtClean="0"/>
              <a:t>‹#›</a:t>
            </a:fld>
            <a:endParaRPr lang="tr-TR"/>
          </a:p>
        </p:txBody>
      </p:sp>
    </p:spTree>
    <p:extLst>
      <p:ext uri="{BB962C8B-B14F-4D97-AF65-F5344CB8AC3E}">
        <p14:creationId xmlns:p14="http://schemas.microsoft.com/office/powerpoint/2010/main" val="3352245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164080" y="144889"/>
            <a:ext cx="8606436" cy="1089551"/>
          </a:xfrm>
        </p:spPr>
        <p:txBody>
          <a:bodyPr>
            <a:normAutofit fontScale="90000"/>
          </a:bodyPr>
          <a:lstStyle/>
          <a:p>
            <a:pPr algn="ctr"/>
            <a:r>
              <a:rPr lang="tr-TR" sz="3600" b="1" dirty="0"/>
              <a:t>Mısır Bezeme Sanatı</a:t>
            </a:r>
            <a:r>
              <a:rPr lang="tr-TR" sz="3600" dirty="0"/>
              <a:t/>
            </a:r>
            <a:br>
              <a:rPr lang="tr-TR" sz="3600" dirty="0"/>
            </a:br>
            <a:endParaRPr lang="tr-TR" sz="3600" dirty="0"/>
          </a:p>
        </p:txBody>
      </p:sp>
      <p:sp>
        <p:nvSpPr>
          <p:cNvPr id="3" name="Alt Başlık 2"/>
          <p:cNvSpPr>
            <a:spLocks noGrp="1"/>
          </p:cNvSpPr>
          <p:nvPr>
            <p:ph type="subTitle" idx="1"/>
          </p:nvPr>
        </p:nvSpPr>
        <p:spPr>
          <a:xfrm>
            <a:off x="487680" y="1234440"/>
            <a:ext cx="11245533" cy="5440680"/>
          </a:xfrm>
        </p:spPr>
        <p:txBody>
          <a:bodyPr>
            <a:noAutofit/>
          </a:bodyPr>
          <a:lstStyle/>
          <a:p>
            <a:pPr algn="just"/>
            <a:r>
              <a:rPr lang="tr-TR" sz="2000" b="1" dirty="0"/>
              <a:t>	</a:t>
            </a:r>
            <a:r>
              <a:rPr lang="tr-TR" sz="2000" b="1" dirty="0" smtClean="0"/>
              <a:t>Konularını </a:t>
            </a:r>
            <a:r>
              <a:rPr lang="tr-TR" sz="2000" b="1" dirty="0"/>
              <a:t>geometrik şekillerden, yerel bitkileri olan </a:t>
            </a:r>
            <a:r>
              <a:rPr lang="tr-TR" sz="2000" b="1" dirty="0" err="1" smtClean="0"/>
              <a:t>latüs</a:t>
            </a:r>
            <a:r>
              <a:rPr lang="tr-TR" sz="2000" b="1" dirty="0" smtClean="0"/>
              <a:t> </a:t>
            </a:r>
            <a:r>
              <a:rPr lang="tr-TR" sz="2000" b="1" dirty="0"/>
              <a:t>ve papirüs yaprak biçimlerinden almış, yılan ve akbaba gibi hayvan biçimleri vardır. Kumaş bezemelerinde de yüzeye dağılan düzenli geometrik biçimler arasına çiçek ve yaprak örgeleri serpiştirilmiştir.</a:t>
            </a:r>
            <a:endParaRPr lang="tr-TR" sz="2000" dirty="0"/>
          </a:p>
          <a:p>
            <a:pPr algn="just"/>
            <a:endParaRPr lang="tr-TR" sz="20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1446" y="2536507"/>
            <a:ext cx="6858000" cy="3857625"/>
          </a:xfrm>
          <a:prstGeom prst="rect">
            <a:avLst/>
          </a:prstGeom>
        </p:spPr>
      </p:pic>
    </p:spTree>
    <p:extLst>
      <p:ext uri="{BB962C8B-B14F-4D97-AF65-F5344CB8AC3E}">
        <p14:creationId xmlns:p14="http://schemas.microsoft.com/office/powerpoint/2010/main" val="2506787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255520" y="243840"/>
            <a:ext cx="8606436" cy="1021080"/>
          </a:xfrm>
        </p:spPr>
        <p:txBody>
          <a:bodyPr>
            <a:normAutofit fontScale="90000"/>
          </a:bodyPr>
          <a:lstStyle/>
          <a:p>
            <a:pPr algn="ctr"/>
            <a:r>
              <a:rPr lang="tr-TR" sz="3600" b="1" dirty="0" smtClean="0"/>
              <a:t>Çin </a:t>
            </a:r>
            <a:r>
              <a:rPr lang="tr-TR" sz="3600" b="1" dirty="0"/>
              <a:t>Bezeme Sanatı</a:t>
            </a:r>
            <a:r>
              <a:rPr lang="tr-TR" sz="3600" dirty="0"/>
              <a:t/>
            </a:r>
            <a:br>
              <a:rPr lang="tr-TR" sz="3600" dirty="0"/>
            </a:br>
            <a:endParaRPr lang="tr-TR" sz="3600" dirty="0"/>
          </a:p>
        </p:txBody>
      </p:sp>
      <p:sp>
        <p:nvSpPr>
          <p:cNvPr id="3" name="Alt Başlık 2"/>
          <p:cNvSpPr>
            <a:spLocks noGrp="1"/>
          </p:cNvSpPr>
          <p:nvPr>
            <p:ph type="subTitle" idx="1"/>
          </p:nvPr>
        </p:nvSpPr>
        <p:spPr>
          <a:xfrm>
            <a:off x="563880" y="868680"/>
            <a:ext cx="11184573" cy="5760720"/>
          </a:xfrm>
        </p:spPr>
        <p:txBody>
          <a:bodyPr>
            <a:normAutofit/>
          </a:bodyPr>
          <a:lstStyle/>
          <a:p>
            <a:pPr algn="just"/>
            <a:r>
              <a:rPr lang="tr-TR" b="1" dirty="0"/>
              <a:t>	</a:t>
            </a:r>
            <a:r>
              <a:rPr lang="tr-TR" sz="2000" b="1" dirty="0" smtClean="0"/>
              <a:t>Çinliler doğayı olduğu gibi anlatmayıp, dini inançlarına göre biçimlendirmişler, bulutlar, dalgalar, ejderha gibi düşsel hayvanlardan karmaşık biçimli bezemeler düzenlemişlerdir. Çin bezemeleri Orta </a:t>
            </a:r>
            <a:r>
              <a:rPr lang="tr-TR" sz="2000" b="1" dirty="0" smtClean="0"/>
              <a:t>Asya</a:t>
            </a:r>
            <a:r>
              <a:rPr lang="tr-TR" sz="2000" b="1" dirty="0" smtClean="0"/>
              <a:t>, Tibet ve Japon bezemelerine benzer birbirinden ayırmak zordur.</a:t>
            </a:r>
            <a:endParaRPr lang="tr-TR" sz="2000" dirty="0"/>
          </a:p>
          <a:p>
            <a:pPr algn="just"/>
            <a:endParaRPr lang="tr-TR" sz="20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791177" y="1623683"/>
            <a:ext cx="4106725" cy="5471160"/>
          </a:xfrm>
          <a:prstGeom prst="rect">
            <a:avLst/>
          </a:prstGeom>
        </p:spPr>
      </p:pic>
    </p:spTree>
    <p:extLst>
      <p:ext uri="{BB962C8B-B14F-4D97-AF65-F5344CB8AC3E}">
        <p14:creationId xmlns:p14="http://schemas.microsoft.com/office/powerpoint/2010/main" val="3499196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255520" y="243840"/>
            <a:ext cx="8606436" cy="1021080"/>
          </a:xfrm>
        </p:spPr>
        <p:txBody>
          <a:bodyPr>
            <a:normAutofit fontScale="90000"/>
          </a:bodyPr>
          <a:lstStyle/>
          <a:p>
            <a:pPr algn="ctr"/>
            <a:r>
              <a:rPr lang="tr-TR" sz="3600" b="1" dirty="0" smtClean="0"/>
              <a:t>Japon </a:t>
            </a:r>
            <a:r>
              <a:rPr lang="tr-TR" sz="3600" b="1" dirty="0"/>
              <a:t>Bezeme Sanatı</a:t>
            </a:r>
            <a:r>
              <a:rPr lang="tr-TR" sz="3600" dirty="0"/>
              <a:t/>
            </a:r>
            <a:br>
              <a:rPr lang="tr-TR" sz="3600" dirty="0"/>
            </a:br>
            <a:endParaRPr lang="tr-TR" sz="3600" dirty="0"/>
          </a:p>
        </p:txBody>
      </p:sp>
      <p:sp>
        <p:nvSpPr>
          <p:cNvPr id="3" name="Alt Başlık 2"/>
          <p:cNvSpPr>
            <a:spLocks noGrp="1"/>
          </p:cNvSpPr>
          <p:nvPr>
            <p:ph type="subTitle" idx="1"/>
          </p:nvPr>
        </p:nvSpPr>
        <p:spPr>
          <a:xfrm>
            <a:off x="426720" y="838200"/>
            <a:ext cx="11321733" cy="5821680"/>
          </a:xfrm>
        </p:spPr>
        <p:txBody>
          <a:bodyPr>
            <a:normAutofit/>
          </a:bodyPr>
          <a:lstStyle/>
          <a:p>
            <a:pPr algn="just"/>
            <a:r>
              <a:rPr lang="tr-TR" b="1" dirty="0"/>
              <a:t>	</a:t>
            </a:r>
            <a:r>
              <a:rPr lang="tr-TR" sz="2000" b="1" dirty="0" smtClean="0"/>
              <a:t>Japon bezemelerinde doğadan alınan görünümler çoğunluktadır. Deniz ve denizle ilgili biçimler, çiçek ve ağaçlar, güneş ve benzeri motifler görülmektedir. Geometrik düzenlemeler içinde stilize edilmiş yaprak ve çiçek örgelerine rastlanılır. Temiz ve canlı renklerden oluşur.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5454" y="2286000"/>
            <a:ext cx="7044264" cy="3962399"/>
          </a:xfrm>
          <a:prstGeom prst="rect">
            <a:avLst/>
          </a:prstGeom>
        </p:spPr>
      </p:pic>
    </p:spTree>
    <p:extLst>
      <p:ext uri="{BB962C8B-B14F-4D97-AF65-F5344CB8AC3E}">
        <p14:creationId xmlns:p14="http://schemas.microsoft.com/office/powerpoint/2010/main" val="3980365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255520" y="243840"/>
            <a:ext cx="8606436" cy="1021080"/>
          </a:xfrm>
        </p:spPr>
        <p:txBody>
          <a:bodyPr>
            <a:normAutofit fontScale="90000"/>
          </a:bodyPr>
          <a:lstStyle/>
          <a:p>
            <a:pPr algn="ctr"/>
            <a:r>
              <a:rPr lang="tr-TR" sz="3600" b="1" dirty="0" smtClean="0"/>
              <a:t>Hint </a:t>
            </a:r>
            <a:r>
              <a:rPr lang="tr-TR" sz="3600" b="1" dirty="0"/>
              <a:t>Bezeme Sanatı</a:t>
            </a:r>
            <a:r>
              <a:rPr lang="tr-TR" sz="3600" dirty="0"/>
              <a:t/>
            </a:r>
            <a:br>
              <a:rPr lang="tr-TR" sz="3600" dirty="0"/>
            </a:br>
            <a:endParaRPr lang="tr-TR" sz="3600" dirty="0"/>
          </a:p>
        </p:txBody>
      </p:sp>
      <p:sp>
        <p:nvSpPr>
          <p:cNvPr id="3" name="Alt Başlık 2"/>
          <p:cNvSpPr>
            <a:spLocks noGrp="1"/>
          </p:cNvSpPr>
          <p:nvPr>
            <p:ph type="subTitle" idx="1"/>
          </p:nvPr>
        </p:nvSpPr>
        <p:spPr>
          <a:xfrm>
            <a:off x="502920" y="868680"/>
            <a:ext cx="11245533" cy="5654040"/>
          </a:xfrm>
        </p:spPr>
        <p:txBody>
          <a:bodyPr>
            <a:normAutofit/>
          </a:bodyPr>
          <a:lstStyle/>
          <a:p>
            <a:pPr algn="just"/>
            <a:r>
              <a:rPr lang="tr-TR" b="1" dirty="0"/>
              <a:t>	</a:t>
            </a:r>
            <a:r>
              <a:rPr lang="tr-TR" sz="2000" b="1" dirty="0" smtClean="0"/>
              <a:t>Örgeleri sık ve girişik olarak düzenledikleri için yüzeyde boş yer bırakmazlar. Bir yerine birçok çiçek, bir dal yerine birçok dal ile yüzeyi doldururlar. Sadelikten uzaktır.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617838" y="1974653"/>
            <a:ext cx="4239485" cy="4021747"/>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019047" y="556527"/>
            <a:ext cx="4191533" cy="6858000"/>
          </a:xfrm>
          <a:prstGeom prst="rect">
            <a:avLst/>
          </a:prstGeom>
        </p:spPr>
      </p:pic>
    </p:spTree>
    <p:extLst>
      <p:ext uri="{BB962C8B-B14F-4D97-AF65-F5344CB8AC3E}">
        <p14:creationId xmlns:p14="http://schemas.microsoft.com/office/powerpoint/2010/main" val="468609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255520" y="243840"/>
            <a:ext cx="8606436" cy="899160"/>
          </a:xfrm>
        </p:spPr>
        <p:txBody>
          <a:bodyPr>
            <a:normAutofit fontScale="90000"/>
          </a:bodyPr>
          <a:lstStyle/>
          <a:p>
            <a:pPr algn="ctr"/>
            <a:r>
              <a:rPr lang="tr-TR" sz="3600" b="1" dirty="0" smtClean="0"/>
              <a:t>Yunan </a:t>
            </a:r>
            <a:r>
              <a:rPr lang="tr-TR" sz="3600" b="1" dirty="0"/>
              <a:t>Bezeme Sanatı</a:t>
            </a:r>
            <a:r>
              <a:rPr lang="tr-TR" sz="3600" dirty="0"/>
              <a:t/>
            </a:r>
            <a:br>
              <a:rPr lang="tr-TR" sz="3600" dirty="0"/>
            </a:br>
            <a:endParaRPr lang="tr-TR" sz="3600" dirty="0"/>
          </a:p>
        </p:txBody>
      </p:sp>
      <p:sp>
        <p:nvSpPr>
          <p:cNvPr id="3" name="Alt Başlık 2"/>
          <p:cNvSpPr>
            <a:spLocks noGrp="1"/>
          </p:cNvSpPr>
          <p:nvPr>
            <p:ph type="subTitle" idx="1"/>
          </p:nvPr>
        </p:nvSpPr>
        <p:spPr>
          <a:xfrm>
            <a:off x="506730" y="693420"/>
            <a:ext cx="11475720" cy="5996940"/>
          </a:xfrm>
        </p:spPr>
        <p:txBody>
          <a:bodyPr>
            <a:normAutofit/>
          </a:bodyPr>
          <a:lstStyle/>
          <a:p>
            <a:pPr algn="just"/>
            <a:r>
              <a:rPr lang="tr-TR" b="1" dirty="0"/>
              <a:t>	</a:t>
            </a:r>
            <a:r>
              <a:rPr lang="tr-TR" sz="2000" b="1" dirty="0" smtClean="0"/>
              <a:t>Yunan bezemeleri mimari yapıtların düzenine uygun geliştirilmiş, örgeler düzgün ve açık çizgilerle biçimlendirilmiştir. </a:t>
            </a:r>
            <a:r>
              <a:rPr lang="tr-TR" sz="2000" b="1" dirty="0" err="1" smtClean="0"/>
              <a:t>Palmet</a:t>
            </a:r>
            <a:r>
              <a:rPr lang="tr-TR" sz="2000" b="1" dirty="0" smtClean="0"/>
              <a:t>, sarmaşık, lotus çiçeği, defne ve zeytin dalı değişmez örgelerindendir. Yunan bezemelerinin özünü kapsayan « </a:t>
            </a:r>
            <a:r>
              <a:rPr lang="tr-TR" sz="2000" b="1" dirty="0" err="1" smtClean="0"/>
              <a:t>fret</a:t>
            </a:r>
            <a:r>
              <a:rPr lang="tr-TR" sz="2000" b="1" dirty="0" smtClean="0"/>
              <a:t> » (aşık yolu–sapak) türü örgelerin Mısır sanatından alındığı sanılmaktadır.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0880" y="2266382"/>
            <a:ext cx="6027420" cy="4018280"/>
          </a:xfrm>
          <a:prstGeom prst="rect">
            <a:avLst/>
          </a:prstGeom>
        </p:spPr>
      </p:pic>
    </p:spTree>
    <p:extLst>
      <p:ext uri="{BB962C8B-B14F-4D97-AF65-F5344CB8AC3E}">
        <p14:creationId xmlns:p14="http://schemas.microsoft.com/office/powerpoint/2010/main" val="994856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255520" y="243840"/>
            <a:ext cx="8606436" cy="1021080"/>
          </a:xfrm>
        </p:spPr>
        <p:txBody>
          <a:bodyPr>
            <a:normAutofit fontScale="90000"/>
          </a:bodyPr>
          <a:lstStyle/>
          <a:p>
            <a:pPr algn="ctr"/>
            <a:r>
              <a:rPr lang="tr-TR" sz="3600" b="1" dirty="0" smtClean="0"/>
              <a:t>Roma </a:t>
            </a:r>
            <a:r>
              <a:rPr lang="tr-TR" sz="3600" b="1" dirty="0"/>
              <a:t>Bezeme Sanatı</a:t>
            </a:r>
            <a:r>
              <a:rPr lang="tr-TR" sz="3600" dirty="0"/>
              <a:t/>
            </a:r>
            <a:br>
              <a:rPr lang="tr-TR" sz="3600" dirty="0"/>
            </a:br>
            <a:endParaRPr lang="tr-TR" sz="3600" dirty="0"/>
          </a:p>
        </p:txBody>
      </p:sp>
      <p:sp>
        <p:nvSpPr>
          <p:cNvPr id="3" name="Alt Başlık 2"/>
          <p:cNvSpPr>
            <a:spLocks noGrp="1"/>
          </p:cNvSpPr>
          <p:nvPr>
            <p:ph type="subTitle" idx="1"/>
          </p:nvPr>
        </p:nvSpPr>
        <p:spPr>
          <a:xfrm>
            <a:off x="502920" y="931545"/>
            <a:ext cx="11306493" cy="5486400"/>
          </a:xfrm>
        </p:spPr>
        <p:txBody>
          <a:bodyPr>
            <a:normAutofit/>
          </a:bodyPr>
          <a:lstStyle/>
          <a:p>
            <a:pPr algn="just"/>
            <a:r>
              <a:rPr lang="tr-TR" b="1" dirty="0"/>
              <a:t>	</a:t>
            </a:r>
            <a:r>
              <a:rPr lang="tr-TR" sz="2000" b="1" dirty="0" smtClean="0"/>
              <a:t>Yunan örgelerinin etkisi görülmüş, ancak zenginlik ve gösteriş vermek uğruna bezemelerin saflık ve güzelliğini bozmuşlar, süslü görünmesi için örgelerde ayrıntılara girmişlerdir. </a:t>
            </a:r>
            <a:r>
              <a:rPr lang="tr-TR" sz="2000" b="1" dirty="0" err="1" smtClean="0"/>
              <a:t>Fret</a:t>
            </a:r>
            <a:r>
              <a:rPr lang="tr-TR" sz="2000" b="1" dirty="0" smtClean="0"/>
              <a:t> tipi bezemeleri, mozaik tekniği ile işledikleri yollarda kullanmışlardır.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5246" y="2118360"/>
            <a:ext cx="7101840" cy="3994785"/>
          </a:xfrm>
          <a:prstGeom prst="rect">
            <a:avLst/>
          </a:prstGeom>
        </p:spPr>
      </p:pic>
    </p:spTree>
    <p:extLst>
      <p:ext uri="{BB962C8B-B14F-4D97-AF65-F5344CB8AC3E}">
        <p14:creationId xmlns:p14="http://schemas.microsoft.com/office/powerpoint/2010/main" val="386368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255520" y="243840"/>
            <a:ext cx="8606436" cy="1021080"/>
          </a:xfrm>
        </p:spPr>
        <p:txBody>
          <a:bodyPr>
            <a:normAutofit fontScale="90000"/>
          </a:bodyPr>
          <a:lstStyle/>
          <a:p>
            <a:pPr algn="ctr"/>
            <a:r>
              <a:rPr lang="tr-TR" sz="3600" b="1" dirty="0" smtClean="0"/>
              <a:t>Arap </a:t>
            </a:r>
            <a:r>
              <a:rPr lang="tr-TR" sz="3600" b="1" dirty="0"/>
              <a:t>Bezeme Sanatı</a:t>
            </a:r>
            <a:r>
              <a:rPr lang="tr-TR" sz="3600" dirty="0"/>
              <a:t/>
            </a:r>
            <a:br>
              <a:rPr lang="tr-TR" sz="3600" dirty="0"/>
            </a:br>
            <a:endParaRPr lang="tr-TR" sz="3600" dirty="0"/>
          </a:p>
        </p:txBody>
      </p:sp>
      <p:sp>
        <p:nvSpPr>
          <p:cNvPr id="3" name="Alt Başlık 2"/>
          <p:cNvSpPr>
            <a:spLocks noGrp="1"/>
          </p:cNvSpPr>
          <p:nvPr>
            <p:ph type="subTitle" idx="1"/>
          </p:nvPr>
        </p:nvSpPr>
        <p:spPr>
          <a:xfrm>
            <a:off x="609600" y="822960"/>
            <a:ext cx="11245533" cy="5781742"/>
          </a:xfrm>
        </p:spPr>
        <p:txBody>
          <a:bodyPr>
            <a:normAutofit/>
          </a:bodyPr>
          <a:lstStyle/>
          <a:p>
            <a:pPr algn="just"/>
            <a:r>
              <a:rPr lang="tr-TR" sz="2000" b="1" dirty="0"/>
              <a:t>	</a:t>
            </a:r>
            <a:r>
              <a:rPr lang="tr-TR" sz="2000" b="1" dirty="0" smtClean="0"/>
              <a:t>Daha çok geometrik düzenlemelerden oluşur. İslamiyet öncesi bezemeler ile sonrakiler arasında büyük farklılıklar vardır. Önceki bezemelerinde tarihöncesi kavimlerin çizgi ve geometrik biçimlerine benzer.  İslamiyet sonrasında Türk örgelerinin etkisi görülür. Ancak Türk bezemeleri kadar  beğenilen biçimler yapamamış ve sadelikten uzaklaşmışlardır.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9920" y="2457449"/>
            <a:ext cx="6522720" cy="3669030"/>
          </a:xfrm>
          <a:prstGeom prst="rect">
            <a:avLst/>
          </a:prstGeom>
        </p:spPr>
      </p:pic>
    </p:spTree>
    <p:extLst>
      <p:ext uri="{BB962C8B-B14F-4D97-AF65-F5344CB8AC3E}">
        <p14:creationId xmlns:p14="http://schemas.microsoft.com/office/powerpoint/2010/main" val="642953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255520" y="243840"/>
            <a:ext cx="8606436" cy="1021080"/>
          </a:xfrm>
        </p:spPr>
        <p:txBody>
          <a:bodyPr>
            <a:normAutofit fontScale="90000"/>
          </a:bodyPr>
          <a:lstStyle/>
          <a:p>
            <a:pPr algn="ctr"/>
            <a:r>
              <a:rPr lang="tr-TR" sz="3600" b="1" dirty="0" smtClean="0"/>
              <a:t>Türk </a:t>
            </a:r>
            <a:r>
              <a:rPr lang="tr-TR" sz="3600" b="1" dirty="0"/>
              <a:t>Bezeme Sanatı</a:t>
            </a:r>
            <a:r>
              <a:rPr lang="tr-TR" sz="3600" dirty="0"/>
              <a:t/>
            </a:r>
            <a:br>
              <a:rPr lang="tr-TR" sz="3600" dirty="0"/>
            </a:br>
            <a:endParaRPr lang="tr-TR" sz="3600" dirty="0"/>
          </a:p>
        </p:txBody>
      </p:sp>
      <p:sp>
        <p:nvSpPr>
          <p:cNvPr id="3" name="Alt Başlık 2"/>
          <p:cNvSpPr>
            <a:spLocks noGrp="1"/>
          </p:cNvSpPr>
          <p:nvPr>
            <p:ph type="subTitle" idx="1"/>
          </p:nvPr>
        </p:nvSpPr>
        <p:spPr>
          <a:xfrm>
            <a:off x="533400" y="838200"/>
            <a:ext cx="11215053" cy="5897880"/>
          </a:xfrm>
        </p:spPr>
        <p:txBody>
          <a:bodyPr>
            <a:normAutofit/>
          </a:bodyPr>
          <a:lstStyle/>
          <a:p>
            <a:pPr algn="just"/>
            <a:r>
              <a:rPr lang="tr-TR" b="1" dirty="0"/>
              <a:t>	</a:t>
            </a:r>
            <a:r>
              <a:rPr lang="tr-TR" sz="2000" b="1" dirty="0" smtClean="0"/>
              <a:t>Türklerin tarih öncesi dönemlerde ilk bezeme örgeleri geometrik çizgiler ve bazı simgesel biçimlerdi. Yaşantılarında önemli yeri olan koyun, kurt, geyik, aslan ve kartal gibi hayvanları konu almışlardır. Hayvanların boynuz, kanat kuyruk kısımlarında deformasyon görülmektedir. Selçuklu ve Osmanlı imparatorluğu döneminde geometrik formlar yanında daha çok stilize edilmiş çiçek sap ve yaprakları ile güzel yazı çalışmaları görülmektedir. </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08876" y="3431939"/>
            <a:ext cx="3543175" cy="262733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9560" y="2928631"/>
            <a:ext cx="3103570" cy="3493302"/>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4320" y="2910759"/>
            <a:ext cx="3430386" cy="3511174"/>
          </a:xfrm>
          <a:prstGeom prst="rect">
            <a:avLst/>
          </a:prstGeom>
        </p:spPr>
      </p:pic>
    </p:spTree>
    <p:extLst>
      <p:ext uri="{BB962C8B-B14F-4D97-AF65-F5344CB8AC3E}">
        <p14:creationId xmlns:p14="http://schemas.microsoft.com/office/powerpoint/2010/main" val="909458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255520" y="243840"/>
            <a:ext cx="8606436" cy="1021080"/>
          </a:xfrm>
        </p:spPr>
        <p:txBody>
          <a:bodyPr>
            <a:normAutofit fontScale="90000"/>
          </a:bodyPr>
          <a:lstStyle/>
          <a:p>
            <a:pPr algn="ctr"/>
            <a:r>
              <a:rPr lang="tr-TR" sz="3600" b="1" dirty="0" smtClean="0"/>
              <a:t>Modern </a:t>
            </a:r>
            <a:r>
              <a:rPr lang="tr-TR" sz="3600" b="1" dirty="0"/>
              <a:t>Bezeme Sanatı</a:t>
            </a:r>
            <a:r>
              <a:rPr lang="tr-TR" sz="3600" dirty="0"/>
              <a:t/>
            </a:r>
            <a:br>
              <a:rPr lang="tr-TR" sz="3600" dirty="0"/>
            </a:br>
            <a:endParaRPr lang="tr-TR" sz="3600" dirty="0"/>
          </a:p>
        </p:txBody>
      </p:sp>
      <p:sp>
        <p:nvSpPr>
          <p:cNvPr id="3" name="Alt Başlık 2"/>
          <p:cNvSpPr>
            <a:spLocks noGrp="1"/>
          </p:cNvSpPr>
          <p:nvPr>
            <p:ph type="subTitle" idx="1"/>
          </p:nvPr>
        </p:nvSpPr>
        <p:spPr>
          <a:xfrm>
            <a:off x="472440" y="746760"/>
            <a:ext cx="11276013" cy="5897880"/>
          </a:xfrm>
        </p:spPr>
        <p:txBody>
          <a:bodyPr>
            <a:normAutofit lnSpcReduction="10000"/>
          </a:bodyPr>
          <a:lstStyle/>
          <a:p>
            <a:pPr algn="just"/>
            <a:r>
              <a:rPr lang="tr-TR" b="1" dirty="0"/>
              <a:t>	</a:t>
            </a:r>
            <a:r>
              <a:rPr lang="tr-TR" sz="2000" b="1" dirty="0" smtClean="0"/>
              <a:t>Sanatçılar değişik çağların anlayışı içinde uluslarının özelliğini kaynak alıp beğendiği gibi örgeler yaratmıştır. Bu özgürlük bezeme sanatına zenginlik katmıştır. Ülkemizde son yıllarda yapılan modern sanat eserlerinin süslenmesinde kökü çok eskiye dayanan Türk bezemelerinden esinlenilen örnekler vardır. Dünya bezeme sanatına büyük katkıları olan atalarımızın yapıtları, diğer uluslar tarafından da örnek alınmıştır. </a:t>
            </a:r>
          </a:p>
          <a:p>
            <a:pPr algn="just"/>
            <a:endParaRPr lang="tr-TR" b="1" dirty="0"/>
          </a:p>
          <a:p>
            <a:pPr algn="just"/>
            <a:endParaRPr lang="tr-TR" b="1" dirty="0" smtClean="0"/>
          </a:p>
          <a:p>
            <a:pPr algn="just"/>
            <a:endParaRPr lang="tr-TR" b="1" dirty="0"/>
          </a:p>
          <a:p>
            <a:pPr algn="just"/>
            <a:endParaRPr lang="tr-TR" b="1" dirty="0" smtClean="0"/>
          </a:p>
          <a:p>
            <a:pPr algn="just"/>
            <a:endParaRPr lang="tr-TR" b="1" dirty="0"/>
          </a:p>
          <a:p>
            <a:pPr algn="just"/>
            <a:endParaRPr lang="tr-TR" b="1" dirty="0" smtClean="0"/>
          </a:p>
          <a:p>
            <a:pPr algn="just"/>
            <a:endParaRPr lang="tr-TR" b="1" dirty="0"/>
          </a:p>
          <a:p>
            <a:pPr algn="just"/>
            <a:endParaRPr lang="tr-TR" b="1" dirty="0" smtClean="0"/>
          </a:p>
          <a:p>
            <a:pPr algn="just"/>
            <a:endParaRPr lang="tr-TR" b="1" dirty="0" smtClean="0"/>
          </a:p>
          <a:p>
            <a:pPr algn="just"/>
            <a:r>
              <a:rPr lang="tr-TR" b="1" dirty="0" smtClean="0"/>
              <a:t>KAYNAK</a:t>
            </a:r>
            <a:endParaRPr lang="tr-TR" b="1" dirty="0" smtClean="0"/>
          </a:p>
          <a:p>
            <a:pPr algn="just"/>
            <a:r>
              <a:rPr lang="tr-TR" dirty="0" smtClean="0"/>
              <a:t>	</a:t>
            </a:r>
            <a:r>
              <a:rPr lang="tr-TR" dirty="0" err="1" smtClean="0"/>
              <a:t>Kılıçkan</a:t>
            </a:r>
            <a:r>
              <a:rPr lang="tr-TR" dirty="0"/>
              <a:t>, H. (2004). Tarih Boyunca Bezeme Sanatı ve Örnekleri. İstanbul: İnkılap Kitapevi. Yayın Sanayi ve Ticaret A.Ş</a:t>
            </a:r>
            <a:r>
              <a:rPr lang="tr-TR" dirty="0" smtClean="0"/>
              <a:t>. </a:t>
            </a:r>
            <a:r>
              <a:rPr lang="tr-TR" dirty="0" err="1" smtClean="0"/>
              <a:t>Syf</a:t>
            </a:r>
            <a:r>
              <a:rPr lang="tr-TR" dirty="0" smtClean="0"/>
              <a:t>: 14-31 </a:t>
            </a:r>
            <a:endParaRPr lang="tr-TR" b="1" dirty="0" smtClean="0"/>
          </a:p>
          <a:p>
            <a:pPr algn="just"/>
            <a:endParaRPr lang="tr-TR" b="1" dirty="0"/>
          </a:p>
          <a:p>
            <a:pPr algn="just"/>
            <a:endParaRPr lang="tr-TR" b="1" dirty="0" smtClean="0"/>
          </a:p>
          <a:p>
            <a:pPr algn="just"/>
            <a:endParaRPr lang="tr-TR" b="1" dirty="0"/>
          </a:p>
          <a:p>
            <a:pPr algn="just"/>
            <a:endParaRPr lang="tr-TR" b="1" dirty="0" smtClean="0"/>
          </a:p>
          <a:p>
            <a:pPr algn="just"/>
            <a:endParaRPr lang="tr-TR" b="1" dirty="0"/>
          </a:p>
          <a:p>
            <a:pPr algn="just"/>
            <a:endParaRPr lang="tr-TR" b="1" dirty="0" smtClean="0"/>
          </a:p>
          <a:p>
            <a:pPr algn="just"/>
            <a:endParaRPr lang="tr-TR" b="1" dirty="0"/>
          </a:p>
          <a:p>
            <a:pPr algn="just"/>
            <a:endParaRPr lang="tr-TR" b="1" dirty="0" smtClean="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412" y="2533174"/>
            <a:ext cx="5650652" cy="3178492"/>
          </a:xfrm>
          <a:prstGeom prst="rect">
            <a:avLst/>
          </a:prstGeom>
        </p:spPr>
      </p:pic>
    </p:spTree>
    <p:extLst>
      <p:ext uri="{BB962C8B-B14F-4D97-AF65-F5344CB8AC3E}">
        <p14:creationId xmlns:p14="http://schemas.microsoft.com/office/powerpoint/2010/main" val="3546323026"/>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183</TotalTime>
  <Words>27</Words>
  <Application>Microsoft Office PowerPoint</Application>
  <PresentationFormat>Geniş ekran</PresentationFormat>
  <Paragraphs>35</Paragraphs>
  <Slides>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9</vt:i4>
      </vt:variant>
    </vt:vector>
  </HeadingPairs>
  <TitlesOfParts>
    <vt:vector size="13" baseType="lpstr">
      <vt:lpstr>Arial</vt:lpstr>
      <vt:lpstr>Century Gothic</vt:lpstr>
      <vt:lpstr>Wingdings 3</vt:lpstr>
      <vt:lpstr>Duman</vt:lpstr>
      <vt:lpstr>Mısır Bezeme Sanatı </vt:lpstr>
      <vt:lpstr>Çin Bezeme Sanatı </vt:lpstr>
      <vt:lpstr>Japon Bezeme Sanatı </vt:lpstr>
      <vt:lpstr>Hint Bezeme Sanatı </vt:lpstr>
      <vt:lpstr>Yunan Bezeme Sanatı </vt:lpstr>
      <vt:lpstr>Roma Bezeme Sanatı </vt:lpstr>
      <vt:lpstr>Arap Bezeme Sanatı </vt:lpstr>
      <vt:lpstr>Türk Bezeme Sanatı </vt:lpstr>
      <vt:lpstr>Modern Bezeme Sanatı </vt:lpstr>
    </vt:vector>
  </TitlesOfParts>
  <Company>SilentAll 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Mısır Bezeme Sanatı </dc:title>
  <dc:creator>Hatice</dc:creator>
  <cp:lastModifiedBy>Hatice</cp:lastModifiedBy>
  <cp:revision>37</cp:revision>
  <dcterms:created xsi:type="dcterms:W3CDTF">2017-11-17T21:28:44Z</dcterms:created>
  <dcterms:modified xsi:type="dcterms:W3CDTF">2017-11-20T12:23:44Z</dcterms:modified>
</cp:coreProperties>
</file>