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6" r:id="rId2"/>
    <p:sldId id="297" r:id="rId3"/>
    <p:sldId id="298" r:id="rId4"/>
    <p:sldId id="299" r:id="rId5"/>
    <p:sldId id="300" r:id="rId6"/>
    <p:sldId id="301" r:id="rId7"/>
    <p:sldId id="302" r:id="rId8"/>
    <p:sldId id="30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7" name="Dikdörtgen 6"/>
          <p:cNvSpPr/>
          <p:nvPr/>
        </p:nvSpPr>
        <p:spPr>
          <a:xfrm>
            <a:off x="853440" y="2236301"/>
            <a:ext cx="9753600" cy="1615827"/>
          </a:xfrm>
          <a:prstGeom prst="rect">
            <a:avLst/>
          </a:prstGeom>
        </p:spPr>
        <p:txBody>
          <a:bodyPr wrap="square">
            <a:spAutoFit/>
          </a:bodyPr>
          <a:lstStyle/>
          <a:p>
            <a:pPr marL="449580"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Değerleme Kavramı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dirty="0">
                <a:solidFill>
                  <a:srgbClr val="000000"/>
                </a:solidFill>
                <a:latin typeface="Times New Roman" panose="02020603050405020304" pitchFamily="18" charset="0"/>
                <a:ea typeface="Calibri" panose="020F0502020204030204" pitchFamily="34" charset="0"/>
              </a:rPr>
              <a:t>             Daha önce envanterle sayım yaptığımız varlıkların özellikle mali kayıtların yapılması için bunlara mutlaka parasal değer verilmesi gerekiyor. Örneğin; 3 inek, 20 da arazi bilançoda gösterilemez. Bunun için hem defter kayıtlarında hem de bilanço kayıtlarında mali değerleri ile gösterileceği için bunlara parasal bir değer takdir edilmelidir</a:t>
            </a:r>
            <a:endParaRPr lang="tr-TR" dirty="0"/>
          </a:p>
        </p:txBody>
      </p:sp>
      <p:sp>
        <p:nvSpPr>
          <p:cNvPr id="8" name="Dikdörtgen 7"/>
          <p:cNvSpPr/>
          <p:nvPr/>
        </p:nvSpPr>
        <p:spPr>
          <a:xfrm>
            <a:off x="853440" y="3852128"/>
            <a:ext cx="9753600" cy="923330"/>
          </a:xfrm>
          <a:prstGeom prst="rect">
            <a:avLst/>
          </a:prstGeom>
        </p:spPr>
        <p:txBody>
          <a:bodyPr wrap="square">
            <a:spAutoFit/>
          </a:bodyPr>
          <a:lstStyle/>
          <a:p>
            <a:pPr algn="just">
              <a:lnSpc>
                <a:spcPct val="150000"/>
              </a:lnSpc>
              <a:spcAft>
                <a:spcPts val="0"/>
              </a:spcAft>
              <a:tabLst>
                <a:tab pos="1794510" algn="l"/>
              </a:tabLst>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Değerleme:</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Kullanılabilir durumu ve sağlayacağı fayda göz önünde tutularak bir mala envanter gününde kıymet biçmektir.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69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2804396" y="1074489"/>
            <a:ext cx="4461799"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Türk Ticaret Kanunu Uyarınca Değerleme </a:t>
            </a:r>
            <a:endParaRPr lang="tr-TR" dirty="0"/>
          </a:p>
        </p:txBody>
      </p:sp>
      <p:sp>
        <p:nvSpPr>
          <p:cNvPr id="4" name="Dikdörtgen 3"/>
          <p:cNvSpPr/>
          <p:nvPr/>
        </p:nvSpPr>
        <p:spPr>
          <a:xfrm>
            <a:off x="1072896" y="2274838"/>
            <a:ext cx="9692640" cy="1477328"/>
          </a:xfrm>
          <a:prstGeom prst="rect">
            <a:avLst/>
          </a:prstGeom>
        </p:spPr>
        <p:txBody>
          <a:bodyPr wrap="square">
            <a:spAutoFit/>
          </a:bodyPr>
          <a:lstStyle/>
          <a:p>
            <a:r>
              <a:rPr lang="tr-TR" dirty="0">
                <a:latin typeface="Times New Roman" panose="02020603050405020304" pitchFamily="18" charset="0"/>
                <a:ea typeface="Calibri" panose="020F0502020204030204" pitchFamily="34" charset="0"/>
              </a:rPr>
              <a:t>bütün, en çok bilanço günündeki işletme için haiz oldukları değer üzerinden kaydolunur. Borsada kote edilen emtia ve kıymetler o günün borsa rayicine göre ve tahsil edilemeyen veya ihtilaflı bulunanlar müstesna olmak üzere bütün alacaklar da itibari miktarlarına göre hesap edilir. Pasifler, hususiyle bütün borçlar, şarta bağlı veya vadeli olsa bile, itibari değeri üzerinden hesaba geçirilir. TTK sermaye şirketleri ile ilgili değerlemeyi birçok hususta kesin ölçütlere bağlamıştır</a:t>
            </a:r>
            <a:endParaRPr lang="tr-TR" dirty="0"/>
          </a:p>
        </p:txBody>
      </p:sp>
    </p:spTree>
    <p:extLst>
      <p:ext uri="{BB962C8B-B14F-4D97-AF65-F5344CB8AC3E}">
        <p14:creationId xmlns:p14="http://schemas.microsoft.com/office/powerpoint/2010/main" val="3581222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170432" y="1146846"/>
            <a:ext cx="9692640" cy="3000821"/>
          </a:xfrm>
          <a:prstGeom prst="rect">
            <a:avLst/>
          </a:prstGeom>
        </p:spPr>
        <p:txBody>
          <a:bodyPr wrap="square">
            <a:spAutoFit/>
          </a:bodyPr>
          <a:lstStyle/>
          <a:p>
            <a:pPr indent="449580" algn="just">
              <a:lnSpc>
                <a:spcPct val="150000"/>
              </a:lnSpc>
              <a:spcAft>
                <a:spcPts val="0"/>
              </a:spcAft>
            </a:pPr>
            <a:r>
              <a:rPr lang="tr-TR" dirty="0" err="1">
                <a:latin typeface="Times New Roman" panose="02020603050405020304" pitchFamily="18" charset="0"/>
                <a:ea typeface="Calibri" panose="020F0502020204030204" pitchFamily="34" charset="0"/>
                <a:cs typeface="Times New Roman" panose="02020603050405020304" pitchFamily="18" charset="0"/>
              </a:rPr>
              <a:t>TTK’nda</a:t>
            </a:r>
            <a:r>
              <a:rPr lang="tr-TR" dirty="0">
                <a:latin typeface="Times New Roman" panose="02020603050405020304" pitchFamily="18" charset="0"/>
                <a:ea typeface="Calibri" panose="020F0502020204030204" pitchFamily="34" charset="0"/>
                <a:cs typeface="Times New Roman" panose="02020603050405020304" pitchFamily="18" charset="0"/>
              </a:rPr>
              <a:t>, işletmeye dahil varlık ve kaynakların değerlemesi konusunda aşağıdaki düzenlemeler getirilmiştir: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 Tüm aktifler en çok bilanço günüde işletme için “haiz oldukları değerleri” üzerinden kaydedilecektir,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Borsada kote ettirilmiş mal ve kıymetler “günün borsa rayicine” göre değerlenecektir,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Tahsil edilemeyen ve davalı bulunanlar dışında olmak üzere, bütün alacakların “itibari değerlerine” göre değerlendirilecektir,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 Borçlar, şarta bağlı ve vadeli olsalar bile “itibari değerleri” üzerinden değerlenecektir.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0668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3048000" y="1513091"/>
            <a:ext cx="6096000" cy="3831818"/>
          </a:xfrm>
          <a:prstGeom prst="rect">
            <a:avLst/>
          </a:prstGeom>
        </p:spPr>
        <p:txBody>
          <a:bodyPr>
            <a:spAutoFit/>
          </a:bodyPr>
          <a:lstStyle/>
          <a:p>
            <a:pPr marL="449580"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Vergi Usul Kanunu Uyarınca Değerleme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 Maliyet Bedeli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Borsa Rayici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Tasarruf Değeri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 Mukayyet Değer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e) İtibari Değer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f) Vergi Değeri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g) Rayiç Bedel</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h) Emsal Bedeli ve Ücreti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2065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2489789" y="1041485"/>
            <a:ext cx="4154279" cy="507831"/>
          </a:xfrm>
          <a:prstGeom prst="rect">
            <a:avLst/>
          </a:prstGeom>
        </p:spPr>
        <p:txBody>
          <a:bodyPr wrap="none">
            <a:spAutoFit/>
          </a:bodyPr>
          <a:lstStyle/>
          <a:p>
            <a:pPr marL="449580"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Tarımsal işletmelerde Değerleme</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1304544" y="2144610"/>
            <a:ext cx="9924288" cy="2153282"/>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 Piyasa Fiyatı Üzerinden Değerleme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a:t>
            </a:r>
            <a:r>
              <a:rPr lang="tr-TR" dirty="0">
                <a:latin typeface="Times New Roman" panose="02020603050405020304" pitchFamily="18" charset="0"/>
                <a:ea typeface="Calibri" panose="020F0502020204030204" pitchFamily="34" charset="0"/>
                <a:cs typeface="Times New Roman" panose="02020603050405020304" pitchFamily="18" charset="0"/>
              </a:rPr>
              <a:t>Piyasa yöntemi, uygulanması yönünden üç ana grup altında ele alınabilir: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 Karşılaştırmaya Dayalı Piyasa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 İkame Fiyatı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Dönüşüm Fiyatı Yöntemi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7439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133856" y="1936861"/>
            <a:ext cx="9802368" cy="2568780"/>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Maliyet Yöntemi Üzerinden Değerleme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Maliyet = Piyasa Fiyatı + Satın Alma Masrafları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Demirbaş niteliğindeki bir tarımsal malın kullanılmış olması durumda, maliyet yöntemine göre değeri, yeni edinilen değerinden ekonomik ömrü içerisinde bulunduğu yaşa göre ayrılan amortismanlar toplamının çıkarılması ile bulunabilir.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Maliyet = Yeni Edinme Değeri – Toplam Amortismanlar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1338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sp>
        <p:nvSpPr>
          <p:cNvPr id="8" name="Dikdörtgen 7"/>
          <p:cNvSpPr/>
          <p:nvPr/>
        </p:nvSpPr>
        <p:spPr>
          <a:xfrm>
            <a:off x="1900808" y="856819"/>
            <a:ext cx="3839577" cy="369332"/>
          </a:xfrm>
          <a:prstGeom prst="rect">
            <a:avLst/>
          </a:prstGeom>
        </p:spPr>
        <p:txBody>
          <a:bodyPr wrap="none">
            <a:spAutoFit/>
          </a:bodyPr>
          <a:lstStyle/>
          <a:p>
            <a:r>
              <a:rPr lang="tr-TR" b="1" dirty="0">
                <a:latin typeface="Times New Roman" panose="02020603050405020304" pitchFamily="18" charset="0"/>
                <a:ea typeface="Calibri" panose="020F0502020204030204" pitchFamily="34" charset="0"/>
              </a:rPr>
              <a:t>Gelir Yöntemi Üzerinden Değerleme </a:t>
            </a:r>
            <a:endParaRPr lang="tr-TR" dirty="0"/>
          </a:p>
        </p:txBody>
      </p:sp>
      <p:sp>
        <p:nvSpPr>
          <p:cNvPr id="9" name="Rectangle 7"/>
          <p:cNvSpPr>
            <a:spLocks noChangeArrowheads="1"/>
          </p:cNvSpPr>
          <p:nvPr/>
        </p:nvSpPr>
        <p:spPr bwMode="auto">
          <a:xfrm>
            <a:off x="1584960" y="203606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SH</a:t>
            </a:r>
            <a:endParaRPr kumimoji="0" lang="tr-TR" altLang="tr-TR"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cxnSp>
        <p:nvCxnSpPr>
          <p:cNvPr id="10" name="Düz Bağlayıcı 9"/>
          <p:cNvCxnSpPr/>
          <p:nvPr/>
        </p:nvCxnSpPr>
        <p:spPr>
          <a:xfrm>
            <a:off x="3251835" y="5661914"/>
            <a:ext cx="11430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8"/>
          <p:cNvSpPr>
            <a:spLocks noChangeArrowheads="1"/>
          </p:cNvSpPr>
          <p:nvPr/>
        </p:nvSpPr>
        <p:spPr bwMode="auto">
          <a:xfrm>
            <a:off x="1419987" y="265176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 =                                        x 100</a:t>
            </a:r>
            <a:endParaRPr kumimoji="0" lang="tr-TR" altLang="tr-TR" sz="9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a:t>
            </a:r>
            <a:endParaRPr kumimoji="0" lang="tr-TR" altLang="tr-TR" sz="9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 = Arazinin (veya varlığın) değeri</a:t>
            </a:r>
            <a:endParaRPr kumimoji="0" lang="tr-TR" altLang="tr-TR" sz="9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SH = Saf (Net) Hasıla (veya faiz geliri)</a:t>
            </a:r>
            <a:endParaRPr kumimoji="0" lang="tr-TR" altLang="tr-TR" sz="9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 = Kapitalizasyon oranı</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10"/>
          <p:cNvSpPr>
            <a:spLocks noChangeArrowheads="1"/>
          </p:cNvSpPr>
          <p:nvPr/>
        </p:nvSpPr>
        <p:spPr bwMode="auto">
          <a:xfrm>
            <a:off x="963168" y="3657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100.000</a:t>
            </a:r>
            <a:endParaRPr kumimoji="0" lang="tr-TR" altLang="tr-TR" sz="9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cxnSp>
        <p:nvCxnSpPr>
          <p:cNvPr id="13" name="Düz Bağlayıcı 12"/>
          <p:cNvCxnSpPr/>
          <p:nvPr/>
        </p:nvCxnSpPr>
        <p:spPr>
          <a:xfrm flipV="1">
            <a:off x="2296668" y="9392285"/>
            <a:ext cx="1219200" cy="9525"/>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1"/>
          <p:cNvSpPr>
            <a:spLocks noChangeArrowheads="1"/>
          </p:cNvSpPr>
          <p:nvPr/>
        </p:nvSpPr>
        <p:spPr bwMode="auto">
          <a:xfrm>
            <a:off x="963168" y="41148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 =                                          x 100</a:t>
            </a:r>
            <a:endParaRPr kumimoji="0" lang="tr-TR" altLang="tr-TR" sz="9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5</a:t>
            </a:r>
            <a:endParaRPr kumimoji="0" lang="tr-TR" altLang="tr-TR" sz="900" b="0" i="0" u="none" strike="noStrike" cap="none" normalizeH="0" baseline="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 = 2.000.000 ₺ olarak hesaplanmıştır.</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2753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Değerleme</a:t>
            </a:r>
            <a:r>
              <a:rPr lang="tr-TR" dirty="0"/>
              <a:t/>
            </a:r>
            <a:br>
              <a:rPr lang="tr-TR" dirty="0"/>
            </a:br>
            <a:endParaRPr lang="tr-TR" dirty="0">
              <a:latin typeface="Arial Narrow" panose="020B0606020202030204" pitchFamily="34" charset="0"/>
            </a:endParaRPr>
          </a:p>
        </p:txBody>
      </p:sp>
      <p:cxnSp>
        <p:nvCxnSpPr>
          <p:cNvPr id="10" name="Düz Bağlayıcı 9"/>
          <p:cNvCxnSpPr/>
          <p:nvPr/>
        </p:nvCxnSpPr>
        <p:spPr>
          <a:xfrm>
            <a:off x="3251835" y="5661914"/>
            <a:ext cx="1143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Düz Bağlayıcı 12"/>
          <p:cNvCxnSpPr/>
          <p:nvPr/>
        </p:nvCxnSpPr>
        <p:spPr>
          <a:xfrm flipV="1">
            <a:off x="2296668" y="9392285"/>
            <a:ext cx="1219200" cy="9525"/>
          </a:xfrm>
          <a:prstGeom prst="line">
            <a:avLst/>
          </a:prstGeom>
        </p:spPr>
        <p:style>
          <a:lnRef idx="1">
            <a:schemeClr val="accent1"/>
          </a:lnRef>
          <a:fillRef idx="0">
            <a:schemeClr val="accent1"/>
          </a:fillRef>
          <a:effectRef idx="0">
            <a:schemeClr val="accent1"/>
          </a:effectRef>
          <a:fontRef idx="minor">
            <a:schemeClr val="tx1"/>
          </a:fontRef>
        </p:style>
      </p:cxnSp>
      <p:sp>
        <p:nvSpPr>
          <p:cNvPr id="3" name="Dikdörtgen 2"/>
          <p:cNvSpPr/>
          <p:nvPr/>
        </p:nvSpPr>
        <p:spPr>
          <a:xfrm>
            <a:off x="780288" y="886561"/>
            <a:ext cx="11911584" cy="5332614"/>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İkame (Yeniden Üretim Değeri) Yöntemi Üzerinden Değerleme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449580"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Tarımsal varlıklar hangi değerleme yöntemi ile değeri biçilebilir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a) Arazi ve Tarla Varlıklarının Değerlemesi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Arazi yeni satın alınmış ise maliyet bedeli üzerinden değerleme yapılır.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Önceden sahip olunan toprakların değeri ise aşağıdaki değerleme yöntemleri kullanılarak hesaplanır.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Vergi değeri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Hasıla Değeri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Kira Değeri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tabLst>
                <a:tab pos="1619250" algn="l"/>
              </a:tabLst>
            </a:pPr>
            <a:r>
              <a:rPr lang="tr-TR" sz="1400" dirty="0">
                <a:latin typeface="Times New Roman" panose="02020603050405020304" pitchFamily="18" charset="0"/>
                <a:ea typeface="Calibri" panose="020F0502020204030204" pitchFamily="34" charset="0"/>
                <a:cs typeface="Times New Roman" panose="02020603050405020304" pitchFamily="18" charset="0"/>
              </a:rPr>
              <a:t>Emsal Bedeli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b) Bina Değeri ve Diğer Tarımsal Yapıların Değerlemesi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c) Bitki Varlığının Değerlemesi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lphaLcParenR" startAt="4"/>
              <a:tabLst>
                <a:tab pos="1619250" algn="l"/>
              </a:tabLst>
            </a:pPr>
            <a:r>
              <a:rPr lang="tr-TR" sz="1400" b="1" dirty="0">
                <a:latin typeface="Times New Roman" panose="02020603050405020304" pitchFamily="18" charset="0"/>
                <a:ea typeface="Calibri" panose="020F0502020204030204" pitchFamily="34" charset="0"/>
                <a:cs typeface="Times New Roman" panose="02020603050405020304" pitchFamily="18" charset="0"/>
              </a:rPr>
              <a:t>Alet Makine Varlığını Değerlemede Kullanılan Yöntemler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e) Hayvan Varlığının Değerlemesi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f) Malzeme-Mühimmat Varlığının Değerlemesi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400" b="1" dirty="0">
                <a:latin typeface="Times New Roman" panose="02020603050405020304" pitchFamily="18" charset="0"/>
                <a:ea typeface="Calibri" panose="020F0502020204030204" pitchFamily="34" charset="0"/>
                <a:cs typeface="Times New Roman" panose="02020603050405020304" pitchFamily="18" charset="0"/>
              </a:rPr>
              <a:t>f) Alacakların ve Borçların Değerlemesi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4225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202</TotalTime>
  <Words>508</Words>
  <Application>Microsoft Office PowerPoint</Application>
  <PresentationFormat>Geniş ekran</PresentationFormat>
  <Paragraphs>63</Paragraphs>
  <Slides>8</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8</vt:i4>
      </vt:variant>
    </vt:vector>
  </HeadingPairs>
  <TitlesOfParts>
    <vt:vector size="16" baseType="lpstr">
      <vt:lpstr>Arial</vt:lpstr>
      <vt:lpstr>Arial Narrow</vt:lpstr>
      <vt:lpstr>Calibri</vt:lpstr>
      <vt:lpstr>Symbol</vt:lpstr>
      <vt:lpstr>Times New Roman</vt:lpstr>
      <vt:lpstr>Trebuchet MS</vt:lpstr>
      <vt:lpstr>Tw Cen MT</vt:lpstr>
      <vt:lpstr>Devre</vt:lpstr>
      <vt:lpstr>Değerleme </vt:lpstr>
      <vt:lpstr>Değerleme </vt:lpstr>
      <vt:lpstr>Değerleme </vt:lpstr>
      <vt:lpstr>Değerleme </vt:lpstr>
      <vt:lpstr>Değerleme </vt:lpstr>
      <vt:lpstr>Değerleme </vt:lpstr>
      <vt:lpstr>Değerleme </vt:lpstr>
      <vt:lpstr>Değerleme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63</cp:revision>
  <dcterms:created xsi:type="dcterms:W3CDTF">2018-11-13T06:25:23Z</dcterms:created>
  <dcterms:modified xsi:type="dcterms:W3CDTF">2018-11-13T09:48:10Z</dcterms:modified>
</cp:coreProperties>
</file>