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65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56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FAB977-F39B-438D-8E23-BED0B0615218}" type="datetimeFigureOut">
              <a:rPr lang="tr-TR" smtClean="0"/>
              <a:pPr/>
              <a:t>6.12.2021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F658DE-E567-465E-81D7-BD0AD4D2ACE5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3F0FC-BC6F-4581-A34E-6949D18B6C0D}" type="datetimeFigureOut">
              <a:rPr lang="tr-TR" smtClean="0"/>
              <a:pPr/>
              <a:t>6.12.2021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A6391-7DD1-4ACF-8F14-709FBED98B7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3F0FC-BC6F-4581-A34E-6949D18B6C0D}" type="datetimeFigureOut">
              <a:rPr lang="tr-TR" smtClean="0"/>
              <a:pPr/>
              <a:t>6.12.2021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A6391-7DD1-4ACF-8F14-709FBED98B7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3F0FC-BC6F-4581-A34E-6949D18B6C0D}" type="datetimeFigureOut">
              <a:rPr lang="tr-TR" smtClean="0"/>
              <a:pPr/>
              <a:t>6.12.2021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A6391-7DD1-4ACF-8F14-709FBED98B7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91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91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941763"/>
            <a:ext cx="4038600" cy="21891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8DA323-654F-4E02-A79F-52BB0FDE7B49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3F0FC-BC6F-4581-A34E-6949D18B6C0D}" type="datetimeFigureOut">
              <a:rPr lang="tr-TR" smtClean="0"/>
              <a:pPr/>
              <a:t>6.12.2021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A6391-7DD1-4ACF-8F14-709FBED98B7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3F0FC-BC6F-4581-A34E-6949D18B6C0D}" type="datetimeFigureOut">
              <a:rPr lang="tr-TR" smtClean="0"/>
              <a:pPr/>
              <a:t>6.12.2021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A6391-7DD1-4ACF-8F14-709FBED98B7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3F0FC-BC6F-4581-A34E-6949D18B6C0D}" type="datetimeFigureOut">
              <a:rPr lang="tr-TR" smtClean="0"/>
              <a:pPr/>
              <a:t>6.12.2021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A6391-7DD1-4ACF-8F14-709FBED98B7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3F0FC-BC6F-4581-A34E-6949D18B6C0D}" type="datetimeFigureOut">
              <a:rPr lang="tr-TR" smtClean="0"/>
              <a:pPr/>
              <a:t>6.12.2021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A6391-7DD1-4ACF-8F14-709FBED98B7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3F0FC-BC6F-4581-A34E-6949D18B6C0D}" type="datetimeFigureOut">
              <a:rPr lang="tr-TR" smtClean="0"/>
              <a:pPr/>
              <a:t>6.12.2021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A6391-7DD1-4ACF-8F14-709FBED98B7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3F0FC-BC6F-4581-A34E-6949D18B6C0D}" type="datetimeFigureOut">
              <a:rPr lang="tr-TR" smtClean="0"/>
              <a:pPr/>
              <a:t>6.12.2021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A6391-7DD1-4ACF-8F14-709FBED98B7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3F0FC-BC6F-4581-A34E-6949D18B6C0D}" type="datetimeFigureOut">
              <a:rPr lang="tr-TR" smtClean="0"/>
              <a:pPr/>
              <a:t>6.12.2021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A6391-7DD1-4ACF-8F14-709FBED98B7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3F0FC-BC6F-4581-A34E-6949D18B6C0D}" type="datetimeFigureOut">
              <a:rPr lang="tr-TR" smtClean="0"/>
              <a:pPr/>
              <a:t>6.12.2021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A6391-7DD1-4ACF-8F14-709FBED98B7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73F0FC-BC6F-4581-A34E-6949D18B6C0D}" type="datetimeFigureOut">
              <a:rPr lang="tr-TR" smtClean="0"/>
              <a:pPr/>
              <a:t>6.12.2021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5A6391-7DD1-4ACF-8F14-709FBED98B74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7" Type="http://schemas.openxmlformats.org/officeDocument/2006/relationships/image" Target="../media/image4.jpeg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3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://images.google.com/imgres?imgurl=http://www.inquiry.net/images/thb066b.gif&amp;imgrefurl=http://www.inquiry.net/outdoor/skills/b-p/signaling.htm&amp;h=417&amp;w=393&amp;sz=21&amp;hl=tr&amp;start=13&amp;um=1&amp;tbnid=1EEkMT8vzRQDSM:&amp;tbnh=125&amp;tbnw=118&amp;prev=/images?q=manuel+method++deaf+&amp;um=1&amp;hl=tr&amp;rls=GGLR,GGLR:2006-04,GGLR:en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4"/>
          <p:cNvSpPr>
            <a:spLocks noGrp="1" noChangeArrowheads="1"/>
          </p:cNvSpPr>
          <p:nvPr>
            <p:ph type="title" sz="quarter"/>
          </p:nvPr>
        </p:nvSpPr>
        <p:spPr>
          <a:xfrm>
            <a:off x="457200" y="277813"/>
            <a:ext cx="8229600" cy="3222625"/>
          </a:xfrm>
        </p:spPr>
        <p:txBody>
          <a:bodyPr/>
          <a:lstStyle/>
          <a:p>
            <a:pPr eaLnBrk="1" hangingPunct="1"/>
            <a:r>
              <a:rPr lang="tr-TR" altLang="en-US" sz="4000" dirty="0">
                <a:latin typeface="Verdana" pitchFamily="34" charset="0"/>
              </a:rPr>
              <a:t> CGM312 DİL VE KONUŞMA BOZUKLUKLARI</a:t>
            </a:r>
            <a:br>
              <a:rPr lang="tr-TR" altLang="en-US" sz="4000" dirty="0">
                <a:latin typeface="Verdana" pitchFamily="34" charset="0"/>
              </a:rPr>
            </a:br>
            <a:r>
              <a:rPr lang="tr-TR" altLang="en-US" sz="4000" dirty="0">
                <a:latin typeface="Verdana" pitchFamily="34" charset="0"/>
              </a:rPr>
              <a:t>Çocuk Gelişimi</a:t>
            </a:r>
            <a:br>
              <a:rPr lang="tr-TR" altLang="en-US" sz="4000" dirty="0">
                <a:latin typeface="Verdana" pitchFamily="34" charset="0"/>
              </a:rPr>
            </a:br>
            <a:r>
              <a:rPr lang="tr-TR" altLang="en-US" sz="4000" dirty="0">
                <a:latin typeface="Verdana" pitchFamily="34" charset="0"/>
              </a:rPr>
              <a:t>Yrd. Doç. Suna YILMAZ</a:t>
            </a:r>
          </a:p>
        </p:txBody>
      </p:sp>
      <p:pic>
        <p:nvPicPr>
          <p:cNvPr id="10243" name="Picture 22" descr="MCj04284250000[1]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4932363" y="4292600"/>
            <a:ext cx="1905000" cy="1689100"/>
          </a:xfrm>
        </p:spPr>
      </p:pic>
      <p:pic>
        <p:nvPicPr>
          <p:cNvPr id="10244" name="Picture 31" descr="MCj03453270000[1]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4"/>
          <a:srcRect/>
          <a:stretch>
            <a:fillRect/>
          </a:stretch>
        </p:blipFill>
        <p:spPr>
          <a:xfrm>
            <a:off x="6875463" y="4149725"/>
            <a:ext cx="1776412" cy="1820863"/>
          </a:xfrm>
        </p:spPr>
      </p:pic>
      <p:graphicFrame>
        <p:nvGraphicFramePr>
          <p:cNvPr id="10245" name="Object 36"/>
          <p:cNvGraphicFramePr>
            <a:graphicFrameLocks noGrp="1" noChangeAspect="1"/>
          </p:cNvGraphicFramePr>
          <p:nvPr>
            <p:ph sz="quarter" idx="3"/>
          </p:nvPr>
        </p:nvGraphicFramePr>
        <p:xfrm>
          <a:off x="468313" y="3933825"/>
          <a:ext cx="4035425" cy="2189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" name="Grafik" r:id="rId5" imgW="4038777" imgH="2190495" progId="MSGraph.Chart.8">
                  <p:embed followColorScheme="full"/>
                </p:oleObj>
              </mc:Choice>
              <mc:Fallback>
                <p:oleObj name="Grafik" r:id="rId5" imgW="4038777" imgH="2190495" progId="MSGraph.Chart.8">
                  <p:embed followColorScheme="full"/>
                  <p:pic>
                    <p:nvPicPr>
                      <p:cNvPr id="10245" name="Object 36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8313" y="3933825"/>
                        <a:ext cx="4035425" cy="21891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246" name="Picture 35" descr="MPj04230320000[1]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7"/>
          <a:srcRect/>
          <a:stretch>
            <a:fillRect/>
          </a:stretch>
        </p:blipFill>
        <p:spPr>
          <a:xfrm>
            <a:off x="250825" y="3860800"/>
            <a:ext cx="4321175" cy="2663825"/>
          </a:xfr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Title 1"/>
          <p:cNvSpPr>
            <a:spLocks noGrp="1"/>
          </p:cNvSpPr>
          <p:nvPr>
            <p:ph type="title"/>
          </p:nvPr>
        </p:nvSpPr>
        <p:spPr>
          <a:xfrm>
            <a:off x="395288" y="620713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altLang="en-US" sz="3600">
                <a:latin typeface="Comic Sans MS" pitchFamily="66" charset="0"/>
              </a:rPr>
              <a:t>İŞİTME KAYIPL</a:t>
            </a:r>
            <a:r>
              <a:rPr lang="tr-TR" altLang="en-US" sz="3600">
                <a:latin typeface="Comic Sans MS" pitchFamily="66" charset="0"/>
              </a:rPr>
              <a:t>ILARDA</a:t>
            </a:r>
            <a:r>
              <a:rPr lang="en-US" altLang="en-US" sz="3600">
                <a:latin typeface="Comic Sans MS" pitchFamily="66" charset="0"/>
              </a:rPr>
              <a:t> İLETİŞİM YÖNTEMLERİ</a:t>
            </a:r>
            <a:br>
              <a:rPr lang="tr-TR" altLang="en-US" sz="3600">
                <a:latin typeface="Comic Sans MS" pitchFamily="66" charset="0"/>
              </a:rPr>
            </a:br>
            <a:endParaRPr lang="en-US" altLang="en-US" sz="3600">
              <a:latin typeface="Comic Sans MS" pitchFamily="66" charset="0"/>
            </a:endParaRPr>
          </a:p>
        </p:txBody>
      </p:sp>
      <p:sp>
        <p:nvSpPr>
          <p:cNvPr id="99331" name="Content Placeholder 4"/>
          <p:cNvSpPr>
            <a:spLocks noGrp="1"/>
          </p:cNvSpPr>
          <p:nvPr>
            <p:ph idx="1"/>
          </p:nvPr>
        </p:nvSpPr>
        <p:spPr>
          <a:xfrm>
            <a:off x="457200" y="1916113"/>
            <a:ext cx="8229600" cy="4210050"/>
          </a:xfrm>
        </p:spPr>
        <p:txBody>
          <a:bodyPr/>
          <a:lstStyle/>
          <a:p>
            <a:pPr eaLnBrk="1" hangingPunct="1"/>
            <a:endParaRPr lang="tr-TR" altLang="en-US"/>
          </a:p>
          <a:p>
            <a:pPr eaLnBrk="1" hangingPunct="1"/>
            <a:r>
              <a:rPr lang="en-US" altLang="en-US" sz="2800">
                <a:latin typeface="Comic Sans MS" pitchFamily="66" charset="0"/>
              </a:rPr>
              <a:t>Manuel metod</a:t>
            </a:r>
            <a:endParaRPr lang="tr-TR" altLang="en-US" sz="2800">
              <a:latin typeface="Comic Sans MS" pitchFamily="66" charset="0"/>
            </a:endParaRPr>
          </a:p>
          <a:p>
            <a:pPr eaLnBrk="1" hangingPunct="1"/>
            <a:r>
              <a:rPr lang="en-US" altLang="en-US" sz="2800">
                <a:latin typeface="Comic Sans MS" pitchFamily="66" charset="0"/>
              </a:rPr>
              <a:t>İşaret dil</a:t>
            </a:r>
            <a:r>
              <a:rPr lang="tr-TR" altLang="en-US" sz="2800">
                <a:latin typeface="Comic Sans MS" pitchFamily="66" charset="0"/>
              </a:rPr>
              <a:t>i </a:t>
            </a:r>
          </a:p>
          <a:p>
            <a:pPr eaLnBrk="1" hangingPunct="1"/>
            <a:r>
              <a:rPr lang="en-US" altLang="en-US" sz="2800">
                <a:latin typeface="Comic Sans MS" pitchFamily="66" charset="0"/>
              </a:rPr>
              <a:t>Total iletişim yöntemi</a:t>
            </a:r>
            <a:endParaRPr lang="tr-TR" altLang="en-US" sz="2800">
              <a:latin typeface="Comic Sans MS" pitchFamily="66" charset="0"/>
            </a:endParaRPr>
          </a:p>
          <a:p>
            <a:pPr eaLnBrk="1" hangingPunct="1"/>
            <a:r>
              <a:rPr lang="en-US" altLang="en-US" sz="2800">
                <a:latin typeface="Comic Sans MS" pitchFamily="66" charset="0"/>
              </a:rPr>
              <a:t>Doğal İşitsel-sözel yöntem</a:t>
            </a:r>
          </a:p>
          <a:p>
            <a:endParaRPr lang="en-US" alt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3"/>
          <p:cNvSpPr>
            <a:spLocks noGrp="1" noChangeArrowheads="1"/>
          </p:cNvSpPr>
          <p:nvPr>
            <p:ph idx="1"/>
          </p:nvPr>
        </p:nvSpPr>
        <p:spPr>
          <a:xfrm>
            <a:off x="179388" y="1600200"/>
            <a:ext cx="4464050" cy="4997450"/>
          </a:xfrm>
        </p:spPr>
        <p:txBody>
          <a:bodyPr/>
          <a:lstStyle/>
          <a:p>
            <a:pPr marL="0" indent="0" eaLnBrk="1" hangingPunct="1">
              <a:buFont typeface="Arial" charset="0"/>
              <a:buNone/>
            </a:pPr>
            <a:r>
              <a:rPr lang="en-US" altLang="en-US" sz="2800">
                <a:latin typeface="Comic Sans MS" pitchFamily="66" charset="0"/>
              </a:rPr>
              <a:t>Bu metodda alfabenin  </a:t>
            </a:r>
            <a:endParaRPr lang="tr-TR" altLang="en-US" sz="2800">
              <a:latin typeface="Comic Sans MS" pitchFamily="66" charset="0"/>
            </a:endParaRPr>
          </a:p>
          <a:p>
            <a:pPr marL="0" indent="0" eaLnBrk="1" hangingPunct="1">
              <a:buFont typeface="Arial" charset="0"/>
              <a:buNone/>
            </a:pPr>
            <a:r>
              <a:rPr lang="en-US" altLang="en-US" sz="2800">
                <a:latin typeface="Comic Sans MS" pitchFamily="66" charset="0"/>
              </a:rPr>
              <a:t>her</a:t>
            </a:r>
            <a:r>
              <a:rPr lang="tr-TR" altLang="en-US" sz="2800">
                <a:latin typeface="Comic Sans MS" pitchFamily="66" charset="0"/>
              </a:rPr>
              <a:t> </a:t>
            </a:r>
            <a:r>
              <a:rPr lang="en-US" altLang="en-US" sz="2800">
                <a:latin typeface="Comic Sans MS" pitchFamily="66" charset="0"/>
              </a:rPr>
              <a:t>bir  harfi A’dan Z’ye </a:t>
            </a:r>
            <a:endParaRPr lang="tr-TR" altLang="en-US" sz="2800">
              <a:latin typeface="Comic Sans MS" pitchFamily="66" charset="0"/>
            </a:endParaRPr>
          </a:p>
          <a:p>
            <a:pPr marL="0" indent="0" eaLnBrk="1" hangingPunct="1">
              <a:buFont typeface="Arial" charset="0"/>
              <a:buNone/>
            </a:pPr>
            <a:r>
              <a:rPr lang="en-US" altLang="en-US" sz="2800">
                <a:latin typeface="Comic Sans MS" pitchFamily="66" charset="0"/>
              </a:rPr>
              <a:t>bir elin parmaklarıyla </a:t>
            </a:r>
            <a:endParaRPr lang="tr-TR" altLang="en-US" sz="2800">
              <a:latin typeface="Comic Sans MS" pitchFamily="66" charset="0"/>
            </a:endParaRPr>
          </a:p>
          <a:p>
            <a:pPr marL="0" indent="0" eaLnBrk="1" hangingPunct="1">
              <a:buFont typeface="Arial" charset="0"/>
              <a:buNone/>
            </a:pPr>
            <a:r>
              <a:rPr lang="en-US" altLang="en-US" sz="2800">
                <a:latin typeface="Comic Sans MS" pitchFamily="66" charset="0"/>
              </a:rPr>
              <a:t>işaretle</a:t>
            </a:r>
            <a:r>
              <a:rPr lang="tr-TR" altLang="en-US" sz="2800">
                <a:latin typeface="Comic Sans MS" pitchFamily="66" charset="0"/>
              </a:rPr>
              <a:t>nmesi</a:t>
            </a:r>
            <a:r>
              <a:rPr lang="en-US" altLang="en-US" sz="2800">
                <a:latin typeface="Comic Sans MS" pitchFamily="66" charset="0"/>
              </a:rPr>
              <a:t> ilkesine </a:t>
            </a:r>
            <a:endParaRPr lang="tr-TR" altLang="en-US" sz="2800">
              <a:latin typeface="Comic Sans MS" pitchFamily="66" charset="0"/>
            </a:endParaRPr>
          </a:p>
          <a:p>
            <a:pPr marL="0" indent="0" eaLnBrk="1" hangingPunct="1">
              <a:buFont typeface="Arial" charset="0"/>
              <a:buNone/>
            </a:pPr>
            <a:r>
              <a:rPr lang="en-US" altLang="en-US" sz="2800">
                <a:latin typeface="Comic Sans MS" pitchFamily="66" charset="0"/>
              </a:rPr>
              <a:t>dayanır. </a:t>
            </a:r>
            <a:endParaRPr lang="tr-TR" altLang="en-US" sz="2800">
              <a:latin typeface="Comic Sans MS" pitchFamily="66" charset="0"/>
            </a:endParaRPr>
          </a:p>
          <a:p>
            <a:pPr marL="0" indent="0" eaLnBrk="1" hangingPunct="1">
              <a:buFont typeface="Arial" charset="0"/>
              <a:buNone/>
            </a:pPr>
            <a:r>
              <a:rPr lang="en-US" altLang="en-US" sz="2800">
                <a:latin typeface="Comic Sans MS" pitchFamily="66" charset="0"/>
              </a:rPr>
              <a:t>Buna manuel metod denir. </a:t>
            </a:r>
            <a:endParaRPr lang="tr-TR" altLang="en-US" sz="2800">
              <a:latin typeface="Comic Sans MS" pitchFamily="66" charset="0"/>
            </a:endParaRPr>
          </a:p>
          <a:p>
            <a:pPr marL="0" indent="0" eaLnBrk="1" hangingPunct="1">
              <a:buFont typeface="Arial" charset="0"/>
              <a:buNone/>
            </a:pPr>
            <a:r>
              <a:rPr lang="en-US" altLang="en-US" sz="2800">
                <a:latin typeface="Comic Sans MS" pitchFamily="66" charset="0"/>
              </a:rPr>
              <a:t>Bir dil</a:t>
            </a:r>
            <a:r>
              <a:rPr lang="tr-TR" altLang="en-US" sz="2800">
                <a:latin typeface="Comic Sans MS" pitchFamily="66" charset="0"/>
              </a:rPr>
              <a:t>i</a:t>
            </a:r>
            <a:r>
              <a:rPr lang="en-US" altLang="en-US" sz="2800">
                <a:latin typeface="Comic Sans MS" pitchFamily="66" charset="0"/>
              </a:rPr>
              <a:t>n</a:t>
            </a:r>
            <a:r>
              <a:rPr lang="tr-TR" altLang="en-US" sz="2800">
                <a:latin typeface="Comic Sans MS" pitchFamily="66" charset="0"/>
              </a:rPr>
              <a:t> </a:t>
            </a:r>
            <a:r>
              <a:rPr lang="en-US" altLang="en-US" sz="2800">
                <a:latin typeface="Comic Sans MS" pitchFamily="66" charset="0"/>
              </a:rPr>
              <a:t>çevirisidir.</a:t>
            </a:r>
            <a:endParaRPr lang="tr-TR" altLang="en-US" sz="2800">
              <a:latin typeface="Comic Sans MS" pitchFamily="66" charset="0"/>
            </a:endParaRPr>
          </a:p>
        </p:txBody>
      </p:sp>
      <p:sp>
        <p:nvSpPr>
          <p:cNvPr id="10035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200" u="sng">
                <a:latin typeface="Comic Sans MS" pitchFamily="66" charset="0"/>
              </a:rPr>
              <a:t>Manuel metod</a:t>
            </a:r>
            <a:endParaRPr lang="tr-TR" altLang="en-US" sz="3200" u="sng">
              <a:latin typeface="Comic Sans MS" pitchFamily="66" charset="0"/>
            </a:endParaRPr>
          </a:p>
        </p:txBody>
      </p:sp>
      <p:pic>
        <p:nvPicPr>
          <p:cNvPr id="100356" name="Picture 4" descr="thb066b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643438" y="1484313"/>
            <a:ext cx="4321175" cy="525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3"/>
          <p:cNvSpPr>
            <a:spLocks noGrp="1" noChangeArrowheads="1"/>
          </p:cNvSpPr>
          <p:nvPr>
            <p:ph idx="1"/>
          </p:nvPr>
        </p:nvSpPr>
        <p:spPr>
          <a:xfrm>
            <a:off x="0" y="1600200"/>
            <a:ext cx="4716463" cy="4997450"/>
          </a:xfrm>
        </p:spPr>
        <p:txBody>
          <a:bodyPr/>
          <a:lstStyle/>
          <a:p>
            <a:pPr marL="0" indent="0" eaLnBrk="1" hangingPunct="1">
              <a:buFont typeface="Arial" charset="0"/>
              <a:buNone/>
            </a:pPr>
            <a:r>
              <a:rPr lang="en-US" altLang="en-US" sz="2400">
                <a:latin typeface="Comic Sans MS" pitchFamily="66" charset="0"/>
              </a:rPr>
              <a:t>Tamamen kendi kuralları </a:t>
            </a:r>
            <a:endParaRPr lang="tr-TR" altLang="en-US" sz="2400">
              <a:latin typeface="Comic Sans MS" pitchFamily="66" charset="0"/>
            </a:endParaRPr>
          </a:p>
          <a:p>
            <a:pPr marL="0" indent="0" eaLnBrk="1" hangingPunct="1">
              <a:buFont typeface="Arial" charset="0"/>
              <a:buNone/>
            </a:pPr>
            <a:r>
              <a:rPr lang="en-US" altLang="en-US" sz="2400">
                <a:latin typeface="Comic Sans MS" pitchFamily="66" charset="0"/>
              </a:rPr>
              <a:t>olan bir dil türüdür. </a:t>
            </a:r>
            <a:endParaRPr lang="tr-TR" altLang="en-US" sz="2400">
              <a:latin typeface="Comic Sans MS" pitchFamily="66" charset="0"/>
            </a:endParaRPr>
          </a:p>
          <a:p>
            <a:pPr marL="0" indent="0" eaLnBrk="1" hangingPunct="1">
              <a:buFont typeface="Arial" charset="0"/>
              <a:buNone/>
            </a:pPr>
            <a:r>
              <a:rPr lang="en-US" altLang="en-US" sz="2400">
                <a:latin typeface="Comic Sans MS" pitchFamily="66" charset="0"/>
              </a:rPr>
              <a:t>Herhangi bir dil</a:t>
            </a:r>
            <a:r>
              <a:rPr lang="tr-TR" altLang="en-US" sz="2400">
                <a:latin typeface="Comic Sans MS" pitchFamily="66" charset="0"/>
              </a:rPr>
              <a:t>i</a:t>
            </a:r>
            <a:r>
              <a:rPr lang="en-US" altLang="en-US" sz="2400">
                <a:latin typeface="Comic Sans MS" pitchFamily="66" charset="0"/>
              </a:rPr>
              <a:t>n </a:t>
            </a:r>
            <a:endParaRPr lang="tr-TR" altLang="en-US" sz="2400">
              <a:latin typeface="Comic Sans MS" pitchFamily="66" charset="0"/>
            </a:endParaRPr>
          </a:p>
          <a:p>
            <a:pPr marL="0" indent="0" eaLnBrk="1" hangingPunct="1">
              <a:buFont typeface="Arial" charset="0"/>
              <a:buNone/>
            </a:pPr>
            <a:r>
              <a:rPr lang="en-US" altLang="en-US" sz="2400">
                <a:latin typeface="Comic Sans MS" pitchFamily="66" charset="0"/>
              </a:rPr>
              <a:t>(ingilizce vb.) çevirisi </a:t>
            </a:r>
            <a:endParaRPr lang="tr-TR" altLang="en-US" sz="2400">
              <a:latin typeface="Comic Sans MS" pitchFamily="66" charset="0"/>
            </a:endParaRPr>
          </a:p>
          <a:p>
            <a:pPr marL="0" indent="0" eaLnBrk="1" hangingPunct="1">
              <a:buFont typeface="Arial" charset="0"/>
              <a:buNone/>
            </a:pPr>
            <a:r>
              <a:rPr lang="en-US" altLang="en-US" sz="2400">
                <a:latin typeface="Comic Sans MS" pitchFamily="66" charset="0"/>
              </a:rPr>
              <a:t>değildir. Toplumdan </a:t>
            </a:r>
            <a:endParaRPr lang="tr-TR" altLang="en-US" sz="2400">
              <a:latin typeface="Comic Sans MS" pitchFamily="66" charset="0"/>
            </a:endParaRPr>
          </a:p>
          <a:p>
            <a:pPr marL="0" indent="0" eaLnBrk="1" hangingPunct="1">
              <a:buFont typeface="Arial" charset="0"/>
              <a:buNone/>
            </a:pPr>
            <a:r>
              <a:rPr lang="en-US" altLang="en-US" sz="2400">
                <a:latin typeface="Comic Sans MS" pitchFamily="66" charset="0"/>
              </a:rPr>
              <a:t>topluma değişiklik gösterir.</a:t>
            </a:r>
            <a:r>
              <a:rPr lang="tr-TR" altLang="en-US" sz="2400">
                <a:latin typeface="Comic Sans MS" pitchFamily="66" charset="0"/>
              </a:rPr>
              <a:t> </a:t>
            </a:r>
          </a:p>
          <a:p>
            <a:pPr marL="0" indent="0" eaLnBrk="1" hangingPunct="1">
              <a:buFont typeface="Arial" charset="0"/>
              <a:buNone/>
            </a:pPr>
            <a:r>
              <a:rPr lang="en-US" altLang="en-US" sz="2400">
                <a:latin typeface="Comic Sans MS" pitchFamily="66" charset="0"/>
              </a:rPr>
              <a:t>Her bir hareketin ayrı bir </a:t>
            </a:r>
            <a:endParaRPr lang="tr-TR" altLang="en-US" sz="2400">
              <a:latin typeface="Comic Sans MS" pitchFamily="66" charset="0"/>
            </a:endParaRPr>
          </a:p>
          <a:p>
            <a:pPr marL="0" indent="0" eaLnBrk="1" hangingPunct="1">
              <a:buFont typeface="Arial" charset="0"/>
              <a:buNone/>
            </a:pPr>
            <a:r>
              <a:rPr lang="en-US" altLang="en-US" sz="2400">
                <a:latin typeface="Comic Sans MS" pitchFamily="66" charset="0"/>
              </a:rPr>
              <a:t>anlamı vardır. İşaret dil</a:t>
            </a:r>
            <a:r>
              <a:rPr lang="tr-TR" altLang="en-US" sz="2400">
                <a:latin typeface="Comic Sans MS" pitchFamily="66" charset="0"/>
              </a:rPr>
              <a:t>i</a:t>
            </a:r>
            <a:r>
              <a:rPr lang="en-US" altLang="en-US" sz="2400">
                <a:latin typeface="Comic Sans MS" pitchFamily="66" charset="0"/>
              </a:rPr>
              <a:t>nd</a:t>
            </a:r>
            <a:r>
              <a:rPr lang="tr-TR" altLang="en-US" sz="2400">
                <a:latin typeface="Comic Sans MS" pitchFamily="66" charset="0"/>
              </a:rPr>
              <a:t>e</a:t>
            </a:r>
          </a:p>
          <a:p>
            <a:pPr marL="0" indent="0" eaLnBrk="1" hangingPunct="1">
              <a:buFont typeface="Arial" charset="0"/>
              <a:buNone/>
            </a:pPr>
            <a:r>
              <a:rPr lang="en-US" altLang="en-US" sz="2400">
                <a:latin typeface="Comic Sans MS" pitchFamily="66" charset="0"/>
              </a:rPr>
              <a:t>özel bir isim ifade edil</a:t>
            </a:r>
            <a:r>
              <a:rPr lang="tr-TR" altLang="en-US" sz="2400">
                <a:latin typeface="Comic Sans MS" pitchFamily="66" charset="0"/>
              </a:rPr>
              <a:t>irken </a:t>
            </a:r>
          </a:p>
          <a:p>
            <a:pPr marL="0" indent="0" eaLnBrk="1" hangingPunct="1">
              <a:buFont typeface="Arial" charset="0"/>
              <a:buNone/>
            </a:pPr>
            <a:r>
              <a:rPr lang="en-US" altLang="en-US" sz="2400">
                <a:latin typeface="Comic Sans MS" pitchFamily="66" charset="0"/>
              </a:rPr>
              <a:t>manuel metotdan yararlanılır.</a:t>
            </a:r>
            <a:endParaRPr lang="tr-TR" altLang="en-US" sz="2400">
              <a:latin typeface="Comic Sans MS" pitchFamily="66" charset="0"/>
            </a:endParaRPr>
          </a:p>
        </p:txBody>
      </p:sp>
      <p:sp>
        <p:nvSpPr>
          <p:cNvPr id="101379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476250"/>
            <a:ext cx="3384550" cy="792163"/>
          </a:xfrm>
        </p:spPr>
        <p:txBody>
          <a:bodyPr/>
          <a:lstStyle/>
          <a:p>
            <a:pPr eaLnBrk="1" hangingPunct="1"/>
            <a:r>
              <a:rPr lang="en-US" altLang="en-US" sz="3200" b="1" u="sng">
                <a:latin typeface="Comic Sans MS" pitchFamily="66" charset="0"/>
              </a:rPr>
              <a:t>İşaret </a:t>
            </a:r>
            <a:r>
              <a:rPr lang="tr-TR" altLang="en-US" sz="3200" b="1" u="sng">
                <a:latin typeface="Comic Sans MS" pitchFamily="66" charset="0"/>
              </a:rPr>
              <a:t>Dili </a:t>
            </a:r>
          </a:p>
        </p:txBody>
      </p:sp>
      <p:pic>
        <p:nvPicPr>
          <p:cNvPr id="101380" name="Picture 7" descr="F:\ders\A.U. Çocuk Gelişimi\kaynak\isaret dili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43438" y="908050"/>
            <a:ext cx="4321175" cy="547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3"/>
          <p:cNvSpPr>
            <a:spLocks noGrp="1" noChangeArrowheads="1"/>
          </p:cNvSpPr>
          <p:nvPr>
            <p:ph idx="1"/>
          </p:nvPr>
        </p:nvSpPr>
        <p:spPr>
          <a:xfrm>
            <a:off x="323850" y="1268413"/>
            <a:ext cx="8640763" cy="4857750"/>
          </a:xfrm>
        </p:spPr>
        <p:txBody>
          <a:bodyPr/>
          <a:lstStyle/>
          <a:p>
            <a:pPr eaLnBrk="1" hangingPunct="1"/>
            <a:endParaRPr lang="tr-TR" altLang="en-US" sz="2800">
              <a:latin typeface="Comic Sans MS" pitchFamily="66" charset="0"/>
            </a:endParaRPr>
          </a:p>
          <a:p>
            <a:pPr eaLnBrk="1" hangingPunct="1"/>
            <a:r>
              <a:rPr lang="en-US" altLang="en-US" sz="2800">
                <a:latin typeface="Comic Sans MS" pitchFamily="66" charset="0"/>
              </a:rPr>
              <a:t>İletişimde işaret ve konuşmanın bir arada kullanılmasına </a:t>
            </a:r>
            <a:r>
              <a:rPr lang="en-US" altLang="en-US" sz="2800" u="sng">
                <a:latin typeface="Comic Sans MS" pitchFamily="66" charset="0"/>
              </a:rPr>
              <a:t>total iletişim </a:t>
            </a:r>
            <a:r>
              <a:rPr lang="en-US" altLang="en-US" sz="2800">
                <a:latin typeface="Comic Sans MS" pitchFamily="66" charset="0"/>
              </a:rPr>
              <a:t>veya </a:t>
            </a:r>
            <a:r>
              <a:rPr lang="en-US" altLang="en-US" sz="2800" u="sng">
                <a:latin typeface="Comic Sans MS" pitchFamily="66" charset="0"/>
              </a:rPr>
              <a:t>birleştirilmiş meto</a:t>
            </a:r>
            <a:r>
              <a:rPr lang="tr-TR" altLang="en-US" sz="2800" u="sng">
                <a:latin typeface="Comic Sans MS" pitchFamily="66" charset="0"/>
              </a:rPr>
              <a:t>d</a:t>
            </a:r>
            <a:r>
              <a:rPr lang="en-US" altLang="en-US" sz="2800" u="sng">
                <a:latin typeface="Comic Sans MS" pitchFamily="66" charset="0"/>
              </a:rPr>
              <a:t> </a:t>
            </a:r>
            <a:r>
              <a:rPr lang="en-US" altLang="en-US" sz="2800">
                <a:latin typeface="Comic Sans MS" pitchFamily="66" charset="0"/>
              </a:rPr>
              <a:t>denir. </a:t>
            </a:r>
            <a:endParaRPr lang="tr-TR" altLang="en-US" sz="2800">
              <a:latin typeface="Comic Sans MS" pitchFamily="66" charset="0"/>
            </a:endParaRPr>
          </a:p>
          <a:p>
            <a:pPr eaLnBrk="1" hangingPunct="1"/>
            <a:r>
              <a:rPr lang="tr-TR" altLang="en-US" sz="2800">
                <a:latin typeface="Comic Sans MS" pitchFamily="66" charset="0"/>
              </a:rPr>
              <a:t>T</a:t>
            </a:r>
            <a:r>
              <a:rPr lang="en-US" altLang="en-US" sz="2800">
                <a:latin typeface="Comic Sans MS" pitchFamily="66" charset="0"/>
              </a:rPr>
              <a:t>otal iletişim yönteminde işitsel bilgilerin yanı sıra  dudaktan okuma (lipreading), konuşmayı </a:t>
            </a:r>
            <a:r>
              <a:rPr lang="tr-TR" altLang="en-US" sz="2800">
                <a:latin typeface="Comic Sans MS" pitchFamily="66" charset="0"/>
              </a:rPr>
              <a:t>o</a:t>
            </a:r>
            <a:r>
              <a:rPr lang="en-US" altLang="en-US" sz="2800">
                <a:latin typeface="Comic Sans MS" pitchFamily="66" charset="0"/>
              </a:rPr>
              <a:t>kuma</a:t>
            </a:r>
            <a:r>
              <a:rPr lang="tr-TR" altLang="en-US" sz="2800">
                <a:latin typeface="Comic Sans MS" pitchFamily="66" charset="0"/>
              </a:rPr>
              <a:t> </a:t>
            </a:r>
            <a:r>
              <a:rPr lang="en-US" altLang="en-US" sz="2800">
                <a:latin typeface="Comic Sans MS" pitchFamily="66" charset="0"/>
              </a:rPr>
              <a:t>(speechreading), gerekli durumlarda işaret dilinin kullanılmasıyla, işitme kayıplı bireyde iletişimin geliştirilmesi için tüm yöntemlerin öğrenilmesi gerek</a:t>
            </a:r>
            <a:r>
              <a:rPr lang="tr-TR" altLang="en-US" sz="2800">
                <a:latin typeface="Comic Sans MS" pitchFamily="66" charset="0"/>
              </a:rPr>
              <a:t>mekted</a:t>
            </a:r>
            <a:r>
              <a:rPr lang="en-US" altLang="en-US" sz="2800">
                <a:latin typeface="Comic Sans MS" pitchFamily="66" charset="0"/>
              </a:rPr>
              <a:t>ir. </a:t>
            </a:r>
            <a:endParaRPr lang="tr-TR" altLang="en-US" sz="2800">
              <a:latin typeface="Comic Sans MS" pitchFamily="66" charset="0"/>
            </a:endParaRPr>
          </a:p>
        </p:txBody>
      </p:sp>
      <p:sp>
        <p:nvSpPr>
          <p:cNvPr id="102403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549275"/>
            <a:ext cx="8218487" cy="652463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sz="3200" u="sng">
                <a:latin typeface="Comic Sans MS" pitchFamily="66" charset="0"/>
              </a:rPr>
              <a:t>Total iletişim yöntemi</a:t>
            </a:r>
            <a:br>
              <a:rPr lang="tr-TR" altLang="en-US" sz="3200" u="sng">
                <a:latin typeface="Comic Sans MS" pitchFamily="66" charset="0"/>
              </a:rPr>
            </a:br>
            <a:endParaRPr lang="tr-TR" altLang="en-US" sz="3200" u="sng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3"/>
          <p:cNvSpPr>
            <a:spLocks noGrp="1" noChangeArrowheads="1"/>
          </p:cNvSpPr>
          <p:nvPr>
            <p:ph idx="1"/>
          </p:nvPr>
        </p:nvSpPr>
        <p:spPr>
          <a:xfrm>
            <a:off x="900113" y="1600200"/>
            <a:ext cx="7127875" cy="4525963"/>
          </a:xfrm>
        </p:spPr>
        <p:txBody>
          <a:bodyPr/>
          <a:lstStyle/>
          <a:p>
            <a:pPr eaLnBrk="1" hangingPunct="1"/>
            <a:endParaRPr lang="tr-TR" altLang="en-US" sz="2800">
              <a:latin typeface="Comic Sans MS" pitchFamily="66" charset="0"/>
            </a:endParaRPr>
          </a:p>
          <a:p>
            <a:pPr eaLnBrk="1" hangingPunct="1"/>
            <a:r>
              <a:rPr lang="en-US" altLang="en-US" sz="2800">
                <a:latin typeface="Comic Sans MS" pitchFamily="66" charset="0"/>
              </a:rPr>
              <a:t>Bu yöntemde, çocuğun </a:t>
            </a:r>
            <a:r>
              <a:rPr lang="tr-TR" altLang="en-US" sz="2800">
                <a:latin typeface="Comic Sans MS" pitchFamily="66" charset="0"/>
              </a:rPr>
              <a:t>kalan</a:t>
            </a:r>
            <a:r>
              <a:rPr lang="en-US" altLang="en-US" sz="2800">
                <a:latin typeface="Comic Sans MS" pitchFamily="66" charset="0"/>
              </a:rPr>
              <a:t> işitmesini</a:t>
            </a:r>
            <a:r>
              <a:rPr lang="tr-TR" altLang="en-US" sz="2800">
                <a:latin typeface="Comic Sans MS" pitchFamily="66" charset="0"/>
              </a:rPr>
              <a:t>n</a:t>
            </a:r>
            <a:r>
              <a:rPr lang="en-US" altLang="en-US" sz="2800">
                <a:latin typeface="Comic Sans MS" pitchFamily="66" charset="0"/>
              </a:rPr>
              <a:t> en iyi şekilde kullanabilir hale gelmesi</a:t>
            </a:r>
            <a:r>
              <a:rPr lang="tr-TR" altLang="en-US" sz="2800">
                <a:latin typeface="Comic Sans MS" pitchFamily="66" charset="0"/>
              </a:rPr>
              <a:t> amaçlanmaktadır</a:t>
            </a:r>
            <a:r>
              <a:rPr lang="en-US" altLang="en-US" sz="2800">
                <a:latin typeface="Comic Sans MS" pitchFamily="66" charset="0"/>
              </a:rPr>
              <a:t>.</a:t>
            </a:r>
            <a:r>
              <a:rPr lang="tr-TR" altLang="en-US" sz="2800">
                <a:latin typeface="Comic Sans MS" pitchFamily="66" charset="0"/>
              </a:rPr>
              <a:t> </a:t>
            </a:r>
          </a:p>
          <a:p>
            <a:pPr eaLnBrk="1" hangingPunct="1"/>
            <a:endParaRPr lang="tr-TR" altLang="en-US" sz="2800">
              <a:latin typeface="Comic Sans MS" pitchFamily="66" charset="0"/>
            </a:endParaRPr>
          </a:p>
          <a:p>
            <a:pPr eaLnBrk="1" hangingPunct="1">
              <a:spcBef>
                <a:spcPct val="0"/>
              </a:spcBef>
              <a:buFont typeface="Symbol" pitchFamily="18" charset="2"/>
              <a:buChar char=""/>
            </a:pPr>
            <a:r>
              <a:rPr lang="tr-TR" altLang="en-US" sz="2800">
                <a:latin typeface="Comic Sans MS" pitchFamily="66" charset="0"/>
                <a:cs typeface="Times New Roman" pitchFamily="18" charset="0"/>
              </a:rPr>
              <a:t>İşitme kayıplı her çocukta bir işitme kalıntısı vardır. Uygun amplifikasyon ile çocuğun kalıntı işitmesini kullanması öğretilir. </a:t>
            </a:r>
          </a:p>
          <a:p>
            <a:pPr eaLnBrk="1" hangingPunct="1"/>
            <a:endParaRPr lang="tr-TR" altLang="en-US"/>
          </a:p>
        </p:txBody>
      </p:sp>
      <p:sp>
        <p:nvSpPr>
          <p:cNvPr id="103427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620713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 sz="3200" u="sng">
                <a:latin typeface="Comic Sans MS" pitchFamily="66" charset="0"/>
              </a:rPr>
              <a:t>Doğal İşitsel-sözel yöntem</a:t>
            </a:r>
            <a:endParaRPr lang="tr-TR" altLang="en-US" sz="3200" u="sng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3"/>
          <p:cNvSpPr>
            <a:spLocks noGrp="1" noChangeArrowheads="1"/>
          </p:cNvSpPr>
          <p:nvPr>
            <p:ph idx="1"/>
          </p:nvPr>
        </p:nvSpPr>
        <p:spPr>
          <a:xfrm>
            <a:off x="179388" y="188913"/>
            <a:ext cx="8137525" cy="6553200"/>
          </a:xfrm>
        </p:spPr>
        <p:txBody>
          <a:bodyPr/>
          <a:lstStyle/>
          <a:p>
            <a:pPr eaLnBrk="1" hangingPunct="1">
              <a:spcBef>
                <a:spcPct val="0"/>
              </a:spcBef>
              <a:buFont typeface="Symbol" pitchFamily="18" charset="2"/>
              <a:buChar char=""/>
              <a:defRPr/>
            </a:pPr>
            <a:r>
              <a:rPr lang="tr-TR" sz="2400" dirty="0">
                <a:latin typeface="Comic Sans MS" pitchFamily="66" charset="0"/>
                <a:cs typeface="Times New Roman" pitchFamily="18" charset="0"/>
              </a:rPr>
              <a:t>İşitme kaybının derecesi ne olursa olsun, çocuk işitme eğitimi almalı ve amplifikasyondan hemen sonra başlamalıdır.</a:t>
            </a:r>
          </a:p>
          <a:p>
            <a:pPr eaLnBrk="1" hangingPunct="1">
              <a:spcBef>
                <a:spcPct val="0"/>
              </a:spcBef>
              <a:buFont typeface="Symbol" pitchFamily="18" charset="2"/>
              <a:buChar char=""/>
              <a:defRPr/>
            </a:pPr>
            <a:r>
              <a:rPr lang="tr-TR" altLang="en-US" sz="2400" dirty="0">
                <a:latin typeface="Comic Sans MS" panose="030F0702030302020204" pitchFamily="66" charset="0"/>
                <a:cs typeface="Times New Roman" pitchFamily="18" charset="0"/>
              </a:rPr>
              <a:t>İşitme eğitiminin planlanması ve uygulanmasında bireysel eğitim verilmeli ancak ailelerin programlara katılımı sağlanmalı ve aile eğitim programları hazırlanmalıdır. </a:t>
            </a:r>
          </a:p>
          <a:p>
            <a:pPr eaLnBrk="1" hangingPunct="1">
              <a:spcBef>
                <a:spcPct val="0"/>
              </a:spcBef>
              <a:buFont typeface="Symbol" pitchFamily="18" charset="2"/>
              <a:buChar char=""/>
              <a:defRPr/>
            </a:pPr>
            <a:r>
              <a:rPr lang="tr-TR" altLang="en-US" sz="2400" dirty="0">
                <a:latin typeface="Comic Sans MS" panose="030F0702030302020204" pitchFamily="66" charset="0"/>
                <a:cs typeface="Times New Roman" pitchFamily="18" charset="0"/>
              </a:rPr>
              <a:t>Çocuk yaşayarak öğrenmeli, programlar gün içine yayılmalıdır. Çocuğun tüm çevresi programa katılmalıdır. Çocuğun, kendisine ve ailesine yönelik psikolojik danışmanlık ve rehberlik verilmelidir.</a:t>
            </a:r>
          </a:p>
          <a:p>
            <a:pPr eaLnBrk="1" hangingPunct="1">
              <a:spcBef>
                <a:spcPct val="0"/>
              </a:spcBef>
              <a:buFont typeface="Symbol" pitchFamily="18" charset="2"/>
              <a:buChar char=""/>
              <a:defRPr/>
            </a:pPr>
            <a:r>
              <a:rPr lang="tr-TR" sz="2400" dirty="0">
                <a:latin typeface="Comic Sans MS" panose="030F0702030302020204" pitchFamily="66" charset="0"/>
                <a:cs typeface="Times New Roman" pitchFamily="18" charset="0"/>
              </a:rPr>
              <a:t>Dil gelişimini tamamlayabilmesi için; dil ve psikososyal gelişim göz önüne alınarak, normal işiten yaşıtlarıyla entegrasyon programına (kaynaştırma) dahil edilmelidir.</a:t>
            </a:r>
          </a:p>
          <a:p>
            <a:pPr eaLnBrk="1" hangingPunct="1">
              <a:spcBef>
                <a:spcPct val="0"/>
              </a:spcBef>
              <a:buFont typeface="Symbol" pitchFamily="18" charset="2"/>
              <a:buChar char=""/>
              <a:defRPr/>
            </a:pPr>
            <a:r>
              <a:rPr lang="tr-TR" altLang="en-US" sz="2400" dirty="0">
                <a:latin typeface="Comic Sans MS" pitchFamily="66" charset="0"/>
                <a:cs typeface="Times New Roman" pitchFamily="18" charset="0"/>
              </a:rPr>
              <a:t>İşitme kayıplı çocuğun rehabilitasyonunda konuşma ve ses terapisine önem verilmelidir.</a:t>
            </a:r>
          </a:p>
          <a:p>
            <a:pPr marL="0" indent="0" eaLnBrk="1" hangingPunct="1">
              <a:spcBef>
                <a:spcPct val="0"/>
              </a:spcBef>
              <a:buFont typeface="Arial" charset="0"/>
              <a:buNone/>
              <a:defRPr/>
            </a:pPr>
            <a:endParaRPr lang="tr-TR" sz="2400" dirty="0">
              <a:latin typeface="Comic Sans MS" panose="030F0702030302020204" pitchFamily="66" charset="0"/>
              <a:cs typeface="Times New Roman" pitchFamily="18" charset="0"/>
            </a:endParaRPr>
          </a:p>
          <a:p>
            <a:pPr marL="0" indent="0" eaLnBrk="1" hangingPunct="1">
              <a:spcBef>
                <a:spcPct val="0"/>
              </a:spcBef>
              <a:buFont typeface="Arial" charset="0"/>
              <a:buNone/>
              <a:defRPr/>
            </a:pPr>
            <a:endParaRPr lang="tr-TR" altLang="en-US" sz="2800" dirty="0">
              <a:latin typeface="Comic Sans MS" pitchFamily="66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İçerik Yer Tutucusu 5"/>
          <p:cNvSpPr>
            <a:spLocks noGrp="1"/>
          </p:cNvSpPr>
          <p:nvPr>
            <p:ph idx="1"/>
          </p:nvPr>
        </p:nvSpPr>
        <p:spPr>
          <a:xfrm>
            <a:off x="457200" y="333375"/>
            <a:ext cx="8229600" cy="6335713"/>
          </a:xfrm>
        </p:spPr>
        <p:txBody>
          <a:bodyPr/>
          <a:lstStyle/>
          <a:p>
            <a:r>
              <a:rPr lang="tr-TR" altLang="en-US" sz="1600">
                <a:latin typeface="Comic Sans MS" pitchFamily="66" charset="0"/>
              </a:rPr>
              <a:t>Peckham CS, Hearing Impairment in Childhood, British Medical Bulletin, 1986</a:t>
            </a:r>
          </a:p>
          <a:p>
            <a:r>
              <a:rPr lang="tr-TR" altLang="tr-TR" sz="1600">
                <a:latin typeface="Comic Sans MS" pitchFamily="66" charset="0"/>
              </a:rPr>
              <a:t>Clark JG. Uses and abuses of hearing loss classification. </a:t>
            </a:r>
            <a:r>
              <a:rPr lang="tr-TR" altLang="tr-TR" sz="1600" i="1">
                <a:latin typeface="Comic Sans MS" pitchFamily="66" charset="0"/>
              </a:rPr>
              <a:t>Asha. </a:t>
            </a:r>
            <a:r>
              <a:rPr lang="tr-TR" altLang="tr-TR" sz="1600">
                <a:latin typeface="Comic Sans MS" pitchFamily="66" charset="0"/>
              </a:rPr>
              <a:t>Jul 1981;23(7):493-500.</a:t>
            </a:r>
          </a:p>
          <a:p>
            <a:r>
              <a:rPr lang="tr-TR" altLang="tr-TR" sz="1600">
                <a:latin typeface="Comic Sans MS" pitchFamily="66" charset="0"/>
              </a:rPr>
              <a:t>Eisen, M. D. &amp; Ryugo, D. K. (2007). Hearing molecules: Contributions from genetic deafness. </a:t>
            </a:r>
            <a:r>
              <a:rPr lang="tr-TR" altLang="tr-TR" sz="1600" i="1">
                <a:latin typeface="Comic Sans MS" pitchFamily="66" charset="0"/>
              </a:rPr>
              <a:t>Cellular and Molecular Life Sciences, 64</a:t>
            </a:r>
            <a:r>
              <a:rPr lang="tr-TR" altLang="tr-TR" sz="1600">
                <a:latin typeface="Comic Sans MS" pitchFamily="66" charset="0"/>
              </a:rPr>
              <a:t>(5)</a:t>
            </a:r>
            <a:r>
              <a:rPr lang="tr-TR" altLang="tr-TR" sz="1600" i="1">
                <a:latin typeface="Comic Sans MS" pitchFamily="66" charset="0"/>
              </a:rPr>
              <a:t>, </a:t>
            </a:r>
            <a:r>
              <a:rPr lang="tr-TR" altLang="tr-TR" sz="1600">
                <a:latin typeface="Comic Sans MS" pitchFamily="66" charset="0"/>
              </a:rPr>
              <a:t>566-580.Eisen, Ryugo 2007.</a:t>
            </a:r>
          </a:p>
          <a:p>
            <a:r>
              <a:rPr lang="tr-TR" altLang="tr-TR" sz="1600">
                <a:latin typeface="Comic Sans MS" pitchFamily="66" charset="0"/>
              </a:rPr>
              <a:t>Nance, W.&amp; Dodson, K. (2007). 2007 Marion Downs lecture part 1: How can newborn hearing screening be improved? </a:t>
            </a:r>
            <a:r>
              <a:rPr lang="tr-TR" altLang="tr-TR" sz="1600" i="1">
                <a:latin typeface="Comic Sans MS" pitchFamily="66" charset="0"/>
              </a:rPr>
              <a:t>Audiology Today, 19</a:t>
            </a:r>
            <a:r>
              <a:rPr lang="tr-TR" altLang="tr-TR" sz="1600">
                <a:latin typeface="Comic Sans MS" pitchFamily="66" charset="0"/>
              </a:rPr>
              <a:t>(4)</a:t>
            </a:r>
            <a:r>
              <a:rPr lang="tr-TR" altLang="tr-TR" sz="1600" i="1">
                <a:latin typeface="Comic Sans MS" pitchFamily="66" charset="0"/>
              </a:rPr>
              <a:t>, </a:t>
            </a:r>
            <a:r>
              <a:rPr lang="tr-TR" altLang="tr-TR" sz="1600">
                <a:latin typeface="Comic Sans MS" pitchFamily="66" charset="0"/>
              </a:rPr>
              <a:t>15-19.</a:t>
            </a:r>
          </a:p>
          <a:p>
            <a:r>
              <a:rPr lang="tr-TR" altLang="tr-TR" sz="1600">
                <a:latin typeface="Comic Sans MS" pitchFamily="66" charset="0"/>
              </a:rPr>
              <a:t>Yenidoğan İşitme Taraması Eğitim Kitabı, T.C. Sağlık Bakanlığı, </a:t>
            </a:r>
            <a:r>
              <a:rPr lang="tr-TR" altLang="tr-TR" sz="1600" b="1">
                <a:latin typeface="Comic Sans MS" pitchFamily="66" charset="0"/>
              </a:rPr>
              <a:t> </a:t>
            </a:r>
            <a:r>
              <a:rPr lang="tr-TR" altLang="tr-TR" sz="1600">
                <a:latin typeface="Comic Sans MS" pitchFamily="66" charset="0"/>
              </a:rPr>
              <a:t>Başbakanlık Özürlüler İdaresi Başkanlığı, Dokuz Eylül, Gazi, Hacettepe ve Marmara Üniversiteleri, 2006.</a:t>
            </a:r>
          </a:p>
          <a:p>
            <a:r>
              <a:rPr lang="tr-TR" altLang="tr-TR" sz="1600">
                <a:latin typeface="Comic Sans MS" pitchFamily="66" charset="0"/>
              </a:rPr>
              <a:t>Pediatric Audiology 0-5 years, McCormick, B., Taylor and Francis, 1988</a:t>
            </a:r>
          </a:p>
          <a:p>
            <a:r>
              <a:rPr lang="tr-TR" altLang="tr-TR" sz="1600">
                <a:latin typeface="Comic Sans MS" pitchFamily="66" charset="0"/>
              </a:rPr>
              <a:t>Pediatric audiology: Diagnosis, Technology, and Management. Madell, J.R., &amp; Flexer, C.,2008 New York: Thieme.</a:t>
            </a:r>
          </a:p>
          <a:p>
            <a:r>
              <a:rPr lang="tr-TR" altLang="tr-TR" sz="1600">
                <a:latin typeface="Comic Sans MS" pitchFamily="66" charset="0"/>
              </a:rPr>
              <a:t>Behavioral evaluation of hearing in infants and young children, Madell, J.R., Thieme, 1998</a:t>
            </a:r>
          </a:p>
          <a:p>
            <a:r>
              <a:rPr lang="tr-TR" altLang="tr-TR" sz="1600">
                <a:latin typeface="Comic Sans MS" pitchFamily="66" charset="0"/>
              </a:rPr>
              <a:t>Mynders JM. How hearing aids work. Goldenberg RA, ed. Hearing Aids. 1st ed. Philadelphia: Lippincott-Raven; 1996 p:117-140.</a:t>
            </a:r>
          </a:p>
          <a:p>
            <a:r>
              <a:rPr lang="tr-TR" altLang="tr-TR" sz="1600">
                <a:latin typeface="Comic Sans MS" pitchFamily="66" charset="0"/>
              </a:rPr>
              <a:t>Kim HH, Barrs MD. Hearing aids: a review of what’s new. Otolaryngol Head Neck Surgery 2006;131:1043-50.</a:t>
            </a:r>
          </a:p>
          <a:p>
            <a:r>
              <a:rPr lang="tr-TR" altLang="tr-TR" sz="1600">
                <a:latin typeface="Comic Sans MS" pitchFamily="66" charset="0"/>
              </a:rPr>
              <a:t>Suna Tokgöz-Yılmaz, Ahmet Ataş. İşitme Cihazlarında Teknolojik Gelişmeler. N Tan Ergin (Ed.), Kulak Burun Boğaz Hastalıklarında İleri Teknoloji. İstanbul: Amerikan Hastanesi Yayınları 201; (20): ss.48-68. </a:t>
            </a:r>
          </a:p>
          <a:p>
            <a:endParaRPr lang="tr-TR" altLang="tr-TR" sz="1600">
              <a:latin typeface="Comic Sans MS" pitchFamily="66" charset="0"/>
            </a:endParaRPr>
          </a:p>
          <a:p>
            <a:endParaRPr lang="tr-TR" altLang="tr-TR" sz="160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583</Words>
  <Application>Microsoft Office PowerPoint</Application>
  <PresentationFormat>Ekran Gösterisi (4:3)</PresentationFormat>
  <Paragraphs>51</Paragraphs>
  <Slides>8</Slides>
  <Notes>0</Notes>
  <HiddenSlides>0</HiddenSlides>
  <MMClips>0</MMClips>
  <ScaleCrop>false</ScaleCrop>
  <HeadingPairs>
    <vt:vector size="8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Eklenmiş OLE Hizmet Programları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5" baseType="lpstr">
      <vt:lpstr>Arial</vt:lpstr>
      <vt:lpstr>Calibri</vt:lpstr>
      <vt:lpstr>Comic Sans MS</vt:lpstr>
      <vt:lpstr>Symbol</vt:lpstr>
      <vt:lpstr>Verdana</vt:lpstr>
      <vt:lpstr>Ofis Teması</vt:lpstr>
      <vt:lpstr>Grafik</vt:lpstr>
      <vt:lpstr> CGM312 DİL VE KONUŞMA BOZUKLUKLARI Çocuk Gelişimi Yrd. Doç. Suna YILMAZ</vt:lpstr>
      <vt:lpstr>İŞİTME KAYIPLILARDA İLETİŞİM YÖNTEMLERİ </vt:lpstr>
      <vt:lpstr>Manuel metod</vt:lpstr>
      <vt:lpstr>İşaret Dili </vt:lpstr>
      <vt:lpstr>Total iletişim yöntemi </vt:lpstr>
      <vt:lpstr>Doğal İşitsel-sözel yöntem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İŞİTME ENGELLİ ÇOCUKLAR CGL413 Çocuk Gelişimi Yrd. Doç. Suna YILMAZ</dc:title>
  <dc:creator>Sb</dc:creator>
  <cp:lastModifiedBy>Selim TOSUN</cp:lastModifiedBy>
  <cp:revision>15</cp:revision>
  <dcterms:created xsi:type="dcterms:W3CDTF">2019-03-14T14:20:54Z</dcterms:created>
  <dcterms:modified xsi:type="dcterms:W3CDTF">2021-12-06T04:58:00Z</dcterms:modified>
</cp:coreProperties>
</file>