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9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1" r:id="rId22"/>
    <p:sldId id="293" r:id="rId23"/>
    <p:sldId id="295" r:id="rId24"/>
    <p:sldId id="296" r:id="rId25"/>
    <p:sldId id="29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25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574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73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31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216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644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5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6244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82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438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6418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51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>
                <a:latin typeface="+mn-lt"/>
              </a:rPr>
              <a:t>Eğitim Türleri</a:t>
            </a:r>
            <a:br>
              <a:rPr lang="tr-TR" b="1" dirty="0" smtClean="0">
                <a:latin typeface="+mn-lt"/>
              </a:rPr>
            </a:br>
            <a:endParaRPr lang="tr-TR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13430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036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Toplum</a:t>
            </a:r>
            <a:r>
              <a:rPr lang="en-US" b="1" dirty="0" smtClean="0">
                <a:latin typeface="+mn-lt"/>
              </a:rPr>
              <a:t> </a:t>
            </a:r>
            <a:r>
              <a:rPr lang="tr-TR" b="1" dirty="0" err="1">
                <a:latin typeface="+mn-lt"/>
              </a:rPr>
              <a:t>E</a:t>
            </a:r>
            <a:r>
              <a:rPr lang="en-US" b="1" dirty="0" err="1" smtClean="0">
                <a:latin typeface="+mn-lt"/>
              </a:rPr>
              <a:t>ğitimi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913" y="1468192"/>
            <a:ext cx="11204619" cy="5074276"/>
          </a:xfrm>
        </p:spPr>
        <p:txBody>
          <a:bodyPr/>
          <a:lstStyle/>
          <a:p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toplumu</a:t>
            </a:r>
            <a:r>
              <a:rPr lang="en-US" dirty="0" smtClean="0"/>
              <a:t> </a:t>
            </a:r>
            <a:r>
              <a:rPr lang="en-US" dirty="0" err="1" smtClean="0"/>
              <a:t>kapsamasını</a:t>
            </a:r>
            <a:r>
              <a:rPr lang="en-US" dirty="0" smtClean="0"/>
              <a:t> </a:t>
            </a:r>
            <a:r>
              <a:rPr lang="en-US" dirty="0" err="1" smtClean="0"/>
              <a:t>amaçlar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Bu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yapılabilir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kitle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araçlarından</a:t>
            </a:r>
            <a:r>
              <a:rPr lang="en-US" dirty="0" smtClean="0"/>
              <a:t> </a:t>
            </a:r>
            <a:r>
              <a:rPr lang="en-US" dirty="0" err="1" smtClean="0"/>
              <a:t>yararlanılır</a:t>
            </a:r>
            <a:r>
              <a:rPr lang="en-US" dirty="0" smtClean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01162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1166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Anlatım</a:t>
            </a:r>
            <a:r>
              <a:rPr lang="tr-TR" b="1" dirty="0" smtClean="0">
                <a:latin typeface="+mn-lt"/>
              </a:rPr>
              <a:t>-sunum</a:t>
            </a:r>
            <a:r>
              <a:rPr lang="en-US" b="1" dirty="0" smtClean="0">
                <a:latin typeface="+mn-lt"/>
              </a:rPr>
              <a:t>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eğitimciden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sayıda</a:t>
            </a:r>
            <a:r>
              <a:rPr lang="en-US" dirty="0" smtClean="0"/>
              <a:t> </a:t>
            </a:r>
            <a:r>
              <a:rPr lang="en-US" dirty="0" err="1" smtClean="0"/>
              <a:t>dinleyicinin</a:t>
            </a:r>
            <a:r>
              <a:rPr lang="en-US" dirty="0" smtClean="0"/>
              <a:t> </a:t>
            </a:r>
            <a:r>
              <a:rPr lang="en-US" dirty="0" err="1" smtClean="0"/>
              <a:t>yararlanmasını</a:t>
            </a:r>
            <a:r>
              <a:rPr lang="en-US" dirty="0" smtClean="0"/>
              <a:t> </a:t>
            </a:r>
            <a:r>
              <a:rPr lang="en-US" dirty="0" err="1" smtClean="0"/>
              <a:t>sağlayan</a:t>
            </a:r>
            <a:r>
              <a:rPr lang="en-US" dirty="0" smtClean="0"/>
              <a:t> </a:t>
            </a: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yöntemdir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890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0330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Soru-cevap</a:t>
            </a:r>
            <a:r>
              <a:rPr lang="en-US" b="1" dirty="0" smtClean="0">
                <a:latin typeface="+mn-lt"/>
              </a:rPr>
              <a:t>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Önceden</a:t>
            </a:r>
            <a:r>
              <a:rPr lang="en-US" dirty="0" smtClean="0"/>
              <a:t> </a:t>
            </a:r>
            <a:r>
              <a:rPr lang="en-US" dirty="0" err="1" smtClean="0"/>
              <a:t>hazırlık</a:t>
            </a:r>
            <a:r>
              <a:rPr lang="en-US" dirty="0" smtClean="0"/>
              <a:t> </a:t>
            </a:r>
            <a:r>
              <a:rPr lang="en-US" dirty="0" err="1" smtClean="0"/>
              <a:t>yapıldığı</a:t>
            </a:r>
            <a:r>
              <a:rPr lang="en-US" dirty="0" smtClean="0"/>
              <a:t> </a:t>
            </a:r>
            <a:r>
              <a:rPr lang="en-US" dirty="0" err="1" smtClean="0"/>
              <a:t>takdirde</a:t>
            </a:r>
            <a:r>
              <a:rPr lang="en-US" dirty="0" smtClean="0"/>
              <a:t> </a:t>
            </a:r>
            <a:r>
              <a:rPr lang="en-US" dirty="0" err="1" smtClean="0"/>
              <a:t>etkin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yöntemdir</a:t>
            </a:r>
            <a:r>
              <a:rPr lang="en-US" dirty="0" smtClean="0"/>
              <a:t>. </a:t>
            </a:r>
            <a:r>
              <a:rPr lang="en-US" dirty="0" err="1" smtClean="0"/>
              <a:t>Katılımcılara</a:t>
            </a:r>
            <a:r>
              <a:rPr lang="en-US" dirty="0" smtClean="0"/>
              <a:t> </a:t>
            </a:r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en-US" dirty="0" err="1" smtClean="0"/>
              <a:t>sorma</a:t>
            </a:r>
            <a:r>
              <a:rPr lang="en-US" dirty="0" smtClean="0"/>
              <a:t> </a:t>
            </a:r>
            <a:r>
              <a:rPr lang="en-US" dirty="0" err="1" smtClean="0"/>
              <a:t>fırsatı</a:t>
            </a:r>
            <a:r>
              <a:rPr lang="en-US" dirty="0" smtClean="0"/>
              <a:t> </a:t>
            </a:r>
            <a:r>
              <a:rPr lang="en-US" dirty="0" err="1" smtClean="0"/>
              <a:t>vermelidir</a:t>
            </a:r>
            <a:r>
              <a:rPr lang="en-US" dirty="0" smtClean="0"/>
              <a:t>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Eğitimden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katılımcıların</a:t>
            </a:r>
            <a:r>
              <a:rPr lang="en-US" dirty="0" smtClean="0"/>
              <a:t> </a:t>
            </a:r>
            <a:r>
              <a:rPr lang="en-US" dirty="0" err="1" smtClean="0"/>
              <a:t>bilgileri</a:t>
            </a:r>
            <a:r>
              <a:rPr lang="en-US" dirty="0" smtClean="0"/>
              <a:t> </a:t>
            </a:r>
            <a:r>
              <a:rPr lang="en-US" dirty="0" err="1" smtClean="0"/>
              <a:t>tazeleme</a:t>
            </a:r>
            <a:endParaRPr lang="tr-TR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önceden</a:t>
            </a:r>
            <a:r>
              <a:rPr lang="en-US" dirty="0" smtClean="0"/>
              <a:t> </a:t>
            </a:r>
            <a:r>
              <a:rPr lang="en-US" dirty="0" err="1" smtClean="0"/>
              <a:t>öğrenilenleri</a:t>
            </a:r>
            <a:r>
              <a:rPr lang="en-US" dirty="0" smtClean="0"/>
              <a:t> </a:t>
            </a:r>
            <a:r>
              <a:rPr lang="en-US" dirty="0" err="1" smtClean="0"/>
              <a:t>gözden</a:t>
            </a:r>
            <a:r>
              <a:rPr lang="en-US" dirty="0" smtClean="0"/>
              <a:t> </a:t>
            </a:r>
            <a:r>
              <a:rPr lang="en-US" dirty="0" err="1" smtClean="0"/>
              <a:t>geçirme</a:t>
            </a:r>
            <a:endParaRPr lang="tr-TR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Öğrenilenleri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Eğitime</a:t>
            </a:r>
            <a:r>
              <a:rPr lang="en-US" dirty="0" smtClean="0"/>
              <a:t> </a:t>
            </a:r>
            <a:r>
              <a:rPr lang="en-US" dirty="0" err="1" smtClean="0"/>
              <a:t>katılımı</a:t>
            </a:r>
            <a:r>
              <a:rPr lang="en-US" dirty="0" smtClean="0"/>
              <a:t> </a:t>
            </a:r>
            <a:r>
              <a:rPr lang="en-US" dirty="0" err="1" smtClean="0"/>
              <a:t>sağlama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4538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574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+mn-lt"/>
              </a:rPr>
              <a:t>Soru-Cevap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Yönteminde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Dikkat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Edilmesi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Gerekenler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874"/>
            <a:ext cx="10515600" cy="5098471"/>
          </a:xfrm>
        </p:spPr>
        <p:txBody>
          <a:bodyPr/>
          <a:lstStyle/>
          <a:p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önceden</a:t>
            </a:r>
            <a:r>
              <a:rPr lang="en-US" dirty="0" smtClean="0"/>
              <a:t> </a:t>
            </a:r>
            <a:r>
              <a:rPr lang="en-US" dirty="0" err="1" smtClean="0"/>
              <a:t>hazırlanmalı</a:t>
            </a:r>
            <a:endParaRPr lang="tr-TR" dirty="0" smtClean="0"/>
          </a:p>
          <a:p>
            <a:r>
              <a:rPr lang="tr-TR" dirty="0"/>
              <a:t>A</a:t>
            </a:r>
            <a:r>
              <a:rPr lang="en-US" dirty="0" err="1" smtClean="0"/>
              <a:t>çık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anlaşılır</a:t>
            </a:r>
            <a:endParaRPr lang="tr-TR" dirty="0"/>
          </a:p>
          <a:p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katılımcıların</a:t>
            </a:r>
            <a:r>
              <a:rPr lang="en-US" dirty="0" smtClean="0"/>
              <a:t> </a:t>
            </a:r>
            <a:r>
              <a:rPr lang="en-US" dirty="0" err="1" smtClean="0"/>
              <a:t>kapasitelerine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düzeylerine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hazırlanmalıdır</a:t>
            </a:r>
            <a:endParaRPr lang="tr-TR" dirty="0" smtClean="0"/>
          </a:p>
          <a:p>
            <a:r>
              <a:rPr lang="en-US" dirty="0" err="1" smtClean="0"/>
              <a:t>Cevap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yeterli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bırakılmalıdır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Katılımcılar</a:t>
            </a:r>
            <a:r>
              <a:rPr lang="en-US" dirty="0" smtClean="0"/>
              <a:t> da </a:t>
            </a:r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en-US" dirty="0" err="1" smtClean="0"/>
              <a:t>sormaya</a:t>
            </a:r>
            <a:r>
              <a:rPr lang="en-US" dirty="0" smtClean="0"/>
              <a:t> </a:t>
            </a:r>
            <a:r>
              <a:rPr lang="en-US" dirty="0" err="1" smtClean="0"/>
              <a:t>özendirilmelidir</a:t>
            </a:r>
            <a:r>
              <a:rPr lang="en-US" dirty="0" smtClean="0"/>
              <a:t>.</a:t>
            </a:r>
            <a:endParaRPr lang="tr-TR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1399309" y="4599709"/>
            <a:ext cx="9587345" cy="159327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Yanıt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doğruysa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desteklenmeli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kısmen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doğruysa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doğru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bölüm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onaylanmalı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yanlış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bölüm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düzeltilmeli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tamamen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hatalı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ise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eleştirel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tavır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almadan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doğru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yanıta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ulaşmaları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sağlanmalıdır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972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309" y="365126"/>
            <a:ext cx="10716491" cy="840219"/>
          </a:xfrm>
        </p:spPr>
        <p:txBody>
          <a:bodyPr/>
          <a:lstStyle/>
          <a:p>
            <a:r>
              <a:rPr lang="tr-TR" b="1" dirty="0" smtClean="0">
                <a:latin typeface="+mn-lt"/>
              </a:rPr>
              <a:t>Beyin fırtınası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73" y="1205345"/>
            <a:ext cx="7855528" cy="532014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600" dirty="0" err="1" smtClean="0"/>
              <a:t>Beyin</a:t>
            </a:r>
            <a:r>
              <a:rPr lang="en-US" sz="3600" dirty="0" smtClean="0"/>
              <a:t> </a:t>
            </a:r>
            <a:r>
              <a:rPr lang="en-US" sz="3600" dirty="0" err="1" smtClean="0"/>
              <a:t>fırtınası</a:t>
            </a:r>
            <a:r>
              <a:rPr lang="en-US" sz="3600" dirty="0" smtClean="0"/>
              <a:t>, </a:t>
            </a:r>
            <a:r>
              <a:rPr lang="en-US" sz="3600" dirty="0" err="1" smtClean="0"/>
              <a:t>birden</a:t>
            </a:r>
            <a:r>
              <a:rPr lang="en-US" sz="3600" dirty="0" smtClean="0"/>
              <a:t> </a:t>
            </a:r>
            <a:r>
              <a:rPr lang="en-US" sz="3600" dirty="0" err="1" smtClean="0"/>
              <a:t>fazla</a:t>
            </a:r>
            <a:r>
              <a:rPr lang="en-US" sz="3600" dirty="0" smtClean="0"/>
              <a:t> </a:t>
            </a:r>
            <a:r>
              <a:rPr lang="en-US" sz="3600" dirty="0" err="1" smtClean="0"/>
              <a:t>kişinin</a:t>
            </a:r>
            <a:r>
              <a:rPr lang="en-US" sz="3600" dirty="0" smtClean="0"/>
              <a:t> </a:t>
            </a:r>
            <a:r>
              <a:rPr lang="en-US" sz="3600" dirty="0" err="1" smtClean="0"/>
              <a:t>bir</a:t>
            </a:r>
            <a:r>
              <a:rPr lang="en-US" sz="3600" dirty="0" smtClean="0"/>
              <a:t> </a:t>
            </a:r>
            <a:r>
              <a:rPr lang="en-US" sz="3600" dirty="0" err="1" smtClean="0"/>
              <a:t>araya</a:t>
            </a:r>
            <a:r>
              <a:rPr lang="en-US" sz="3600" dirty="0" smtClean="0"/>
              <a:t> </a:t>
            </a:r>
            <a:r>
              <a:rPr lang="en-US" sz="3600" dirty="0" err="1" smtClean="0"/>
              <a:t>gelerek</a:t>
            </a:r>
            <a:r>
              <a:rPr lang="en-US" sz="3600" dirty="0" smtClean="0"/>
              <a:t> </a:t>
            </a:r>
            <a:r>
              <a:rPr lang="en-US" sz="3600" dirty="0" err="1" smtClean="0"/>
              <a:t>bir</a:t>
            </a:r>
            <a:r>
              <a:rPr lang="en-US" sz="3600" dirty="0" smtClean="0"/>
              <a:t> </a:t>
            </a:r>
            <a:r>
              <a:rPr lang="en-US" sz="3600" dirty="0" err="1" smtClean="0"/>
              <a:t>konuyla</a:t>
            </a:r>
            <a:r>
              <a:rPr lang="en-US" sz="3600" dirty="0" smtClean="0"/>
              <a:t> </a:t>
            </a:r>
            <a:r>
              <a:rPr lang="en-US" sz="3600" dirty="0" err="1" smtClean="0"/>
              <a:t>ilgili</a:t>
            </a:r>
            <a:r>
              <a:rPr lang="en-US" sz="3600" dirty="0" smtClean="0"/>
              <a:t> </a:t>
            </a:r>
            <a:r>
              <a:rPr lang="en-US" sz="3600" dirty="0" err="1" smtClean="0"/>
              <a:t>fikirlerini</a:t>
            </a:r>
            <a:r>
              <a:rPr lang="en-US" sz="3600" dirty="0" smtClean="0"/>
              <a:t> </a:t>
            </a:r>
            <a:r>
              <a:rPr lang="en-US" sz="3600" dirty="0" err="1" smtClean="0"/>
              <a:t>tartışmaksızın</a:t>
            </a:r>
            <a:r>
              <a:rPr lang="en-US" sz="3600" dirty="0" smtClean="0"/>
              <a:t> </a:t>
            </a:r>
            <a:r>
              <a:rPr lang="en-US" sz="3600" dirty="0" err="1" smtClean="0"/>
              <a:t>açıklayarak</a:t>
            </a:r>
            <a:r>
              <a:rPr lang="en-US" sz="3600" dirty="0" smtClean="0"/>
              <a:t> </a:t>
            </a:r>
            <a:r>
              <a:rPr lang="en-US" sz="3600" dirty="0" err="1" smtClean="0"/>
              <a:t>birbirleriyle</a:t>
            </a:r>
            <a:r>
              <a:rPr lang="en-US" sz="3600" dirty="0" smtClean="0"/>
              <a:t> </a:t>
            </a:r>
            <a:r>
              <a:rPr lang="en-US" sz="3600" dirty="0" err="1" smtClean="0"/>
              <a:t>fikir</a:t>
            </a:r>
            <a:r>
              <a:rPr lang="en-US" sz="3600" dirty="0" smtClean="0"/>
              <a:t> </a:t>
            </a:r>
            <a:r>
              <a:rPr lang="en-US" sz="3600" dirty="0" err="1" smtClean="0"/>
              <a:t>alışverişinde</a:t>
            </a:r>
            <a:r>
              <a:rPr lang="en-US" sz="3600" dirty="0" smtClean="0"/>
              <a:t> </a:t>
            </a:r>
            <a:r>
              <a:rPr lang="en-US" sz="3600" dirty="0" err="1" smtClean="0"/>
              <a:t>bulundukları</a:t>
            </a:r>
            <a:r>
              <a:rPr lang="en-US" sz="3600" dirty="0" smtClean="0"/>
              <a:t>, </a:t>
            </a:r>
            <a:r>
              <a:rPr lang="en-US" sz="3600" dirty="0" err="1" smtClean="0"/>
              <a:t>bireyin</a:t>
            </a:r>
            <a:r>
              <a:rPr lang="en-US" sz="3600" dirty="0" smtClean="0"/>
              <a:t> </a:t>
            </a:r>
            <a:r>
              <a:rPr lang="en-US" sz="3600" dirty="0" err="1" smtClean="0"/>
              <a:t>yaratıcı</a:t>
            </a:r>
            <a:r>
              <a:rPr lang="en-US" sz="3600" dirty="0" smtClean="0"/>
              <a:t> </a:t>
            </a:r>
            <a:r>
              <a:rPr lang="en-US" sz="3600" dirty="0" err="1" smtClean="0"/>
              <a:t>düşünme</a:t>
            </a:r>
            <a:r>
              <a:rPr lang="en-US" sz="3600" dirty="0" smtClean="0"/>
              <a:t> </a:t>
            </a:r>
            <a:r>
              <a:rPr lang="en-US" sz="3600" dirty="0" err="1" smtClean="0"/>
              <a:t>gücünü</a:t>
            </a:r>
            <a:r>
              <a:rPr lang="en-US" sz="3600" dirty="0" smtClean="0"/>
              <a:t> </a:t>
            </a:r>
            <a:r>
              <a:rPr lang="en-US" sz="3600" dirty="0" err="1" smtClean="0"/>
              <a:t>geliştiren</a:t>
            </a:r>
            <a:r>
              <a:rPr lang="en-US" sz="3600" dirty="0" smtClean="0"/>
              <a:t> </a:t>
            </a:r>
            <a:r>
              <a:rPr lang="en-US" sz="3600" dirty="0" err="1" smtClean="0"/>
              <a:t>bir</a:t>
            </a:r>
            <a:r>
              <a:rPr lang="en-US" sz="3600" dirty="0" smtClean="0"/>
              <a:t> </a:t>
            </a:r>
            <a:r>
              <a:rPr lang="en-US" sz="3600" dirty="0" err="1" smtClean="0"/>
              <a:t>yöntemdir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pPr>
              <a:lnSpc>
                <a:spcPct val="100000"/>
              </a:lnSpc>
            </a:pPr>
            <a:r>
              <a:rPr lang="en-US" sz="3600" dirty="0" err="1" smtClean="0"/>
              <a:t>Beyin</a:t>
            </a:r>
            <a:r>
              <a:rPr lang="en-US" sz="3600" dirty="0" smtClean="0"/>
              <a:t> </a:t>
            </a:r>
            <a:r>
              <a:rPr lang="en-US" sz="3600" dirty="0" err="1" smtClean="0"/>
              <a:t>fırtınası</a:t>
            </a:r>
            <a:r>
              <a:rPr lang="en-US" sz="3600" dirty="0" smtClean="0"/>
              <a:t> </a:t>
            </a:r>
            <a:r>
              <a:rPr lang="en-US" sz="3600" dirty="0" err="1" smtClean="0"/>
              <a:t>bir</a:t>
            </a:r>
            <a:r>
              <a:rPr lang="en-US" sz="3600" dirty="0" smtClean="0"/>
              <a:t> problem/</a:t>
            </a:r>
            <a:r>
              <a:rPr lang="en-US" sz="3600" dirty="0" err="1" smtClean="0"/>
              <a:t>konu</a:t>
            </a:r>
            <a:r>
              <a:rPr lang="en-US" sz="3600" dirty="0" smtClean="0"/>
              <a:t> </a:t>
            </a:r>
            <a:r>
              <a:rPr lang="en-US" sz="3600" dirty="0" err="1" smtClean="0"/>
              <a:t>hakkında</a:t>
            </a:r>
            <a:r>
              <a:rPr lang="en-US" sz="3600" dirty="0" smtClean="0"/>
              <a:t> </a:t>
            </a:r>
            <a:r>
              <a:rPr lang="en-US" sz="3600" dirty="0" err="1" smtClean="0"/>
              <a:t>hızlı</a:t>
            </a:r>
            <a:r>
              <a:rPr lang="en-US" sz="3600" dirty="0" smtClean="0"/>
              <a:t> </a:t>
            </a:r>
            <a:r>
              <a:rPr lang="en-US" sz="3600" dirty="0" err="1" smtClean="0"/>
              <a:t>düşünmek</a:t>
            </a:r>
            <a:r>
              <a:rPr lang="en-US" sz="3600" dirty="0" smtClean="0"/>
              <a:t>, </a:t>
            </a:r>
            <a:r>
              <a:rPr lang="en-US" sz="3600" dirty="0" err="1" smtClean="0"/>
              <a:t>karar</a:t>
            </a:r>
            <a:r>
              <a:rPr lang="en-US" sz="3600" dirty="0" smtClean="0"/>
              <a:t> </a:t>
            </a:r>
            <a:r>
              <a:rPr lang="en-US" sz="3600" dirty="0" err="1" smtClean="0"/>
              <a:t>vermek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fikir</a:t>
            </a:r>
            <a:r>
              <a:rPr lang="en-US" sz="3600" dirty="0" smtClean="0"/>
              <a:t> </a:t>
            </a:r>
            <a:r>
              <a:rPr lang="en-US" sz="3600" dirty="0" err="1" smtClean="0"/>
              <a:t>üretmek</a:t>
            </a:r>
            <a:r>
              <a:rPr lang="en-US" sz="3600" dirty="0" smtClean="0"/>
              <a:t> </a:t>
            </a:r>
            <a:r>
              <a:rPr lang="en-US" sz="3600" dirty="0" err="1" smtClean="0"/>
              <a:t>için</a:t>
            </a:r>
            <a:r>
              <a:rPr lang="en-US" sz="3600" dirty="0" smtClean="0"/>
              <a:t> </a:t>
            </a:r>
            <a:r>
              <a:rPr lang="en-US" sz="3600" dirty="0" err="1" smtClean="0"/>
              <a:t>kullanılır</a:t>
            </a:r>
            <a:endParaRPr lang="tr-TR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1" y="3034145"/>
            <a:ext cx="3733411" cy="2796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975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5020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Beyin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Fırtınasının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Temel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Kuralları</a:t>
            </a:r>
            <a:r>
              <a:rPr lang="en-US" b="1" dirty="0" smtClean="0">
                <a:latin typeface="+mn-lt"/>
              </a:rPr>
              <a:t>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3164"/>
            <a:ext cx="10515600" cy="5112327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Herkes</a:t>
            </a:r>
            <a:r>
              <a:rPr lang="en-US" sz="3200" dirty="0" smtClean="0"/>
              <a:t> </a:t>
            </a:r>
            <a:r>
              <a:rPr lang="en-US" sz="3200" dirty="0" err="1" smtClean="0"/>
              <a:t>aklına</a:t>
            </a:r>
            <a:r>
              <a:rPr lang="en-US" sz="3200" dirty="0" smtClean="0"/>
              <a:t> </a:t>
            </a:r>
            <a:r>
              <a:rPr lang="en-US" sz="3200" dirty="0" err="1" smtClean="0"/>
              <a:t>gelen</a:t>
            </a:r>
            <a:r>
              <a:rPr lang="en-US" sz="3200" dirty="0" smtClean="0"/>
              <a:t> her </a:t>
            </a:r>
            <a:r>
              <a:rPr lang="en-US" sz="3200" dirty="0" err="1" smtClean="0"/>
              <a:t>şeyi</a:t>
            </a:r>
            <a:r>
              <a:rPr lang="en-US" sz="3200" dirty="0" smtClean="0"/>
              <a:t> </a:t>
            </a:r>
            <a:r>
              <a:rPr lang="en-US" sz="3200" dirty="0" err="1" smtClean="0"/>
              <a:t>söyleyebilir</a:t>
            </a:r>
            <a:r>
              <a:rPr lang="en-US" sz="3200" dirty="0" smtClean="0"/>
              <a:t>, </a:t>
            </a:r>
            <a:r>
              <a:rPr lang="en-US" sz="3200" dirty="0" err="1" smtClean="0"/>
              <a:t>bütün</a:t>
            </a:r>
            <a:r>
              <a:rPr lang="en-US" sz="3200" dirty="0" smtClean="0"/>
              <a:t> </a:t>
            </a:r>
            <a:r>
              <a:rPr lang="en-US" sz="3200" dirty="0" err="1" smtClean="0"/>
              <a:t>fikirler</a:t>
            </a:r>
            <a:r>
              <a:rPr lang="en-US" sz="3200" dirty="0" smtClean="0"/>
              <a:t> </a:t>
            </a:r>
            <a:r>
              <a:rPr lang="en-US" sz="3200" dirty="0" err="1" smtClean="0"/>
              <a:t>kabul</a:t>
            </a:r>
            <a:r>
              <a:rPr lang="en-US" sz="3200" dirty="0" smtClean="0"/>
              <a:t> </a:t>
            </a:r>
            <a:r>
              <a:rPr lang="en-US" sz="3200" dirty="0" err="1" smtClean="0"/>
              <a:t>edilir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r>
              <a:rPr lang="en-US" sz="3200" dirty="0" err="1" smtClean="0"/>
              <a:t>Söylenenlerin</a:t>
            </a:r>
            <a:r>
              <a:rPr lang="en-US" sz="3200" dirty="0" smtClean="0"/>
              <a:t> </a:t>
            </a:r>
            <a:r>
              <a:rPr lang="en-US" sz="3200" dirty="0" err="1" smtClean="0"/>
              <a:t>hepsi</a:t>
            </a:r>
            <a:r>
              <a:rPr lang="en-US" sz="3200" dirty="0" smtClean="0"/>
              <a:t> </a:t>
            </a:r>
            <a:r>
              <a:rPr lang="en-US" sz="3200" dirty="0" err="1" smtClean="0"/>
              <a:t>tahtaya</a:t>
            </a:r>
            <a:r>
              <a:rPr lang="en-US" sz="3200" dirty="0" smtClean="0"/>
              <a:t>/</a:t>
            </a:r>
            <a:r>
              <a:rPr lang="en-US" sz="3200" dirty="0" err="1" smtClean="0"/>
              <a:t>kâğıda</a:t>
            </a:r>
            <a:r>
              <a:rPr lang="en-US" sz="3200" dirty="0" smtClean="0"/>
              <a:t> </a:t>
            </a:r>
            <a:r>
              <a:rPr lang="en-US" sz="3200" dirty="0" err="1" smtClean="0"/>
              <a:t>yazılır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r>
              <a:rPr lang="en-US" sz="3200" dirty="0" err="1" smtClean="0"/>
              <a:t>Hiçbir</a:t>
            </a:r>
            <a:r>
              <a:rPr lang="en-US" sz="3200" dirty="0" smtClean="0"/>
              <a:t> </a:t>
            </a:r>
            <a:r>
              <a:rPr lang="en-US" sz="3200" dirty="0" err="1" smtClean="0"/>
              <a:t>fikir</a:t>
            </a:r>
            <a:r>
              <a:rPr lang="en-US" sz="3200" dirty="0" smtClean="0"/>
              <a:t>/</a:t>
            </a:r>
            <a:r>
              <a:rPr lang="en-US" sz="3200" dirty="0" err="1" smtClean="0"/>
              <a:t>öneri</a:t>
            </a:r>
            <a:r>
              <a:rPr lang="en-US" sz="3200" dirty="0" smtClean="0"/>
              <a:t> </a:t>
            </a:r>
            <a:r>
              <a:rPr lang="en-US" sz="3200" dirty="0" err="1" smtClean="0"/>
              <a:t>beyin</a:t>
            </a:r>
            <a:r>
              <a:rPr lang="en-US" sz="3200" dirty="0" smtClean="0"/>
              <a:t> </a:t>
            </a:r>
            <a:r>
              <a:rPr lang="en-US" sz="3200" dirty="0" err="1" smtClean="0"/>
              <a:t>fırtınası</a:t>
            </a:r>
            <a:r>
              <a:rPr lang="en-US" sz="3200" dirty="0" smtClean="0"/>
              <a:t> </a:t>
            </a:r>
            <a:r>
              <a:rPr lang="en-US" sz="3200" dirty="0" err="1" smtClean="0"/>
              <a:t>sırasında</a:t>
            </a:r>
            <a:r>
              <a:rPr lang="en-US" sz="3200" dirty="0" smtClean="0"/>
              <a:t> </a:t>
            </a:r>
            <a:r>
              <a:rPr lang="en-US" sz="3200" dirty="0" err="1" smtClean="0"/>
              <a:t>eleştirilmez</a:t>
            </a:r>
            <a:r>
              <a:rPr lang="en-US" sz="3200" dirty="0" smtClean="0"/>
              <a:t>, </a:t>
            </a:r>
            <a:r>
              <a:rPr lang="en-US" sz="3200" dirty="0" err="1" smtClean="0"/>
              <a:t>tartışılmaz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r>
              <a:rPr lang="en-US" sz="3200" dirty="0" err="1" smtClean="0"/>
              <a:t>Beyin</a:t>
            </a:r>
            <a:r>
              <a:rPr lang="en-US" sz="3200" dirty="0" smtClean="0"/>
              <a:t> </a:t>
            </a:r>
            <a:r>
              <a:rPr lang="en-US" sz="3200" dirty="0" err="1" smtClean="0"/>
              <a:t>fırtınası</a:t>
            </a:r>
            <a:r>
              <a:rPr lang="en-US" sz="3200" dirty="0" smtClean="0"/>
              <a:t> belli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süre</a:t>
            </a:r>
            <a:r>
              <a:rPr lang="en-US" sz="3200" dirty="0" smtClean="0"/>
              <a:t> </a:t>
            </a:r>
            <a:r>
              <a:rPr lang="en-US" sz="3200" dirty="0" err="1" smtClean="0"/>
              <a:t>içinde</a:t>
            </a:r>
            <a:r>
              <a:rPr lang="en-US" sz="3200" dirty="0" smtClean="0"/>
              <a:t> </a:t>
            </a:r>
            <a:r>
              <a:rPr lang="en-US" sz="3200" dirty="0" err="1" smtClean="0"/>
              <a:t>yapılır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r>
              <a:rPr lang="en-US" sz="3200" dirty="0" err="1" smtClean="0"/>
              <a:t>Öneriler</a:t>
            </a:r>
            <a:r>
              <a:rPr lang="en-US" sz="3200" dirty="0" smtClean="0"/>
              <a:t> </a:t>
            </a:r>
            <a:r>
              <a:rPr lang="en-US" sz="3200" dirty="0" err="1" smtClean="0"/>
              <a:t>listesi</a:t>
            </a:r>
            <a:r>
              <a:rPr lang="en-US" sz="3200" dirty="0" smtClean="0"/>
              <a:t> </a:t>
            </a:r>
            <a:r>
              <a:rPr lang="en-US" sz="3200" dirty="0" err="1" smtClean="0"/>
              <a:t>bitirildikten</a:t>
            </a:r>
            <a:r>
              <a:rPr lang="en-US" sz="3200" dirty="0" smtClean="0"/>
              <a:t> </a:t>
            </a:r>
            <a:r>
              <a:rPr lang="en-US" sz="3200" dirty="0" err="1" smtClean="0"/>
              <a:t>sonra</a:t>
            </a:r>
            <a:r>
              <a:rPr lang="en-US" sz="3200" dirty="0" smtClean="0"/>
              <a:t> </a:t>
            </a:r>
            <a:r>
              <a:rPr lang="en-US" sz="3200" dirty="0" err="1" smtClean="0"/>
              <a:t>başa</a:t>
            </a:r>
            <a:r>
              <a:rPr lang="en-US" sz="3200" dirty="0" smtClean="0"/>
              <a:t> </a:t>
            </a:r>
            <a:r>
              <a:rPr lang="en-US" sz="3200" dirty="0" err="1" smtClean="0"/>
              <a:t>dönüp</a:t>
            </a:r>
            <a:r>
              <a:rPr lang="en-US" sz="3200" dirty="0" smtClean="0"/>
              <a:t> </a:t>
            </a:r>
            <a:r>
              <a:rPr lang="en-US" sz="3200" dirty="0" err="1" smtClean="0"/>
              <a:t>hepsi</a:t>
            </a:r>
            <a:r>
              <a:rPr lang="en-US" sz="3200" dirty="0" smtClean="0"/>
              <a:t> </a:t>
            </a:r>
            <a:r>
              <a:rPr lang="en-US" sz="3200" dirty="0" err="1" smtClean="0"/>
              <a:t>teker</a:t>
            </a:r>
            <a:r>
              <a:rPr lang="en-US" sz="3200" dirty="0" smtClean="0"/>
              <a:t> </a:t>
            </a:r>
            <a:r>
              <a:rPr lang="en-US" sz="3200" dirty="0" err="1" smtClean="0"/>
              <a:t>teker</a:t>
            </a:r>
            <a:r>
              <a:rPr lang="en-US" sz="3200" dirty="0" smtClean="0"/>
              <a:t> </a:t>
            </a:r>
            <a:r>
              <a:rPr lang="en-US" sz="3200" dirty="0" err="1" smtClean="0"/>
              <a:t>tartışılır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r>
              <a:rPr lang="en-US" sz="3200" dirty="0" err="1" smtClean="0"/>
              <a:t>Kısa</a:t>
            </a:r>
            <a:r>
              <a:rPr lang="en-US" sz="3200" dirty="0" smtClean="0"/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özetle</a:t>
            </a:r>
            <a:r>
              <a:rPr lang="en-US" sz="3200" dirty="0" smtClean="0"/>
              <a:t> </a:t>
            </a:r>
            <a:r>
              <a:rPr lang="en-US" sz="3200" dirty="0" err="1" smtClean="0"/>
              <a:t>konu</a:t>
            </a:r>
            <a:r>
              <a:rPr lang="en-US" sz="3200" dirty="0" smtClean="0"/>
              <a:t> </a:t>
            </a:r>
            <a:r>
              <a:rPr lang="en-US" sz="3200" dirty="0" err="1" smtClean="0"/>
              <a:t>toparlanır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2372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1893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Rol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Yapma</a:t>
            </a:r>
            <a:r>
              <a:rPr lang="en-US" b="1" dirty="0" smtClean="0">
                <a:latin typeface="+mn-lt"/>
              </a:rPr>
              <a:t> (</a:t>
            </a:r>
            <a:r>
              <a:rPr lang="en-US" b="1" dirty="0" err="1" smtClean="0">
                <a:latin typeface="+mn-lt"/>
              </a:rPr>
              <a:t>Rol</a:t>
            </a:r>
            <a:r>
              <a:rPr lang="en-US" b="1" dirty="0" smtClean="0">
                <a:latin typeface="+mn-lt"/>
              </a:rPr>
              <a:t> Play)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6544" y="1427019"/>
            <a:ext cx="8451274" cy="2479964"/>
          </a:xfrm>
        </p:spPr>
        <p:txBody>
          <a:bodyPr/>
          <a:lstStyle/>
          <a:p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yapma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konuyu</a:t>
            </a:r>
            <a:r>
              <a:rPr lang="en-US" dirty="0" smtClean="0"/>
              <a:t> </a:t>
            </a:r>
            <a:r>
              <a:rPr lang="en-US" dirty="0" err="1" smtClean="0"/>
              <a:t>oyunlaştırarak</a:t>
            </a:r>
            <a:r>
              <a:rPr lang="en-US" dirty="0" smtClean="0"/>
              <a:t> </a:t>
            </a:r>
            <a:r>
              <a:rPr lang="en-US" dirty="0" err="1" smtClean="0"/>
              <a:t>tartışmadır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Empati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oyundaki</a:t>
            </a:r>
            <a:r>
              <a:rPr lang="en-US" dirty="0" smtClean="0"/>
              <a:t> </a:t>
            </a:r>
            <a:r>
              <a:rPr lang="en-US" dirty="0" err="1" smtClean="0"/>
              <a:t>kişilerin</a:t>
            </a:r>
            <a:r>
              <a:rPr lang="en-US" dirty="0" smtClean="0"/>
              <a:t> </a:t>
            </a:r>
            <a:r>
              <a:rPr lang="en-US" dirty="0" err="1" smtClean="0"/>
              <a:t>duygu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düşüncelerini</a:t>
            </a:r>
            <a:r>
              <a:rPr lang="en-US" dirty="0" smtClean="0"/>
              <a:t> </a:t>
            </a:r>
            <a:r>
              <a:rPr lang="en-US" dirty="0" err="1" smtClean="0"/>
              <a:t>anlama</a:t>
            </a:r>
            <a:r>
              <a:rPr lang="en-US" dirty="0" smtClean="0"/>
              <a:t>, </a:t>
            </a:r>
            <a:r>
              <a:rPr lang="en-US" dirty="0" err="1" smtClean="0"/>
              <a:t>eylemlerin</a:t>
            </a:r>
            <a:r>
              <a:rPr lang="en-US" dirty="0" smtClean="0"/>
              <a:t> </a:t>
            </a:r>
            <a:r>
              <a:rPr lang="en-US" dirty="0" err="1" smtClean="0"/>
              <a:t>başkaları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etkilerini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tepkilerini</a:t>
            </a:r>
            <a:r>
              <a:rPr lang="en-US" dirty="0" smtClean="0"/>
              <a:t> </a:t>
            </a:r>
            <a:r>
              <a:rPr lang="en-US" dirty="0" err="1" smtClean="0"/>
              <a:t>izleme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uygulanır</a:t>
            </a:r>
            <a:r>
              <a:rPr lang="en-US" dirty="0" smtClean="0"/>
              <a:t>.</a:t>
            </a: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731" y="3671454"/>
            <a:ext cx="4416952" cy="276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276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Rol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Yapma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Uygulanırken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Dikkat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Edilmesi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Gerekenler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62855" cy="4866120"/>
          </a:xfrm>
        </p:spPr>
        <p:txBody>
          <a:bodyPr/>
          <a:lstStyle/>
          <a:p>
            <a:r>
              <a:rPr lang="en-US" dirty="0" err="1" smtClean="0"/>
              <a:t>İyi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hazırlık</a:t>
            </a:r>
            <a:r>
              <a:rPr lang="en-US" dirty="0" smtClean="0"/>
              <a:t> </a:t>
            </a:r>
            <a:r>
              <a:rPr lang="en-US" dirty="0" err="1" smtClean="0"/>
              <a:t>yapılmalıdır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oluşturulmalıdır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izlenmelidir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Oyunculara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edilmeli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oyunda</a:t>
            </a:r>
            <a:r>
              <a:rPr lang="en-US" dirty="0" smtClean="0"/>
              <a:t> </a:t>
            </a:r>
            <a:r>
              <a:rPr lang="en-US" dirty="0" err="1" smtClean="0"/>
              <a:t>neler</a:t>
            </a:r>
            <a:r>
              <a:rPr lang="en-US" dirty="0" smtClean="0"/>
              <a:t> </a:t>
            </a:r>
            <a:r>
              <a:rPr lang="en-US" dirty="0" err="1" smtClean="0"/>
              <a:t>hissettikleri</a:t>
            </a:r>
            <a:r>
              <a:rPr lang="en-US" dirty="0" smtClean="0"/>
              <a:t> </a:t>
            </a:r>
            <a:r>
              <a:rPr lang="en-US" dirty="0" err="1" smtClean="0"/>
              <a:t>sorulmalıdır</a:t>
            </a:r>
            <a:r>
              <a:rPr lang="en-US" dirty="0" smtClean="0"/>
              <a:t>. </a:t>
            </a:r>
            <a:endParaRPr lang="tr-TR" dirty="0"/>
          </a:p>
          <a:p>
            <a:r>
              <a:rPr lang="en-US" dirty="0" err="1" smtClean="0"/>
              <a:t>Gözlemcilerin</a:t>
            </a:r>
            <a:r>
              <a:rPr lang="en-US" dirty="0" smtClean="0"/>
              <a:t> </a:t>
            </a:r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tepkileri</a:t>
            </a:r>
            <a:r>
              <a:rPr lang="en-US" dirty="0" smtClean="0"/>
              <a:t> </a:t>
            </a:r>
            <a:r>
              <a:rPr lang="en-US" dirty="0" err="1" smtClean="0"/>
              <a:t>paylaşılmalıdır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tepkiler</a:t>
            </a:r>
            <a:r>
              <a:rPr lang="en-US" dirty="0" smtClean="0"/>
              <a:t> </a:t>
            </a:r>
            <a:r>
              <a:rPr lang="en-US" dirty="0" err="1" smtClean="0"/>
              <a:t>tartışılmalıdır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Gösteriden</a:t>
            </a:r>
            <a:r>
              <a:rPr lang="en-US" dirty="0" smtClean="0"/>
              <a:t> ne </a:t>
            </a:r>
            <a:r>
              <a:rPr lang="en-US" dirty="0" err="1" smtClean="0"/>
              <a:t>öğrendikleri</a:t>
            </a:r>
            <a:r>
              <a:rPr lang="en-US" dirty="0" smtClean="0"/>
              <a:t> </a:t>
            </a:r>
            <a:r>
              <a:rPr lang="en-US" dirty="0" err="1" smtClean="0"/>
              <a:t>sorulmalıdır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Durumun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yaşantılarıyla</a:t>
            </a:r>
            <a:r>
              <a:rPr lang="en-US" dirty="0" smtClean="0"/>
              <a:t> ne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tartışılmalıdır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Özet</a:t>
            </a:r>
            <a:r>
              <a:rPr lang="en-US" dirty="0" smtClean="0"/>
              <a:t> </a:t>
            </a:r>
            <a:r>
              <a:rPr lang="en-US" dirty="0" err="1" smtClean="0"/>
              <a:t>yapılmalıdır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9106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7930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Tartışma</a:t>
            </a:r>
            <a:r>
              <a:rPr lang="en-US" b="1" dirty="0" smtClean="0">
                <a:latin typeface="+mn-lt"/>
              </a:rPr>
              <a:t>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7855"/>
            <a:ext cx="7446818" cy="463910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kişileri</a:t>
            </a:r>
            <a:r>
              <a:rPr lang="en-US" dirty="0" smtClean="0"/>
              <a:t> </a:t>
            </a:r>
            <a:r>
              <a:rPr lang="en-US" dirty="0" err="1" smtClean="0"/>
              <a:t>düşünmeye</a:t>
            </a:r>
            <a:r>
              <a:rPr lang="en-US" dirty="0" smtClean="0"/>
              <a:t> </a:t>
            </a:r>
            <a:r>
              <a:rPr lang="en-US" dirty="0" err="1" smtClean="0"/>
              <a:t>yöneltmek</a:t>
            </a:r>
            <a:r>
              <a:rPr lang="en-US" dirty="0" smtClean="0"/>
              <a:t>,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anlaşılmayan</a:t>
            </a:r>
            <a:r>
              <a:rPr lang="en-US" dirty="0" smtClean="0"/>
              <a:t> </a:t>
            </a:r>
            <a:r>
              <a:rPr lang="en-US" dirty="0" err="1" smtClean="0"/>
              <a:t>noktaları</a:t>
            </a:r>
            <a:r>
              <a:rPr lang="en-US" dirty="0" smtClean="0"/>
              <a:t> </a:t>
            </a:r>
            <a:r>
              <a:rPr lang="en-US" dirty="0" err="1" smtClean="0"/>
              <a:t>açıklamak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bilgileri</a:t>
            </a:r>
            <a:r>
              <a:rPr lang="en-US" dirty="0" smtClean="0"/>
              <a:t> </a:t>
            </a:r>
            <a:r>
              <a:rPr lang="en-US" dirty="0" err="1" smtClean="0"/>
              <a:t>pekiştirmek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yöntemdir</a:t>
            </a:r>
            <a:r>
              <a:rPr lang="en-US" dirty="0" smtClean="0"/>
              <a:t>.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dirty="0" err="1" smtClean="0"/>
              <a:t>Tartı</a:t>
            </a:r>
            <a:r>
              <a:rPr lang="tr-TR" dirty="0" smtClean="0"/>
              <a:t>ş</a:t>
            </a:r>
            <a:r>
              <a:rPr lang="en-US" dirty="0" smtClean="0"/>
              <a:t>ma </a:t>
            </a:r>
            <a:r>
              <a:rPr lang="en-US" dirty="0" err="1" smtClean="0"/>
              <a:t>yöntemi</a:t>
            </a:r>
            <a:r>
              <a:rPr lang="en-US" dirty="0" smtClean="0"/>
              <a:t> </a:t>
            </a:r>
            <a:r>
              <a:rPr lang="en-US" dirty="0" err="1" smtClean="0"/>
              <a:t>katılımcıların</a:t>
            </a:r>
            <a:r>
              <a:rPr lang="en-US" dirty="0" smtClean="0"/>
              <a:t> </a:t>
            </a:r>
            <a:r>
              <a:rPr lang="en-US" dirty="0" err="1" smtClean="0"/>
              <a:t>konu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deneyim</a:t>
            </a:r>
            <a:r>
              <a:rPr lang="en-US" dirty="0" smtClean="0"/>
              <a:t> </a:t>
            </a:r>
            <a:r>
              <a:rPr lang="en-US" dirty="0" err="1" smtClean="0"/>
              <a:t>kazanmalarını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</a:t>
            </a: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4096" y="2701636"/>
            <a:ext cx="3911596" cy="242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54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3457"/>
          </a:xfrm>
        </p:spPr>
        <p:txBody>
          <a:bodyPr/>
          <a:lstStyle/>
          <a:p>
            <a:r>
              <a:rPr lang="tr-TR" b="1" dirty="0" smtClean="0">
                <a:latin typeface="+mn-lt"/>
              </a:rPr>
              <a:t>Tartışmada </a:t>
            </a:r>
            <a:r>
              <a:rPr lang="tr-TR" b="1" dirty="0">
                <a:latin typeface="+mn-lt"/>
              </a:rPr>
              <a:t>d</a:t>
            </a:r>
            <a:r>
              <a:rPr lang="en-US" b="1" dirty="0" err="1" smtClean="0">
                <a:latin typeface="+mn-lt"/>
              </a:rPr>
              <a:t>ikkat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edilmesi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gerekenler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İyi</a:t>
            </a:r>
            <a:r>
              <a:rPr lang="en-US" sz="4000" dirty="0" smtClean="0"/>
              <a:t> </a:t>
            </a:r>
            <a:r>
              <a:rPr lang="en-US" sz="4000" dirty="0" err="1" smtClean="0"/>
              <a:t>kontrol</a:t>
            </a:r>
            <a:r>
              <a:rPr lang="en-US" sz="4000" dirty="0" smtClean="0"/>
              <a:t> </a:t>
            </a:r>
            <a:r>
              <a:rPr lang="en-US" sz="4000" dirty="0" err="1" smtClean="0"/>
              <a:t>edilmeli</a:t>
            </a:r>
            <a:endParaRPr lang="tr-TR" sz="4000" dirty="0"/>
          </a:p>
          <a:p>
            <a:r>
              <a:rPr lang="en-US" sz="4000" dirty="0" err="1" smtClean="0"/>
              <a:t>İyi</a:t>
            </a:r>
            <a:r>
              <a:rPr lang="en-US" sz="4000" dirty="0" smtClean="0"/>
              <a:t> </a:t>
            </a:r>
            <a:r>
              <a:rPr lang="en-US" sz="4000" dirty="0" err="1" smtClean="0"/>
              <a:t>bir</a:t>
            </a:r>
            <a:r>
              <a:rPr lang="en-US" sz="4000" dirty="0" smtClean="0"/>
              <a:t> </a:t>
            </a:r>
            <a:r>
              <a:rPr lang="en-US" sz="4000" dirty="0" err="1" smtClean="0"/>
              <a:t>planlama</a:t>
            </a:r>
            <a:r>
              <a:rPr lang="en-US" sz="4000" dirty="0" smtClean="0"/>
              <a:t> </a:t>
            </a:r>
            <a:r>
              <a:rPr lang="en-US" sz="4000" dirty="0" err="1" smtClean="0"/>
              <a:t>yapılmalı</a:t>
            </a:r>
            <a:endParaRPr lang="tr-TR" sz="4000" dirty="0"/>
          </a:p>
          <a:p>
            <a:r>
              <a:rPr lang="en-US" sz="4000" dirty="0" err="1" smtClean="0"/>
              <a:t>Herkes</a:t>
            </a:r>
            <a:r>
              <a:rPr lang="en-US" sz="4000" dirty="0" smtClean="0"/>
              <a:t> </a:t>
            </a:r>
            <a:r>
              <a:rPr lang="en-US" sz="4000" dirty="0" err="1" smtClean="0"/>
              <a:t>tartışmaya</a:t>
            </a:r>
            <a:r>
              <a:rPr lang="en-US" sz="4000" dirty="0" smtClean="0"/>
              <a:t> </a:t>
            </a:r>
            <a:r>
              <a:rPr lang="en-US" sz="4000" dirty="0" err="1" smtClean="0"/>
              <a:t>eşit</a:t>
            </a:r>
            <a:r>
              <a:rPr lang="en-US" sz="4000" dirty="0" smtClean="0"/>
              <a:t> </a:t>
            </a:r>
            <a:r>
              <a:rPr lang="en-US" sz="4000" dirty="0" err="1" smtClean="0"/>
              <a:t>şekilde</a:t>
            </a:r>
            <a:r>
              <a:rPr lang="en-US" sz="4000" dirty="0" smtClean="0"/>
              <a:t> </a:t>
            </a:r>
            <a:r>
              <a:rPr lang="en-US" sz="4000" dirty="0" err="1" smtClean="0"/>
              <a:t>katılmalı</a:t>
            </a:r>
            <a:endParaRPr lang="tr-TR" sz="4000" dirty="0"/>
          </a:p>
          <a:p>
            <a:r>
              <a:rPr lang="en-US" sz="4000" dirty="0" err="1" smtClean="0"/>
              <a:t>Kalabalık</a:t>
            </a:r>
            <a:r>
              <a:rPr lang="en-US" sz="4000" dirty="0" smtClean="0"/>
              <a:t> </a:t>
            </a:r>
            <a:r>
              <a:rPr lang="en-US" sz="4000" dirty="0" err="1" smtClean="0"/>
              <a:t>gruplarda</a:t>
            </a:r>
            <a:r>
              <a:rPr lang="en-US" sz="4000" dirty="0" smtClean="0"/>
              <a:t> </a:t>
            </a:r>
            <a:r>
              <a:rPr lang="en-US" sz="4000" dirty="0" err="1" smtClean="0"/>
              <a:t>uygulanması</a:t>
            </a:r>
            <a:r>
              <a:rPr lang="en-US" sz="4000" dirty="0" smtClean="0"/>
              <a:t> </a:t>
            </a:r>
            <a:r>
              <a:rPr lang="en-US" sz="4000" dirty="0" err="1" smtClean="0"/>
              <a:t>zordur</a:t>
            </a:r>
            <a:endParaRPr lang="tr-TR" sz="4000" dirty="0"/>
          </a:p>
          <a:p>
            <a:r>
              <a:rPr lang="en-US" sz="4000" dirty="0" err="1" smtClean="0"/>
              <a:t>Uzun</a:t>
            </a:r>
            <a:r>
              <a:rPr lang="en-US" sz="4000" dirty="0" smtClean="0"/>
              <a:t> </a:t>
            </a:r>
            <a:r>
              <a:rPr lang="en-US" sz="4000" dirty="0" err="1" smtClean="0"/>
              <a:t>süre</a:t>
            </a:r>
            <a:r>
              <a:rPr lang="en-US" sz="4000" dirty="0" smtClean="0"/>
              <a:t> </a:t>
            </a:r>
            <a:r>
              <a:rPr lang="en-US" sz="4000" dirty="0" err="1" smtClean="0"/>
              <a:t>gerektirir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6369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8672"/>
          </a:xfrm>
        </p:spPr>
        <p:txBody>
          <a:bodyPr>
            <a:normAutofit/>
          </a:bodyPr>
          <a:lstStyle/>
          <a:p>
            <a:r>
              <a:rPr lang="tr-TR" sz="4800" b="1" dirty="0" smtClean="0">
                <a:latin typeface="+mn-lt"/>
              </a:rPr>
              <a:t>Eğitim Türleri</a:t>
            </a:r>
            <a:endParaRPr lang="tr-TR" sz="4800" b="1" dirty="0">
              <a:latin typeface="+mn-lt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803042" y="1416524"/>
            <a:ext cx="3606084" cy="1614899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Bireysel Eğitim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405646" y="3031423"/>
            <a:ext cx="3655453" cy="1795138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Grup Eğitimi</a:t>
            </a:r>
          </a:p>
        </p:txBody>
      </p:sp>
      <p:sp>
        <p:nvSpPr>
          <p:cNvPr id="8" name="Right Arrow 7"/>
          <p:cNvSpPr/>
          <p:nvPr/>
        </p:nvSpPr>
        <p:spPr>
          <a:xfrm>
            <a:off x="7327003" y="4723530"/>
            <a:ext cx="3704825" cy="1810296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Toplum Eğitimi</a:t>
            </a:r>
          </a:p>
        </p:txBody>
      </p:sp>
    </p:spTree>
    <p:extLst>
      <p:ext uri="{BB962C8B-B14F-4D97-AF65-F5344CB8AC3E}">
        <p14:creationId xmlns:p14="http://schemas.microsoft.com/office/powerpoint/2010/main" val="3295239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Örnek</a:t>
            </a:r>
            <a:r>
              <a:rPr lang="en-US" b="1" dirty="0" smtClean="0">
                <a:latin typeface="+mn-lt"/>
              </a:rPr>
              <a:t> Olay (</a:t>
            </a:r>
            <a:r>
              <a:rPr lang="en-US" b="1" dirty="0" err="1" smtClean="0">
                <a:latin typeface="+mn-lt"/>
              </a:rPr>
              <a:t>Vaka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İncelemesi</a:t>
            </a:r>
            <a:r>
              <a:rPr lang="en-US" b="1" dirty="0" smtClean="0">
                <a:latin typeface="+mn-lt"/>
              </a:rPr>
              <a:t>)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8097982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 err="1" smtClean="0"/>
              <a:t>Gerçek</a:t>
            </a:r>
            <a:r>
              <a:rPr lang="en-US" sz="3600" dirty="0" smtClean="0"/>
              <a:t> </a:t>
            </a:r>
            <a:r>
              <a:rPr lang="en-US" sz="3600" dirty="0" err="1" smtClean="0"/>
              <a:t>hayatta</a:t>
            </a:r>
            <a:r>
              <a:rPr lang="en-US" sz="3600" dirty="0" smtClean="0"/>
              <a:t> </a:t>
            </a:r>
            <a:r>
              <a:rPr lang="en-US" sz="3600" dirty="0" err="1" smtClean="0"/>
              <a:t>karşılaşılan</a:t>
            </a:r>
            <a:r>
              <a:rPr lang="en-US" sz="3600" dirty="0" smtClean="0"/>
              <a:t> </a:t>
            </a:r>
            <a:r>
              <a:rPr lang="en-US" sz="3600" dirty="0" err="1" smtClean="0"/>
              <a:t>problemlerin</a:t>
            </a:r>
            <a:r>
              <a:rPr lang="en-US" sz="3600" dirty="0" smtClean="0"/>
              <a:t> </a:t>
            </a:r>
            <a:r>
              <a:rPr lang="en-US" sz="3600" dirty="0" err="1" smtClean="0"/>
              <a:t>eğitim</a:t>
            </a:r>
            <a:r>
              <a:rPr lang="en-US" sz="3600" dirty="0" smtClean="0"/>
              <a:t> </a:t>
            </a:r>
            <a:r>
              <a:rPr lang="en-US" sz="3600" dirty="0" err="1" smtClean="0"/>
              <a:t>ortamında</a:t>
            </a:r>
            <a:r>
              <a:rPr lang="en-US" sz="3600" dirty="0" smtClean="0"/>
              <a:t> </a:t>
            </a:r>
            <a:r>
              <a:rPr lang="en-US" sz="3600" dirty="0" err="1" smtClean="0"/>
              <a:t>çözülmesi</a:t>
            </a:r>
            <a:r>
              <a:rPr lang="en-US" sz="3600" dirty="0" smtClean="0"/>
              <a:t> </a:t>
            </a:r>
            <a:r>
              <a:rPr lang="en-US" sz="3600" dirty="0" err="1" smtClean="0"/>
              <a:t>yoluyla</a:t>
            </a:r>
            <a:r>
              <a:rPr lang="en-US" sz="3600" dirty="0" smtClean="0"/>
              <a:t> </a:t>
            </a:r>
            <a:r>
              <a:rPr lang="en-US" sz="3600" dirty="0" err="1" smtClean="0"/>
              <a:t>öğrenmenin</a:t>
            </a:r>
            <a:r>
              <a:rPr lang="en-US" sz="3600" dirty="0" smtClean="0"/>
              <a:t> </a:t>
            </a:r>
            <a:r>
              <a:rPr lang="en-US" sz="3600" dirty="0" err="1" smtClean="0"/>
              <a:t>sağlanmasıdır</a:t>
            </a:r>
            <a:r>
              <a:rPr lang="en-US" sz="3600" dirty="0" smtClean="0"/>
              <a:t>. </a:t>
            </a:r>
            <a:endParaRPr lang="tr-TR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259" y="3795713"/>
            <a:ext cx="476250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872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5020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Gösteri</a:t>
            </a:r>
            <a:r>
              <a:rPr lang="en-US" b="1" dirty="0" smtClean="0">
                <a:latin typeface="+mn-lt"/>
              </a:rPr>
              <a:t> (</a:t>
            </a:r>
            <a:r>
              <a:rPr lang="en-US" b="1" dirty="0" err="1" smtClean="0">
                <a:latin typeface="+mn-lt"/>
              </a:rPr>
              <a:t>Demonstrasyon</a:t>
            </a:r>
            <a:r>
              <a:rPr lang="en-US" b="1" dirty="0" smtClean="0">
                <a:latin typeface="+mn-lt"/>
              </a:rPr>
              <a:t>)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Gösteri</a:t>
            </a:r>
            <a:r>
              <a:rPr lang="en-US" dirty="0" smtClean="0"/>
              <a:t>, </a:t>
            </a:r>
            <a:r>
              <a:rPr lang="en-US" dirty="0" err="1" smtClean="0"/>
              <a:t>eğitimcinin</a:t>
            </a:r>
            <a:r>
              <a:rPr lang="en-US" dirty="0" smtClean="0"/>
              <a:t> </a:t>
            </a:r>
            <a:r>
              <a:rPr lang="en-US" dirty="0" err="1" smtClean="0"/>
              <a:t>herhangi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konuyu</a:t>
            </a:r>
            <a:r>
              <a:rPr lang="en-US" dirty="0" smtClean="0"/>
              <a:t> </a:t>
            </a:r>
            <a:r>
              <a:rPr lang="en-US" dirty="0" err="1" smtClean="0"/>
              <a:t>katılımcıların</a:t>
            </a:r>
            <a:r>
              <a:rPr lang="en-US" dirty="0" smtClean="0"/>
              <a:t> </a:t>
            </a:r>
            <a:r>
              <a:rPr lang="en-US" dirty="0" err="1" smtClean="0"/>
              <a:t>önünde</a:t>
            </a:r>
            <a:r>
              <a:rPr lang="en-US" dirty="0" smtClean="0"/>
              <a:t> </a:t>
            </a:r>
            <a:r>
              <a:rPr lang="en-US" dirty="0" err="1" smtClean="0"/>
              <a:t>birtakım</a:t>
            </a:r>
            <a:r>
              <a:rPr lang="en-US" dirty="0" smtClean="0"/>
              <a:t> </a:t>
            </a:r>
            <a:r>
              <a:rPr lang="en-US" dirty="0" err="1" smtClean="0"/>
              <a:t>araç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gereçler</a:t>
            </a:r>
            <a:r>
              <a:rPr lang="en-US" dirty="0" smtClean="0"/>
              <a:t> </a:t>
            </a:r>
            <a:r>
              <a:rPr lang="en-US" dirty="0" err="1" smtClean="0"/>
              <a:t>kullanarak</a:t>
            </a:r>
            <a:r>
              <a:rPr lang="en-US" dirty="0" smtClean="0"/>
              <a:t> </a:t>
            </a:r>
            <a:r>
              <a:rPr lang="en-US" dirty="0" err="1" smtClean="0"/>
              <a:t>açıklamasıdır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Gösteri</a:t>
            </a:r>
            <a:r>
              <a:rPr lang="en-US" dirty="0" smtClean="0"/>
              <a:t> </a:t>
            </a:r>
            <a:r>
              <a:rPr lang="en-US" dirty="0" err="1" smtClean="0"/>
              <a:t>yönteminde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araç</a:t>
            </a:r>
            <a:r>
              <a:rPr lang="en-US" dirty="0" smtClean="0"/>
              <a:t> </a:t>
            </a:r>
            <a:r>
              <a:rPr lang="en-US" dirty="0" err="1" smtClean="0"/>
              <a:t>gereçler</a:t>
            </a:r>
            <a:r>
              <a:rPr lang="en-US" dirty="0" smtClean="0"/>
              <a:t>, </a:t>
            </a:r>
            <a:r>
              <a:rPr lang="en-US" dirty="0" err="1" smtClean="0"/>
              <a:t>modeller</a:t>
            </a:r>
            <a:r>
              <a:rPr lang="en-US" dirty="0" smtClean="0"/>
              <a:t>, </a:t>
            </a:r>
            <a:r>
              <a:rPr lang="en-US" dirty="0" err="1" smtClean="0"/>
              <a:t>resimler</a:t>
            </a:r>
            <a:r>
              <a:rPr lang="en-US" dirty="0" smtClean="0"/>
              <a:t>, </a:t>
            </a:r>
            <a:r>
              <a:rPr lang="en-US" dirty="0" err="1" smtClean="0"/>
              <a:t>fotoğraflar</a:t>
            </a:r>
            <a:r>
              <a:rPr lang="en-US" dirty="0" smtClean="0"/>
              <a:t>, </a:t>
            </a:r>
            <a:r>
              <a:rPr lang="en-US" dirty="0" err="1" smtClean="0"/>
              <a:t>harita</a:t>
            </a:r>
            <a:r>
              <a:rPr lang="en-US" dirty="0" smtClean="0"/>
              <a:t>, </a:t>
            </a:r>
            <a:r>
              <a:rPr lang="en-US" dirty="0" err="1" smtClean="0"/>
              <a:t>sl</a:t>
            </a:r>
            <a:r>
              <a:rPr lang="tr-TR" dirty="0" smtClean="0"/>
              <a:t>a</a:t>
            </a:r>
            <a:r>
              <a:rPr lang="en-US" dirty="0" err="1" smtClean="0"/>
              <a:t>yt</a:t>
            </a:r>
            <a:r>
              <a:rPr lang="en-US" dirty="0" smtClean="0"/>
              <a:t>, </a:t>
            </a:r>
            <a:r>
              <a:rPr lang="en-US" dirty="0" err="1" smtClean="0"/>
              <a:t>hareketli</a:t>
            </a:r>
            <a:r>
              <a:rPr lang="en-US" dirty="0" smtClean="0"/>
              <a:t> </a:t>
            </a:r>
            <a:r>
              <a:rPr lang="en-US" dirty="0" err="1" smtClean="0"/>
              <a:t>filmler</a:t>
            </a:r>
            <a:r>
              <a:rPr lang="en-US" dirty="0" smtClean="0"/>
              <a:t>, </a:t>
            </a:r>
            <a:r>
              <a:rPr lang="en-US" dirty="0" err="1" smtClean="0"/>
              <a:t>basit</a:t>
            </a:r>
            <a:r>
              <a:rPr lang="en-US" dirty="0" smtClean="0"/>
              <a:t> </a:t>
            </a:r>
            <a:r>
              <a:rPr lang="en-US" dirty="0" err="1" smtClean="0"/>
              <a:t>çizimler</a:t>
            </a:r>
            <a:r>
              <a:rPr lang="tr-TR" dirty="0" smtClean="0"/>
              <a:t> vb. </a:t>
            </a:r>
            <a:r>
              <a:rPr lang="en-US" dirty="0" err="1" smtClean="0"/>
              <a:t>kullanılır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06403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8039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Gösterip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Yaptırma</a:t>
            </a:r>
            <a:r>
              <a:rPr lang="en-US" b="1" dirty="0" smtClean="0">
                <a:latin typeface="+mn-lt"/>
              </a:rPr>
              <a:t>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345" y="1953491"/>
            <a:ext cx="11222182" cy="4223472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Bir</a:t>
            </a:r>
            <a:r>
              <a:rPr lang="en-US" sz="3600" dirty="0" smtClean="0"/>
              <a:t> </a:t>
            </a:r>
            <a:r>
              <a:rPr lang="en-US" sz="3600" dirty="0" err="1" smtClean="0"/>
              <a:t>işlemin</a:t>
            </a:r>
            <a:r>
              <a:rPr lang="en-US" sz="3600" dirty="0" smtClean="0"/>
              <a:t> </a:t>
            </a:r>
            <a:r>
              <a:rPr lang="en-US" sz="3600" dirty="0" err="1" smtClean="0"/>
              <a:t>uygulanmasını</a:t>
            </a:r>
            <a:r>
              <a:rPr lang="en-US" sz="3600" dirty="0" smtClean="0"/>
              <a:t>, </a:t>
            </a:r>
            <a:r>
              <a:rPr lang="en-US" sz="3600" dirty="0" err="1" smtClean="0"/>
              <a:t>bir</a:t>
            </a:r>
            <a:r>
              <a:rPr lang="en-US" sz="3600" dirty="0" smtClean="0"/>
              <a:t> </a:t>
            </a:r>
            <a:r>
              <a:rPr lang="en-US" sz="3600" dirty="0" err="1" smtClean="0"/>
              <a:t>araç</a:t>
            </a:r>
            <a:r>
              <a:rPr lang="en-US" sz="3600" dirty="0" smtClean="0"/>
              <a:t> </a:t>
            </a:r>
            <a:r>
              <a:rPr lang="en-US" sz="3600" dirty="0" err="1" smtClean="0"/>
              <a:t>gerecin</a:t>
            </a:r>
            <a:r>
              <a:rPr lang="en-US" sz="3600" dirty="0" smtClean="0"/>
              <a:t> </a:t>
            </a:r>
            <a:r>
              <a:rPr lang="en-US" sz="3600" dirty="0" err="1" smtClean="0"/>
              <a:t>çalıştırılmasını</a:t>
            </a:r>
            <a:r>
              <a:rPr lang="en-US" sz="3600" dirty="0" smtClean="0"/>
              <a:t> </a:t>
            </a:r>
            <a:r>
              <a:rPr lang="en-US" sz="3600" dirty="0" err="1" smtClean="0"/>
              <a:t>önce</a:t>
            </a:r>
            <a:r>
              <a:rPr lang="en-US" sz="3600" dirty="0" smtClean="0"/>
              <a:t> </a:t>
            </a:r>
            <a:r>
              <a:rPr lang="en-US" sz="3600" dirty="0" err="1" smtClean="0"/>
              <a:t>gösterip</a:t>
            </a:r>
            <a:r>
              <a:rPr lang="en-US" sz="3600" dirty="0" smtClean="0"/>
              <a:t> </a:t>
            </a:r>
            <a:r>
              <a:rPr lang="en-US" sz="3600" dirty="0" err="1" smtClean="0"/>
              <a:t>açıklama</a:t>
            </a:r>
            <a:r>
              <a:rPr lang="en-US" sz="3600" dirty="0" smtClean="0"/>
              <a:t> </a:t>
            </a:r>
            <a:r>
              <a:rPr lang="en-US" sz="3600" dirty="0" err="1" smtClean="0"/>
              <a:t>sonra</a:t>
            </a:r>
            <a:r>
              <a:rPr lang="en-US" sz="3600" dirty="0" smtClean="0"/>
              <a:t> da </a:t>
            </a:r>
            <a:r>
              <a:rPr lang="en-US" sz="3600" dirty="0" err="1" smtClean="0"/>
              <a:t>katılımcıya</a:t>
            </a:r>
            <a:r>
              <a:rPr lang="en-US" sz="3600" dirty="0" smtClean="0"/>
              <a:t> </a:t>
            </a:r>
            <a:r>
              <a:rPr lang="en-US" sz="3600" dirty="0" err="1" smtClean="0"/>
              <a:t>alıştırma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uygulama</a:t>
            </a:r>
            <a:r>
              <a:rPr lang="en-US" sz="3600" dirty="0" smtClean="0"/>
              <a:t> </a:t>
            </a:r>
            <a:r>
              <a:rPr lang="en-US" sz="3600" dirty="0" err="1" smtClean="0"/>
              <a:t>yaptırarak</a:t>
            </a:r>
            <a:r>
              <a:rPr lang="en-US" sz="3600" dirty="0" smtClean="0"/>
              <a:t> </a:t>
            </a:r>
            <a:r>
              <a:rPr lang="en-US" sz="3600" dirty="0" err="1" smtClean="0"/>
              <a:t>öğretme</a:t>
            </a:r>
            <a:r>
              <a:rPr lang="en-US" sz="3600" dirty="0" smtClean="0"/>
              <a:t> </a:t>
            </a:r>
            <a:r>
              <a:rPr lang="en-US" sz="3600" dirty="0" err="1" smtClean="0"/>
              <a:t>yoludur</a:t>
            </a:r>
            <a:r>
              <a:rPr lang="en-US" sz="3600" dirty="0" smtClean="0"/>
              <a:t>. </a:t>
            </a:r>
            <a:endParaRPr lang="tr-TR" sz="3600" dirty="0" smtClean="0"/>
          </a:p>
          <a:p>
            <a:r>
              <a:rPr lang="en-US" sz="3600" dirty="0" err="1" smtClean="0"/>
              <a:t>Gösterip</a:t>
            </a:r>
            <a:r>
              <a:rPr lang="en-US" sz="3600" dirty="0" smtClean="0"/>
              <a:t> </a:t>
            </a:r>
            <a:r>
              <a:rPr lang="en-US" sz="3600" dirty="0" err="1" smtClean="0"/>
              <a:t>yaptırma</a:t>
            </a:r>
            <a:r>
              <a:rPr lang="en-US" sz="3600" dirty="0" smtClean="0"/>
              <a:t> </a:t>
            </a:r>
            <a:r>
              <a:rPr lang="en-US" sz="3600" dirty="0" err="1" smtClean="0"/>
              <a:t>yönteminde</a:t>
            </a:r>
            <a:r>
              <a:rPr lang="en-US" sz="3600" dirty="0" smtClean="0"/>
              <a:t> </a:t>
            </a:r>
            <a:r>
              <a:rPr lang="en-US" sz="3600" dirty="0" err="1" smtClean="0"/>
              <a:t>yanlışlar</a:t>
            </a:r>
            <a:r>
              <a:rPr lang="en-US" sz="3600" dirty="0" smtClean="0"/>
              <a:t> </a:t>
            </a:r>
            <a:r>
              <a:rPr lang="en-US" sz="3600" dirty="0" err="1" smtClean="0"/>
              <a:t>hemen</a:t>
            </a:r>
            <a:r>
              <a:rPr lang="en-US" sz="3600" dirty="0" smtClean="0"/>
              <a:t> </a:t>
            </a:r>
            <a:r>
              <a:rPr lang="en-US" sz="3600" dirty="0" err="1" smtClean="0"/>
              <a:t>düzeltilmelidir</a:t>
            </a:r>
            <a:r>
              <a:rPr lang="en-US" sz="3600" dirty="0" smtClean="0"/>
              <a:t> </a:t>
            </a:r>
            <a:r>
              <a:rPr lang="en-US" sz="3600" dirty="0" err="1" smtClean="0"/>
              <a:t>çünkü</a:t>
            </a:r>
            <a:r>
              <a:rPr lang="en-US" sz="3600" dirty="0" smtClean="0"/>
              <a:t> </a:t>
            </a:r>
            <a:r>
              <a:rPr lang="en-US" sz="3600" dirty="0" err="1" smtClean="0"/>
              <a:t>yanlış</a:t>
            </a:r>
            <a:r>
              <a:rPr lang="en-US" sz="3600" dirty="0" smtClean="0"/>
              <a:t> </a:t>
            </a:r>
            <a:r>
              <a:rPr lang="en-US" sz="3600" dirty="0" err="1" smtClean="0"/>
              <a:t>kazanılmış</a:t>
            </a:r>
            <a:r>
              <a:rPr lang="en-US" sz="3600" dirty="0" smtClean="0"/>
              <a:t> </a:t>
            </a:r>
            <a:r>
              <a:rPr lang="en-US" sz="3600" dirty="0" err="1" smtClean="0"/>
              <a:t>bir</a:t>
            </a:r>
            <a:r>
              <a:rPr lang="en-US" sz="3600" dirty="0" smtClean="0"/>
              <a:t> </a:t>
            </a:r>
            <a:r>
              <a:rPr lang="en-US" sz="3600" dirty="0" err="1" smtClean="0"/>
              <a:t>becerinin</a:t>
            </a:r>
            <a:r>
              <a:rPr lang="en-US" sz="3600" dirty="0" smtClean="0"/>
              <a:t> </a:t>
            </a:r>
            <a:r>
              <a:rPr lang="en-US" sz="3600" dirty="0" err="1" smtClean="0"/>
              <a:t>sonradan</a:t>
            </a:r>
            <a:r>
              <a:rPr lang="en-US" sz="3600" dirty="0" smtClean="0"/>
              <a:t> </a:t>
            </a:r>
            <a:r>
              <a:rPr lang="en-US" sz="3600" dirty="0" err="1" smtClean="0"/>
              <a:t>düzeltilmesi</a:t>
            </a:r>
            <a:r>
              <a:rPr lang="en-US" sz="3600" dirty="0" smtClean="0"/>
              <a:t> </a:t>
            </a:r>
            <a:r>
              <a:rPr lang="en-US" sz="3600" dirty="0" err="1" smtClean="0"/>
              <a:t>çok</a:t>
            </a:r>
            <a:r>
              <a:rPr lang="en-US" sz="3600" dirty="0" smtClean="0"/>
              <a:t> </a:t>
            </a:r>
            <a:r>
              <a:rPr lang="en-US" sz="3600" dirty="0" err="1" smtClean="0"/>
              <a:t>zor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zaman</a:t>
            </a:r>
            <a:r>
              <a:rPr lang="en-US" sz="3600" dirty="0" smtClean="0"/>
              <a:t> </a:t>
            </a:r>
            <a:r>
              <a:rPr lang="en-US" sz="3600" dirty="0" err="1" smtClean="0"/>
              <a:t>alıcıdır</a:t>
            </a:r>
            <a:r>
              <a:rPr lang="en-US" sz="3600" dirty="0" smtClean="0"/>
              <a:t>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5881034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Problem </a:t>
            </a:r>
            <a:r>
              <a:rPr lang="en-US" b="1" dirty="0" err="1" smtClean="0">
                <a:latin typeface="+mn-lt"/>
              </a:rPr>
              <a:t>Çözme</a:t>
            </a:r>
            <a:r>
              <a:rPr lang="en-US" b="1" dirty="0" smtClean="0">
                <a:latin typeface="+mn-lt"/>
              </a:rPr>
              <a:t>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7745"/>
            <a:ext cx="10515600" cy="4819218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Kişilerin</a:t>
            </a:r>
            <a:r>
              <a:rPr lang="en-US" sz="3600" dirty="0" smtClean="0"/>
              <a:t> </a:t>
            </a:r>
            <a:r>
              <a:rPr lang="en-US" sz="3600" dirty="0" err="1" smtClean="0"/>
              <a:t>karar</a:t>
            </a:r>
            <a:r>
              <a:rPr lang="en-US" sz="3600" dirty="0" smtClean="0"/>
              <a:t> </a:t>
            </a:r>
            <a:r>
              <a:rPr lang="en-US" sz="3600" dirty="0" err="1" smtClean="0"/>
              <a:t>verme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çözüm</a:t>
            </a:r>
            <a:r>
              <a:rPr lang="en-US" sz="3600" dirty="0" smtClean="0"/>
              <a:t> </a:t>
            </a:r>
            <a:r>
              <a:rPr lang="en-US" sz="3600" dirty="0" err="1" smtClean="0"/>
              <a:t>üretme</a:t>
            </a:r>
            <a:r>
              <a:rPr lang="en-US" sz="3600" dirty="0" smtClean="0"/>
              <a:t> </a:t>
            </a:r>
            <a:r>
              <a:rPr lang="en-US" sz="3600" dirty="0" err="1" smtClean="0"/>
              <a:t>yeteneklerini</a:t>
            </a:r>
            <a:r>
              <a:rPr lang="en-US" sz="3600" dirty="0" smtClean="0"/>
              <a:t> </a:t>
            </a:r>
            <a:r>
              <a:rPr lang="en-US" sz="3600" dirty="0" err="1" smtClean="0"/>
              <a:t>geliştirmek</a:t>
            </a:r>
            <a:r>
              <a:rPr lang="en-US" sz="3600" dirty="0" smtClean="0"/>
              <a:t> </a:t>
            </a:r>
            <a:r>
              <a:rPr lang="en-US" sz="3600" dirty="0" err="1" smtClean="0"/>
              <a:t>için</a:t>
            </a:r>
            <a:r>
              <a:rPr lang="en-US" sz="3600" dirty="0" smtClean="0"/>
              <a:t> </a:t>
            </a:r>
            <a:r>
              <a:rPr lang="en-US" sz="3600" dirty="0" err="1" smtClean="0"/>
              <a:t>kullanılan</a:t>
            </a:r>
            <a:r>
              <a:rPr lang="en-US" sz="3600" dirty="0" smtClean="0"/>
              <a:t> </a:t>
            </a:r>
            <a:r>
              <a:rPr lang="en-US" sz="3600" dirty="0" err="1" smtClean="0"/>
              <a:t>bir</a:t>
            </a:r>
            <a:r>
              <a:rPr lang="en-US" sz="3600" dirty="0" smtClean="0"/>
              <a:t> </a:t>
            </a:r>
            <a:r>
              <a:rPr lang="en-US" sz="3600" dirty="0" err="1" smtClean="0"/>
              <a:t>yöntemdir</a:t>
            </a:r>
            <a:r>
              <a:rPr lang="en-US" sz="3600" dirty="0" smtClean="0"/>
              <a:t>. </a:t>
            </a:r>
            <a:endParaRPr lang="tr-TR" sz="3600" dirty="0" smtClean="0"/>
          </a:p>
          <a:p>
            <a:r>
              <a:rPr lang="en-US" sz="3600" dirty="0" err="1" smtClean="0"/>
              <a:t>Amacı</a:t>
            </a:r>
            <a:r>
              <a:rPr lang="en-US" sz="3600" dirty="0" smtClean="0"/>
              <a:t> </a:t>
            </a:r>
            <a:r>
              <a:rPr lang="en-US" sz="3600" dirty="0" err="1" smtClean="0"/>
              <a:t>karar</a:t>
            </a:r>
            <a:r>
              <a:rPr lang="en-US" sz="3600" dirty="0" smtClean="0"/>
              <a:t> </a:t>
            </a:r>
            <a:r>
              <a:rPr lang="en-US" sz="3600" dirty="0" err="1" smtClean="0"/>
              <a:t>verme</a:t>
            </a:r>
            <a:r>
              <a:rPr lang="en-US" sz="3600" dirty="0" smtClean="0"/>
              <a:t> </a:t>
            </a:r>
            <a:r>
              <a:rPr lang="en-US" sz="3600" dirty="0" err="1" smtClean="0"/>
              <a:t>yeteneğini</a:t>
            </a:r>
            <a:r>
              <a:rPr lang="en-US" sz="3600" dirty="0" smtClean="0"/>
              <a:t> </a:t>
            </a:r>
            <a:r>
              <a:rPr lang="en-US" sz="3600" dirty="0" err="1" smtClean="0"/>
              <a:t>geliştirmek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hayat</a:t>
            </a:r>
            <a:r>
              <a:rPr lang="en-US" sz="3600" dirty="0" smtClean="0"/>
              <a:t> </a:t>
            </a:r>
            <a:r>
              <a:rPr lang="en-US" sz="3600" dirty="0" err="1" smtClean="0"/>
              <a:t>boyu</a:t>
            </a:r>
            <a:r>
              <a:rPr lang="en-US" sz="3600" dirty="0" smtClean="0"/>
              <a:t> </a:t>
            </a:r>
            <a:r>
              <a:rPr lang="en-US" sz="3600" dirty="0" err="1" smtClean="0"/>
              <a:t>kullanılabilecek</a:t>
            </a:r>
            <a:r>
              <a:rPr lang="en-US" sz="3600" dirty="0" smtClean="0"/>
              <a:t> "problem </a:t>
            </a:r>
            <a:r>
              <a:rPr lang="en-US" sz="3600" dirty="0" err="1" smtClean="0"/>
              <a:t>çözme</a:t>
            </a:r>
            <a:r>
              <a:rPr lang="en-US" sz="3600" dirty="0" smtClean="0"/>
              <a:t> </a:t>
            </a:r>
            <a:r>
              <a:rPr lang="en-US" sz="3600" dirty="0" err="1" smtClean="0"/>
              <a:t>yeteneğini</a:t>
            </a:r>
            <a:r>
              <a:rPr lang="en-US" sz="3600" dirty="0" smtClean="0"/>
              <a:t>" </a:t>
            </a:r>
            <a:r>
              <a:rPr lang="en-US" sz="3600" dirty="0" err="1" smtClean="0"/>
              <a:t>kazandırmaktır</a:t>
            </a:r>
            <a:r>
              <a:rPr lang="en-US" sz="3600" dirty="0" smtClean="0"/>
              <a:t>.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39010438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2620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Yöntem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seçme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Eğitilecek</a:t>
            </a:r>
            <a:r>
              <a:rPr lang="en-US" sz="3600" dirty="0" smtClean="0"/>
              <a:t> </a:t>
            </a:r>
            <a:r>
              <a:rPr lang="en-US" sz="3600" dirty="0" err="1" smtClean="0"/>
              <a:t>grubun</a:t>
            </a:r>
            <a:r>
              <a:rPr lang="en-US" sz="3600" dirty="0" smtClean="0"/>
              <a:t> </a:t>
            </a:r>
            <a:r>
              <a:rPr lang="en-US" sz="3600" dirty="0" err="1" smtClean="0"/>
              <a:t>büyüklüğü</a:t>
            </a:r>
            <a:endParaRPr lang="tr-TR" sz="3600" dirty="0"/>
          </a:p>
          <a:p>
            <a:r>
              <a:rPr lang="en-US" sz="3600" dirty="0" err="1" smtClean="0"/>
              <a:t>Eğitimcinin</a:t>
            </a:r>
            <a:r>
              <a:rPr lang="en-US" sz="3600" dirty="0" smtClean="0"/>
              <a:t> </a:t>
            </a:r>
            <a:r>
              <a:rPr lang="en-US" sz="3600" dirty="0" err="1" smtClean="0"/>
              <a:t>yönteme</a:t>
            </a:r>
            <a:r>
              <a:rPr lang="en-US" sz="3600" dirty="0" smtClean="0"/>
              <a:t> </a:t>
            </a:r>
            <a:r>
              <a:rPr lang="en-US" sz="3600" dirty="0" err="1" smtClean="0"/>
              <a:t>yatkınlığı</a:t>
            </a:r>
            <a:endParaRPr lang="tr-TR" sz="3600" dirty="0"/>
          </a:p>
          <a:p>
            <a:r>
              <a:rPr lang="en-US" sz="3600" dirty="0" err="1" smtClean="0"/>
              <a:t>Zaman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fiziksel</a:t>
            </a:r>
            <a:r>
              <a:rPr lang="en-US" sz="3600" dirty="0" smtClean="0"/>
              <a:t> </a:t>
            </a:r>
            <a:r>
              <a:rPr lang="en-US" sz="3600" dirty="0" err="1" smtClean="0"/>
              <a:t>olanaklar</a:t>
            </a:r>
            <a:r>
              <a:rPr lang="en-US" sz="3600" dirty="0" smtClean="0"/>
              <a:t> (</a:t>
            </a:r>
            <a:r>
              <a:rPr lang="en-US" sz="3600" dirty="0" err="1" smtClean="0"/>
              <a:t>grup</a:t>
            </a:r>
            <a:r>
              <a:rPr lang="en-US" sz="3600" dirty="0" smtClean="0"/>
              <a:t> </a:t>
            </a:r>
            <a:r>
              <a:rPr lang="en-US" sz="3600" dirty="0" err="1" smtClean="0"/>
              <a:t>tartışması</a:t>
            </a:r>
            <a:r>
              <a:rPr lang="en-US" sz="3600" dirty="0" smtClean="0"/>
              <a:t>/</a:t>
            </a:r>
            <a:r>
              <a:rPr lang="en-US" sz="3600" dirty="0" err="1" smtClean="0"/>
              <a:t>zaman</a:t>
            </a:r>
            <a:r>
              <a:rPr lang="en-US" sz="3600" dirty="0" smtClean="0"/>
              <a:t>)</a:t>
            </a:r>
            <a:endParaRPr lang="tr-TR" sz="3600" dirty="0" smtClean="0"/>
          </a:p>
          <a:p>
            <a:r>
              <a:rPr lang="en-US" sz="3600" dirty="0" err="1" smtClean="0"/>
              <a:t>Maliyet</a:t>
            </a:r>
            <a:r>
              <a:rPr lang="en-US" sz="3600" dirty="0" smtClean="0"/>
              <a:t> (</a:t>
            </a:r>
            <a:r>
              <a:rPr lang="en-US" sz="3600" dirty="0" err="1" smtClean="0"/>
              <a:t>uygulamalı</a:t>
            </a:r>
            <a:r>
              <a:rPr lang="en-US" sz="3600" dirty="0" smtClean="0"/>
              <a:t> </a:t>
            </a:r>
            <a:r>
              <a:rPr lang="en-US" sz="3600" dirty="0" err="1" smtClean="0"/>
              <a:t>eğitim</a:t>
            </a:r>
            <a:r>
              <a:rPr lang="en-US" sz="3600" dirty="0" smtClean="0"/>
              <a:t>)</a:t>
            </a:r>
            <a:endParaRPr lang="tr-TR" sz="3600" dirty="0" smtClean="0"/>
          </a:p>
          <a:p>
            <a:r>
              <a:rPr lang="en-US" sz="3600" dirty="0" err="1" smtClean="0"/>
              <a:t>Eğitim</a:t>
            </a:r>
            <a:r>
              <a:rPr lang="en-US" sz="3600" dirty="0" smtClean="0"/>
              <a:t> </a:t>
            </a:r>
            <a:r>
              <a:rPr lang="en-US" sz="3600" dirty="0" err="1" smtClean="0"/>
              <a:t>konusunun</a:t>
            </a:r>
            <a:r>
              <a:rPr lang="en-US" sz="3600" dirty="0" smtClean="0"/>
              <a:t> </a:t>
            </a:r>
            <a:r>
              <a:rPr lang="en-US" sz="3600" dirty="0" err="1" smtClean="0"/>
              <a:t>özelliği</a:t>
            </a:r>
            <a:r>
              <a:rPr lang="en-US" sz="3600" dirty="0" smtClean="0"/>
              <a:t> (</a:t>
            </a:r>
            <a:r>
              <a:rPr lang="en-US" sz="3600" dirty="0" err="1" smtClean="0"/>
              <a:t>uygulamalı</a:t>
            </a:r>
            <a:r>
              <a:rPr lang="en-US" sz="3600" dirty="0" smtClean="0"/>
              <a:t>)</a:t>
            </a:r>
            <a:endParaRPr lang="tr-TR" sz="3600" dirty="0" smtClean="0"/>
          </a:p>
          <a:p>
            <a:r>
              <a:rPr lang="en-US" sz="3600" dirty="0" err="1" smtClean="0"/>
              <a:t>Katılımcıların</a:t>
            </a:r>
            <a:r>
              <a:rPr lang="en-US" sz="3600" dirty="0" smtClean="0"/>
              <a:t> </a:t>
            </a:r>
            <a:r>
              <a:rPr lang="en-US" sz="3600" dirty="0" err="1" smtClean="0"/>
              <a:t>hazır</a:t>
            </a:r>
            <a:r>
              <a:rPr lang="en-US" sz="3600" dirty="0" smtClean="0"/>
              <a:t> </a:t>
            </a:r>
            <a:r>
              <a:rPr lang="en-US" sz="3600" dirty="0" err="1" smtClean="0"/>
              <a:t>bulunuşluk</a:t>
            </a:r>
            <a:r>
              <a:rPr lang="en-US" sz="3600" dirty="0" smtClean="0"/>
              <a:t> </a:t>
            </a:r>
            <a:r>
              <a:rPr lang="en-US" sz="3600" dirty="0" err="1" smtClean="0"/>
              <a:t>düzeyleri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618742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/>
          <a:lstStyle/>
          <a:p>
            <a:r>
              <a:rPr lang="tr-TR" b="1" dirty="0" smtClean="0">
                <a:latin typeface="+mn-lt"/>
              </a:rPr>
              <a:t>Sağlık eğitimi </a:t>
            </a:r>
            <a:r>
              <a:rPr lang="en-US" b="1" dirty="0" err="1" smtClean="0">
                <a:latin typeface="+mn-lt"/>
              </a:rPr>
              <a:t>Yöntem</a:t>
            </a:r>
            <a:r>
              <a:rPr lang="tr-TR" b="1" dirty="0" smtClean="0">
                <a:latin typeface="+mn-lt"/>
              </a:rPr>
              <a:t>i</a:t>
            </a:r>
            <a:r>
              <a:rPr lang="en-US" b="1" dirty="0" smtClean="0">
                <a:latin typeface="+mn-lt"/>
              </a:rPr>
              <a:t>:</a:t>
            </a:r>
            <a:endParaRPr lang="tr-TR" b="1" dirty="0">
              <a:latin typeface="+mn-lt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008418" y="3699164"/>
            <a:ext cx="6345382" cy="242454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 smtClean="0">
                <a:solidFill>
                  <a:schemeClr val="tx1"/>
                </a:solidFill>
              </a:rPr>
              <a:t>H</a:t>
            </a:r>
            <a:r>
              <a:rPr lang="en-US" sz="4000" b="1" dirty="0" err="1" smtClean="0">
                <a:solidFill>
                  <a:schemeClr val="tx1"/>
                </a:solidFill>
              </a:rPr>
              <a:t>edefe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ulaşmak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için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önceden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belirlenmiş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ya</a:t>
            </a:r>
            <a:r>
              <a:rPr lang="en-US" sz="4000" b="1" dirty="0" smtClean="0">
                <a:solidFill>
                  <a:schemeClr val="tx1"/>
                </a:solidFill>
              </a:rPr>
              <a:t> da </a:t>
            </a:r>
            <a:r>
              <a:rPr lang="en-US" sz="4000" b="1" dirty="0" err="1" smtClean="0">
                <a:solidFill>
                  <a:schemeClr val="tx1"/>
                </a:solidFill>
              </a:rPr>
              <a:t>izlenecek</a:t>
            </a:r>
            <a:r>
              <a:rPr lang="en-US" sz="4000" b="1" dirty="0" smtClean="0">
                <a:solidFill>
                  <a:schemeClr val="tx1"/>
                </a:solidFill>
              </a:rPr>
              <a:t> en </a:t>
            </a:r>
            <a:r>
              <a:rPr lang="en-US" sz="4000" b="1" dirty="0" err="1" smtClean="0">
                <a:solidFill>
                  <a:schemeClr val="tx1"/>
                </a:solidFill>
              </a:rPr>
              <a:t>kısa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yoldur</a:t>
            </a:r>
            <a:endParaRPr lang="tr-TR" sz="4000" b="1" dirty="0">
              <a:solidFill>
                <a:schemeClr val="tx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6019662" y="1942268"/>
            <a:ext cx="484632" cy="978408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855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427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+mn-lt"/>
              </a:rPr>
              <a:t/>
            </a:r>
            <a:br>
              <a:rPr lang="tr-TR" b="1" dirty="0" smtClean="0">
                <a:latin typeface="+mn-lt"/>
              </a:rPr>
            </a:br>
            <a:r>
              <a:rPr lang="tr-TR" sz="5300" b="1" dirty="0" smtClean="0">
                <a:latin typeface="+mn-lt"/>
              </a:rPr>
              <a:t>Bireysel Eğitim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Ev </a:t>
            </a:r>
            <a:r>
              <a:rPr lang="en-US" dirty="0" err="1" smtClean="0"/>
              <a:t>ziyaretinde</a:t>
            </a:r>
            <a:r>
              <a:rPr lang="en-US" dirty="0" smtClean="0"/>
              <a:t> </a:t>
            </a:r>
            <a:r>
              <a:rPr lang="en-US" dirty="0" err="1" smtClean="0"/>
              <a:t>aşılarla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tr-TR" dirty="0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A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planlaması</a:t>
            </a:r>
            <a:r>
              <a:rPr lang="en-US" dirty="0" smtClean="0"/>
              <a:t> </a:t>
            </a:r>
            <a:r>
              <a:rPr lang="en-US" dirty="0" err="1" smtClean="0"/>
              <a:t>polikliniğine</a:t>
            </a:r>
            <a:r>
              <a:rPr lang="en-US" dirty="0" smtClean="0"/>
              <a:t> </a:t>
            </a:r>
            <a:r>
              <a:rPr lang="en-US" dirty="0" err="1" smtClean="0"/>
              <a:t>başvuran</a:t>
            </a:r>
            <a:r>
              <a:rPr lang="en-US" dirty="0" smtClean="0"/>
              <a:t> </a:t>
            </a:r>
            <a:r>
              <a:rPr lang="tr-TR" dirty="0" smtClean="0"/>
              <a:t>birey ile</a:t>
            </a:r>
            <a:r>
              <a:rPr lang="en-US" dirty="0" smtClean="0"/>
              <a:t>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planlaması</a:t>
            </a:r>
            <a:r>
              <a:rPr lang="en-US" dirty="0" smtClean="0"/>
              <a:t> </a:t>
            </a:r>
            <a:r>
              <a:rPr lang="en-US" dirty="0" err="1" smtClean="0"/>
              <a:t>yöntemleriyle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y</a:t>
            </a:r>
            <a:r>
              <a:rPr lang="tr-TR" dirty="0" smtClean="0"/>
              <a:t>apılan </a:t>
            </a:r>
            <a:r>
              <a:rPr lang="en-US" dirty="0" err="1" smtClean="0"/>
              <a:t>eğitim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Emzirme eğitimi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Kişisel hijyen eğitimi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Bebek bakımı ile ilgili eğitimler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...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6187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Bireysel Eğitimin Özellikleri</a:t>
            </a:r>
            <a:endParaRPr lang="tr-TR" b="1" dirty="0">
              <a:latin typeface="+mn-lt"/>
            </a:endParaRPr>
          </a:p>
        </p:txBody>
      </p:sp>
      <p:sp>
        <p:nvSpPr>
          <p:cNvPr id="4" name="Oval 3"/>
          <p:cNvSpPr/>
          <p:nvPr/>
        </p:nvSpPr>
        <p:spPr>
          <a:xfrm>
            <a:off x="3103808" y="1754376"/>
            <a:ext cx="3103809" cy="124925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solidFill>
                  <a:schemeClr val="tx1"/>
                </a:solidFill>
              </a:rPr>
              <a:t>Zaman alır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92429" y="3293435"/>
            <a:ext cx="3117760" cy="152540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solidFill>
                  <a:schemeClr val="tx1"/>
                </a:solidFill>
              </a:rPr>
              <a:t>Maliyeti yüksektir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260501" y="4882532"/>
            <a:ext cx="3204694" cy="140165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solidFill>
                  <a:schemeClr val="tx1"/>
                </a:solidFill>
              </a:rPr>
              <a:t>Etkilidir</a:t>
            </a:r>
            <a:endParaRPr lang="tr-TR" sz="3200" b="1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276" y="2099256"/>
            <a:ext cx="4526377" cy="365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630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Bireysel</a:t>
            </a:r>
            <a:r>
              <a:rPr lang="en-US" b="1" dirty="0" smtClean="0">
                <a:latin typeface="+mn-lt"/>
              </a:rPr>
              <a:t> </a:t>
            </a:r>
            <a:r>
              <a:rPr lang="tr-TR" b="1" dirty="0" err="1">
                <a:latin typeface="+mn-lt"/>
              </a:rPr>
              <a:t>E</a:t>
            </a:r>
            <a:r>
              <a:rPr lang="en-US" b="1" dirty="0" err="1" smtClean="0">
                <a:latin typeface="+mn-lt"/>
              </a:rPr>
              <a:t>ğitim</a:t>
            </a:r>
            <a:r>
              <a:rPr lang="en-US" b="1" dirty="0" smtClean="0">
                <a:latin typeface="+mn-lt"/>
              </a:rPr>
              <a:t> </a:t>
            </a:r>
            <a:r>
              <a:rPr lang="tr-TR" b="1" dirty="0" err="1">
                <a:latin typeface="+mn-lt"/>
              </a:rPr>
              <a:t>Y</a:t>
            </a:r>
            <a:r>
              <a:rPr lang="en-US" b="1" dirty="0" err="1" smtClean="0">
                <a:latin typeface="+mn-lt"/>
              </a:rPr>
              <a:t>öntemleri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Anlatım</a:t>
            </a:r>
            <a:endParaRPr lang="tr-TR" sz="4400" dirty="0" smtClean="0"/>
          </a:p>
          <a:p>
            <a:r>
              <a:rPr lang="tr-TR" sz="4400" dirty="0"/>
              <a:t>D</a:t>
            </a:r>
            <a:r>
              <a:rPr lang="en-US" sz="4400" dirty="0" err="1" smtClean="0"/>
              <a:t>emonstrasyon</a:t>
            </a:r>
            <a:r>
              <a:rPr lang="en-US" sz="4400" dirty="0" smtClean="0"/>
              <a:t> (</a:t>
            </a:r>
            <a:r>
              <a:rPr lang="en-US" sz="4400" dirty="0" err="1" smtClean="0"/>
              <a:t>gösteri</a:t>
            </a:r>
            <a:r>
              <a:rPr lang="en-US" sz="4400" dirty="0" smtClean="0"/>
              <a:t>)</a:t>
            </a:r>
            <a:endParaRPr lang="tr-TR" sz="4400" dirty="0" smtClean="0"/>
          </a:p>
          <a:p>
            <a:r>
              <a:rPr lang="tr-TR" sz="4400" dirty="0"/>
              <a:t>S</a:t>
            </a:r>
            <a:r>
              <a:rPr lang="en-US" sz="4400" dirty="0" err="1" smtClean="0"/>
              <a:t>oru-cevap</a:t>
            </a:r>
            <a:endParaRPr lang="tr-TR" sz="4400" dirty="0" smtClean="0"/>
          </a:p>
          <a:p>
            <a:r>
              <a:rPr lang="tr-TR" sz="4400" dirty="0"/>
              <a:t>G</a:t>
            </a:r>
            <a:r>
              <a:rPr lang="en-US" sz="4400" dirty="0" err="1" smtClean="0"/>
              <a:t>österip</a:t>
            </a:r>
            <a:r>
              <a:rPr lang="en-US" sz="4400" dirty="0" smtClean="0"/>
              <a:t> </a:t>
            </a:r>
            <a:r>
              <a:rPr lang="en-US" sz="4400" dirty="0" err="1" smtClean="0"/>
              <a:t>yaptırma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564602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7157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Grup</a:t>
            </a:r>
            <a:r>
              <a:rPr lang="en-US" b="1" dirty="0" smtClean="0">
                <a:latin typeface="+mn-lt"/>
              </a:rPr>
              <a:t> </a:t>
            </a:r>
            <a:r>
              <a:rPr lang="tr-TR" b="1" dirty="0" err="1">
                <a:latin typeface="+mn-lt"/>
              </a:rPr>
              <a:t>E</a:t>
            </a:r>
            <a:r>
              <a:rPr lang="en-US" b="1" dirty="0" err="1" smtClean="0">
                <a:latin typeface="+mn-lt"/>
              </a:rPr>
              <a:t>ğitimi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008808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sayıda</a:t>
            </a:r>
            <a:r>
              <a:rPr lang="en-US" dirty="0" smtClean="0"/>
              <a:t> </a:t>
            </a:r>
            <a:r>
              <a:rPr lang="en-US" dirty="0" err="1" smtClean="0"/>
              <a:t>kişilerin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gelerek</a:t>
            </a:r>
            <a:r>
              <a:rPr lang="en-US" dirty="0" smtClean="0"/>
              <a:t> </a:t>
            </a:r>
            <a:r>
              <a:rPr lang="en-US" dirty="0" err="1" smtClean="0"/>
              <a:t>oluşturdukları</a:t>
            </a:r>
            <a:r>
              <a:rPr lang="en-US" dirty="0" smtClean="0"/>
              <a:t> </a:t>
            </a:r>
            <a:r>
              <a:rPr lang="en-US" dirty="0" err="1" smtClean="0"/>
              <a:t>gruplara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eğitimdir</a:t>
            </a:r>
            <a:r>
              <a:rPr lang="en-US" dirty="0" smtClean="0"/>
              <a:t>.</a:t>
            </a: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0889" y="3593206"/>
            <a:ext cx="5626645" cy="2903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203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346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Grup</a:t>
            </a:r>
            <a:r>
              <a:rPr lang="en-US" b="1" dirty="0" smtClean="0">
                <a:latin typeface="+mn-lt"/>
              </a:rPr>
              <a:t> </a:t>
            </a:r>
            <a:r>
              <a:rPr lang="tr-TR" b="1" dirty="0">
                <a:latin typeface="+mn-lt"/>
              </a:rPr>
              <a:t>E</a:t>
            </a:r>
            <a:r>
              <a:rPr lang="en-US" b="1" dirty="0" err="1" smtClean="0">
                <a:latin typeface="+mn-lt"/>
              </a:rPr>
              <a:t>ğitimi</a:t>
            </a:r>
            <a:r>
              <a:rPr lang="tr-TR" b="1" dirty="0" smtClean="0">
                <a:latin typeface="+mn-lt"/>
              </a:rPr>
              <a:t>nin Özellikleri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8048"/>
            <a:ext cx="10515600" cy="5064572"/>
          </a:xfrm>
        </p:spPr>
        <p:txBody>
          <a:bodyPr/>
          <a:lstStyle/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ucuz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err="1" smtClean="0"/>
              <a:t>Zamandan</a:t>
            </a:r>
            <a:r>
              <a:rPr lang="en-US" dirty="0" smtClean="0"/>
              <a:t> </a:t>
            </a:r>
            <a:r>
              <a:rPr lang="en-US" dirty="0" err="1" smtClean="0"/>
              <a:t>tasarruf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endParaRPr lang="tr-TR" dirty="0"/>
          </a:p>
          <a:p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becerisini</a:t>
            </a:r>
            <a:r>
              <a:rPr lang="en-US" dirty="0" smtClean="0"/>
              <a:t> </a:t>
            </a:r>
            <a:r>
              <a:rPr lang="en-US" dirty="0" err="1" smtClean="0"/>
              <a:t>artırır</a:t>
            </a:r>
            <a:endParaRPr lang="tr-TR" dirty="0"/>
          </a:p>
          <a:p>
            <a:r>
              <a:rPr lang="en-US" dirty="0" err="1" smtClean="0"/>
              <a:t>Ekip</a:t>
            </a:r>
            <a:r>
              <a:rPr lang="en-US" dirty="0" smtClean="0"/>
              <a:t> </a:t>
            </a:r>
            <a:r>
              <a:rPr lang="en-US" dirty="0" err="1" smtClean="0"/>
              <a:t>ruhu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r>
              <a:rPr lang="en-US" dirty="0" smtClean="0"/>
              <a:t> </a:t>
            </a:r>
            <a:r>
              <a:rPr lang="en-US" dirty="0" err="1" smtClean="0"/>
              <a:t>becerisini</a:t>
            </a:r>
            <a:r>
              <a:rPr lang="en-US" dirty="0" smtClean="0"/>
              <a:t> </a:t>
            </a:r>
            <a:r>
              <a:rPr lang="en-US" dirty="0" err="1" smtClean="0"/>
              <a:t>geliştirir</a:t>
            </a:r>
            <a:endParaRPr lang="tr-TR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4378818" y="3876541"/>
            <a:ext cx="7237926" cy="239057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800" dirty="0" smtClean="0">
                <a:solidFill>
                  <a:schemeClr val="tx1"/>
                </a:solidFill>
              </a:rPr>
              <a:t>Gr</a:t>
            </a:r>
            <a:r>
              <a:rPr lang="en-US" sz="2800" dirty="0" err="1" smtClean="0">
                <a:solidFill>
                  <a:schemeClr val="tx1"/>
                </a:solidFill>
              </a:rPr>
              <a:t>ubu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oluşturan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kişilerin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sayısı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özellikleri</a:t>
            </a:r>
            <a:r>
              <a:rPr lang="en-US" sz="2800" dirty="0" smtClean="0">
                <a:solidFill>
                  <a:schemeClr val="tx1"/>
                </a:solidFill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</a:rPr>
              <a:t>yaş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eğitim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durumu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sosyokültürel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özellikler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cinsiyet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vb</a:t>
            </a:r>
            <a:r>
              <a:rPr lang="en-US" sz="2800" dirty="0" smtClean="0">
                <a:solidFill>
                  <a:schemeClr val="tx1"/>
                </a:solidFill>
              </a:rPr>
              <a:t>) </a:t>
            </a:r>
            <a:r>
              <a:rPr lang="en-US" sz="2800" dirty="0" err="1" smtClean="0">
                <a:solidFill>
                  <a:schemeClr val="tx1"/>
                </a:solidFill>
              </a:rPr>
              <a:t>gibi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çok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faktör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eğitimin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amacına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ulaşmasını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etkiler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555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5793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Grup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eğitimi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yapılırken</a:t>
            </a:r>
            <a:r>
              <a:rPr lang="tr-TR" b="1" dirty="0" smtClean="0">
                <a:latin typeface="+mn-lt"/>
              </a:rPr>
              <a:t>...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87" y="1545465"/>
            <a:ext cx="11526592" cy="5074276"/>
          </a:xfrm>
        </p:spPr>
        <p:txBody>
          <a:bodyPr/>
          <a:lstStyle/>
          <a:p>
            <a:r>
              <a:rPr lang="en-US" dirty="0" err="1" smtClean="0"/>
              <a:t>Grubu</a:t>
            </a:r>
            <a:r>
              <a:rPr lang="en-US" dirty="0" smtClean="0"/>
              <a:t> </a:t>
            </a:r>
            <a:r>
              <a:rPr lang="en-US" dirty="0" err="1" smtClean="0"/>
              <a:t>oluşturan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sayısının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olmamasına</a:t>
            </a:r>
            <a:endParaRPr lang="tr-TR" dirty="0" smtClean="0"/>
          </a:p>
          <a:p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üyelerinin</a:t>
            </a:r>
            <a:r>
              <a:rPr lang="en-US" dirty="0" smtClean="0"/>
              <a:t> </a:t>
            </a:r>
            <a:r>
              <a:rPr lang="en-US" dirty="0" err="1" smtClean="0"/>
              <a:t>özelliklerinin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olmasına</a:t>
            </a:r>
            <a:r>
              <a:rPr lang="en-US" dirty="0" smtClean="0"/>
              <a:t> (</a:t>
            </a:r>
            <a:r>
              <a:rPr lang="en-US" dirty="0" err="1" smtClean="0"/>
              <a:t>öğrenciler</a:t>
            </a:r>
            <a:r>
              <a:rPr lang="en-US" dirty="0" smtClean="0"/>
              <a:t>, </a:t>
            </a:r>
            <a:r>
              <a:rPr lang="en-US" dirty="0" err="1" smtClean="0"/>
              <a:t>gebeler</a:t>
            </a:r>
            <a:r>
              <a:rPr lang="en-US" dirty="0" smtClean="0"/>
              <a:t>, </a:t>
            </a:r>
            <a:r>
              <a:rPr lang="en-US" dirty="0" err="1" smtClean="0"/>
              <a:t>öğretmenler</a:t>
            </a:r>
            <a:r>
              <a:rPr lang="en-US" dirty="0" smtClean="0"/>
              <a:t>, </a:t>
            </a:r>
            <a:r>
              <a:rPr lang="en-US" dirty="0" err="1" smtClean="0"/>
              <a:t>vb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en-US" dirty="0" err="1" smtClean="0"/>
              <a:t>Belirlenen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ihtiyaçlarının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olmasına</a:t>
            </a:r>
            <a:endParaRPr lang="tr-TR" dirty="0" smtClean="0"/>
          </a:p>
          <a:p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üyeleri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kurulmasına</a:t>
            </a:r>
            <a:endParaRPr lang="tr-TR" dirty="0" smtClean="0"/>
          </a:p>
          <a:p>
            <a:r>
              <a:rPr lang="en-US" dirty="0" err="1" smtClean="0"/>
              <a:t>Eğitime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üyelerinin</a:t>
            </a:r>
            <a:r>
              <a:rPr lang="en-US" dirty="0" smtClean="0"/>
              <a:t> </a:t>
            </a:r>
            <a:r>
              <a:rPr lang="en-US" dirty="0" err="1" smtClean="0"/>
              <a:t>tümünün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katılımının</a:t>
            </a:r>
            <a:r>
              <a:rPr lang="en-US" dirty="0" smtClean="0"/>
              <a:t> </a:t>
            </a:r>
            <a:r>
              <a:rPr lang="en-US" dirty="0" err="1" smtClean="0"/>
              <a:t>sağlanmasına</a:t>
            </a:r>
            <a:r>
              <a:rPr lang="en-US" dirty="0" smtClean="0"/>
              <a:t> </a:t>
            </a:r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edilmelidir</a:t>
            </a:r>
            <a:endParaRPr lang="tr-TR" dirty="0" smtClean="0"/>
          </a:p>
          <a:p>
            <a:r>
              <a:rPr lang="en-US" dirty="0" err="1" smtClean="0"/>
              <a:t>Eğitimin</a:t>
            </a:r>
            <a:r>
              <a:rPr lang="tr-TR" dirty="0" smtClean="0"/>
              <a:t>in </a:t>
            </a:r>
            <a:r>
              <a:rPr lang="en-US" dirty="0" err="1" smtClean="0"/>
              <a:t>devamını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araçlarından</a:t>
            </a:r>
            <a:r>
              <a:rPr lang="en-US" dirty="0" smtClean="0"/>
              <a:t> </a:t>
            </a:r>
            <a:r>
              <a:rPr lang="en-US" dirty="0" err="1" smtClean="0"/>
              <a:t>yararlanılması</a:t>
            </a:r>
            <a:r>
              <a:rPr lang="en-US" dirty="0" smtClean="0"/>
              <a:t> (</a:t>
            </a:r>
            <a:r>
              <a:rPr lang="en-US" dirty="0" err="1" smtClean="0"/>
              <a:t>slayt</a:t>
            </a:r>
            <a:r>
              <a:rPr lang="en-US" dirty="0" smtClean="0"/>
              <a:t>, TV, İnternet, </a:t>
            </a:r>
            <a:r>
              <a:rPr lang="en-US" dirty="0" err="1" smtClean="0"/>
              <a:t>afişler</a:t>
            </a:r>
            <a:r>
              <a:rPr lang="en-US" dirty="0" smtClean="0"/>
              <a:t>, </a:t>
            </a:r>
            <a:r>
              <a:rPr lang="en-US" dirty="0" err="1" smtClean="0"/>
              <a:t>broşürler</a:t>
            </a:r>
            <a:r>
              <a:rPr lang="en-US" dirty="0" smtClean="0"/>
              <a:t>, vb.)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4407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1551"/>
          </a:xfrm>
        </p:spPr>
        <p:txBody>
          <a:bodyPr/>
          <a:lstStyle/>
          <a:p>
            <a:r>
              <a:rPr lang="en-US" b="1" dirty="0" err="1" smtClean="0">
                <a:latin typeface="+mn-lt"/>
              </a:rPr>
              <a:t>Grup</a:t>
            </a:r>
            <a:r>
              <a:rPr lang="en-US" b="1" dirty="0" smtClean="0">
                <a:latin typeface="+mn-lt"/>
              </a:rPr>
              <a:t> </a:t>
            </a:r>
            <a:r>
              <a:rPr lang="tr-TR" b="1" dirty="0" err="1">
                <a:latin typeface="+mn-lt"/>
              </a:rPr>
              <a:t>E</a:t>
            </a:r>
            <a:r>
              <a:rPr lang="en-US" b="1" dirty="0" err="1" smtClean="0">
                <a:latin typeface="+mn-lt"/>
              </a:rPr>
              <a:t>ğitimi</a:t>
            </a:r>
            <a:r>
              <a:rPr lang="en-US" b="1" dirty="0" smtClean="0">
                <a:latin typeface="+mn-lt"/>
              </a:rPr>
              <a:t> </a:t>
            </a:r>
            <a:r>
              <a:rPr lang="tr-TR" b="1" dirty="0" err="1">
                <a:latin typeface="+mn-lt"/>
              </a:rPr>
              <a:t>Y</a:t>
            </a:r>
            <a:r>
              <a:rPr lang="en-US" b="1" dirty="0" err="1" smtClean="0">
                <a:latin typeface="+mn-lt"/>
              </a:rPr>
              <a:t>öntemleri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4958365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Beyin</a:t>
            </a:r>
            <a:r>
              <a:rPr lang="en-US" sz="3200" dirty="0" smtClean="0"/>
              <a:t> </a:t>
            </a:r>
            <a:r>
              <a:rPr lang="en-US" sz="3200" dirty="0" err="1" smtClean="0"/>
              <a:t>fırtınası</a:t>
            </a:r>
            <a:endParaRPr lang="tr-TR" sz="3200" dirty="0" smtClean="0"/>
          </a:p>
          <a:p>
            <a:r>
              <a:rPr lang="en-US" sz="3200" dirty="0" err="1" smtClean="0"/>
              <a:t>Anlatım</a:t>
            </a:r>
            <a:endParaRPr lang="tr-TR" sz="3200" dirty="0" smtClean="0"/>
          </a:p>
          <a:p>
            <a:r>
              <a:rPr lang="en-US" sz="3200" dirty="0" err="1" smtClean="0"/>
              <a:t>örnek</a:t>
            </a:r>
            <a:r>
              <a:rPr lang="en-US" sz="3200" dirty="0" smtClean="0"/>
              <a:t> </a:t>
            </a:r>
            <a:r>
              <a:rPr lang="en-US" sz="3200" dirty="0" err="1" smtClean="0"/>
              <a:t>olay</a:t>
            </a:r>
            <a:endParaRPr lang="tr-TR" sz="3200" dirty="0" smtClean="0"/>
          </a:p>
          <a:p>
            <a:r>
              <a:rPr lang="tr-TR" sz="3200" dirty="0" err="1"/>
              <a:t>R</a:t>
            </a:r>
            <a:r>
              <a:rPr lang="en-US" sz="3200" dirty="0" err="1" smtClean="0"/>
              <a:t>ol</a:t>
            </a:r>
            <a:r>
              <a:rPr lang="en-US" sz="3200" dirty="0" smtClean="0"/>
              <a:t> </a:t>
            </a:r>
            <a:r>
              <a:rPr lang="en-US" sz="3200" dirty="0" err="1" smtClean="0"/>
              <a:t>yapma</a:t>
            </a:r>
            <a:endParaRPr lang="tr-TR" sz="3200" dirty="0" smtClean="0"/>
          </a:p>
          <a:p>
            <a:r>
              <a:rPr lang="tr-TR" sz="3200" dirty="0" err="1"/>
              <a:t>G</a:t>
            </a:r>
            <a:r>
              <a:rPr lang="en-US" sz="3200" dirty="0" err="1" smtClean="0"/>
              <a:t>rup</a:t>
            </a:r>
            <a:r>
              <a:rPr lang="en-US" sz="3200" dirty="0" smtClean="0"/>
              <a:t> </a:t>
            </a:r>
            <a:r>
              <a:rPr lang="en-US" sz="3200" dirty="0" err="1" smtClean="0"/>
              <a:t>çalışması</a:t>
            </a:r>
            <a:endParaRPr lang="tr-TR" sz="3200" dirty="0"/>
          </a:p>
          <a:p>
            <a:r>
              <a:rPr lang="en-US" sz="3200" dirty="0" err="1" smtClean="0"/>
              <a:t>Demonstrasyon</a:t>
            </a:r>
            <a:endParaRPr lang="tr-TR" sz="3200" dirty="0"/>
          </a:p>
          <a:p>
            <a:r>
              <a:rPr lang="tr-TR" sz="3200" dirty="0" err="1"/>
              <a:t>T</a:t>
            </a:r>
            <a:r>
              <a:rPr lang="en-US" sz="3200" dirty="0" err="1" smtClean="0"/>
              <a:t>artşma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78079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767</Words>
  <Application>Microsoft Office PowerPoint</Application>
  <PresentationFormat>Widescreen</PresentationFormat>
  <Paragraphs>115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Wingdings</vt:lpstr>
      <vt:lpstr>Office Theme</vt:lpstr>
      <vt:lpstr>Eğitim Türleri </vt:lpstr>
      <vt:lpstr>Eğitim Türleri</vt:lpstr>
      <vt:lpstr> Bireysel Eğitim </vt:lpstr>
      <vt:lpstr>Bireysel Eğitimin Özellikleri</vt:lpstr>
      <vt:lpstr>Bireysel Eğitim Yöntemleri</vt:lpstr>
      <vt:lpstr>Grup Eğitimi</vt:lpstr>
      <vt:lpstr>Grup Eğitiminin Özellikleri</vt:lpstr>
      <vt:lpstr>Grup eğitimi yapılırken...</vt:lpstr>
      <vt:lpstr>Grup Eğitimi Yöntemleri</vt:lpstr>
      <vt:lpstr>Toplum Eğitimi</vt:lpstr>
      <vt:lpstr>Anlatım-sunum </vt:lpstr>
      <vt:lpstr>Soru-cevap </vt:lpstr>
      <vt:lpstr>Soru-Cevap Yönteminde Dikkat Edilmesi Gerekenler</vt:lpstr>
      <vt:lpstr>Beyin fırtınası</vt:lpstr>
      <vt:lpstr>Beyin Fırtınasının Temel Kuralları </vt:lpstr>
      <vt:lpstr>Rol Yapma (Rol Play) </vt:lpstr>
      <vt:lpstr>Rol Yapma Uygulanırken Dikkat Edilmesi Gerekenler</vt:lpstr>
      <vt:lpstr>Tartışma </vt:lpstr>
      <vt:lpstr>Tartışmada dikkat edilmesi gerekenler</vt:lpstr>
      <vt:lpstr>Örnek Olay (Vaka İncelemesi) </vt:lpstr>
      <vt:lpstr>Gösteri (Demonstrasyon) </vt:lpstr>
      <vt:lpstr>Gösterip Yaptırma </vt:lpstr>
      <vt:lpstr>Problem Çözme </vt:lpstr>
      <vt:lpstr>Yöntem seçme</vt:lpstr>
      <vt:lpstr>Sağlık eğitimi Yöntemi: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Eğitimi</dc:title>
  <dc:creator>MaryaM</dc:creator>
  <cp:lastModifiedBy>MaryaM</cp:lastModifiedBy>
  <cp:revision>70</cp:revision>
  <dcterms:created xsi:type="dcterms:W3CDTF">2020-03-27T05:49:04Z</dcterms:created>
  <dcterms:modified xsi:type="dcterms:W3CDTF">2020-03-30T12:37:51Z</dcterms:modified>
</cp:coreProperties>
</file>