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60" r:id="rId1"/>
    <p:sldMasterId id="2147483673" r:id="rId2"/>
    <p:sldMasterId id="2147483689" r:id="rId3"/>
  </p:sldMasterIdLst>
  <p:notesMasterIdLst>
    <p:notesMasterId r:id="rId16"/>
  </p:notesMasterIdLst>
  <p:handoutMasterIdLst>
    <p:handoutMasterId r:id="rId17"/>
  </p:handoutMasterIdLst>
  <p:sldIdLst>
    <p:sldId id="668" r:id="rId4"/>
    <p:sldId id="669" r:id="rId5"/>
    <p:sldId id="670" r:id="rId6"/>
    <p:sldId id="671" r:id="rId7"/>
    <p:sldId id="672" r:id="rId8"/>
    <p:sldId id="673" r:id="rId9"/>
    <p:sldId id="674" r:id="rId10"/>
    <p:sldId id="675" r:id="rId11"/>
    <p:sldId id="676" r:id="rId12"/>
    <p:sldId id="677" r:id="rId13"/>
    <p:sldId id="678" r:id="rId14"/>
    <p:sldId id="679" r:id="rId1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57"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3FAE"/>
    <a:srgbClr val="47176C"/>
    <a:srgbClr val="4616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Açık Stil 1 - Vurgu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660"/>
  </p:normalViewPr>
  <p:slideViewPr>
    <p:cSldViewPr snapToGrid="0">
      <p:cViewPr varScale="1">
        <p:scale>
          <a:sx n="83" d="100"/>
          <a:sy n="83" d="100"/>
        </p:scale>
        <p:origin x="-1668" y="-84"/>
      </p:cViewPr>
      <p:guideLst>
        <p:guide orient="horz" pos="2160"/>
        <p:guide pos="2857"/>
      </p:guideLst>
    </p:cSldViewPr>
  </p:slideViewPr>
  <p:notesTextViewPr>
    <p:cViewPr>
      <p:scale>
        <a:sx n="66" d="100"/>
        <a:sy n="66" d="100"/>
      </p:scale>
      <p:origin x="0" y="0"/>
    </p:cViewPr>
  </p:notesTextViewPr>
  <p:sorterViewPr>
    <p:cViewPr>
      <p:scale>
        <a:sx n="100" d="100"/>
        <a:sy n="100" d="100"/>
      </p:scale>
      <p:origin x="0" y="0"/>
    </p:cViewPr>
  </p:sorterViewPr>
  <p:notesViewPr>
    <p:cSldViewPr snapToGrid="0">
      <p:cViewPr varScale="1">
        <p:scale>
          <a:sx n="64" d="100"/>
          <a:sy n="64" d="100"/>
        </p:scale>
        <p:origin x="339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4DEB3403-51FA-4010-975A-92E4C2B0B2A1}" type="datetimeFigureOut">
              <a:rPr lang="tr-TR" smtClean="0"/>
              <a:t>12.02.2020</a:t>
            </a:fld>
            <a:endParaRPr lang="tr-TR"/>
          </a:p>
        </p:txBody>
      </p:sp>
      <p:sp>
        <p:nvSpPr>
          <p:cNvPr id="4" name="Altbilgi Yer Tutucusu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A025271F-2A3F-44CE-9661-3F380E12CB38}" type="slidenum">
              <a:rPr lang="tr-TR" smtClean="0"/>
              <a:t>‹#›</a:t>
            </a:fld>
            <a:endParaRPr lang="tr-TR"/>
          </a:p>
        </p:txBody>
      </p:sp>
    </p:spTree>
    <p:extLst>
      <p:ext uri="{BB962C8B-B14F-4D97-AF65-F5344CB8AC3E}">
        <p14:creationId xmlns:p14="http://schemas.microsoft.com/office/powerpoint/2010/main" val="1752078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3F88CA5-4B52-431F-9D0B-7834703D4155}" type="datetimeFigureOut">
              <a:rPr lang="en-US" smtClean="0"/>
              <a:t>2/12/2020</a:t>
            </a:fld>
            <a:endParaRPr lang="en-US"/>
          </a:p>
        </p:txBody>
      </p:sp>
      <p:sp>
        <p:nvSpPr>
          <p:cNvPr id="4" name="Slayt Görüntüsü Yer Tutucusu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Altbilgi Yer Tutucusu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185FB67-13BD-4A07-A42B-F2DDB568A1B4}" type="slidenum">
              <a:rPr lang="en-US" smtClean="0"/>
              <a:t>‹#›</a:t>
            </a:fld>
            <a:endParaRPr lang="en-US"/>
          </a:p>
        </p:txBody>
      </p:sp>
    </p:spTree>
    <p:extLst>
      <p:ext uri="{BB962C8B-B14F-4D97-AF65-F5344CB8AC3E}">
        <p14:creationId xmlns:p14="http://schemas.microsoft.com/office/powerpoint/2010/main" val="9125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762000" y="3200400"/>
            <a:ext cx="7543800" cy="1524000"/>
          </a:xfrm>
        </p:spPr>
        <p:txBody>
          <a:bodyPr>
            <a:noAutofit/>
          </a:bodyPr>
          <a:lstStyle>
            <a:lvl1pPr>
              <a:defRPr sz="6000"/>
            </a:lvl1pPr>
          </a:lstStyle>
          <a:p>
            <a:r>
              <a:rPr lang="tr-TR" smtClean="0"/>
              <a:t>Asıl başlık stili için tıklatın</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10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BFAC2E16-D5DA-4D9C-92CB-3D0DDCA7AE5C}" type="datetime1">
              <a:rPr lang="en-US" smtClean="0"/>
              <a:t>2/12/2020</a:t>
            </a:fld>
            <a:endParaRPr lang="en-US"/>
          </a:p>
        </p:txBody>
      </p:sp>
      <p:sp>
        <p:nvSpPr>
          <p:cNvPr id="5" name="Footer Placeholder 4"/>
          <p:cNvSpPr>
            <a:spLocks noGrp="1"/>
          </p:cNvSpPr>
          <p:nvPr>
            <p:ph type="ftr" sz="quarter" idx="11"/>
          </p:nvPr>
        </p:nvSpPr>
        <p:spPr/>
        <p:txBody>
          <a:bodyPr/>
          <a:lstStyle/>
          <a:p>
            <a:r>
              <a:rPr lang="en-US" smtClean="0"/>
              <a:t>Prof. Dr. Harun TANRIVERMİŞ, Yrd. Doç. Dr. Yeşim ALİEFENDİOĞLU Ekonomi I 2016-2017 Güz Dönemi</a:t>
            </a:r>
            <a:endParaRPr lang="en-US"/>
          </a:p>
        </p:txBody>
      </p:sp>
      <p:sp>
        <p:nvSpPr>
          <p:cNvPr id="6" name="Slide Number Placeholder 5"/>
          <p:cNvSpPr>
            <a:spLocks noGrp="1"/>
          </p:cNvSpPr>
          <p:nvPr>
            <p:ph type="sldNum" sz="quarter" idx="12"/>
          </p:nvPr>
        </p:nvSpPr>
        <p:spPr/>
        <p:txBody>
          <a:bodyPr/>
          <a:lstStyle/>
          <a:p>
            <a:fld id="{450E119D-8EDB-4D0A-AB54-479909DD9FBC}" type="slidenum">
              <a:rPr lang="en-US" smtClean="0"/>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7140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3DC021E8-F963-4E7B-98CE-B76E5E287BD9}" type="datetime1">
              <a:rPr lang="en-US" smtClean="0"/>
              <a:t>2/12/2020</a:t>
            </a:fld>
            <a:endParaRPr lang="en-US"/>
          </a:p>
        </p:txBody>
      </p:sp>
      <p:sp>
        <p:nvSpPr>
          <p:cNvPr id="5" name="Footer Placeholder 4"/>
          <p:cNvSpPr>
            <a:spLocks noGrp="1"/>
          </p:cNvSpPr>
          <p:nvPr>
            <p:ph type="ftr" sz="quarter" idx="11"/>
          </p:nvPr>
        </p:nvSpPr>
        <p:spPr/>
        <p:txBody>
          <a:bodyPr/>
          <a:lstStyle/>
          <a:p>
            <a:r>
              <a:rPr lang="en-US" smtClean="0"/>
              <a:t>Prof. Dr. Harun TANRIVERMİŞ, Yrd. Doç. Dr. Yeşim ALİEFENDİOĞLU Ekonomi I 2016-2017 Güz Dönemi</a:t>
            </a:r>
            <a:endParaRPr lang="en-US"/>
          </a:p>
        </p:txBody>
      </p:sp>
      <p:sp>
        <p:nvSpPr>
          <p:cNvPr id="6" name="Slide Number Placeholder 5"/>
          <p:cNvSpPr>
            <a:spLocks noGrp="1"/>
          </p:cNvSpPr>
          <p:nvPr>
            <p:ph type="sldNum" sz="quarter" idx="12"/>
          </p:nvPr>
        </p:nvSpPr>
        <p:spPr/>
        <p:txBody>
          <a:bodyPr/>
          <a:lstStyle/>
          <a:p>
            <a:fld id="{450E119D-8EDB-4D0A-AB54-479909DD9FBC}" type="slidenum">
              <a:rPr lang="en-US" smtClean="0"/>
              <a:t>‹#›</a:t>
            </a:fld>
            <a:endParaRPr lang="en-US"/>
          </a:p>
        </p:txBody>
      </p:sp>
    </p:spTree>
    <p:extLst>
      <p:ext uri="{BB962C8B-B14F-4D97-AF65-F5344CB8AC3E}">
        <p14:creationId xmlns:p14="http://schemas.microsoft.com/office/powerpoint/2010/main" val="160738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3"/>
            <a:ext cx="1828800" cy="5410199"/>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9F771BD1-7858-4A7D-AB54-A4451F562A85}" type="datetime1">
              <a:rPr lang="en-US" smtClean="0"/>
              <a:t>2/12/2020</a:t>
            </a:fld>
            <a:endParaRPr lang="en-US"/>
          </a:p>
        </p:txBody>
      </p:sp>
      <p:sp>
        <p:nvSpPr>
          <p:cNvPr id="5" name="Footer Placeholder 4"/>
          <p:cNvSpPr>
            <a:spLocks noGrp="1"/>
          </p:cNvSpPr>
          <p:nvPr>
            <p:ph type="ftr" sz="quarter" idx="11"/>
          </p:nvPr>
        </p:nvSpPr>
        <p:spPr/>
        <p:txBody>
          <a:bodyPr/>
          <a:lstStyle/>
          <a:p>
            <a:r>
              <a:rPr lang="en-US" smtClean="0"/>
              <a:t>Prof. Dr. Harun TANRIVERMİŞ, Yrd. Doç. Dr. Yeşim ALİEFENDİOĞLU Ekonomi I 2016-2017 Güz Dönemi</a:t>
            </a:r>
            <a:endParaRPr lang="en-US"/>
          </a:p>
        </p:txBody>
      </p:sp>
      <p:sp>
        <p:nvSpPr>
          <p:cNvPr id="6" name="Slide Number Placeholder 5"/>
          <p:cNvSpPr>
            <a:spLocks noGrp="1"/>
          </p:cNvSpPr>
          <p:nvPr>
            <p:ph type="sldNum" sz="quarter" idx="12"/>
          </p:nvPr>
        </p:nvSpPr>
        <p:spPr/>
        <p:txBody>
          <a:bodyPr/>
          <a:lstStyle/>
          <a:p>
            <a:fld id="{450E119D-8EDB-4D0A-AB54-479909DD9FBC}" type="slidenum">
              <a:rPr lang="en-US" smtClean="0"/>
              <a:t>‹#›</a:t>
            </a:fld>
            <a:endParaRPr lang="en-US"/>
          </a:p>
        </p:txBody>
      </p:sp>
    </p:spTree>
    <p:extLst>
      <p:ext uri="{BB962C8B-B14F-4D97-AF65-F5344CB8AC3E}">
        <p14:creationId xmlns:p14="http://schemas.microsoft.com/office/powerpoint/2010/main" val="1396687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762000" y="3200400"/>
            <a:ext cx="7543800" cy="1524000"/>
          </a:xfrm>
        </p:spPr>
        <p:txBody>
          <a:bodyPr>
            <a:noAutofit/>
          </a:bodyPr>
          <a:lstStyle>
            <a:lvl1pPr>
              <a:defRPr sz="6000"/>
            </a:lvl1pPr>
          </a:lstStyle>
          <a:p>
            <a:r>
              <a:rPr lang="tr-TR" smtClean="0"/>
              <a:t>Asıl başlık stili için tıklatın</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100">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A73093B4-1CC8-466C-AC69-8C4EAAC07B96}" type="datetime1">
              <a:rPr lang="en-US" smtClean="0"/>
              <a:t>2/12/2020</a:t>
            </a:fld>
            <a:endParaRPr lang="tr-TR"/>
          </a:p>
        </p:txBody>
      </p:sp>
      <p:sp>
        <p:nvSpPr>
          <p:cNvPr id="5" name="Footer Placeholder 4"/>
          <p:cNvSpPr>
            <a:spLocks noGrp="1"/>
          </p:cNvSpPr>
          <p:nvPr>
            <p:ph type="ftr" sz="quarter" idx="11"/>
          </p:nvPr>
        </p:nvSpPr>
        <p:spPr/>
        <p:txBody>
          <a:bodyPr/>
          <a:lstStyle/>
          <a:p>
            <a:r>
              <a:rPr lang="tr-TR" smtClean="0"/>
              <a:t>Prof. Dr. Harun TANRIVERMİŞ, Yrd. Doç. Dr. Yeşim ALİEFENDİOĞLU Ekonomi I 2016-2017 Güz Dönemi</a:t>
            </a:r>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32480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D590254B-BB82-4C80-A262-98BD5C0B4A90}" type="datetime1">
              <a:rPr lang="en-US" smtClean="0"/>
              <a:t>2/12/2020</a:t>
            </a:fld>
            <a:endParaRPr lang="tr-TR"/>
          </a:p>
        </p:txBody>
      </p:sp>
      <p:sp>
        <p:nvSpPr>
          <p:cNvPr id="5" name="Footer Placeholder 4"/>
          <p:cNvSpPr>
            <a:spLocks noGrp="1"/>
          </p:cNvSpPr>
          <p:nvPr>
            <p:ph type="ftr" sz="quarter" idx="11"/>
          </p:nvPr>
        </p:nvSpPr>
        <p:spPr/>
        <p:txBody>
          <a:bodyPr/>
          <a:lstStyle/>
          <a:p>
            <a:r>
              <a:rPr lang="tr-TR" smtClean="0"/>
              <a:t>Prof. Dr. Harun TANRIVERMİŞ, Yrd. Doç. Dr. Yeşim ALİEFENDİOĞLU Ekonomi I 2016-2017 Güz Dönemi</a:t>
            </a:r>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3887571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762000" y="3276600"/>
            <a:ext cx="7543800" cy="1676400"/>
          </a:xfrm>
        </p:spPr>
        <p:txBody>
          <a:bodyPr anchor="b" anchorCtr="0"/>
          <a:lstStyle>
            <a:lvl1pPr algn="l">
              <a:defRPr sz="405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1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E3955901-25EF-4B6B-8217-40AE73B567A5}" type="datetime1">
              <a:rPr lang="en-US" smtClean="0"/>
              <a:t>2/12/2020</a:t>
            </a:fld>
            <a:endParaRPr lang="tr-TR"/>
          </a:p>
        </p:txBody>
      </p:sp>
      <p:sp>
        <p:nvSpPr>
          <p:cNvPr id="5" name="Footer Placeholder 4"/>
          <p:cNvSpPr>
            <a:spLocks noGrp="1"/>
          </p:cNvSpPr>
          <p:nvPr>
            <p:ph type="ftr" sz="quarter" idx="11"/>
          </p:nvPr>
        </p:nvSpPr>
        <p:spPr/>
        <p:txBody>
          <a:bodyPr/>
          <a:lstStyle/>
          <a:p>
            <a:r>
              <a:rPr lang="tr-TR" smtClean="0"/>
              <a:t>Prof. Dr. Harun TANRIVERMİŞ, Yrd. Doç. Dr. Yeşim ALİEFENDİOĞLU Ekonomi I 2016-2017 Güz Dönemi</a:t>
            </a:r>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19868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sz="half" idx="1"/>
          </p:nvPr>
        </p:nvSpPr>
        <p:spPr>
          <a:xfrm>
            <a:off x="762000" y="609601"/>
            <a:ext cx="3657600" cy="376732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Date Placeholder 4"/>
          <p:cNvSpPr>
            <a:spLocks noGrp="1"/>
          </p:cNvSpPr>
          <p:nvPr>
            <p:ph type="dt" sz="half" idx="10"/>
          </p:nvPr>
        </p:nvSpPr>
        <p:spPr/>
        <p:txBody>
          <a:bodyPr/>
          <a:lstStyle/>
          <a:p>
            <a:fld id="{FA38C9F5-99EE-46C1-925D-08171F3997F5}" type="datetime1">
              <a:rPr lang="en-US" smtClean="0"/>
              <a:t>2/12/2020</a:t>
            </a:fld>
            <a:endParaRPr lang="tr-TR"/>
          </a:p>
        </p:txBody>
      </p:sp>
      <p:sp>
        <p:nvSpPr>
          <p:cNvPr id="6" name="Footer Placeholder 5"/>
          <p:cNvSpPr>
            <a:spLocks noGrp="1"/>
          </p:cNvSpPr>
          <p:nvPr>
            <p:ph type="ftr" sz="quarter" idx="11"/>
          </p:nvPr>
        </p:nvSpPr>
        <p:spPr/>
        <p:txBody>
          <a:bodyPr/>
          <a:lstStyle/>
          <a:p>
            <a:r>
              <a:rPr lang="tr-TR" smtClean="0"/>
              <a:t>Prof. Dr. Harun TANRIVERMİŞ, Yrd. Doç. Dr. Yeşim ALİEFENDİOĞLU Ekonomi I 2016-2017 Güz Dönemi</a:t>
            </a:r>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2283480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1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a:t>
            </a:r>
          </a:p>
        </p:txBody>
      </p:sp>
      <p:sp>
        <p:nvSpPr>
          <p:cNvPr id="4" name="Content Placeholder 3"/>
          <p:cNvSpPr>
            <a:spLocks noGrp="1"/>
          </p:cNvSpPr>
          <p:nvPr>
            <p:ph sz="half" idx="2"/>
          </p:nvPr>
        </p:nvSpPr>
        <p:spPr>
          <a:xfrm>
            <a:off x="758952" y="1329264"/>
            <a:ext cx="3657600" cy="3048000"/>
          </a:xfrm>
        </p:spPr>
        <p:txBody>
          <a:bodyPr anchor="t" anchorCtr="0"/>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1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a:t>
            </a:r>
          </a:p>
        </p:txBody>
      </p:sp>
      <p:sp>
        <p:nvSpPr>
          <p:cNvPr id="6" name="Content Placeholder 5"/>
          <p:cNvSpPr>
            <a:spLocks noGrp="1"/>
          </p:cNvSpPr>
          <p:nvPr>
            <p:ph sz="quarter" idx="4"/>
          </p:nvPr>
        </p:nvSpPr>
        <p:spPr>
          <a:xfrm>
            <a:off x="4645152" y="1329264"/>
            <a:ext cx="3657600" cy="3048000"/>
          </a:xfrm>
        </p:spPr>
        <p:txBody>
          <a:bodyPr anchor="t" anchorCtr="0"/>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Date Placeholder 6"/>
          <p:cNvSpPr>
            <a:spLocks noGrp="1"/>
          </p:cNvSpPr>
          <p:nvPr>
            <p:ph type="dt" sz="half" idx="10"/>
          </p:nvPr>
        </p:nvSpPr>
        <p:spPr/>
        <p:txBody>
          <a:bodyPr/>
          <a:lstStyle/>
          <a:p>
            <a:fld id="{B5ECB38C-929A-4885-8B3A-FB2E643FA28D}" type="datetime1">
              <a:rPr lang="en-US" smtClean="0"/>
              <a:t>2/12/2020</a:t>
            </a:fld>
            <a:endParaRPr lang="tr-TR"/>
          </a:p>
        </p:txBody>
      </p:sp>
      <p:sp>
        <p:nvSpPr>
          <p:cNvPr id="8" name="Footer Placeholder 7"/>
          <p:cNvSpPr>
            <a:spLocks noGrp="1"/>
          </p:cNvSpPr>
          <p:nvPr>
            <p:ph type="ftr" sz="quarter" idx="11"/>
          </p:nvPr>
        </p:nvSpPr>
        <p:spPr/>
        <p:txBody>
          <a:bodyPr/>
          <a:lstStyle/>
          <a:p>
            <a:r>
              <a:rPr lang="tr-TR" smtClean="0"/>
              <a:t>Prof. Dr. Harun TANRIVERMİŞ, Yrd. Doç. Dr. Yeşim ALİEFENDİOĞLU Ekonomi I 2016-2017 Güz Dönemi</a:t>
            </a:r>
            <a:endParaRPr lang="tr-TR"/>
          </a:p>
        </p:txBody>
      </p:sp>
      <p:sp>
        <p:nvSpPr>
          <p:cNvPr id="9" name="Slide Number Placeholder 8"/>
          <p:cNvSpPr>
            <a:spLocks noGrp="1"/>
          </p:cNvSpPr>
          <p:nvPr>
            <p:ph type="sldNum" sz="quarter" idx="12"/>
          </p:nvPr>
        </p:nvSpPr>
        <p:spPr/>
        <p:txBody>
          <a:bodyPr/>
          <a:lstStyle/>
          <a:p>
            <a:fld id="{B1DEFA8C-F947-479F-BE07-76B6B3F80BF1}" type="slidenum">
              <a:rPr lang="tr-TR" smtClean="0"/>
              <a:pPr/>
              <a:t>‹#›</a:t>
            </a:fld>
            <a:endParaRPr lang="tr-T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929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AEB3DAA0-B6AA-4ACD-9FB1-17185E43A90D}" type="datetime1">
              <a:rPr lang="en-US" smtClean="0"/>
              <a:t>2/12/2020</a:t>
            </a:fld>
            <a:endParaRPr lang="tr-TR"/>
          </a:p>
        </p:txBody>
      </p:sp>
      <p:sp>
        <p:nvSpPr>
          <p:cNvPr id="4" name="Footer Placeholder 3"/>
          <p:cNvSpPr>
            <a:spLocks noGrp="1"/>
          </p:cNvSpPr>
          <p:nvPr>
            <p:ph type="ftr" sz="quarter" idx="11"/>
          </p:nvPr>
        </p:nvSpPr>
        <p:spPr/>
        <p:txBody>
          <a:bodyPr/>
          <a:lstStyle/>
          <a:p>
            <a:r>
              <a:rPr lang="tr-TR" smtClean="0"/>
              <a:t>Prof. Dr. Harun TANRIVERMİŞ, Yrd. Doç. Dr. Yeşim ALİEFENDİOĞLU Ekonomi I 2016-2017 Güz Dönemi</a:t>
            </a:r>
            <a:endParaRPr lang="tr-TR"/>
          </a:p>
        </p:txBody>
      </p:sp>
      <p:sp>
        <p:nvSpPr>
          <p:cNvPr id="5" name="Slide Number Placeholder 4"/>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4274690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D7F1EA-F52B-42F5-8478-0AF9BFD7E958}" type="datetime1">
              <a:rPr lang="en-US" smtClean="0"/>
              <a:t>2/12/2020</a:t>
            </a:fld>
            <a:endParaRPr lang="tr-TR"/>
          </a:p>
        </p:txBody>
      </p:sp>
      <p:sp>
        <p:nvSpPr>
          <p:cNvPr id="3" name="Footer Placeholder 2"/>
          <p:cNvSpPr>
            <a:spLocks noGrp="1"/>
          </p:cNvSpPr>
          <p:nvPr>
            <p:ph type="ftr" sz="quarter" idx="11"/>
          </p:nvPr>
        </p:nvSpPr>
        <p:spPr/>
        <p:txBody>
          <a:bodyPr/>
          <a:lstStyle/>
          <a:p>
            <a:r>
              <a:rPr lang="tr-TR" smtClean="0"/>
              <a:t>Prof. Dr. Harun TANRIVERMİŞ, Yrd. Doç. Dr. Yeşim ALİEFENDİOĞLU Ekonomi I 2016-2017 Güz Dönemi</a:t>
            </a:r>
            <a:endParaRPr lang="tr-TR"/>
          </a:p>
        </p:txBody>
      </p:sp>
      <p:sp>
        <p:nvSpPr>
          <p:cNvPr id="4" name="Slide Number Placeholder 3"/>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2374755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4050" b="0"/>
            </a:lvl1pPr>
          </a:lstStyle>
          <a:p>
            <a:r>
              <a:rPr lang="tr-TR" smtClean="0"/>
              <a:t>Asıl başlık stili için tıklatın</a:t>
            </a:r>
            <a:endParaRPr lang="en-US"/>
          </a:p>
        </p:txBody>
      </p:sp>
      <p:sp>
        <p:nvSpPr>
          <p:cNvPr id="3" name="Content Placeholder 2"/>
          <p:cNvSpPr>
            <a:spLocks noGrp="1"/>
          </p:cNvSpPr>
          <p:nvPr>
            <p:ph idx="1"/>
          </p:nvPr>
        </p:nvSpPr>
        <p:spPr>
          <a:xfrm>
            <a:off x="3710866" y="457202"/>
            <a:ext cx="4594934" cy="4114799"/>
          </a:xfrm>
        </p:spPr>
        <p:txBody>
          <a:bodyPr/>
          <a:lstStyle>
            <a:lvl1pPr>
              <a:defRPr sz="1800"/>
            </a:lvl1pPr>
            <a:lvl2pPr>
              <a:defRPr sz="1650"/>
            </a:lvl2pPr>
            <a:lvl3pPr>
              <a:defRPr sz="1500"/>
            </a:lvl3pPr>
            <a:lvl4pPr>
              <a:defRPr sz="1350"/>
            </a:lvl4pPr>
            <a:lvl5pPr>
              <a:defRPr sz="1350"/>
            </a:lvl5pPr>
            <a:lvl6pPr>
              <a:defRPr sz="1500"/>
            </a:lvl6pPr>
            <a:lvl7pPr>
              <a:defRPr sz="1500"/>
            </a:lvl7pPr>
            <a:lvl8pPr>
              <a:defRPr sz="1500"/>
            </a:lvl8pPr>
            <a:lvl9pPr>
              <a:defRPr sz="15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762002" y="457200"/>
            <a:ext cx="2673657" cy="4114800"/>
          </a:xfrm>
        </p:spPr>
        <p:txBody>
          <a:bodyPr>
            <a:normAutofit/>
          </a:bodyPr>
          <a:lstStyle>
            <a:lvl1pPr marL="0" indent="0">
              <a:buNone/>
              <a:defRPr sz="1575">
                <a:solidFill>
                  <a:schemeClr val="tx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989E4876-F515-4632-ACBF-711C6699D7F1}" type="datetime1">
              <a:rPr lang="en-US" smtClean="0"/>
              <a:t>2/12/2020</a:t>
            </a:fld>
            <a:endParaRPr lang="tr-TR"/>
          </a:p>
        </p:txBody>
      </p:sp>
      <p:sp>
        <p:nvSpPr>
          <p:cNvPr id="6" name="Footer Placeholder 5"/>
          <p:cNvSpPr>
            <a:spLocks noGrp="1"/>
          </p:cNvSpPr>
          <p:nvPr>
            <p:ph type="ftr" sz="quarter" idx="11"/>
          </p:nvPr>
        </p:nvSpPr>
        <p:spPr/>
        <p:txBody>
          <a:bodyPr/>
          <a:lstStyle/>
          <a:p>
            <a:r>
              <a:rPr lang="tr-TR" smtClean="0"/>
              <a:t>Prof. Dr. Harun TANRIVERMİŞ, Yrd. Doç. Dr. Yeşim ALİEFENDİOĞLU Ekonomi I 2016-2017 Güz Dönemi</a:t>
            </a:r>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cxnSp>
        <p:nvCxnSpPr>
          <p:cNvPr id="10" name="Straight Connector 9"/>
          <p:cNvCxnSpPr/>
          <p:nvPr/>
        </p:nvCxnSpPr>
        <p:spPr>
          <a:xfrm rot="5400000">
            <a:off x="1677194" y="2514601"/>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445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1050348" y="213719"/>
            <a:ext cx="6781800" cy="1600200"/>
          </a:xfrm>
        </p:spPr>
        <p:txBody>
          <a:bodyPr>
            <a:normAutofit/>
          </a:bodyPr>
          <a:lstStyle>
            <a:lvl1pPr algn="ctr">
              <a:defRPr lang="tr-TR" sz="1800" b="1" kern="1200" dirty="0" smtClean="0">
                <a:solidFill>
                  <a:schemeClr val="tx1">
                    <a:lumMod val="95000"/>
                    <a:lumOff val="5000"/>
                  </a:schemeClr>
                </a:solidFill>
                <a:latin typeface="+mn-lt"/>
                <a:ea typeface="+mn-ea"/>
                <a:cs typeface="+mn-cs"/>
              </a:defRPr>
            </a:lvl1pPr>
          </a:lstStyle>
          <a:p>
            <a:r>
              <a:rPr lang="tr-TR" dirty="0" smtClean="0"/>
              <a:t>Asıl başlık stili için tıklatın</a:t>
            </a:r>
            <a:endParaRPr lang="en-US" dirty="0"/>
          </a:p>
        </p:txBody>
      </p:sp>
      <p:sp>
        <p:nvSpPr>
          <p:cNvPr id="3" name="Content Placeholder 2"/>
          <p:cNvSpPr>
            <a:spLocks noGrp="1"/>
          </p:cNvSpPr>
          <p:nvPr>
            <p:ph idx="1"/>
          </p:nvPr>
        </p:nvSpPr>
        <p:spPr>
          <a:xfrm>
            <a:off x="838200" y="2003703"/>
            <a:ext cx="7543800" cy="3886200"/>
          </a:xfrm>
        </p:spPr>
        <p:txBody>
          <a:bodyPr/>
          <a:lstStyle>
            <a:lvl1pPr marL="205740" indent="-205740">
              <a:buClrTx/>
              <a:buFont typeface="Wingdings" panose="05000000000000000000" pitchFamily="2" charset="2"/>
              <a:buChar char="Ø"/>
              <a:defRPr sz="1500">
                <a:solidFill>
                  <a:schemeClr val="tx1"/>
                </a:solidFill>
              </a:defRPr>
            </a:lvl1pPr>
            <a:lvl2pPr marL="445770" indent="-205740">
              <a:buClrTx/>
              <a:buFont typeface="Wingdings" panose="05000000000000000000" pitchFamily="2" charset="2"/>
              <a:buChar char="Ø"/>
              <a:defRPr>
                <a:solidFill>
                  <a:schemeClr val="tx1"/>
                </a:solidFill>
              </a:defRPr>
            </a:lvl2pPr>
            <a:lvl3pPr marL="651510" indent="-171450">
              <a:buClrTx/>
              <a:buFont typeface="Wingdings" panose="05000000000000000000" pitchFamily="2" charset="2"/>
              <a:buChar char="Ø"/>
              <a:defRPr>
                <a:solidFill>
                  <a:schemeClr val="tx1"/>
                </a:solidFill>
              </a:defRPr>
            </a:lvl3pPr>
            <a:lvl4pPr marL="857250" indent="-171450">
              <a:buClrTx/>
              <a:buFont typeface="Wingdings" panose="05000000000000000000" pitchFamily="2" charset="2"/>
              <a:buChar char="Ø"/>
              <a:defRPr>
                <a:solidFill>
                  <a:schemeClr val="tx1"/>
                </a:solidFill>
              </a:defRPr>
            </a:lvl4pPr>
            <a:lvl5pPr marL="1028700" indent="-171450">
              <a:buClrTx/>
              <a:buFont typeface="Wingdings" panose="05000000000000000000" pitchFamily="2" charset="2"/>
              <a:buChar char="Ø"/>
              <a:defRPr>
                <a:solidFill>
                  <a:schemeClr val="tx1"/>
                </a:solidFill>
              </a:defRPr>
            </a:lvl5pPr>
          </a:lstStyle>
          <a:p>
            <a:pPr lvl="0"/>
            <a:r>
              <a:rPr lang="tr-TR" dirty="0" smtClean="0"/>
              <a:t>Asıl metin stillerini düzenle</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en-US" dirty="0"/>
          </a:p>
        </p:txBody>
      </p:sp>
      <p:sp>
        <p:nvSpPr>
          <p:cNvPr id="4" name="Date Placeholder 3"/>
          <p:cNvSpPr>
            <a:spLocks noGrp="1"/>
          </p:cNvSpPr>
          <p:nvPr>
            <p:ph type="dt" sz="half" idx="10"/>
          </p:nvPr>
        </p:nvSpPr>
        <p:spPr/>
        <p:txBody>
          <a:bodyPr/>
          <a:lstStyle/>
          <a:p>
            <a:fld id="{419913B4-353A-43F0-919E-C9E766A5124A}" type="datetime1">
              <a:rPr lang="en-US" smtClean="0"/>
              <a:t>2/12/2020</a:t>
            </a:fld>
            <a:endParaRPr lang="en-US"/>
          </a:p>
        </p:txBody>
      </p:sp>
      <p:sp>
        <p:nvSpPr>
          <p:cNvPr id="6" name="Slide Number Placeholder 5"/>
          <p:cNvSpPr>
            <a:spLocks noGrp="1"/>
          </p:cNvSpPr>
          <p:nvPr>
            <p:ph type="sldNum" sz="quarter" idx="12"/>
          </p:nvPr>
        </p:nvSpPr>
        <p:spPr/>
        <p:txBody>
          <a:bodyPr/>
          <a:lstStyle/>
          <a:p>
            <a:fld id="{450E119D-8EDB-4D0A-AB54-479909DD9FBC}" type="slidenum">
              <a:rPr lang="en-US" smtClean="0"/>
              <a:t>‹#›</a:t>
            </a:fld>
            <a:endParaRPr lang="en-US"/>
          </a:p>
        </p:txBody>
      </p:sp>
    </p:spTree>
    <p:extLst>
      <p:ext uri="{BB962C8B-B14F-4D97-AF65-F5344CB8AC3E}">
        <p14:creationId xmlns:p14="http://schemas.microsoft.com/office/powerpoint/2010/main" val="1832114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405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smtClean="0"/>
              <a:t>Resim eklemek için simgeyi tıklatın</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6EC930EE-5137-4864-99E0-78D0AA38347E}" type="datetime1">
              <a:rPr lang="en-US" smtClean="0"/>
              <a:t>2/12/2020</a:t>
            </a:fld>
            <a:endParaRPr lang="tr-TR"/>
          </a:p>
        </p:txBody>
      </p:sp>
      <p:sp>
        <p:nvSpPr>
          <p:cNvPr id="6" name="Footer Placeholder 5"/>
          <p:cNvSpPr>
            <a:spLocks noGrp="1"/>
          </p:cNvSpPr>
          <p:nvPr>
            <p:ph type="ftr" sz="quarter" idx="11"/>
          </p:nvPr>
        </p:nvSpPr>
        <p:spPr/>
        <p:txBody>
          <a:bodyPr/>
          <a:lstStyle/>
          <a:p>
            <a:r>
              <a:rPr lang="tr-TR" smtClean="0"/>
              <a:t>Prof. Dr. Harun TANRIVERMİŞ, Yrd. Doç. Dr. Yeşim ALİEFENDİOĞLU Ekonomi I 2016-2017 Güz Dönemi</a:t>
            </a:r>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4285479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DDDF37A8-D33E-4B0E-8235-475DB97D5147}" type="datetime1">
              <a:rPr lang="en-US" smtClean="0"/>
              <a:t>2/12/2020</a:t>
            </a:fld>
            <a:endParaRPr lang="tr-TR"/>
          </a:p>
        </p:txBody>
      </p:sp>
      <p:sp>
        <p:nvSpPr>
          <p:cNvPr id="5" name="Footer Placeholder 4"/>
          <p:cNvSpPr>
            <a:spLocks noGrp="1"/>
          </p:cNvSpPr>
          <p:nvPr>
            <p:ph type="ftr" sz="quarter" idx="11"/>
          </p:nvPr>
        </p:nvSpPr>
        <p:spPr/>
        <p:txBody>
          <a:bodyPr/>
          <a:lstStyle/>
          <a:p>
            <a:r>
              <a:rPr lang="tr-TR" smtClean="0"/>
              <a:t>Prof. Dr. Harun TANRIVERMİŞ, Yrd. Doç. Dr. Yeşim ALİEFENDİOĞLU Ekonomi I 2016-2017 Güz Dönemi</a:t>
            </a:r>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1036437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3"/>
            <a:ext cx="1828800" cy="5410199"/>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F4E96E1F-70EC-4C9F-84B9-309ABB33F145}" type="datetime1">
              <a:rPr lang="en-US" smtClean="0"/>
              <a:t>2/12/2020</a:t>
            </a:fld>
            <a:endParaRPr lang="tr-TR"/>
          </a:p>
        </p:txBody>
      </p:sp>
      <p:sp>
        <p:nvSpPr>
          <p:cNvPr id="5" name="Footer Placeholder 4"/>
          <p:cNvSpPr>
            <a:spLocks noGrp="1"/>
          </p:cNvSpPr>
          <p:nvPr>
            <p:ph type="ftr" sz="quarter" idx="11"/>
          </p:nvPr>
        </p:nvSpPr>
        <p:spPr/>
        <p:txBody>
          <a:bodyPr/>
          <a:lstStyle/>
          <a:p>
            <a:r>
              <a:rPr lang="tr-TR" smtClean="0"/>
              <a:t>Prof. Dr. Harun TANRIVERMİŞ, Yrd. Doç. Dr. Yeşim ALİEFENDİOĞLU Ekonomi I 2016-2017 Güz Dönemi</a:t>
            </a:r>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pPr/>
              <a:t>‹#›</a:t>
            </a:fld>
            <a:endParaRPr lang="tr-TR"/>
          </a:p>
        </p:txBody>
      </p:sp>
    </p:spTree>
    <p:extLst>
      <p:ext uri="{BB962C8B-B14F-4D97-AF65-F5344CB8AC3E}">
        <p14:creationId xmlns:p14="http://schemas.microsoft.com/office/powerpoint/2010/main" val="479743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İçerik">
    <p:spTree>
      <p:nvGrpSpPr>
        <p:cNvPr id="1" name=""/>
        <p:cNvGrpSpPr/>
        <p:nvPr/>
      </p:nvGrpSpPr>
      <p:grpSpPr>
        <a:xfrm>
          <a:off x="0" y="0"/>
          <a:ext cx="0" cy="0"/>
          <a:chOff x="0" y="0"/>
          <a:chExt cx="0" cy="0"/>
        </a:xfrm>
      </p:grpSpPr>
      <p:sp>
        <p:nvSpPr>
          <p:cNvPr id="2" name="İçerik Yer Tutucusu 1"/>
          <p:cNvSpPr>
            <a:spLocks noGrp="1"/>
          </p:cNvSpPr>
          <p:nvPr>
            <p:ph/>
          </p:nvPr>
        </p:nvSpPr>
        <p:spPr>
          <a:xfrm>
            <a:off x="457200" y="277813"/>
            <a:ext cx="8229600" cy="585311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Rectangle 44"/>
          <p:cNvSpPr>
            <a:spLocks noGrp="1" noChangeArrowheads="1"/>
          </p:cNvSpPr>
          <p:nvPr>
            <p:ph type="dt" sz="half" idx="10"/>
          </p:nvPr>
        </p:nvSpPr>
        <p:spPr>
          <a:ln/>
        </p:spPr>
        <p:txBody>
          <a:bodyPr/>
          <a:lstStyle>
            <a:lvl1pPr>
              <a:defRPr/>
            </a:lvl1pPr>
          </a:lstStyle>
          <a:p>
            <a:pPr>
              <a:defRPr/>
            </a:pPr>
            <a:fld id="{852F65B9-AF3F-4168-8F3A-EA905B549768}" type="datetime1">
              <a:rPr lang="en-US" smtClean="0"/>
              <a:t>2/12/2020</a:t>
            </a:fld>
            <a:endParaRPr lang="tr-TR"/>
          </a:p>
        </p:txBody>
      </p:sp>
      <p:sp>
        <p:nvSpPr>
          <p:cNvPr id="4" name="Rectangle 45"/>
          <p:cNvSpPr>
            <a:spLocks noGrp="1" noChangeArrowheads="1"/>
          </p:cNvSpPr>
          <p:nvPr>
            <p:ph type="ftr" sz="quarter" idx="11"/>
          </p:nvPr>
        </p:nvSpPr>
        <p:spPr>
          <a:ln/>
        </p:spPr>
        <p:txBody>
          <a:bodyPr/>
          <a:lstStyle>
            <a:lvl1pPr>
              <a:defRPr/>
            </a:lvl1pPr>
          </a:lstStyle>
          <a:p>
            <a:pPr>
              <a:defRPr/>
            </a:pPr>
            <a:r>
              <a:rPr lang="tr-TR" smtClean="0"/>
              <a:t>Prof. Dr. Harun TANRIVERMİŞ, Yrd. Doç. Dr. Yeşim ALİEFENDİOĞLU Ekonomi I 2016-2017 Güz Dönemi</a:t>
            </a:r>
            <a:endParaRPr lang="tr-TR"/>
          </a:p>
        </p:txBody>
      </p:sp>
      <p:sp>
        <p:nvSpPr>
          <p:cNvPr id="5" name="Rectangle 46"/>
          <p:cNvSpPr>
            <a:spLocks noGrp="1" noChangeArrowheads="1"/>
          </p:cNvSpPr>
          <p:nvPr>
            <p:ph type="sldNum" sz="quarter" idx="12"/>
          </p:nvPr>
        </p:nvSpPr>
        <p:spPr>
          <a:ln/>
        </p:spPr>
        <p:txBody>
          <a:bodyPr/>
          <a:lstStyle>
            <a:lvl1pPr>
              <a:defRPr/>
            </a:lvl1pPr>
          </a:lstStyle>
          <a:p>
            <a:pPr>
              <a:defRPr/>
            </a:pPr>
            <a:fld id="{4ACC9CEF-1B2B-47A9-B112-A53E035B6F79}" type="slidenum">
              <a:rPr lang="tr-TR" smtClean="0"/>
              <a:pPr>
                <a:defRPr/>
              </a:pPr>
              <a:t>‹#›</a:t>
            </a:fld>
            <a:endParaRPr lang="tr-TR"/>
          </a:p>
        </p:txBody>
      </p:sp>
    </p:spTree>
    <p:extLst>
      <p:ext uri="{BB962C8B-B14F-4D97-AF65-F5344CB8AC3E}">
        <p14:creationId xmlns:p14="http://schemas.microsoft.com/office/powerpoint/2010/main" val="4112069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7813"/>
            <a:ext cx="8229600" cy="1143000"/>
          </a:xfrm>
        </p:spPr>
        <p:txBody>
          <a:bodyPr/>
          <a:lstStyle/>
          <a:p>
            <a:r>
              <a:rPr lang="tr-TR" smtClean="0"/>
              <a:t>Asıl başlık stili için tıklatın</a:t>
            </a:r>
            <a:endParaRPr lang="tr-TR"/>
          </a:p>
        </p:txBody>
      </p:sp>
      <p:sp>
        <p:nvSpPr>
          <p:cNvPr id="3" name="Metin Yer Tutucusu 2"/>
          <p:cNvSpPr>
            <a:spLocks noGrp="1"/>
          </p:cNvSpPr>
          <p:nvPr>
            <p:ph type="body" sz="half" idx="1"/>
          </p:nvPr>
        </p:nvSpPr>
        <p:spPr>
          <a:xfrm>
            <a:off x="457200" y="1600202"/>
            <a:ext cx="4038600" cy="4530725"/>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2"/>
            <a:ext cx="4038600" cy="4530725"/>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4"/>
          <p:cNvSpPr>
            <a:spLocks noGrp="1" noChangeArrowheads="1"/>
          </p:cNvSpPr>
          <p:nvPr>
            <p:ph type="dt" sz="half" idx="10"/>
          </p:nvPr>
        </p:nvSpPr>
        <p:spPr>
          <a:ln/>
        </p:spPr>
        <p:txBody>
          <a:bodyPr/>
          <a:lstStyle>
            <a:lvl1pPr>
              <a:defRPr/>
            </a:lvl1pPr>
          </a:lstStyle>
          <a:p>
            <a:pPr>
              <a:defRPr/>
            </a:pPr>
            <a:fld id="{06D7AFE2-252A-473E-B74B-445E14A41A1C}" type="datetime1">
              <a:rPr lang="en-US" smtClean="0"/>
              <a:t>2/12/2020</a:t>
            </a:fld>
            <a:endParaRPr lang="tr-TR"/>
          </a:p>
        </p:txBody>
      </p:sp>
      <p:sp>
        <p:nvSpPr>
          <p:cNvPr id="6" name="Rectangle 45"/>
          <p:cNvSpPr>
            <a:spLocks noGrp="1" noChangeArrowheads="1"/>
          </p:cNvSpPr>
          <p:nvPr>
            <p:ph type="ftr" sz="quarter" idx="11"/>
          </p:nvPr>
        </p:nvSpPr>
        <p:spPr>
          <a:ln/>
        </p:spPr>
        <p:txBody>
          <a:bodyPr/>
          <a:lstStyle>
            <a:lvl1pPr>
              <a:defRPr/>
            </a:lvl1pPr>
          </a:lstStyle>
          <a:p>
            <a:pPr>
              <a:defRPr/>
            </a:pPr>
            <a:r>
              <a:rPr lang="tr-TR" smtClean="0"/>
              <a:t>Prof. Dr. Harun TANRIVERMİŞ, Yrd. Doç. Dr. Yeşim ALİEFENDİOĞLU Ekonomi I 2016-2017 Güz Dönemi</a:t>
            </a:r>
            <a:endParaRPr lang="tr-TR"/>
          </a:p>
        </p:txBody>
      </p:sp>
      <p:sp>
        <p:nvSpPr>
          <p:cNvPr id="7" name="Rectangle 46"/>
          <p:cNvSpPr>
            <a:spLocks noGrp="1" noChangeArrowheads="1"/>
          </p:cNvSpPr>
          <p:nvPr>
            <p:ph type="sldNum" sz="quarter" idx="12"/>
          </p:nvPr>
        </p:nvSpPr>
        <p:spPr>
          <a:ln/>
        </p:spPr>
        <p:txBody>
          <a:bodyPr/>
          <a:lstStyle>
            <a:lvl1pPr>
              <a:defRPr/>
            </a:lvl1pPr>
          </a:lstStyle>
          <a:p>
            <a:pPr>
              <a:defRPr/>
            </a:pPr>
            <a:fld id="{5F9C2CDE-511F-4CCA-A6CE-70569E99ECA7}" type="slidenum">
              <a:rPr lang="tr-TR" smtClean="0"/>
              <a:pPr>
                <a:defRPr/>
              </a:pPr>
              <a:t>‹#›</a:t>
            </a:fld>
            <a:endParaRPr lang="tr-TR"/>
          </a:p>
        </p:txBody>
      </p:sp>
    </p:spTree>
    <p:extLst>
      <p:ext uri="{BB962C8B-B14F-4D97-AF65-F5344CB8AC3E}">
        <p14:creationId xmlns:p14="http://schemas.microsoft.com/office/powerpoint/2010/main" val="245389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Başlık ve Tablo">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7813"/>
            <a:ext cx="8229600" cy="1143000"/>
          </a:xfrm>
        </p:spPr>
        <p:txBody>
          <a:bodyPr/>
          <a:lstStyle/>
          <a:p>
            <a:r>
              <a:rPr lang="tr-TR" smtClean="0"/>
              <a:t>Asıl başlık stili için tıklatın</a:t>
            </a:r>
            <a:endParaRPr lang="tr-TR"/>
          </a:p>
        </p:txBody>
      </p:sp>
      <p:sp>
        <p:nvSpPr>
          <p:cNvPr id="3" name="Tablo Yer Tutucusu 2"/>
          <p:cNvSpPr>
            <a:spLocks noGrp="1"/>
          </p:cNvSpPr>
          <p:nvPr>
            <p:ph type="tbl" idx="1"/>
          </p:nvPr>
        </p:nvSpPr>
        <p:spPr>
          <a:xfrm>
            <a:off x="457200" y="1600202"/>
            <a:ext cx="8229600" cy="4530725"/>
          </a:xfrm>
        </p:spPr>
        <p:txBody>
          <a:bodyPr/>
          <a:lstStyle/>
          <a:p>
            <a:pPr lvl="0"/>
            <a:r>
              <a:rPr lang="tr-TR" noProof="0" smtClean="0"/>
              <a:t>Tablo eklemek için simgeyi tıklatın</a:t>
            </a:r>
          </a:p>
        </p:txBody>
      </p:sp>
      <p:sp>
        <p:nvSpPr>
          <p:cNvPr id="4" name="Rectangle 44"/>
          <p:cNvSpPr>
            <a:spLocks noGrp="1" noChangeArrowheads="1"/>
          </p:cNvSpPr>
          <p:nvPr>
            <p:ph type="dt" sz="half" idx="10"/>
          </p:nvPr>
        </p:nvSpPr>
        <p:spPr>
          <a:ln/>
        </p:spPr>
        <p:txBody>
          <a:bodyPr/>
          <a:lstStyle>
            <a:lvl1pPr>
              <a:defRPr/>
            </a:lvl1pPr>
          </a:lstStyle>
          <a:p>
            <a:pPr>
              <a:defRPr/>
            </a:pPr>
            <a:fld id="{6A24C5B5-B0BC-4A99-9668-7AA50979CB18}" type="datetime1">
              <a:rPr lang="en-US" smtClean="0"/>
              <a:t>2/12/2020</a:t>
            </a:fld>
            <a:endParaRPr lang="tr-TR"/>
          </a:p>
        </p:txBody>
      </p:sp>
      <p:sp>
        <p:nvSpPr>
          <p:cNvPr id="5" name="Rectangle 45"/>
          <p:cNvSpPr>
            <a:spLocks noGrp="1" noChangeArrowheads="1"/>
          </p:cNvSpPr>
          <p:nvPr>
            <p:ph type="ftr" sz="quarter" idx="11"/>
          </p:nvPr>
        </p:nvSpPr>
        <p:spPr>
          <a:ln/>
        </p:spPr>
        <p:txBody>
          <a:bodyPr/>
          <a:lstStyle>
            <a:lvl1pPr>
              <a:defRPr/>
            </a:lvl1pPr>
          </a:lstStyle>
          <a:p>
            <a:pPr>
              <a:defRPr/>
            </a:pPr>
            <a:r>
              <a:rPr lang="tr-TR" smtClean="0"/>
              <a:t>Prof. Dr. Harun TANRIVERMİŞ, Yrd. Doç. Dr. Yeşim ALİEFENDİOĞLU Ekonomi I 2016-2017 Güz Dönemi</a:t>
            </a:r>
            <a:endParaRPr lang="tr-TR"/>
          </a:p>
        </p:txBody>
      </p:sp>
      <p:sp>
        <p:nvSpPr>
          <p:cNvPr id="6" name="Rectangle 46"/>
          <p:cNvSpPr>
            <a:spLocks noGrp="1" noChangeArrowheads="1"/>
          </p:cNvSpPr>
          <p:nvPr>
            <p:ph type="sldNum" sz="quarter" idx="12"/>
          </p:nvPr>
        </p:nvSpPr>
        <p:spPr>
          <a:ln/>
        </p:spPr>
        <p:txBody>
          <a:bodyPr/>
          <a:lstStyle>
            <a:lvl1pPr>
              <a:defRPr/>
            </a:lvl1pPr>
          </a:lstStyle>
          <a:p>
            <a:pPr>
              <a:defRPr/>
            </a:pPr>
            <a:fld id="{B5694B09-DDCA-463B-A0FD-225071502900}" type="slidenum">
              <a:rPr lang="tr-TR" smtClean="0"/>
              <a:pPr>
                <a:defRPr/>
              </a:pPr>
              <a:t>‹#›</a:t>
            </a:fld>
            <a:endParaRPr lang="tr-TR"/>
          </a:p>
        </p:txBody>
      </p:sp>
    </p:spTree>
    <p:extLst>
      <p:ext uri="{BB962C8B-B14F-4D97-AF65-F5344CB8AC3E}">
        <p14:creationId xmlns:p14="http://schemas.microsoft.com/office/powerpoint/2010/main" val="2474524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Başlık, 4 İçerik">
    <p:spTree>
      <p:nvGrpSpPr>
        <p:cNvPr id="1" name=""/>
        <p:cNvGrpSpPr/>
        <p:nvPr/>
      </p:nvGrpSpPr>
      <p:grpSpPr>
        <a:xfrm>
          <a:off x="0" y="0"/>
          <a:ext cx="0" cy="0"/>
          <a:chOff x="0" y="0"/>
          <a:chExt cx="0" cy="0"/>
        </a:xfrm>
      </p:grpSpPr>
      <p:sp>
        <p:nvSpPr>
          <p:cNvPr id="2" name="Başlık 1"/>
          <p:cNvSpPr>
            <a:spLocks noGrp="1"/>
          </p:cNvSpPr>
          <p:nvPr>
            <p:ph type="title" sz="quarter"/>
          </p:nvPr>
        </p:nvSpPr>
        <p:spPr>
          <a:xfrm>
            <a:off x="457200" y="277813"/>
            <a:ext cx="8229600" cy="1143000"/>
          </a:xfrm>
        </p:spPr>
        <p:txBody>
          <a:bodyPr/>
          <a:lstStyle/>
          <a:p>
            <a:r>
              <a:rPr lang="tr-TR" smtClean="0"/>
              <a:t>Asıl başlık stili için tıklatın</a:t>
            </a:r>
            <a:endParaRPr lang="tr-TR"/>
          </a:p>
        </p:txBody>
      </p:sp>
      <p:sp>
        <p:nvSpPr>
          <p:cNvPr id="3" name="İçerik Yer Tutucusu 2"/>
          <p:cNvSpPr>
            <a:spLocks noGrp="1"/>
          </p:cNvSpPr>
          <p:nvPr>
            <p:ph sz="quarter" idx="1"/>
          </p:nvPr>
        </p:nvSpPr>
        <p:spPr>
          <a:xfrm>
            <a:off x="457200" y="1600202"/>
            <a:ext cx="4038600" cy="2189163"/>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quarter" idx="2"/>
          </p:nvPr>
        </p:nvSpPr>
        <p:spPr>
          <a:xfrm>
            <a:off x="4648200" y="1600202"/>
            <a:ext cx="4038600" cy="2189163"/>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İçerik Yer Tutucusu 4"/>
          <p:cNvSpPr>
            <a:spLocks noGrp="1"/>
          </p:cNvSpPr>
          <p:nvPr>
            <p:ph sz="quarter" idx="3"/>
          </p:nvPr>
        </p:nvSpPr>
        <p:spPr>
          <a:xfrm>
            <a:off x="457200" y="3941763"/>
            <a:ext cx="4038600" cy="218916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İçerik Yer Tutucusu 5"/>
          <p:cNvSpPr>
            <a:spLocks noGrp="1"/>
          </p:cNvSpPr>
          <p:nvPr>
            <p:ph sz="quarter" idx="4"/>
          </p:nvPr>
        </p:nvSpPr>
        <p:spPr>
          <a:xfrm>
            <a:off x="4648200" y="3941763"/>
            <a:ext cx="4038600" cy="218916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4"/>
          <p:cNvSpPr>
            <a:spLocks noGrp="1" noChangeArrowheads="1"/>
          </p:cNvSpPr>
          <p:nvPr>
            <p:ph type="dt" sz="half" idx="10"/>
          </p:nvPr>
        </p:nvSpPr>
        <p:spPr>
          <a:ln/>
        </p:spPr>
        <p:txBody>
          <a:bodyPr/>
          <a:lstStyle>
            <a:lvl1pPr>
              <a:defRPr/>
            </a:lvl1pPr>
          </a:lstStyle>
          <a:p>
            <a:pPr>
              <a:defRPr/>
            </a:pPr>
            <a:fld id="{37B4A527-8F12-4586-8896-F9A7002F02D4}" type="datetime1">
              <a:rPr lang="en-US" smtClean="0"/>
              <a:t>2/12/2020</a:t>
            </a:fld>
            <a:endParaRPr lang="tr-TR"/>
          </a:p>
        </p:txBody>
      </p:sp>
      <p:sp>
        <p:nvSpPr>
          <p:cNvPr id="8" name="Rectangle 45"/>
          <p:cNvSpPr>
            <a:spLocks noGrp="1" noChangeArrowheads="1"/>
          </p:cNvSpPr>
          <p:nvPr>
            <p:ph type="ftr" sz="quarter" idx="11"/>
          </p:nvPr>
        </p:nvSpPr>
        <p:spPr>
          <a:ln/>
        </p:spPr>
        <p:txBody>
          <a:bodyPr/>
          <a:lstStyle>
            <a:lvl1pPr>
              <a:defRPr/>
            </a:lvl1pPr>
          </a:lstStyle>
          <a:p>
            <a:pPr>
              <a:defRPr/>
            </a:pPr>
            <a:r>
              <a:rPr lang="tr-TR" smtClean="0"/>
              <a:t>Prof. Dr. Harun TANRIVERMİŞ, Yrd. Doç. Dr. Yeşim ALİEFENDİOĞLU Ekonomi I 2016-2017 Güz Dönemi</a:t>
            </a:r>
            <a:endParaRPr lang="tr-TR"/>
          </a:p>
        </p:txBody>
      </p:sp>
      <p:sp>
        <p:nvSpPr>
          <p:cNvPr id="9" name="Rectangle 46"/>
          <p:cNvSpPr>
            <a:spLocks noGrp="1" noChangeArrowheads="1"/>
          </p:cNvSpPr>
          <p:nvPr>
            <p:ph type="sldNum" sz="quarter" idx="12"/>
          </p:nvPr>
        </p:nvSpPr>
        <p:spPr>
          <a:ln/>
        </p:spPr>
        <p:txBody>
          <a:bodyPr/>
          <a:lstStyle>
            <a:lvl1pPr>
              <a:defRPr/>
            </a:lvl1pPr>
          </a:lstStyle>
          <a:p>
            <a:pPr>
              <a:defRPr/>
            </a:pPr>
            <a:fld id="{1DFE3CA1-1F67-46BC-B6F2-EBF60CBDD860}" type="slidenum">
              <a:rPr lang="tr-TR" smtClean="0"/>
              <a:pPr>
                <a:defRPr/>
              </a:pPr>
              <a:t>‹#›</a:t>
            </a:fld>
            <a:endParaRPr lang="tr-TR"/>
          </a:p>
        </p:txBody>
      </p:sp>
    </p:spTree>
    <p:extLst>
      <p:ext uri="{BB962C8B-B14F-4D97-AF65-F5344CB8AC3E}">
        <p14:creationId xmlns:p14="http://schemas.microsoft.com/office/powerpoint/2010/main" val="2175634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aşlık Slaydı">
    <p:spTree>
      <p:nvGrpSpPr>
        <p:cNvPr id="1" name=""/>
        <p:cNvGrpSpPr/>
        <p:nvPr/>
      </p:nvGrpSpPr>
      <p:grpSpPr>
        <a:xfrm>
          <a:off x="0" y="0"/>
          <a:ext cx="0" cy="0"/>
          <a:chOff x="0" y="0"/>
          <a:chExt cx="0" cy="0"/>
        </a:xfrm>
      </p:grpSpPr>
      <p:sp>
        <p:nvSpPr>
          <p:cNvPr id="7" name="Metin Yer Tutucusu 11"/>
          <p:cNvSpPr>
            <a:spLocks noGrp="1"/>
          </p:cNvSpPr>
          <p:nvPr>
            <p:ph idx="1"/>
          </p:nvPr>
        </p:nvSpPr>
        <p:spPr>
          <a:xfrm>
            <a:off x="410935" y="1299507"/>
            <a:ext cx="7886700" cy="1179054"/>
          </a:xfrm>
          <a:prstGeom prst="rect">
            <a:avLst/>
          </a:prstGeom>
        </p:spPr>
        <p:txBody>
          <a:bodyPr rIns="0" anchor="b" anchorCtr="0">
            <a:noAutofit/>
          </a:bodyPr>
          <a:lstStyle>
            <a:lvl1pPr marL="0" indent="0" algn="l">
              <a:buNone/>
              <a:defRPr sz="2000" b="0" i="0" baseline="0">
                <a:latin typeface="Arial" panose="020B0604020202020204" pitchFamily="34" charset="0"/>
                <a:cs typeface="Arial" panose="020B0604020202020204" pitchFamily="34" charset="0"/>
              </a:defRPr>
            </a:lvl1pPr>
          </a:lstStyle>
          <a:p>
            <a:pPr lvl="0"/>
            <a:r>
              <a:rPr lang="tr-TR" noProof="0" dirty="0" smtClean="0"/>
              <a:t>Asıl metin stillerini düzenle</a:t>
            </a:r>
          </a:p>
        </p:txBody>
      </p:sp>
      <p:sp>
        <p:nvSpPr>
          <p:cNvPr id="9" name="Başlık Yer Tutucusu 10"/>
          <p:cNvSpPr>
            <a:spLocks noGrp="1"/>
          </p:cNvSpPr>
          <p:nvPr>
            <p:ph type="title"/>
          </p:nvPr>
        </p:nvSpPr>
        <p:spPr>
          <a:xfrm>
            <a:off x="410935" y="370117"/>
            <a:ext cx="7886700" cy="673965"/>
          </a:xfrm>
          <a:prstGeom prst="rect">
            <a:avLst/>
          </a:prstGeom>
        </p:spPr>
        <p:txBody>
          <a:bodyPr rIns="0" anchor="b" anchorCtr="0">
            <a:normAutofit/>
          </a:bodyPr>
          <a:lstStyle>
            <a:lvl1pPr>
              <a:defRPr sz="2400"/>
            </a:lvl1pPr>
          </a:lstStyle>
          <a:p>
            <a:pPr lvl="0"/>
            <a:r>
              <a:rPr lang="tr-TR" dirty="0" smtClean="0"/>
              <a:t>Asıl başlık stili için tıklatın</a:t>
            </a:r>
            <a:endParaRPr lang="tr-TR" dirty="0"/>
          </a:p>
        </p:txBody>
      </p:sp>
    </p:spTree>
    <p:extLst>
      <p:ext uri="{BB962C8B-B14F-4D97-AF65-F5344CB8AC3E}">
        <p14:creationId xmlns:p14="http://schemas.microsoft.com/office/powerpoint/2010/main" val="361819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Özel Düze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dirty="0"/>
          </a:p>
        </p:txBody>
      </p:sp>
    </p:spTree>
    <p:extLst>
      <p:ext uri="{BB962C8B-B14F-4D97-AF65-F5344CB8AC3E}">
        <p14:creationId xmlns:p14="http://schemas.microsoft.com/office/powerpoint/2010/main" val="3722005629"/>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Asıl başlık stili için tıklatın</a:t>
            </a:r>
            <a:endParaRPr lang="en-US" dirty="0"/>
          </a:p>
        </p:txBody>
      </p:sp>
      <p:sp>
        <p:nvSpPr>
          <p:cNvPr id="4" name="Date Placeholder 3"/>
          <p:cNvSpPr>
            <a:spLocks noGrp="1"/>
          </p:cNvSpPr>
          <p:nvPr>
            <p:ph type="dt" sz="half" idx="10"/>
          </p:nvPr>
        </p:nvSpPr>
        <p:spPr/>
        <p:txBody>
          <a:bodyPr/>
          <a:lstStyle/>
          <a:p>
            <a:fld id="{419913B4-353A-43F0-919E-C9E766A5124A}" type="datetime1">
              <a:rPr lang="en-US" smtClean="0"/>
              <a:t>2/12/2020</a:t>
            </a:fld>
            <a:endParaRPr lang="en-US"/>
          </a:p>
        </p:txBody>
      </p:sp>
      <p:sp>
        <p:nvSpPr>
          <p:cNvPr id="5" name="Footer Placeholder 4"/>
          <p:cNvSpPr>
            <a:spLocks noGrp="1"/>
          </p:cNvSpPr>
          <p:nvPr>
            <p:ph type="ftr" sz="quarter" idx="11"/>
          </p:nvPr>
        </p:nvSpPr>
        <p:spPr/>
        <p:txBody>
          <a:bodyPr/>
          <a:lstStyle/>
          <a:p>
            <a:r>
              <a:rPr lang="en-US" smtClean="0"/>
              <a:t>Prof. Dr. Harun TANRIVERMİŞ, Yrd. Doç. Dr. Yeşim ALİEFENDİOĞLU Ekonomi I 2016-2017 Güz Dönemi</a:t>
            </a:r>
            <a:endParaRPr lang="en-US"/>
          </a:p>
        </p:txBody>
      </p:sp>
      <p:sp>
        <p:nvSpPr>
          <p:cNvPr id="6" name="Slide Number Placeholder 5"/>
          <p:cNvSpPr>
            <a:spLocks noGrp="1"/>
          </p:cNvSpPr>
          <p:nvPr>
            <p:ph type="sldNum" sz="quarter" idx="12"/>
          </p:nvPr>
        </p:nvSpPr>
        <p:spPr/>
        <p:txBody>
          <a:bodyPr/>
          <a:lstStyle/>
          <a:p>
            <a:fld id="{450E119D-8EDB-4D0A-AB54-479909DD9FBC}" type="slidenum">
              <a:rPr lang="en-US" smtClean="0"/>
              <a:t>‹#›</a:t>
            </a:fld>
            <a:endParaRPr lang="en-US"/>
          </a:p>
        </p:txBody>
      </p:sp>
    </p:spTree>
    <p:extLst>
      <p:ext uri="{BB962C8B-B14F-4D97-AF65-F5344CB8AC3E}">
        <p14:creationId xmlns:p14="http://schemas.microsoft.com/office/powerpoint/2010/main" val="3818651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762000" y="3276600"/>
            <a:ext cx="7543800" cy="1676400"/>
          </a:xfrm>
        </p:spPr>
        <p:txBody>
          <a:bodyPr anchor="b" anchorCtr="0"/>
          <a:lstStyle>
            <a:lvl1pPr algn="l">
              <a:defRPr sz="405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1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13212512-3B4A-4C0D-950D-6FFEACF07EB0}" type="datetime1">
              <a:rPr lang="en-US" smtClean="0"/>
              <a:t>2/12/2020</a:t>
            </a:fld>
            <a:endParaRPr lang="en-US"/>
          </a:p>
        </p:txBody>
      </p:sp>
      <p:sp>
        <p:nvSpPr>
          <p:cNvPr id="5" name="Footer Placeholder 4"/>
          <p:cNvSpPr>
            <a:spLocks noGrp="1"/>
          </p:cNvSpPr>
          <p:nvPr>
            <p:ph type="ftr" sz="quarter" idx="11"/>
          </p:nvPr>
        </p:nvSpPr>
        <p:spPr/>
        <p:txBody>
          <a:bodyPr/>
          <a:lstStyle/>
          <a:p>
            <a:r>
              <a:rPr lang="en-US" smtClean="0"/>
              <a:t>Prof. Dr. Harun TANRIVERMİŞ, Yrd. Doç. Dr. Yeşim ALİEFENDİOĞLU Ekonomi I 2016-2017 Güz Dönemi</a:t>
            </a:r>
            <a:endParaRPr lang="en-US"/>
          </a:p>
        </p:txBody>
      </p:sp>
      <p:sp>
        <p:nvSpPr>
          <p:cNvPr id="6" name="Slide Number Placeholder 5"/>
          <p:cNvSpPr>
            <a:spLocks noGrp="1"/>
          </p:cNvSpPr>
          <p:nvPr>
            <p:ph type="sldNum" sz="quarter" idx="12"/>
          </p:nvPr>
        </p:nvSpPr>
        <p:spPr/>
        <p:txBody>
          <a:bodyPr/>
          <a:lstStyle/>
          <a:p>
            <a:fld id="{450E119D-8EDB-4D0A-AB54-479909DD9FBC}" type="slidenum">
              <a:rPr lang="en-US" smtClean="0"/>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011062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Asıl başlık stili için tıklatın</a:t>
            </a:r>
            <a:endParaRPr lang="tr-TR" dirty="0"/>
          </a:p>
        </p:txBody>
      </p:sp>
      <p:sp>
        <p:nvSpPr>
          <p:cNvPr id="3" name="İçerik Yer Tutucusu 2"/>
          <p:cNvSpPr>
            <a:spLocks noGrp="1"/>
          </p:cNvSpPr>
          <p:nvPr>
            <p:ph idx="1"/>
          </p:nvPr>
        </p:nvSpPr>
        <p:spPr>
          <a:xfrm>
            <a:off x="1066800" y="1981200"/>
            <a:ext cx="7543800" cy="4114800"/>
          </a:xfrm>
          <a:prstGeom prst="rect">
            <a:avLst/>
          </a:prstGeom>
        </p:spPr>
        <p:txBody>
          <a:bodyPr/>
          <a:lstStyle>
            <a:lvl1pPr marL="171450" indent="-171450">
              <a:buClr>
                <a:srgbClr val="000099"/>
              </a:buClr>
              <a:buFont typeface="Wingdings" panose="05000000000000000000" pitchFamily="2" charset="2"/>
              <a:buChar char="q"/>
              <a:defRPr sz="2000">
                <a:latin typeface="Arial" panose="020B0604020202020204" pitchFamily="34" charset="0"/>
                <a:cs typeface="Arial" panose="020B0604020202020204" pitchFamily="34" charset="0"/>
              </a:defRPr>
            </a:lvl1pPr>
            <a:lvl2pPr marL="514350" indent="-171450">
              <a:buClr>
                <a:srgbClr val="000099"/>
              </a:buClr>
              <a:buFont typeface="Wingdings" panose="05000000000000000000" pitchFamily="2" charset="2"/>
              <a:buChar char="q"/>
              <a:defRPr sz="2000">
                <a:latin typeface="Arial" panose="020B0604020202020204" pitchFamily="34" charset="0"/>
                <a:cs typeface="Arial" panose="020B0604020202020204" pitchFamily="34" charset="0"/>
              </a:defRPr>
            </a:lvl2pPr>
            <a:lvl3pPr marL="857250" indent="-171450">
              <a:buClr>
                <a:srgbClr val="000099"/>
              </a:buClr>
              <a:buFont typeface="Wingdings" panose="05000000000000000000" pitchFamily="2" charset="2"/>
              <a:buChar char="q"/>
              <a:defRPr sz="2000">
                <a:latin typeface="Arial" panose="020B0604020202020204" pitchFamily="34" charset="0"/>
                <a:cs typeface="Arial" panose="020B0604020202020204" pitchFamily="34" charset="0"/>
              </a:defRPr>
            </a:lvl3pPr>
            <a:lvl4pPr marL="1200150" indent="-171450">
              <a:buClr>
                <a:srgbClr val="000099"/>
              </a:buClr>
              <a:buFont typeface="Wingdings" panose="05000000000000000000" pitchFamily="2" charset="2"/>
              <a:buChar char="q"/>
              <a:defRPr sz="2000">
                <a:latin typeface="Arial" panose="020B0604020202020204" pitchFamily="34" charset="0"/>
                <a:cs typeface="Arial" panose="020B0604020202020204" pitchFamily="34" charset="0"/>
              </a:defRPr>
            </a:lvl4pPr>
            <a:lvl5pPr marL="1543050" indent="-171450">
              <a:buClr>
                <a:srgbClr val="000099"/>
              </a:buClr>
              <a:buFont typeface="Wingdings" panose="05000000000000000000" pitchFamily="2" charset="2"/>
              <a:buChar char="q"/>
              <a:defRPr sz="2000">
                <a:latin typeface="Arial" panose="020B0604020202020204" pitchFamily="34" charset="0"/>
                <a:cs typeface="Arial" panose="020B0604020202020204" pitchFamily="34" charset="0"/>
              </a:defRPr>
            </a:lvl5pPr>
          </a:lstStyle>
          <a:p>
            <a:pPr lvl="0"/>
            <a:r>
              <a:rPr lang="tr-TR" dirty="0" smtClean="0"/>
              <a:t>Asıl metin stillerini düzenle</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4" name="Rectangle 17"/>
          <p:cNvSpPr>
            <a:spLocks noGrp="1" noChangeArrowheads="1"/>
          </p:cNvSpPr>
          <p:nvPr>
            <p:ph type="dt" sz="half" idx="10"/>
          </p:nvPr>
        </p:nvSpPr>
        <p:spPr>
          <a:xfrm>
            <a:off x="1066800" y="6248400"/>
            <a:ext cx="1905000" cy="457200"/>
          </a:xfrm>
          <a:prstGeom prst="rect">
            <a:avLst/>
          </a:prstGeom>
          <a:ln/>
        </p:spPr>
        <p:txBody>
          <a:bodyPr/>
          <a:lstStyle>
            <a:lvl1pPr>
              <a:defRPr/>
            </a:lvl1pPr>
          </a:lstStyle>
          <a:p>
            <a:fld id="{419913B4-353A-43F0-919E-C9E766A5124A}" type="datetime1">
              <a:rPr lang="en-US" smtClean="0"/>
              <a:t>2/12/2020</a:t>
            </a:fld>
            <a:endParaRPr lang="en-US"/>
          </a:p>
        </p:txBody>
      </p:sp>
      <p:sp>
        <p:nvSpPr>
          <p:cNvPr id="5" name="Rectangle 18"/>
          <p:cNvSpPr>
            <a:spLocks noGrp="1" noChangeArrowheads="1"/>
          </p:cNvSpPr>
          <p:nvPr>
            <p:ph type="ftr" sz="quarter" idx="11"/>
          </p:nvPr>
        </p:nvSpPr>
        <p:spPr>
          <a:xfrm>
            <a:off x="3429000" y="6248400"/>
            <a:ext cx="2895600" cy="457200"/>
          </a:xfrm>
          <a:prstGeom prst="rect">
            <a:avLst/>
          </a:prstGeom>
          <a:ln/>
        </p:spPr>
        <p:txBody>
          <a:bodyPr/>
          <a:lstStyle>
            <a:lvl1pPr>
              <a:defRPr/>
            </a:lvl1pPr>
          </a:lstStyle>
          <a:p>
            <a:pPr>
              <a:defRPr/>
            </a:pPr>
            <a:endParaRPr lang="tr-TR"/>
          </a:p>
        </p:txBody>
      </p:sp>
      <p:sp>
        <p:nvSpPr>
          <p:cNvPr id="6" name="Rectangle 19"/>
          <p:cNvSpPr>
            <a:spLocks noGrp="1" noChangeArrowheads="1"/>
          </p:cNvSpPr>
          <p:nvPr>
            <p:ph type="sldNum" sz="quarter" idx="12"/>
          </p:nvPr>
        </p:nvSpPr>
        <p:spPr>
          <a:xfrm>
            <a:off x="6705600" y="6248400"/>
            <a:ext cx="1905000" cy="457200"/>
          </a:xfrm>
          <a:prstGeom prst="rect">
            <a:avLst/>
          </a:prstGeom>
          <a:ln/>
        </p:spPr>
        <p:txBody>
          <a:bodyPr/>
          <a:lstStyle>
            <a:lvl1pPr>
              <a:defRPr/>
            </a:lvl1pPr>
          </a:lstStyle>
          <a:p>
            <a:fld id="{450E119D-8EDB-4D0A-AB54-479909DD9FBC}" type="slidenum">
              <a:rPr lang="en-US" smtClean="0"/>
              <a:t>‹#›</a:t>
            </a:fld>
            <a:endParaRPr lang="en-US"/>
          </a:p>
        </p:txBody>
      </p:sp>
    </p:spTree>
    <p:extLst>
      <p:ext uri="{BB962C8B-B14F-4D97-AF65-F5344CB8AC3E}">
        <p14:creationId xmlns:p14="http://schemas.microsoft.com/office/powerpoint/2010/main" val="3492339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sz="half" idx="1"/>
          </p:nvPr>
        </p:nvSpPr>
        <p:spPr>
          <a:xfrm>
            <a:off x="762000" y="609601"/>
            <a:ext cx="3657600" cy="376732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Date Placeholder 4"/>
          <p:cNvSpPr>
            <a:spLocks noGrp="1"/>
          </p:cNvSpPr>
          <p:nvPr>
            <p:ph type="dt" sz="half" idx="10"/>
          </p:nvPr>
        </p:nvSpPr>
        <p:spPr/>
        <p:txBody>
          <a:bodyPr/>
          <a:lstStyle/>
          <a:p>
            <a:fld id="{FEB19078-E88E-432E-B463-E382E09B18DC}" type="datetime1">
              <a:rPr lang="en-US" smtClean="0"/>
              <a:t>2/12/2020</a:t>
            </a:fld>
            <a:endParaRPr lang="en-US"/>
          </a:p>
        </p:txBody>
      </p:sp>
      <p:sp>
        <p:nvSpPr>
          <p:cNvPr id="6" name="Footer Placeholder 5"/>
          <p:cNvSpPr>
            <a:spLocks noGrp="1"/>
          </p:cNvSpPr>
          <p:nvPr>
            <p:ph type="ftr" sz="quarter" idx="11"/>
          </p:nvPr>
        </p:nvSpPr>
        <p:spPr/>
        <p:txBody>
          <a:bodyPr/>
          <a:lstStyle/>
          <a:p>
            <a:r>
              <a:rPr lang="en-US" smtClean="0"/>
              <a:t>Prof. Dr. Harun TANRIVERMİŞ, Yrd. Doç. Dr. Yeşim ALİEFENDİOĞLU Ekonomi I 2016-2017 Güz Dönemi</a:t>
            </a:r>
            <a:endParaRPr lang="en-US"/>
          </a:p>
        </p:txBody>
      </p:sp>
      <p:sp>
        <p:nvSpPr>
          <p:cNvPr id="7" name="Slide Number Placeholder 6"/>
          <p:cNvSpPr>
            <a:spLocks noGrp="1"/>
          </p:cNvSpPr>
          <p:nvPr>
            <p:ph type="sldNum" sz="quarter" idx="12"/>
          </p:nvPr>
        </p:nvSpPr>
        <p:spPr/>
        <p:txBody>
          <a:bodyPr/>
          <a:lstStyle/>
          <a:p>
            <a:fld id="{450E119D-8EDB-4D0A-AB54-479909DD9FBC}" type="slidenum">
              <a:rPr lang="en-US" smtClean="0"/>
              <a:t>‹#›</a:t>
            </a:fld>
            <a:endParaRPr lang="en-US"/>
          </a:p>
        </p:txBody>
      </p:sp>
    </p:spTree>
    <p:extLst>
      <p:ext uri="{BB962C8B-B14F-4D97-AF65-F5344CB8AC3E}">
        <p14:creationId xmlns:p14="http://schemas.microsoft.com/office/powerpoint/2010/main" val="3902664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1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a:t>
            </a:r>
          </a:p>
        </p:txBody>
      </p:sp>
      <p:sp>
        <p:nvSpPr>
          <p:cNvPr id="4" name="Content Placeholder 3"/>
          <p:cNvSpPr>
            <a:spLocks noGrp="1"/>
          </p:cNvSpPr>
          <p:nvPr>
            <p:ph sz="half" idx="2"/>
          </p:nvPr>
        </p:nvSpPr>
        <p:spPr>
          <a:xfrm>
            <a:off x="758952" y="1329264"/>
            <a:ext cx="3657600" cy="3048000"/>
          </a:xfrm>
        </p:spPr>
        <p:txBody>
          <a:bodyPr anchor="t" anchorCtr="0"/>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1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a:t>
            </a:r>
          </a:p>
        </p:txBody>
      </p:sp>
      <p:sp>
        <p:nvSpPr>
          <p:cNvPr id="6" name="Content Placeholder 5"/>
          <p:cNvSpPr>
            <a:spLocks noGrp="1"/>
          </p:cNvSpPr>
          <p:nvPr>
            <p:ph sz="quarter" idx="4"/>
          </p:nvPr>
        </p:nvSpPr>
        <p:spPr>
          <a:xfrm>
            <a:off x="4645152" y="1329264"/>
            <a:ext cx="3657600" cy="3048000"/>
          </a:xfrm>
        </p:spPr>
        <p:txBody>
          <a:bodyPr anchor="t" anchorCtr="0"/>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Date Placeholder 6"/>
          <p:cNvSpPr>
            <a:spLocks noGrp="1"/>
          </p:cNvSpPr>
          <p:nvPr>
            <p:ph type="dt" sz="half" idx="10"/>
          </p:nvPr>
        </p:nvSpPr>
        <p:spPr/>
        <p:txBody>
          <a:bodyPr/>
          <a:lstStyle/>
          <a:p>
            <a:fld id="{32BF88A8-F742-4F69-A35B-1B28FBF07202}" type="datetime1">
              <a:rPr lang="en-US" smtClean="0"/>
              <a:t>2/12/2020</a:t>
            </a:fld>
            <a:endParaRPr lang="en-US"/>
          </a:p>
        </p:txBody>
      </p:sp>
      <p:sp>
        <p:nvSpPr>
          <p:cNvPr id="8" name="Footer Placeholder 7"/>
          <p:cNvSpPr>
            <a:spLocks noGrp="1"/>
          </p:cNvSpPr>
          <p:nvPr>
            <p:ph type="ftr" sz="quarter" idx="11"/>
          </p:nvPr>
        </p:nvSpPr>
        <p:spPr/>
        <p:txBody>
          <a:bodyPr/>
          <a:lstStyle/>
          <a:p>
            <a:r>
              <a:rPr lang="en-US" smtClean="0"/>
              <a:t>Prof. Dr. Harun TANRIVERMİŞ, Yrd. Doç. Dr. Yeşim ALİEFENDİOĞLU Ekonomi I 2016-2017 Güz Dönemi</a:t>
            </a:r>
            <a:endParaRPr lang="en-US"/>
          </a:p>
        </p:txBody>
      </p:sp>
      <p:sp>
        <p:nvSpPr>
          <p:cNvPr id="9" name="Slide Number Placeholder 8"/>
          <p:cNvSpPr>
            <a:spLocks noGrp="1"/>
          </p:cNvSpPr>
          <p:nvPr>
            <p:ph type="sldNum" sz="quarter" idx="12"/>
          </p:nvPr>
        </p:nvSpPr>
        <p:spPr/>
        <p:txBody>
          <a:bodyPr/>
          <a:lstStyle/>
          <a:p>
            <a:fld id="{450E119D-8EDB-4D0A-AB54-479909DD9FBC}" type="slidenum">
              <a:rPr lang="en-US" smtClean="0"/>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7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246C0540-C812-4A10-A4A2-8F2918206376}" type="datetime1">
              <a:rPr lang="en-US" smtClean="0"/>
              <a:t>2/12/2020</a:t>
            </a:fld>
            <a:endParaRPr lang="en-US"/>
          </a:p>
        </p:txBody>
      </p:sp>
      <p:sp>
        <p:nvSpPr>
          <p:cNvPr id="4" name="Footer Placeholder 3"/>
          <p:cNvSpPr>
            <a:spLocks noGrp="1"/>
          </p:cNvSpPr>
          <p:nvPr>
            <p:ph type="ftr" sz="quarter" idx="11"/>
          </p:nvPr>
        </p:nvSpPr>
        <p:spPr/>
        <p:txBody>
          <a:bodyPr/>
          <a:lstStyle/>
          <a:p>
            <a:r>
              <a:rPr lang="en-US" smtClean="0"/>
              <a:t>Prof. Dr. Harun TANRIVERMİŞ, Yrd. Doç. Dr. Yeşim ALİEFENDİOĞLU Ekonomi I 2016-2017 Güz Dönemi</a:t>
            </a:r>
            <a:endParaRPr lang="en-US"/>
          </a:p>
        </p:txBody>
      </p:sp>
      <p:sp>
        <p:nvSpPr>
          <p:cNvPr id="5" name="Slide Number Placeholder 4"/>
          <p:cNvSpPr>
            <a:spLocks noGrp="1"/>
          </p:cNvSpPr>
          <p:nvPr>
            <p:ph type="sldNum" sz="quarter" idx="12"/>
          </p:nvPr>
        </p:nvSpPr>
        <p:spPr/>
        <p:txBody>
          <a:bodyPr/>
          <a:lstStyle/>
          <a:p>
            <a:fld id="{450E119D-8EDB-4D0A-AB54-479909DD9FBC}" type="slidenum">
              <a:rPr lang="en-US" smtClean="0"/>
              <a:t>‹#›</a:t>
            </a:fld>
            <a:endParaRPr lang="en-US"/>
          </a:p>
        </p:txBody>
      </p:sp>
    </p:spTree>
    <p:extLst>
      <p:ext uri="{BB962C8B-B14F-4D97-AF65-F5344CB8AC3E}">
        <p14:creationId xmlns:p14="http://schemas.microsoft.com/office/powerpoint/2010/main" val="3004622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80DDDF-7A43-4041-A150-A5265DD17B5B}" type="datetime1">
              <a:rPr lang="en-US" smtClean="0"/>
              <a:t>2/12/2020</a:t>
            </a:fld>
            <a:endParaRPr lang="en-US"/>
          </a:p>
        </p:txBody>
      </p:sp>
      <p:sp>
        <p:nvSpPr>
          <p:cNvPr id="3" name="Footer Placeholder 2"/>
          <p:cNvSpPr>
            <a:spLocks noGrp="1"/>
          </p:cNvSpPr>
          <p:nvPr>
            <p:ph type="ftr" sz="quarter" idx="11"/>
          </p:nvPr>
        </p:nvSpPr>
        <p:spPr/>
        <p:txBody>
          <a:bodyPr/>
          <a:lstStyle/>
          <a:p>
            <a:r>
              <a:rPr lang="en-US" smtClean="0"/>
              <a:t>Prof. Dr. Harun TANRIVERMİŞ, Yrd. Doç. Dr. Yeşim ALİEFENDİOĞLU Ekonomi I 2016-2017 Güz Dönemi</a:t>
            </a:r>
            <a:endParaRPr lang="en-US"/>
          </a:p>
        </p:txBody>
      </p:sp>
      <p:sp>
        <p:nvSpPr>
          <p:cNvPr id="4" name="Slide Number Placeholder 3"/>
          <p:cNvSpPr>
            <a:spLocks noGrp="1"/>
          </p:cNvSpPr>
          <p:nvPr>
            <p:ph type="sldNum" sz="quarter" idx="12"/>
          </p:nvPr>
        </p:nvSpPr>
        <p:spPr/>
        <p:txBody>
          <a:bodyPr/>
          <a:lstStyle/>
          <a:p>
            <a:fld id="{450E119D-8EDB-4D0A-AB54-479909DD9FBC}" type="slidenum">
              <a:rPr lang="en-US" smtClean="0"/>
              <a:t>‹#›</a:t>
            </a:fld>
            <a:endParaRPr lang="en-US"/>
          </a:p>
        </p:txBody>
      </p:sp>
    </p:spTree>
    <p:extLst>
      <p:ext uri="{BB962C8B-B14F-4D97-AF65-F5344CB8AC3E}">
        <p14:creationId xmlns:p14="http://schemas.microsoft.com/office/powerpoint/2010/main" val="1483881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4050" b="0"/>
            </a:lvl1pPr>
          </a:lstStyle>
          <a:p>
            <a:r>
              <a:rPr lang="tr-TR" smtClean="0"/>
              <a:t>Asıl başlık stili için tıklatın</a:t>
            </a:r>
            <a:endParaRPr lang="en-US"/>
          </a:p>
        </p:txBody>
      </p:sp>
      <p:sp>
        <p:nvSpPr>
          <p:cNvPr id="3" name="Content Placeholder 2"/>
          <p:cNvSpPr>
            <a:spLocks noGrp="1"/>
          </p:cNvSpPr>
          <p:nvPr>
            <p:ph idx="1"/>
          </p:nvPr>
        </p:nvSpPr>
        <p:spPr>
          <a:xfrm>
            <a:off x="3710866" y="457202"/>
            <a:ext cx="4594934" cy="4114799"/>
          </a:xfrm>
        </p:spPr>
        <p:txBody>
          <a:bodyPr/>
          <a:lstStyle>
            <a:lvl1pPr>
              <a:defRPr sz="1800"/>
            </a:lvl1pPr>
            <a:lvl2pPr>
              <a:defRPr sz="1650"/>
            </a:lvl2pPr>
            <a:lvl3pPr>
              <a:defRPr sz="1500"/>
            </a:lvl3pPr>
            <a:lvl4pPr>
              <a:defRPr sz="1350"/>
            </a:lvl4pPr>
            <a:lvl5pPr>
              <a:defRPr sz="1350"/>
            </a:lvl5pPr>
            <a:lvl6pPr>
              <a:defRPr sz="1500"/>
            </a:lvl6pPr>
            <a:lvl7pPr>
              <a:defRPr sz="1500"/>
            </a:lvl7pPr>
            <a:lvl8pPr>
              <a:defRPr sz="1500"/>
            </a:lvl8pPr>
            <a:lvl9pPr>
              <a:defRPr sz="15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762002" y="457200"/>
            <a:ext cx="2673657" cy="4114800"/>
          </a:xfrm>
        </p:spPr>
        <p:txBody>
          <a:bodyPr>
            <a:normAutofit/>
          </a:bodyPr>
          <a:lstStyle>
            <a:lvl1pPr marL="0" indent="0">
              <a:buNone/>
              <a:defRPr sz="1575">
                <a:solidFill>
                  <a:schemeClr val="tx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737B923B-C384-40AA-8590-01472514B94D}" type="datetime1">
              <a:rPr lang="en-US" smtClean="0"/>
              <a:t>2/12/2020</a:t>
            </a:fld>
            <a:endParaRPr lang="en-US"/>
          </a:p>
        </p:txBody>
      </p:sp>
      <p:sp>
        <p:nvSpPr>
          <p:cNvPr id="6" name="Footer Placeholder 5"/>
          <p:cNvSpPr>
            <a:spLocks noGrp="1"/>
          </p:cNvSpPr>
          <p:nvPr>
            <p:ph type="ftr" sz="quarter" idx="11"/>
          </p:nvPr>
        </p:nvSpPr>
        <p:spPr/>
        <p:txBody>
          <a:bodyPr/>
          <a:lstStyle/>
          <a:p>
            <a:r>
              <a:rPr lang="en-US" smtClean="0"/>
              <a:t>Prof. Dr. Harun TANRIVERMİŞ, Yrd. Doç. Dr. Yeşim ALİEFENDİOĞLU Ekonomi I 2016-2017 Güz Dönemi</a:t>
            </a:r>
            <a:endParaRPr lang="en-US"/>
          </a:p>
        </p:txBody>
      </p:sp>
      <p:sp>
        <p:nvSpPr>
          <p:cNvPr id="7" name="Slide Number Placeholder 6"/>
          <p:cNvSpPr>
            <a:spLocks noGrp="1"/>
          </p:cNvSpPr>
          <p:nvPr>
            <p:ph type="sldNum" sz="quarter" idx="12"/>
          </p:nvPr>
        </p:nvSpPr>
        <p:spPr/>
        <p:txBody>
          <a:bodyPr/>
          <a:lstStyle/>
          <a:p>
            <a:fld id="{450E119D-8EDB-4D0A-AB54-479909DD9FBC}" type="slidenum">
              <a:rPr lang="en-US" smtClean="0"/>
              <a:t>‹#›</a:t>
            </a:fld>
            <a:endParaRPr lang="en-US"/>
          </a:p>
        </p:txBody>
      </p:sp>
      <p:cxnSp>
        <p:nvCxnSpPr>
          <p:cNvPr id="10" name="Straight Connector 9"/>
          <p:cNvCxnSpPr/>
          <p:nvPr/>
        </p:nvCxnSpPr>
        <p:spPr>
          <a:xfrm rot="5400000">
            <a:off x="1677194" y="2514601"/>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325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405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smtClean="0"/>
              <a:t>Resim eklemek için simgeyi tıklatın</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E3210B27-1C63-4458-A0DE-D05A3D5ED342}" type="datetime1">
              <a:rPr lang="en-US" smtClean="0"/>
              <a:t>2/12/2020</a:t>
            </a:fld>
            <a:endParaRPr lang="en-US"/>
          </a:p>
        </p:txBody>
      </p:sp>
      <p:sp>
        <p:nvSpPr>
          <p:cNvPr id="6" name="Footer Placeholder 5"/>
          <p:cNvSpPr>
            <a:spLocks noGrp="1"/>
          </p:cNvSpPr>
          <p:nvPr>
            <p:ph type="ftr" sz="quarter" idx="11"/>
          </p:nvPr>
        </p:nvSpPr>
        <p:spPr/>
        <p:txBody>
          <a:bodyPr/>
          <a:lstStyle/>
          <a:p>
            <a:r>
              <a:rPr lang="en-US" smtClean="0"/>
              <a:t>Prof. Dr. Harun TANRIVERMİŞ, Yrd. Doç. Dr. Yeşim ALİEFENDİOĞLU Ekonomi I 2016-2017 Güz Dönemi</a:t>
            </a:r>
            <a:endParaRPr lang="en-US"/>
          </a:p>
        </p:txBody>
      </p:sp>
      <p:sp>
        <p:nvSpPr>
          <p:cNvPr id="7" name="Slide Number Placeholder 6"/>
          <p:cNvSpPr>
            <a:spLocks noGrp="1"/>
          </p:cNvSpPr>
          <p:nvPr>
            <p:ph type="sldNum" sz="quarter" idx="12"/>
          </p:nvPr>
        </p:nvSpPr>
        <p:spPr/>
        <p:txBody>
          <a:bodyPr/>
          <a:lstStyle/>
          <a:p>
            <a:fld id="{450E119D-8EDB-4D0A-AB54-479909DD9FBC}" type="slidenum">
              <a:rPr lang="en-US" smtClean="0"/>
              <a:t>‹#›</a:t>
            </a:fld>
            <a:endParaRPr lang="en-US"/>
          </a:p>
        </p:txBody>
      </p:sp>
    </p:spTree>
    <p:extLst>
      <p:ext uri="{BB962C8B-B14F-4D97-AF65-F5344CB8AC3E}">
        <p14:creationId xmlns:p14="http://schemas.microsoft.com/office/powerpoint/2010/main" val="758220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248400" y="6208778"/>
            <a:ext cx="2133600" cy="365125"/>
          </a:xfrm>
          <a:prstGeom prst="rect">
            <a:avLst/>
          </a:prstGeom>
        </p:spPr>
        <p:txBody>
          <a:bodyPr vert="horz" lIns="91440" tIns="45720" rIns="91440" bIns="45720" rtlCol="0" anchor="ctr"/>
          <a:lstStyle>
            <a:lvl1pPr algn="r">
              <a:defRPr sz="900" b="1">
                <a:solidFill>
                  <a:schemeClr val="tx2">
                    <a:lumMod val="90000"/>
                    <a:lumOff val="10000"/>
                  </a:schemeClr>
                </a:solidFill>
                <a:latin typeface="+mn-lt"/>
              </a:defRPr>
            </a:lvl1pPr>
          </a:lstStyle>
          <a:p>
            <a:fld id="{D5BA3AE7-9ECF-44E5-AA35-A658ADA8F751}" type="datetime1">
              <a:rPr lang="en-US" smtClean="0"/>
              <a:t>2/12/2020</a:t>
            </a:fld>
            <a:endParaRPr lang="en-US"/>
          </a:p>
        </p:txBody>
      </p:sp>
      <p:sp>
        <p:nvSpPr>
          <p:cNvPr id="5" name="Footer Placeholder 4"/>
          <p:cNvSpPr>
            <a:spLocks noGrp="1"/>
          </p:cNvSpPr>
          <p:nvPr>
            <p:ph type="ftr" sz="quarter" idx="3"/>
          </p:nvPr>
        </p:nvSpPr>
        <p:spPr>
          <a:xfrm>
            <a:off x="761999" y="6208778"/>
            <a:ext cx="4873869" cy="365125"/>
          </a:xfrm>
          <a:prstGeom prst="rect">
            <a:avLst/>
          </a:prstGeom>
        </p:spPr>
        <p:txBody>
          <a:bodyPr vert="horz" lIns="91440" tIns="45720" rIns="91440" bIns="45720" rtlCol="0" anchor="ctr"/>
          <a:lstStyle>
            <a:lvl1pPr algn="l">
              <a:defRPr sz="900" b="1">
                <a:solidFill>
                  <a:schemeClr val="tx2">
                    <a:lumMod val="90000"/>
                    <a:lumOff val="10000"/>
                  </a:schemeClr>
                </a:solidFill>
              </a:defRPr>
            </a:lvl1pPr>
          </a:lstStyle>
          <a:p>
            <a:r>
              <a:rPr lang="en-US" smtClean="0"/>
              <a:t>Prof. Dr. Harun TANRIVERMİŞ, Yrd. Doç. Dr. Yeşim ALİEFENDİOĞLU Ekonomi I 2016-2017 Güz Dönemi</a:t>
            </a:r>
            <a:endParaRPr lang="en-US"/>
          </a:p>
        </p:txBody>
      </p:sp>
      <p:sp>
        <p:nvSpPr>
          <p:cNvPr id="6" name="Slide Number Placeholder 5"/>
          <p:cNvSpPr>
            <a:spLocks noGrp="1"/>
          </p:cNvSpPr>
          <p:nvPr>
            <p:ph type="sldNum" sz="quarter" idx="4"/>
          </p:nvPr>
        </p:nvSpPr>
        <p:spPr>
          <a:xfrm>
            <a:off x="7620000" y="5687570"/>
            <a:ext cx="762000" cy="365125"/>
          </a:xfrm>
          <a:prstGeom prst="rect">
            <a:avLst/>
          </a:prstGeom>
        </p:spPr>
        <p:txBody>
          <a:bodyPr vert="horz" lIns="91440" tIns="45720" rIns="91440" bIns="45720" rtlCol="0" anchor="ctr"/>
          <a:lstStyle>
            <a:lvl1pPr algn="r">
              <a:defRPr sz="1800">
                <a:solidFill>
                  <a:schemeClr val="tx1">
                    <a:lumMod val="85000"/>
                    <a:lumOff val="15000"/>
                  </a:schemeClr>
                </a:solidFill>
                <a:latin typeface="+mj-lt"/>
              </a:defRPr>
            </a:lvl1pPr>
          </a:lstStyle>
          <a:p>
            <a:fld id="{450E119D-8EDB-4D0A-AB54-479909DD9FBC}" type="slidenum">
              <a:rPr lang="en-US" smtClean="0"/>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32827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685800" rtl="0" eaLnBrk="1" latinLnBrk="0" hangingPunct="1">
        <a:spcBef>
          <a:spcPct val="0"/>
        </a:spcBef>
        <a:buNone/>
        <a:defRPr sz="405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05740" indent="-205740" algn="l" defTabSz="6858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1pPr>
      <a:lvl2pPr marL="445770" indent="-205740" algn="l" defTabSz="685800" rtl="0" eaLnBrk="1" latinLnBrk="0" hangingPunct="1">
        <a:spcBef>
          <a:spcPct val="20000"/>
        </a:spcBef>
        <a:buClr>
          <a:schemeClr val="accent1"/>
        </a:buClr>
        <a:buFont typeface="Arial" pitchFamily="34" charset="0"/>
        <a:buChar char="•"/>
        <a:defRPr sz="1650" kern="1200">
          <a:solidFill>
            <a:schemeClr val="tx2"/>
          </a:solidFill>
          <a:latin typeface="+mn-lt"/>
          <a:ea typeface="+mn-ea"/>
          <a:cs typeface="+mn-cs"/>
        </a:defRPr>
      </a:lvl2pPr>
      <a:lvl3pPr marL="651510" indent="-171450" algn="l" defTabSz="685800" rtl="0" eaLnBrk="1" latinLnBrk="0" hangingPunct="1">
        <a:spcBef>
          <a:spcPct val="20000"/>
        </a:spcBef>
        <a:buClr>
          <a:schemeClr val="accent1"/>
        </a:buClr>
        <a:buFont typeface="Arial" pitchFamily="34" charset="0"/>
        <a:buChar char="•"/>
        <a:defRPr sz="1500" kern="1200">
          <a:solidFill>
            <a:schemeClr val="tx2"/>
          </a:solidFill>
          <a:latin typeface="+mn-lt"/>
          <a:ea typeface="+mn-ea"/>
          <a:cs typeface="+mn-cs"/>
        </a:defRPr>
      </a:lvl3pPr>
      <a:lvl4pPr marL="857250" indent="-171450" algn="l" defTabSz="685800" rtl="0" eaLnBrk="1" latinLnBrk="0" hangingPunct="1">
        <a:spcBef>
          <a:spcPct val="20000"/>
        </a:spcBef>
        <a:buClr>
          <a:schemeClr val="accent1"/>
        </a:buClr>
        <a:buFont typeface="Arial" pitchFamily="34" charset="0"/>
        <a:buChar char="•"/>
        <a:defRPr sz="1350" kern="1200">
          <a:solidFill>
            <a:schemeClr val="tx2"/>
          </a:solidFill>
          <a:latin typeface="+mn-lt"/>
          <a:ea typeface="+mn-ea"/>
          <a:cs typeface="+mn-cs"/>
        </a:defRPr>
      </a:lvl4pPr>
      <a:lvl5pPr marL="1028700" indent="-171450" algn="l" defTabSz="685800" rtl="0" eaLnBrk="1" latinLnBrk="0" hangingPunct="1">
        <a:spcBef>
          <a:spcPct val="20000"/>
        </a:spcBef>
        <a:buClr>
          <a:schemeClr val="accent1"/>
        </a:buClr>
        <a:buFont typeface="Arial" pitchFamily="34" charset="0"/>
        <a:buChar char="•"/>
        <a:defRPr sz="1350" kern="1200" baseline="0">
          <a:solidFill>
            <a:schemeClr val="tx2"/>
          </a:solidFill>
          <a:latin typeface="+mn-lt"/>
          <a:ea typeface="+mn-ea"/>
          <a:cs typeface="+mn-cs"/>
        </a:defRPr>
      </a:lvl5pPr>
      <a:lvl6pPr marL="1234440" indent="-171450" algn="l" defTabSz="685800" rtl="0" eaLnBrk="1" latinLnBrk="0" hangingPunct="1">
        <a:spcBef>
          <a:spcPct val="20000"/>
        </a:spcBef>
        <a:buClr>
          <a:schemeClr val="accent1"/>
        </a:buClr>
        <a:buFont typeface="Arial" pitchFamily="34" charset="0"/>
        <a:buChar char="•"/>
        <a:defRPr sz="1200" kern="1200">
          <a:solidFill>
            <a:schemeClr val="tx2"/>
          </a:solidFill>
          <a:latin typeface="+mn-lt"/>
          <a:ea typeface="+mn-ea"/>
          <a:cs typeface="+mn-cs"/>
        </a:defRPr>
      </a:lvl6pPr>
      <a:lvl7pPr marL="1426464" indent="-171450" algn="l" defTabSz="685800" rtl="0" eaLnBrk="1" latinLnBrk="0" hangingPunct="1">
        <a:spcBef>
          <a:spcPct val="20000"/>
        </a:spcBef>
        <a:buClr>
          <a:schemeClr val="accent1"/>
        </a:buClr>
        <a:buFont typeface="Arial" pitchFamily="34" charset="0"/>
        <a:buChar char="•"/>
        <a:defRPr sz="1200" kern="1200">
          <a:solidFill>
            <a:schemeClr val="tx2"/>
          </a:solidFill>
          <a:latin typeface="+mn-lt"/>
          <a:ea typeface="+mn-ea"/>
          <a:cs typeface="+mn-cs"/>
        </a:defRPr>
      </a:lvl7pPr>
      <a:lvl8pPr marL="1645920" indent="-171450" algn="l" defTabSz="685800" rtl="0" eaLnBrk="1" latinLnBrk="0" hangingPunct="1">
        <a:spcBef>
          <a:spcPct val="20000"/>
        </a:spcBef>
        <a:buClr>
          <a:schemeClr val="accent1"/>
        </a:buClr>
        <a:buFont typeface="Arial" pitchFamily="34" charset="0"/>
        <a:buChar char="•"/>
        <a:defRPr sz="1200" kern="1200">
          <a:solidFill>
            <a:schemeClr val="tx2"/>
          </a:solidFill>
          <a:latin typeface="+mn-lt"/>
          <a:ea typeface="+mn-ea"/>
          <a:cs typeface="+mn-cs"/>
        </a:defRPr>
      </a:lvl8pPr>
      <a:lvl9pPr marL="1851660" indent="-171450" algn="l" defTabSz="685800" rtl="0" eaLnBrk="1" latinLnBrk="0" hangingPunct="1">
        <a:spcBef>
          <a:spcPct val="20000"/>
        </a:spcBef>
        <a:buClr>
          <a:schemeClr val="accent1"/>
        </a:buClr>
        <a:buFont typeface="Arial" pitchFamily="34" charset="0"/>
        <a:buChar char="•"/>
        <a:defRPr sz="120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248400" y="6208778"/>
            <a:ext cx="2133600" cy="365125"/>
          </a:xfrm>
          <a:prstGeom prst="rect">
            <a:avLst/>
          </a:prstGeom>
        </p:spPr>
        <p:txBody>
          <a:bodyPr vert="horz" lIns="91440" tIns="45720" rIns="91440" bIns="45720" rtlCol="0" anchor="ctr"/>
          <a:lstStyle>
            <a:lvl1pPr algn="r">
              <a:defRPr sz="900" b="1">
                <a:solidFill>
                  <a:schemeClr val="tx2">
                    <a:lumMod val="90000"/>
                    <a:lumOff val="10000"/>
                  </a:schemeClr>
                </a:solidFill>
                <a:latin typeface="+mn-lt"/>
              </a:defRPr>
            </a:lvl1pPr>
          </a:lstStyle>
          <a:p>
            <a:fld id="{39369955-C8A4-4023-9F6B-3A82C0FA9480}" type="datetime1">
              <a:rPr lang="en-US" smtClean="0"/>
              <a:t>2/12/2020</a:t>
            </a:fld>
            <a:endParaRPr lang="tr-TR"/>
          </a:p>
        </p:txBody>
      </p:sp>
      <p:sp>
        <p:nvSpPr>
          <p:cNvPr id="5" name="Footer Placeholder 4"/>
          <p:cNvSpPr>
            <a:spLocks noGrp="1"/>
          </p:cNvSpPr>
          <p:nvPr>
            <p:ph type="ftr" sz="quarter" idx="3"/>
          </p:nvPr>
        </p:nvSpPr>
        <p:spPr>
          <a:xfrm>
            <a:off x="761999" y="6208778"/>
            <a:ext cx="4873869" cy="365125"/>
          </a:xfrm>
          <a:prstGeom prst="rect">
            <a:avLst/>
          </a:prstGeom>
        </p:spPr>
        <p:txBody>
          <a:bodyPr vert="horz" lIns="91440" tIns="45720" rIns="91440" bIns="45720" rtlCol="0" anchor="ctr"/>
          <a:lstStyle>
            <a:lvl1pPr algn="l">
              <a:defRPr sz="900" b="1">
                <a:solidFill>
                  <a:schemeClr val="tx2">
                    <a:lumMod val="90000"/>
                    <a:lumOff val="10000"/>
                  </a:schemeClr>
                </a:solidFill>
              </a:defRPr>
            </a:lvl1pPr>
          </a:lstStyle>
          <a:p>
            <a:r>
              <a:rPr lang="tr-TR" smtClean="0"/>
              <a:t>Prof. Dr. Harun TANRIVERMİŞ, Yrd. Doç. Dr. Yeşim ALİEFENDİOĞLU Ekonomi I 2016-2017 Güz Dönemi</a:t>
            </a:r>
            <a:endParaRPr lang="tr-TR"/>
          </a:p>
        </p:txBody>
      </p:sp>
      <p:sp>
        <p:nvSpPr>
          <p:cNvPr id="6" name="Slide Number Placeholder 5"/>
          <p:cNvSpPr>
            <a:spLocks noGrp="1"/>
          </p:cNvSpPr>
          <p:nvPr>
            <p:ph type="sldNum" sz="quarter" idx="4"/>
          </p:nvPr>
        </p:nvSpPr>
        <p:spPr>
          <a:xfrm>
            <a:off x="7620000" y="5687570"/>
            <a:ext cx="762000" cy="365125"/>
          </a:xfrm>
          <a:prstGeom prst="rect">
            <a:avLst/>
          </a:prstGeom>
        </p:spPr>
        <p:txBody>
          <a:bodyPr vert="horz" lIns="91440" tIns="45720" rIns="91440" bIns="45720" rtlCol="0" anchor="ctr"/>
          <a:lstStyle>
            <a:lvl1pPr algn="r">
              <a:defRPr sz="1800">
                <a:solidFill>
                  <a:schemeClr val="tx1">
                    <a:lumMod val="85000"/>
                    <a:lumOff val="15000"/>
                  </a:schemeClr>
                </a:solidFill>
                <a:latin typeface="+mj-lt"/>
              </a:defRPr>
            </a:lvl1pPr>
          </a:lstStyle>
          <a:p>
            <a:fld id="{B1DEFA8C-F947-479F-BE07-76B6B3F80BF1}" type="slidenum">
              <a:rPr lang="tr-TR" smtClean="0"/>
              <a:pPr/>
              <a:t>‹#›</a:t>
            </a:fld>
            <a:endParaRPr lang="tr-T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417297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sldNum="0" hdr="0" dt="0"/>
  <p:txStyles>
    <p:titleStyle>
      <a:lvl1pPr algn="l" defTabSz="685800" rtl="0" eaLnBrk="1" latinLnBrk="0" hangingPunct="1">
        <a:spcBef>
          <a:spcPct val="0"/>
        </a:spcBef>
        <a:buNone/>
        <a:defRPr sz="405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05740" indent="-205740" algn="l" defTabSz="6858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1pPr>
      <a:lvl2pPr marL="445770" indent="-205740" algn="l" defTabSz="685800" rtl="0" eaLnBrk="1" latinLnBrk="0" hangingPunct="1">
        <a:spcBef>
          <a:spcPct val="20000"/>
        </a:spcBef>
        <a:buClr>
          <a:schemeClr val="accent1"/>
        </a:buClr>
        <a:buFont typeface="Arial" pitchFamily="34" charset="0"/>
        <a:buChar char="•"/>
        <a:defRPr sz="1650" kern="1200">
          <a:solidFill>
            <a:schemeClr val="tx2"/>
          </a:solidFill>
          <a:latin typeface="+mn-lt"/>
          <a:ea typeface="+mn-ea"/>
          <a:cs typeface="+mn-cs"/>
        </a:defRPr>
      </a:lvl2pPr>
      <a:lvl3pPr marL="651510" indent="-171450" algn="l" defTabSz="685800" rtl="0" eaLnBrk="1" latinLnBrk="0" hangingPunct="1">
        <a:spcBef>
          <a:spcPct val="20000"/>
        </a:spcBef>
        <a:buClr>
          <a:schemeClr val="accent1"/>
        </a:buClr>
        <a:buFont typeface="Arial" pitchFamily="34" charset="0"/>
        <a:buChar char="•"/>
        <a:defRPr sz="1500" kern="1200">
          <a:solidFill>
            <a:schemeClr val="tx2"/>
          </a:solidFill>
          <a:latin typeface="+mn-lt"/>
          <a:ea typeface="+mn-ea"/>
          <a:cs typeface="+mn-cs"/>
        </a:defRPr>
      </a:lvl3pPr>
      <a:lvl4pPr marL="857250" indent="-171450" algn="l" defTabSz="685800" rtl="0" eaLnBrk="1" latinLnBrk="0" hangingPunct="1">
        <a:spcBef>
          <a:spcPct val="20000"/>
        </a:spcBef>
        <a:buClr>
          <a:schemeClr val="accent1"/>
        </a:buClr>
        <a:buFont typeface="Arial" pitchFamily="34" charset="0"/>
        <a:buChar char="•"/>
        <a:defRPr sz="1350" kern="1200">
          <a:solidFill>
            <a:schemeClr val="tx2"/>
          </a:solidFill>
          <a:latin typeface="+mn-lt"/>
          <a:ea typeface="+mn-ea"/>
          <a:cs typeface="+mn-cs"/>
        </a:defRPr>
      </a:lvl4pPr>
      <a:lvl5pPr marL="1028700" indent="-171450" algn="l" defTabSz="685800" rtl="0" eaLnBrk="1" latinLnBrk="0" hangingPunct="1">
        <a:spcBef>
          <a:spcPct val="20000"/>
        </a:spcBef>
        <a:buClr>
          <a:schemeClr val="accent1"/>
        </a:buClr>
        <a:buFont typeface="Arial" pitchFamily="34" charset="0"/>
        <a:buChar char="•"/>
        <a:defRPr sz="1350" kern="1200" baseline="0">
          <a:solidFill>
            <a:schemeClr val="tx2"/>
          </a:solidFill>
          <a:latin typeface="+mn-lt"/>
          <a:ea typeface="+mn-ea"/>
          <a:cs typeface="+mn-cs"/>
        </a:defRPr>
      </a:lvl5pPr>
      <a:lvl6pPr marL="1234440" indent="-171450" algn="l" defTabSz="685800" rtl="0" eaLnBrk="1" latinLnBrk="0" hangingPunct="1">
        <a:spcBef>
          <a:spcPct val="20000"/>
        </a:spcBef>
        <a:buClr>
          <a:schemeClr val="accent1"/>
        </a:buClr>
        <a:buFont typeface="Arial" pitchFamily="34" charset="0"/>
        <a:buChar char="•"/>
        <a:defRPr sz="1200" kern="1200">
          <a:solidFill>
            <a:schemeClr val="tx2"/>
          </a:solidFill>
          <a:latin typeface="+mn-lt"/>
          <a:ea typeface="+mn-ea"/>
          <a:cs typeface="+mn-cs"/>
        </a:defRPr>
      </a:lvl6pPr>
      <a:lvl7pPr marL="1426464" indent="-171450" algn="l" defTabSz="685800" rtl="0" eaLnBrk="1" latinLnBrk="0" hangingPunct="1">
        <a:spcBef>
          <a:spcPct val="20000"/>
        </a:spcBef>
        <a:buClr>
          <a:schemeClr val="accent1"/>
        </a:buClr>
        <a:buFont typeface="Arial" pitchFamily="34" charset="0"/>
        <a:buChar char="•"/>
        <a:defRPr sz="1200" kern="1200">
          <a:solidFill>
            <a:schemeClr val="tx2"/>
          </a:solidFill>
          <a:latin typeface="+mn-lt"/>
          <a:ea typeface="+mn-ea"/>
          <a:cs typeface="+mn-cs"/>
        </a:defRPr>
      </a:lvl7pPr>
      <a:lvl8pPr marL="1645920" indent="-171450" algn="l" defTabSz="685800" rtl="0" eaLnBrk="1" latinLnBrk="0" hangingPunct="1">
        <a:spcBef>
          <a:spcPct val="20000"/>
        </a:spcBef>
        <a:buClr>
          <a:schemeClr val="accent1"/>
        </a:buClr>
        <a:buFont typeface="Arial" pitchFamily="34" charset="0"/>
        <a:buChar char="•"/>
        <a:defRPr sz="1200" kern="1200">
          <a:solidFill>
            <a:schemeClr val="tx2"/>
          </a:solidFill>
          <a:latin typeface="+mn-lt"/>
          <a:ea typeface="+mn-ea"/>
          <a:cs typeface="+mn-cs"/>
        </a:defRPr>
      </a:lvl8pPr>
      <a:lvl9pPr marL="1851660" indent="-171450" algn="l" defTabSz="685800" rtl="0" eaLnBrk="1" latinLnBrk="0" hangingPunct="1">
        <a:spcBef>
          <a:spcPct val="20000"/>
        </a:spcBef>
        <a:buClr>
          <a:schemeClr val="accent1"/>
        </a:buClr>
        <a:buFont typeface="Arial" pitchFamily="34" charset="0"/>
        <a:buChar char="•"/>
        <a:defRPr sz="120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Resim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2"/>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1264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3" r:id="rId3"/>
    <p:sldLayoutId id="2147483694" r:id="rId4"/>
  </p:sldLayoutIdLst>
  <p:hf sldNum="0" hdr="0" dt="0"/>
  <p:txStyles>
    <p:titleStyle>
      <a:lvl1pPr algn="l" rtl="0" eaLnBrk="1" fontAlgn="base" hangingPunct="1">
        <a:lnSpc>
          <a:spcPct val="90000"/>
        </a:lnSpc>
        <a:spcBef>
          <a:spcPct val="0"/>
        </a:spcBef>
        <a:spcAft>
          <a:spcPct val="0"/>
        </a:spcAft>
        <a:defRPr lang="tr-TR" sz="1500" b="1" kern="1200" dirty="0">
          <a:solidFill>
            <a:srgbClr val="160093"/>
          </a:solidFill>
          <a:latin typeface="Arial"/>
          <a:ea typeface="ＭＳ Ｐゴシック" charset="0"/>
          <a:cs typeface="Arial"/>
        </a:defRPr>
      </a:lvl1pPr>
      <a:lvl2pPr algn="l" rtl="0" eaLnBrk="1" fontAlgn="base" hangingPunct="1">
        <a:lnSpc>
          <a:spcPct val="90000"/>
        </a:lnSpc>
        <a:spcBef>
          <a:spcPct val="0"/>
        </a:spcBef>
        <a:spcAft>
          <a:spcPct val="0"/>
        </a:spcAft>
        <a:defRPr sz="1500" b="1">
          <a:solidFill>
            <a:srgbClr val="160093"/>
          </a:solidFill>
          <a:latin typeface="Arial" panose="020B0604020202020204" pitchFamily="34" charset="0"/>
          <a:ea typeface="ＭＳ Ｐゴシック" panose="020B0600070205080204" pitchFamily="34" charset="-128"/>
          <a:cs typeface="Arial" panose="020B0604020202020204" pitchFamily="34" charset="0"/>
        </a:defRPr>
      </a:lvl2pPr>
      <a:lvl3pPr algn="l" rtl="0" eaLnBrk="1" fontAlgn="base" hangingPunct="1">
        <a:lnSpc>
          <a:spcPct val="90000"/>
        </a:lnSpc>
        <a:spcBef>
          <a:spcPct val="0"/>
        </a:spcBef>
        <a:spcAft>
          <a:spcPct val="0"/>
        </a:spcAft>
        <a:defRPr sz="1500" b="1">
          <a:solidFill>
            <a:srgbClr val="160093"/>
          </a:solidFill>
          <a:latin typeface="Arial" panose="020B0604020202020204" pitchFamily="34" charset="0"/>
          <a:ea typeface="ＭＳ Ｐゴシック" panose="020B0600070205080204" pitchFamily="34" charset="-128"/>
          <a:cs typeface="Arial" panose="020B0604020202020204" pitchFamily="34" charset="0"/>
        </a:defRPr>
      </a:lvl3pPr>
      <a:lvl4pPr algn="l" rtl="0" eaLnBrk="1" fontAlgn="base" hangingPunct="1">
        <a:lnSpc>
          <a:spcPct val="90000"/>
        </a:lnSpc>
        <a:spcBef>
          <a:spcPct val="0"/>
        </a:spcBef>
        <a:spcAft>
          <a:spcPct val="0"/>
        </a:spcAft>
        <a:defRPr sz="1500" b="1">
          <a:solidFill>
            <a:srgbClr val="160093"/>
          </a:solidFill>
          <a:latin typeface="Arial" panose="020B0604020202020204" pitchFamily="34" charset="0"/>
          <a:ea typeface="ＭＳ Ｐゴシック" panose="020B0600070205080204" pitchFamily="34" charset="-128"/>
          <a:cs typeface="Arial" panose="020B0604020202020204" pitchFamily="34" charset="0"/>
        </a:defRPr>
      </a:lvl4pPr>
      <a:lvl5pPr algn="l" rtl="0" eaLnBrk="1" fontAlgn="base" hangingPunct="1">
        <a:lnSpc>
          <a:spcPct val="90000"/>
        </a:lnSpc>
        <a:spcBef>
          <a:spcPct val="0"/>
        </a:spcBef>
        <a:spcAft>
          <a:spcPct val="0"/>
        </a:spcAft>
        <a:defRPr sz="1500" b="1">
          <a:solidFill>
            <a:srgbClr val="160093"/>
          </a:solidFill>
          <a:latin typeface="Arial" panose="020B0604020202020204" pitchFamily="34" charset="0"/>
          <a:ea typeface="ＭＳ Ｐゴシック" panose="020B0600070205080204" pitchFamily="34" charset="-128"/>
          <a:cs typeface="Arial" panose="020B0604020202020204" pitchFamily="34" charset="0"/>
        </a:defRPr>
      </a:lvl5pPr>
      <a:lvl6pPr marL="342900" algn="l" rtl="0" eaLnBrk="1" fontAlgn="base" hangingPunct="1">
        <a:lnSpc>
          <a:spcPct val="90000"/>
        </a:lnSpc>
        <a:spcBef>
          <a:spcPct val="0"/>
        </a:spcBef>
        <a:spcAft>
          <a:spcPct val="0"/>
        </a:spcAft>
        <a:defRPr sz="1500" b="1">
          <a:solidFill>
            <a:srgbClr val="160093"/>
          </a:solidFill>
          <a:latin typeface="Arial" panose="020B0604020202020204" pitchFamily="34" charset="0"/>
          <a:ea typeface="ＭＳ Ｐゴシック" panose="020B0600070205080204" pitchFamily="34" charset="-128"/>
          <a:cs typeface="Arial" panose="020B0604020202020204" pitchFamily="34" charset="0"/>
        </a:defRPr>
      </a:lvl6pPr>
      <a:lvl7pPr marL="685800" algn="l" rtl="0" eaLnBrk="1" fontAlgn="base" hangingPunct="1">
        <a:lnSpc>
          <a:spcPct val="90000"/>
        </a:lnSpc>
        <a:spcBef>
          <a:spcPct val="0"/>
        </a:spcBef>
        <a:spcAft>
          <a:spcPct val="0"/>
        </a:spcAft>
        <a:defRPr sz="1500" b="1">
          <a:solidFill>
            <a:srgbClr val="160093"/>
          </a:solidFill>
          <a:latin typeface="Arial" panose="020B0604020202020204" pitchFamily="34" charset="0"/>
          <a:ea typeface="ＭＳ Ｐゴシック" panose="020B0600070205080204" pitchFamily="34" charset="-128"/>
          <a:cs typeface="Arial" panose="020B0604020202020204" pitchFamily="34" charset="0"/>
        </a:defRPr>
      </a:lvl7pPr>
      <a:lvl8pPr marL="1028700" algn="l" rtl="0" eaLnBrk="1" fontAlgn="base" hangingPunct="1">
        <a:lnSpc>
          <a:spcPct val="90000"/>
        </a:lnSpc>
        <a:spcBef>
          <a:spcPct val="0"/>
        </a:spcBef>
        <a:spcAft>
          <a:spcPct val="0"/>
        </a:spcAft>
        <a:defRPr sz="1500" b="1">
          <a:solidFill>
            <a:srgbClr val="160093"/>
          </a:solidFill>
          <a:latin typeface="Arial" panose="020B0604020202020204" pitchFamily="34" charset="0"/>
          <a:ea typeface="ＭＳ Ｐゴシック" panose="020B0600070205080204" pitchFamily="34" charset="-128"/>
          <a:cs typeface="Arial" panose="020B0604020202020204" pitchFamily="34" charset="0"/>
        </a:defRPr>
      </a:lvl8pPr>
      <a:lvl9pPr marL="1371600" algn="l" rtl="0" eaLnBrk="1" fontAlgn="base" hangingPunct="1">
        <a:lnSpc>
          <a:spcPct val="90000"/>
        </a:lnSpc>
        <a:spcBef>
          <a:spcPct val="0"/>
        </a:spcBef>
        <a:spcAft>
          <a:spcPct val="0"/>
        </a:spcAft>
        <a:defRPr sz="1500" b="1">
          <a:solidFill>
            <a:srgbClr val="160093"/>
          </a:solidFill>
          <a:latin typeface="Arial" panose="020B0604020202020204" pitchFamily="34" charset="0"/>
          <a:ea typeface="ＭＳ Ｐゴシック" panose="020B0600070205080204" pitchFamily="34" charset="-128"/>
          <a:cs typeface="Arial" panose="020B0604020202020204" pitchFamily="34" charset="0"/>
        </a:defRPr>
      </a:lvl9pPr>
    </p:titleStyle>
    <p:body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tr-T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13"/>
          <p:cNvSpPr/>
          <p:nvPr/>
        </p:nvSpPr>
        <p:spPr>
          <a:xfrm>
            <a:off x="503198" y="1533155"/>
            <a:ext cx="8137603" cy="2259080"/>
          </a:xfrm>
          <a:prstGeom prst="rect">
            <a:avLst/>
          </a:prstGeom>
        </p:spPr>
        <p:txBody>
          <a:bodyPr wrap="square">
            <a:spAutoFit/>
          </a:bodyPr>
          <a:lstStyle/>
          <a:p>
            <a:pPr marL="0" lvl="1" algn="ctr">
              <a:spcBef>
                <a:spcPct val="20000"/>
              </a:spcBef>
              <a:buClr>
                <a:schemeClr val="accent1"/>
              </a:buClr>
            </a:pPr>
            <a:r>
              <a:rPr lang="tr-TR" sz="3200" b="1" dirty="0">
                <a:latin typeface="Arial" panose="020B0604020202020204" pitchFamily="34" charset="0"/>
                <a:cs typeface="Arial" panose="020B0604020202020204" pitchFamily="34" charset="0"/>
              </a:rPr>
              <a:t>GGY 402</a:t>
            </a:r>
          </a:p>
          <a:p>
            <a:pPr marL="0" lvl="1" algn="ctr">
              <a:spcBef>
                <a:spcPct val="20000"/>
              </a:spcBef>
              <a:buClr>
                <a:schemeClr val="accent1"/>
              </a:buClr>
            </a:pPr>
            <a:r>
              <a:rPr lang="tr-TR" sz="3200" b="1" dirty="0">
                <a:latin typeface="Arial" panose="020B0604020202020204" pitchFamily="34" charset="0"/>
                <a:cs typeface="Arial" panose="020B0604020202020204" pitchFamily="34" charset="0"/>
              </a:rPr>
              <a:t>GAYRİMENKUL VE VARLIK DEĞERLEME II</a:t>
            </a:r>
          </a:p>
          <a:p>
            <a:pPr marL="0" lvl="1" algn="ctr">
              <a:spcBef>
                <a:spcPct val="20000"/>
              </a:spcBef>
              <a:buClr>
                <a:schemeClr val="accent1"/>
              </a:buClr>
            </a:pPr>
            <a:endParaRPr lang="tr-TR" sz="3200" b="1" dirty="0">
              <a:solidFill>
                <a:schemeClr val="tx2"/>
              </a:solidFill>
              <a:latin typeface="Arial" panose="020B0604020202020204" pitchFamily="34" charset="0"/>
              <a:cs typeface="Arial" panose="020B0604020202020204" pitchFamily="34" charset="0"/>
            </a:endParaRPr>
          </a:p>
        </p:txBody>
      </p:sp>
      <p:sp>
        <p:nvSpPr>
          <p:cNvPr id="13" name="Dikdörtgen 12"/>
          <p:cNvSpPr/>
          <p:nvPr/>
        </p:nvSpPr>
        <p:spPr>
          <a:xfrm>
            <a:off x="440762" y="4393802"/>
            <a:ext cx="8479708" cy="584775"/>
          </a:xfrm>
          <a:prstGeom prst="rect">
            <a:avLst/>
          </a:prstGeom>
        </p:spPr>
        <p:txBody>
          <a:bodyPr wrap="square">
            <a:spAutoFit/>
          </a:bodyPr>
          <a:lstStyle/>
          <a:p>
            <a:pPr algn="ctr">
              <a:spcAft>
                <a:spcPts val="0"/>
              </a:spcAft>
            </a:pPr>
            <a:r>
              <a:rPr lang="tr-TR" sz="1600" b="1" dirty="0">
                <a:latin typeface="Arial" panose="020B0604020202020204" pitchFamily="34" charset="0"/>
                <a:ea typeface="Times New Roman" panose="02020603050405020304" pitchFamily="18" charset="0"/>
                <a:cs typeface="Arial" panose="020B0604020202020204" pitchFamily="34" charset="0"/>
              </a:rPr>
              <a:t>Prof. Dr. </a:t>
            </a:r>
            <a:r>
              <a:rPr lang="en-US" sz="1600" b="1" dirty="0">
                <a:latin typeface="Arial" panose="020B0604020202020204" pitchFamily="34" charset="0"/>
                <a:ea typeface="Times New Roman" panose="02020603050405020304" pitchFamily="18" charset="0"/>
                <a:cs typeface="Arial" panose="020B0604020202020204" pitchFamily="34" charset="0"/>
              </a:rPr>
              <a:t>Harun </a:t>
            </a:r>
            <a:r>
              <a:rPr lang="tr-TR" sz="1600" b="1" dirty="0">
                <a:latin typeface="Arial" panose="020B0604020202020204" pitchFamily="34" charset="0"/>
                <a:ea typeface="Times New Roman" panose="02020603050405020304" pitchFamily="18" charset="0"/>
                <a:cs typeface="Arial" panose="020B0604020202020204" pitchFamily="34" charset="0"/>
              </a:rPr>
              <a:t>TANRIVERMİŞ </a:t>
            </a:r>
          </a:p>
          <a:p>
            <a:pPr algn="ctr">
              <a:spcAft>
                <a:spcPts val="0"/>
              </a:spcAft>
            </a:pPr>
            <a:r>
              <a:rPr lang="tr-TR" sz="1600" dirty="0">
                <a:latin typeface="Arial" panose="020B0604020202020204" pitchFamily="34" charset="0"/>
                <a:ea typeface="Times New Roman" panose="02020603050405020304" pitchFamily="18" charset="0"/>
                <a:cs typeface="Arial" panose="020B0604020202020204" pitchFamily="34" charset="0"/>
              </a:rPr>
              <a:t>Ankara Üniversitesi UBF Gayrimenkul Geliştirme ve Yönetimi Bölümü </a:t>
            </a:r>
          </a:p>
        </p:txBody>
      </p:sp>
    </p:spTree>
    <p:extLst>
      <p:ext uri="{BB962C8B-B14F-4D97-AF65-F5344CB8AC3E}">
        <p14:creationId xmlns:p14="http://schemas.microsoft.com/office/powerpoint/2010/main" val="2044511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3080" y="1355271"/>
            <a:ext cx="4487520" cy="4281345"/>
          </a:xfrm>
        </p:spPr>
        <p:txBody>
          <a:bodyPr anchor="t">
            <a:noAutofit/>
          </a:bodyPr>
          <a:lstStyle/>
          <a:p>
            <a:pPr marL="257175" indent="-257175" algn="just">
              <a:spcBef>
                <a:spcPts val="450"/>
              </a:spcBef>
              <a:spcAft>
                <a:spcPts val="450"/>
              </a:spcAft>
              <a:buFont typeface="Wingdings" panose="05000000000000000000" pitchFamily="2" charset="2"/>
              <a:buChar char="Ø"/>
            </a:pPr>
            <a:endParaRPr lang="tr-TR" sz="1800" b="1" spc="-38" dirty="0">
              <a:solidFill>
                <a:srgbClr val="000000"/>
              </a:solidFill>
              <a:ea typeface="Trebuchet MS" panose="020B0603020202020204" pitchFamily="34" charset="0"/>
              <a:cs typeface="Trebuchet MS" panose="020B0603020202020204" pitchFamily="34" charset="0"/>
            </a:endParaRPr>
          </a:p>
          <a:p>
            <a:pPr marL="257175" indent="-257175" algn="just">
              <a:spcBef>
                <a:spcPts val="450"/>
              </a:spcBef>
              <a:spcAft>
                <a:spcPts val="450"/>
              </a:spcAft>
              <a:buFont typeface="Wingdings" panose="05000000000000000000" pitchFamily="2" charset="2"/>
              <a:buChar char="Ø"/>
            </a:pPr>
            <a:r>
              <a:rPr lang="tr-TR" sz="1800" b="1" spc="-38" dirty="0">
                <a:solidFill>
                  <a:srgbClr val="000000"/>
                </a:solidFill>
                <a:ea typeface="Trebuchet MS" panose="020B0603020202020204" pitchFamily="34" charset="0"/>
                <a:cs typeface="Trebuchet MS" panose="020B0603020202020204" pitchFamily="34" charset="0"/>
              </a:rPr>
              <a:t>PARSELASYON PLANI:</a:t>
            </a:r>
          </a:p>
          <a:p>
            <a:pPr algn="just">
              <a:spcBef>
                <a:spcPts val="450"/>
              </a:spcBef>
              <a:spcAft>
                <a:spcPts val="450"/>
              </a:spcAft>
            </a:pPr>
            <a:r>
              <a:rPr lang="tr-TR" sz="1800" spc="-38" dirty="0">
                <a:solidFill>
                  <a:srgbClr val="000000"/>
                </a:solidFill>
                <a:ea typeface="Trebuchet MS" panose="020B0603020202020204" pitchFamily="34" charset="0"/>
                <a:cs typeface="Trebuchet MS" panose="020B0603020202020204" pitchFamily="34" charset="0"/>
              </a:rPr>
              <a:t>İmar plânının araziye uygulanmasından sonra yapılacak röleve ölçülerine göre boyut değiştirmeyen paftalar üzerinde çizilen, kesin parselasyon durumunu gösteren ve tapuya tescil işlemlerine esas alınan plândır. Belediye ve mücavir alan içinde belediye encümeni, dışında ise İl İdare kurulunun onayından sonra yürürlüğe girer. Bu planlar bir ay müddetle ilgili idarede asılır. Ayrıca mutat vasıtalarla duyurulur. Bu sürenin sonunda </a:t>
            </a:r>
            <a:r>
              <a:rPr lang="tr-TR" sz="1800" spc="-38" dirty="0" smtClean="0">
                <a:solidFill>
                  <a:srgbClr val="000000"/>
                </a:solidFill>
                <a:ea typeface="Trebuchet MS" panose="020B0603020202020204" pitchFamily="34" charset="0"/>
                <a:cs typeface="Trebuchet MS" panose="020B0603020202020204" pitchFamily="34" charset="0"/>
              </a:rPr>
              <a:t>kesinleşir</a:t>
            </a:r>
            <a:r>
              <a:rPr lang="tr-TR" sz="1800" spc="-38" dirty="0">
                <a:solidFill>
                  <a:srgbClr val="000000"/>
                </a:solidFill>
                <a:ea typeface="Trebuchet MS" panose="020B0603020202020204" pitchFamily="34" charset="0"/>
                <a:cs typeface="Trebuchet MS" panose="020B0603020202020204" pitchFamily="34" charset="0"/>
              </a:rPr>
              <a:t> </a:t>
            </a:r>
            <a:r>
              <a:rPr lang="tr-TR" sz="2400" spc="-38" dirty="0">
                <a:solidFill>
                  <a:srgbClr val="000000"/>
                </a:solidFill>
                <a:ea typeface="Trebuchet MS" panose="020B0603020202020204" pitchFamily="34" charset="0"/>
                <a:cs typeface="Trebuchet MS" panose="020B0603020202020204" pitchFamily="34" charset="0"/>
              </a:rPr>
              <a:t>(</a:t>
            </a:r>
            <a:r>
              <a:rPr lang="tr-TR" sz="1800" spc="-38" dirty="0" err="1">
                <a:solidFill>
                  <a:srgbClr val="000000"/>
                </a:solidFill>
                <a:ea typeface="Trebuchet MS" panose="020B0603020202020204" pitchFamily="34" charset="0"/>
                <a:cs typeface="Trebuchet MS" panose="020B0603020202020204" pitchFamily="34" charset="0"/>
              </a:rPr>
              <a:t>Mekansal</a:t>
            </a:r>
            <a:r>
              <a:rPr lang="tr-TR" sz="1800" spc="-38" dirty="0">
                <a:solidFill>
                  <a:srgbClr val="000000"/>
                </a:solidFill>
                <a:ea typeface="Trebuchet MS" panose="020B0603020202020204" pitchFamily="34" charset="0"/>
                <a:cs typeface="Trebuchet MS" panose="020B0603020202020204" pitchFamily="34" charset="0"/>
              </a:rPr>
              <a:t> Planlar Yönetmeliği, 2014).</a:t>
            </a:r>
          </a:p>
          <a:p>
            <a:pPr algn="just">
              <a:spcBef>
                <a:spcPts val="450"/>
              </a:spcBef>
              <a:spcAft>
                <a:spcPts val="450"/>
              </a:spcAft>
            </a:pPr>
            <a:endParaRPr lang="tr-TR" sz="1800" spc="-38" dirty="0">
              <a:solidFill>
                <a:srgbClr val="000000"/>
              </a:solidFill>
              <a:ea typeface="Trebuchet MS" panose="020B0603020202020204" pitchFamily="34" charset="0"/>
              <a:cs typeface="Trebuchet MS" panose="020B0603020202020204" pitchFamily="34" charset="0"/>
            </a:endParaRPr>
          </a:p>
        </p:txBody>
      </p:sp>
      <p:sp>
        <p:nvSpPr>
          <p:cNvPr id="4" name="Unvan 3"/>
          <p:cNvSpPr>
            <a:spLocks noGrp="1"/>
          </p:cNvSpPr>
          <p:nvPr>
            <p:ph type="title"/>
          </p:nvPr>
        </p:nvSpPr>
        <p:spPr/>
        <p:txBody>
          <a:bodyPr/>
          <a:lstStyle/>
          <a:p>
            <a:r>
              <a:rPr lang="tr-TR" dirty="0" smtClean="0"/>
              <a:t>  </a:t>
            </a:r>
            <a:endParaRPr lang="en-US" dirty="0"/>
          </a:p>
        </p:txBody>
      </p:sp>
      <p:sp>
        <p:nvSpPr>
          <p:cNvPr id="5" name="Dikdörtgen 5"/>
          <p:cNvSpPr/>
          <p:nvPr/>
        </p:nvSpPr>
        <p:spPr>
          <a:xfrm>
            <a:off x="166119" y="375554"/>
            <a:ext cx="8517837" cy="587829"/>
          </a:xfrm>
          <a:prstGeom prst="rect">
            <a:avLst/>
          </a:prstGeom>
        </p:spPr>
        <p:txBody>
          <a:bodyPr/>
          <a:lstStyle/>
          <a:p>
            <a:pPr fontAlgn="base">
              <a:lnSpc>
                <a:spcPct val="90000"/>
              </a:lnSpc>
              <a:spcBef>
                <a:spcPct val="0"/>
              </a:spcBef>
              <a:spcAft>
                <a:spcPct val="0"/>
              </a:spcAft>
            </a:pPr>
            <a:r>
              <a:rPr lang="tr-TR" sz="2400" b="1" dirty="0">
                <a:solidFill>
                  <a:srgbClr val="160093"/>
                </a:solidFill>
                <a:latin typeface="Arial" panose="020B0604020202020204" pitchFamily="34" charset="0"/>
                <a:ea typeface="ＭＳ Ｐゴシック" panose="020B0600070205080204" pitchFamily="34" charset="-128"/>
                <a:cs typeface="Arial" panose="020B0604020202020204" pitchFamily="34" charset="0"/>
              </a:rPr>
              <a:t>İmarı Beklenen Araziler İle Ham Arazilerde Değer Karşılaştırması</a:t>
            </a:r>
          </a:p>
        </p:txBody>
      </p:sp>
      <p:pic>
        <p:nvPicPr>
          <p:cNvPr id="6" name="Picture 2" descr="parselasyon planı ile ilgili görsel sonucu"/>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357" t="3469" r="33758" b="25124"/>
          <a:stretch/>
        </p:blipFill>
        <p:spPr bwMode="auto">
          <a:xfrm>
            <a:off x="4955574" y="1833705"/>
            <a:ext cx="3384755" cy="40024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617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3079" y="1355271"/>
            <a:ext cx="8569663" cy="4281345"/>
          </a:xfrm>
        </p:spPr>
        <p:txBody>
          <a:bodyPr anchor="t">
            <a:noAutofit/>
          </a:bodyPr>
          <a:lstStyle/>
          <a:p>
            <a:pPr marL="214313" indent="-214313" algn="just">
              <a:spcBef>
                <a:spcPts val="450"/>
              </a:spcBef>
              <a:buFont typeface="Wingdings" panose="05000000000000000000" pitchFamily="2" charset="2"/>
              <a:buChar char="Ø"/>
            </a:pPr>
            <a:r>
              <a:rPr lang="tr-TR" sz="1800" b="1" dirty="0">
                <a:solidFill>
                  <a:prstClr val="black"/>
                </a:solidFill>
              </a:rPr>
              <a:t>KORUMA AMAÇLI İMAR PLANI:</a:t>
            </a:r>
          </a:p>
          <a:p>
            <a:pPr algn="just">
              <a:spcBef>
                <a:spcPts val="450"/>
              </a:spcBef>
            </a:pPr>
            <a:r>
              <a:rPr lang="tr-TR" sz="1800" dirty="0">
                <a:solidFill>
                  <a:prstClr val="black"/>
                </a:solidFill>
              </a:rPr>
              <a:t>2863 Sayılı KTVK uyarınca belirlenen sit alanlarında, alanın etkileşim geçiş sahasını da göz önünde bulundurarak, kültür ve tabiat varlıklarının sürdürülebilirlik ilkesi doğrultusunda korunması amacıyla arkeolojik, tarihi, doğal, mimari, demografik, kültürel, sosyo-ekonomik, mülkiyet ve yapılaşma verilerini içeren alan araştırmasına dayalı olarak; halihazır haritalar üzerine, koruma alanı içinde yaşayan hane halkları ve faaliyet gösteren işyerlerinin sosyal ve ekonomik yapılarını iyileştiren, istihdam ve katma değer yaratan stratejileri, koruma esasları ve kullanma şartları ile yapılaşma sınırlamalarını, sağlıklaştırma, yenileme alan ve projelerini, uygulama etap ve programlarını, açık alan sistemini, yaya dolaşımı ve taşıt ulaşımını, altyapı tesislerinin tasarım esasları, yoğunluklar ve parsel tasarımlarını, yerel sahiplilik, uygulamanın finansmanı ilkeleri uyarınca katılımcı alan yönetimi modellerini de içerecek şekilde hazırlanan, hedefler, araçlar, stratejiler ile planlama kararları tutumları, plan notları ve açıklama raporu ile bir bütün olan nazım ve uygulama imar planlarının gerektirdiği ölçekteki </a:t>
            </a:r>
            <a:r>
              <a:rPr lang="tr-TR" sz="1800" dirty="0" smtClean="0">
                <a:solidFill>
                  <a:prstClr val="black"/>
                </a:solidFill>
              </a:rPr>
              <a:t>planlardır </a:t>
            </a:r>
            <a:r>
              <a:rPr lang="tr-TR" sz="2400" spc="-38" dirty="0">
                <a:solidFill>
                  <a:srgbClr val="000000"/>
                </a:solidFill>
                <a:ea typeface="Trebuchet MS" panose="020B0603020202020204" pitchFamily="34" charset="0"/>
                <a:cs typeface="Trebuchet MS" panose="020B0603020202020204" pitchFamily="34" charset="0"/>
              </a:rPr>
              <a:t>(</a:t>
            </a:r>
            <a:r>
              <a:rPr lang="tr-TR" sz="1800" spc="-38" dirty="0" err="1">
                <a:solidFill>
                  <a:srgbClr val="000000"/>
                </a:solidFill>
                <a:ea typeface="Trebuchet MS" panose="020B0603020202020204" pitchFamily="34" charset="0"/>
                <a:cs typeface="Trebuchet MS" panose="020B0603020202020204" pitchFamily="34" charset="0"/>
              </a:rPr>
              <a:t>Mekansal</a:t>
            </a:r>
            <a:r>
              <a:rPr lang="tr-TR" sz="1800" spc="-38" dirty="0">
                <a:solidFill>
                  <a:srgbClr val="000000"/>
                </a:solidFill>
                <a:ea typeface="Trebuchet MS" panose="020B0603020202020204" pitchFamily="34" charset="0"/>
                <a:cs typeface="Trebuchet MS" panose="020B0603020202020204" pitchFamily="34" charset="0"/>
              </a:rPr>
              <a:t> Planlar Yönetmeliği, 2014).</a:t>
            </a:r>
          </a:p>
          <a:p>
            <a:pPr algn="just">
              <a:spcBef>
                <a:spcPts val="450"/>
              </a:spcBef>
            </a:pPr>
            <a:endParaRPr lang="tr-TR" sz="1800" dirty="0">
              <a:solidFill>
                <a:prstClr val="black"/>
              </a:solidFill>
            </a:endParaRPr>
          </a:p>
        </p:txBody>
      </p:sp>
      <p:sp>
        <p:nvSpPr>
          <p:cNvPr id="4" name="Unvan 3"/>
          <p:cNvSpPr>
            <a:spLocks noGrp="1"/>
          </p:cNvSpPr>
          <p:nvPr>
            <p:ph type="title"/>
          </p:nvPr>
        </p:nvSpPr>
        <p:spPr/>
        <p:txBody>
          <a:bodyPr/>
          <a:lstStyle/>
          <a:p>
            <a:r>
              <a:rPr lang="tr-TR" dirty="0" smtClean="0"/>
              <a:t>  </a:t>
            </a:r>
            <a:endParaRPr lang="en-US" dirty="0"/>
          </a:p>
        </p:txBody>
      </p:sp>
      <p:sp>
        <p:nvSpPr>
          <p:cNvPr id="5" name="Dikdörtgen 5"/>
          <p:cNvSpPr/>
          <p:nvPr/>
        </p:nvSpPr>
        <p:spPr>
          <a:xfrm>
            <a:off x="166119" y="375554"/>
            <a:ext cx="8517837" cy="587829"/>
          </a:xfrm>
          <a:prstGeom prst="rect">
            <a:avLst/>
          </a:prstGeom>
        </p:spPr>
        <p:txBody>
          <a:bodyPr/>
          <a:lstStyle/>
          <a:p>
            <a:pPr fontAlgn="base">
              <a:lnSpc>
                <a:spcPct val="90000"/>
              </a:lnSpc>
              <a:spcBef>
                <a:spcPct val="0"/>
              </a:spcBef>
              <a:spcAft>
                <a:spcPct val="0"/>
              </a:spcAft>
            </a:pPr>
            <a:r>
              <a:rPr lang="tr-TR" sz="2400" b="1" dirty="0">
                <a:solidFill>
                  <a:srgbClr val="160093"/>
                </a:solidFill>
                <a:latin typeface="Arial" panose="020B0604020202020204" pitchFamily="34" charset="0"/>
                <a:ea typeface="ＭＳ Ｐゴシック" panose="020B0600070205080204" pitchFamily="34" charset="-128"/>
                <a:cs typeface="Arial" panose="020B0604020202020204" pitchFamily="34" charset="0"/>
              </a:rPr>
              <a:t>İmarı Beklenen Araziler İle Ham Arazilerde Değer Karşılaştırması</a:t>
            </a:r>
          </a:p>
        </p:txBody>
      </p:sp>
    </p:spTree>
    <p:extLst>
      <p:ext uri="{BB962C8B-B14F-4D97-AF65-F5344CB8AC3E}">
        <p14:creationId xmlns:p14="http://schemas.microsoft.com/office/powerpoint/2010/main" val="1918038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3079" y="1355271"/>
            <a:ext cx="8569663" cy="4281345"/>
          </a:xfrm>
        </p:spPr>
        <p:txBody>
          <a:bodyPr anchor="t">
            <a:noAutofit/>
          </a:bodyPr>
          <a:lstStyle/>
          <a:p>
            <a:pPr marL="0" indent="0" algn="just">
              <a:lnSpc>
                <a:spcPct val="150000"/>
              </a:lnSpc>
              <a:spcBef>
                <a:spcPts val="450"/>
              </a:spcBef>
              <a:spcAft>
                <a:spcPts val="450"/>
              </a:spcAft>
              <a:buNone/>
            </a:pPr>
            <a:r>
              <a:rPr lang="tr-TR" sz="1800" b="1" dirty="0"/>
              <a:t>	</a:t>
            </a:r>
            <a:r>
              <a:rPr lang="tr-TR" sz="1800" b="1" dirty="0" smtClean="0"/>
              <a:t>Kaynaklar</a:t>
            </a:r>
            <a:endParaRPr lang="tr-TR" sz="1800" b="1" dirty="0"/>
          </a:p>
          <a:p>
            <a:pPr marL="214313" indent="-214313" algn="just">
              <a:buFont typeface="Wingdings" panose="05000000000000000000" pitchFamily="2" charset="2"/>
              <a:buChar char="Ø"/>
            </a:pPr>
            <a:r>
              <a:rPr lang="tr-TR" sz="1400" dirty="0" smtClean="0"/>
              <a:t>Keleş, R., 1980. </a:t>
            </a:r>
            <a:r>
              <a:rPr lang="tr-TR" sz="1400" dirty="0" err="1" smtClean="0"/>
              <a:t>Kentbilim</a:t>
            </a:r>
            <a:r>
              <a:rPr lang="tr-TR" sz="1400" dirty="0" smtClean="0"/>
              <a:t> Terimleri Sözlüğü, Türk Dil Kurumu Yay., Ankara.</a:t>
            </a:r>
          </a:p>
          <a:p>
            <a:pPr marL="214313" indent="-214313" algn="just">
              <a:buFont typeface="Wingdings" panose="05000000000000000000" pitchFamily="2" charset="2"/>
              <a:buChar char="Ø"/>
            </a:pPr>
            <a:r>
              <a:rPr lang="tr-TR" sz="1400" dirty="0" err="1"/>
              <a:t>Mekansal</a:t>
            </a:r>
            <a:r>
              <a:rPr lang="tr-TR" sz="1400" dirty="0"/>
              <a:t> Planlar Yapım </a:t>
            </a:r>
            <a:r>
              <a:rPr lang="tr-TR" sz="1400" dirty="0" smtClean="0"/>
              <a:t>Yönetmeliği, 2014. T.C</a:t>
            </a:r>
            <a:r>
              <a:rPr lang="tr-TR" sz="1400" dirty="0"/>
              <a:t>. Resmi Gazete,14.06.2014, sayı:29030, Md. 4</a:t>
            </a:r>
            <a:r>
              <a:rPr lang="tr-TR" sz="1400" dirty="0" smtClean="0"/>
              <a:t>.</a:t>
            </a:r>
            <a:endParaRPr lang="tr-TR" sz="1400" dirty="0"/>
          </a:p>
          <a:p>
            <a:pPr marL="214313" indent="-214313" algn="just">
              <a:buFont typeface="Wingdings" panose="05000000000000000000" pitchFamily="2" charset="2"/>
              <a:buChar char="Ø"/>
            </a:pPr>
            <a:r>
              <a:rPr lang="tr-TR" sz="1400" dirty="0"/>
              <a:t>Tanrıvermiş, H. 2017. Gayrimenkul Değerleme Esasları. SPL Sermaye Piyasası Lisanslama Sicil ve Eğitim Kuruluşu, Lisanslama Sınavları Çalışma Kitapları Ders Kodu: 1014 (Konut Değerleme Sınavı, Gayrimenkul Değerleme Sınavı), Ankara.</a:t>
            </a:r>
          </a:p>
          <a:p>
            <a:pPr marL="214313" indent="-214313" algn="just">
              <a:buFont typeface="Wingdings" panose="05000000000000000000" pitchFamily="2" charset="2"/>
              <a:buChar char="Ø"/>
            </a:pPr>
            <a:endParaRPr lang="tr-TR" sz="1800" dirty="0"/>
          </a:p>
          <a:p>
            <a:pPr marL="214313" indent="-214313" algn="just">
              <a:buFont typeface="Wingdings" panose="05000000000000000000" pitchFamily="2" charset="2"/>
              <a:buChar char="Ø"/>
            </a:pPr>
            <a:endParaRPr lang="tr-TR" sz="1800" dirty="0"/>
          </a:p>
        </p:txBody>
      </p:sp>
      <p:sp>
        <p:nvSpPr>
          <p:cNvPr id="4" name="Unvan 3"/>
          <p:cNvSpPr>
            <a:spLocks noGrp="1"/>
          </p:cNvSpPr>
          <p:nvPr>
            <p:ph type="title"/>
          </p:nvPr>
        </p:nvSpPr>
        <p:spPr/>
        <p:txBody>
          <a:bodyPr/>
          <a:lstStyle/>
          <a:p>
            <a:r>
              <a:rPr lang="tr-TR" dirty="0" smtClean="0"/>
              <a:t>  </a:t>
            </a:r>
            <a:endParaRPr lang="en-US" dirty="0"/>
          </a:p>
        </p:txBody>
      </p:sp>
    </p:spTree>
    <p:extLst>
      <p:ext uri="{BB962C8B-B14F-4D97-AF65-F5344CB8AC3E}">
        <p14:creationId xmlns:p14="http://schemas.microsoft.com/office/powerpoint/2010/main" val="2459891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lstStyle/>
          <a:p>
            <a:r>
              <a:rPr lang="tr-TR" dirty="0" smtClean="0"/>
              <a:t>  </a:t>
            </a:r>
            <a:endParaRPr lang="en-US" dirty="0"/>
          </a:p>
        </p:txBody>
      </p:sp>
      <p:sp>
        <p:nvSpPr>
          <p:cNvPr id="6" name="Dikdörtgen 13"/>
          <p:cNvSpPr/>
          <p:nvPr/>
        </p:nvSpPr>
        <p:spPr>
          <a:xfrm>
            <a:off x="604562" y="1453500"/>
            <a:ext cx="8137603" cy="3023905"/>
          </a:xfrm>
          <a:prstGeom prst="rect">
            <a:avLst/>
          </a:prstGeom>
        </p:spPr>
        <p:txBody>
          <a:bodyPr wrap="square" lIns="68580" tIns="34290" rIns="68580" bIns="34290">
            <a:spAutoFit/>
          </a:bodyPr>
          <a:lstStyle/>
          <a:p>
            <a:pPr marL="0" lvl="1" algn="ctr">
              <a:spcBef>
                <a:spcPct val="20000"/>
              </a:spcBef>
              <a:buClr>
                <a:schemeClr val="accent1"/>
              </a:buClr>
            </a:pPr>
            <a:r>
              <a:rPr lang="tr-TR" sz="2400" b="1" dirty="0"/>
              <a:t>GGY 402</a:t>
            </a:r>
          </a:p>
          <a:p>
            <a:pPr marL="0" lvl="1" algn="ctr">
              <a:spcBef>
                <a:spcPct val="20000"/>
              </a:spcBef>
              <a:buClr>
                <a:schemeClr val="accent1"/>
              </a:buClr>
            </a:pPr>
            <a:r>
              <a:rPr lang="tr-TR" sz="2400" b="1" dirty="0"/>
              <a:t>GAYRİMENKUL VE VARLIK DEĞERLEME II</a:t>
            </a:r>
          </a:p>
          <a:p>
            <a:pPr marL="0" lvl="1" algn="ctr">
              <a:spcBef>
                <a:spcPct val="20000"/>
              </a:spcBef>
              <a:buClr>
                <a:schemeClr val="accent1"/>
              </a:buClr>
            </a:pPr>
            <a:endParaRPr lang="tr-TR" sz="2400" b="1" dirty="0">
              <a:solidFill>
                <a:schemeClr val="tx2"/>
              </a:solidFill>
            </a:endParaRPr>
          </a:p>
          <a:p>
            <a:pPr marL="0" lvl="1" algn="ctr">
              <a:spcBef>
                <a:spcPct val="20000"/>
              </a:spcBef>
              <a:buClr>
                <a:schemeClr val="accent1"/>
              </a:buClr>
            </a:pPr>
            <a:r>
              <a:rPr lang="tr-TR" sz="2400" b="1" dirty="0">
                <a:solidFill>
                  <a:schemeClr val="tx2"/>
                </a:solidFill>
              </a:rPr>
              <a:t>3. HAFTA</a:t>
            </a:r>
          </a:p>
          <a:p>
            <a:pPr marL="0" lvl="1" algn="ctr">
              <a:spcBef>
                <a:spcPct val="20000"/>
              </a:spcBef>
              <a:buClr>
                <a:schemeClr val="accent1"/>
              </a:buClr>
            </a:pPr>
            <a:endParaRPr lang="tr-TR" sz="2400" b="1" dirty="0">
              <a:solidFill>
                <a:schemeClr val="tx2"/>
              </a:solidFill>
            </a:endParaRPr>
          </a:p>
          <a:p>
            <a:pPr marL="0" lvl="1" algn="ctr">
              <a:spcBef>
                <a:spcPct val="20000"/>
              </a:spcBef>
              <a:buClr>
                <a:schemeClr val="accent1"/>
              </a:buClr>
            </a:pPr>
            <a:r>
              <a:rPr lang="tr-TR" sz="2400" b="1" dirty="0"/>
              <a:t>İmarı Beklenen Araziler ile Ham Arazilerde Değer Karşılaştırması</a:t>
            </a:r>
            <a:endParaRPr lang="en-US" sz="2400" b="1" dirty="0"/>
          </a:p>
        </p:txBody>
      </p:sp>
    </p:spTree>
    <p:extLst>
      <p:ext uri="{BB962C8B-B14F-4D97-AF65-F5344CB8AC3E}">
        <p14:creationId xmlns:p14="http://schemas.microsoft.com/office/powerpoint/2010/main" val="1341797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3080" y="1355271"/>
            <a:ext cx="8517836" cy="4281345"/>
          </a:xfrm>
        </p:spPr>
        <p:txBody>
          <a:bodyPr anchor="t">
            <a:noAutofit/>
          </a:bodyPr>
          <a:lstStyle/>
          <a:p>
            <a:pPr marL="214313" indent="-214313" algn="just">
              <a:buFont typeface="Wingdings" panose="05000000000000000000" pitchFamily="2" charset="2"/>
              <a:buChar char="Ø"/>
            </a:pPr>
            <a:r>
              <a:rPr lang="tr-TR" sz="1800" dirty="0"/>
              <a:t>Herhangi bir taşınmaz veya parselin arsa olarak değerlenmesi için, taşınmazın imar parseli olması zorunludur.</a:t>
            </a:r>
          </a:p>
          <a:p>
            <a:pPr marL="214313" indent="-214313" algn="just">
              <a:buFont typeface="Wingdings" panose="05000000000000000000" pitchFamily="2" charset="2"/>
              <a:buChar char="Ø"/>
            </a:pPr>
            <a:endParaRPr lang="tr-TR" sz="1800" dirty="0"/>
          </a:p>
          <a:p>
            <a:pPr marL="214313" indent="-214313" algn="just">
              <a:buFont typeface="Wingdings" panose="05000000000000000000" pitchFamily="2" charset="2"/>
              <a:buChar char="Ø"/>
            </a:pPr>
            <a:r>
              <a:rPr lang="tr-TR" sz="1800" dirty="0"/>
              <a:t>3194 sayılı İmar Kanununa göre "imar parseli (arsa), imar adaları içerisindeki kadastro parsellerinin İmar Kanunu, imar planı ve yönetmelik esaslarına göre düzenlenmiş şekli" olarak tanımlanmıştır (Md.5/5).</a:t>
            </a:r>
          </a:p>
          <a:p>
            <a:pPr marL="214313" indent="-214313" algn="just">
              <a:buFont typeface="Wingdings" panose="05000000000000000000" pitchFamily="2" charset="2"/>
              <a:buChar char="Ø"/>
            </a:pPr>
            <a:endParaRPr lang="tr-TR" sz="1800" dirty="0"/>
          </a:p>
          <a:p>
            <a:pPr marL="214313" indent="-214313" algn="just">
              <a:buFont typeface="Wingdings" panose="05000000000000000000" pitchFamily="2" charset="2"/>
              <a:buChar char="Ø"/>
            </a:pPr>
            <a:r>
              <a:rPr lang="tr-TR" sz="1800" dirty="0"/>
              <a:t>İmar planı ve yönetmelik esaslarına göre düzenlenmemiş olan taşınmazlar arazi olarak değerlenecektir.</a:t>
            </a:r>
          </a:p>
        </p:txBody>
      </p:sp>
      <p:sp>
        <p:nvSpPr>
          <p:cNvPr id="4" name="Unvan 3"/>
          <p:cNvSpPr>
            <a:spLocks noGrp="1"/>
          </p:cNvSpPr>
          <p:nvPr>
            <p:ph type="title"/>
          </p:nvPr>
        </p:nvSpPr>
        <p:spPr/>
        <p:txBody>
          <a:bodyPr/>
          <a:lstStyle/>
          <a:p>
            <a:r>
              <a:rPr lang="tr-TR" dirty="0" smtClean="0"/>
              <a:t>  </a:t>
            </a:r>
            <a:endParaRPr lang="en-US" dirty="0"/>
          </a:p>
        </p:txBody>
      </p:sp>
      <p:sp>
        <p:nvSpPr>
          <p:cNvPr id="5" name="Dikdörtgen 5"/>
          <p:cNvSpPr/>
          <p:nvPr/>
        </p:nvSpPr>
        <p:spPr>
          <a:xfrm>
            <a:off x="166119" y="375554"/>
            <a:ext cx="8517837" cy="587829"/>
          </a:xfrm>
          <a:prstGeom prst="rect">
            <a:avLst/>
          </a:prstGeom>
        </p:spPr>
        <p:txBody>
          <a:bodyPr/>
          <a:lstStyle/>
          <a:p>
            <a:pPr fontAlgn="base">
              <a:lnSpc>
                <a:spcPct val="90000"/>
              </a:lnSpc>
              <a:spcBef>
                <a:spcPct val="0"/>
              </a:spcBef>
              <a:spcAft>
                <a:spcPct val="0"/>
              </a:spcAft>
            </a:pPr>
            <a:r>
              <a:rPr lang="tr-TR" sz="2400" b="1" dirty="0">
                <a:solidFill>
                  <a:srgbClr val="160093"/>
                </a:solidFill>
                <a:latin typeface="Arial" panose="020B0604020202020204" pitchFamily="34" charset="0"/>
                <a:ea typeface="ＭＳ Ｐゴシック" panose="020B0600070205080204" pitchFamily="34" charset="-128"/>
                <a:cs typeface="Arial" panose="020B0604020202020204" pitchFamily="34" charset="0"/>
              </a:rPr>
              <a:t>İmarı Beklenen Araziler İle Ham Arazilerde Değer Karşılaştırması</a:t>
            </a:r>
          </a:p>
        </p:txBody>
      </p:sp>
      <p:pic>
        <p:nvPicPr>
          <p:cNvPr id="6"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6537" y="3729618"/>
            <a:ext cx="1666712" cy="1666711"/>
          </a:xfrm>
          <a:prstGeom prst="rect">
            <a:avLst/>
          </a:prstGeom>
        </p:spPr>
      </p:pic>
    </p:spTree>
    <p:extLst>
      <p:ext uri="{BB962C8B-B14F-4D97-AF65-F5344CB8AC3E}">
        <p14:creationId xmlns:p14="http://schemas.microsoft.com/office/powerpoint/2010/main" val="17079793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3080" y="1355271"/>
            <a:ext cx="8517836" cy="4281345"/>
          </a:xfrm>
        </p:spPr>
        <p:txBody>
          <a:bodyPr anchor="t">
            <a:noAutofit/>
          </a:bodyPr>
          <a:lstStyle/>
          <a:p>
            <a:pPr marL="214313" indent="-214313" algn="just">
              <a:buFont typeface="Wingdings" panose="05000000000000000000" pitchFamily="2" charset="2"/>
              <a:buChar char="Ø"/>
            </a:pPr>
            <a:r>
              <a:rPr lang="tr-TR" sz="1800" dirty="0"/>
              <a:t>Taşınmazın arsa vasfını kazanması ve imar uygulama süreçlerinin açıklanması için planlama sürecinin açıklanması gerekir. </a:t>
            </a:r>
          </a:p>
          <a:p>
            <a:pPr marL="214313" indent="-214313" algn="just">
              <a:buFont typeface="Wingdings" panose="05000000000000000000" pitchFamily="2" charset="2"/>
              <a:buChar char="Ø"/>
            </a:pPr>
            <a:endParaRPr lang="tr-TR" sz="1800" dirty="0"/>
          </a:p>
          <a:p>
            <a:pPr marL="214313" indent="-214313" algn="just">
              <a:buFont typeface="Wingdings" panose="05000000000000000000" pitchFamily="2" charset="2"/>
              <a:buChar char="Ø"/>
            </a:pPr>
            <a:r>
              <a:rPr lang="tr-TR" sz="1800" dirty="0"/>
              <a:t>Planlama; belli amaçlara ulaşabilmek için kıt kaynaklarla gereksinimlerin karşılanması arasında rasyonel öncelikler göz önünde bulundurularak bir denge sağlanması eylemi olarak </a:t>
            </a:r>
            <a:r>
              <a:rPr lang="tr-TR" sz="1800" dirty="0" smtClean="0"/>
              <a:t>tanımlanabilir</a:t>
            </a:r>
            <a:r>
              <a:rPr lang="tr-TR" sz="1800" dirty="0"/>
              <a:t> </a:t>
            </a:r>
            <a:r>
              <a:rPr lang="tr-TR" sz="1800" dirty="0" smtClean="0"/>
              <a:t>(Keleş, 1980).</a:t>
            </a:r>
            <a:endParaRPr lang="tr-TR" sz="1800" dirty="0"/>
          </a:p>
        </p:txBody>
      </p:sp>
      <p:sp>
        <p:nvSpPr>
          <p:cNvPr id="4" name="Unvan 3"/>
          <p:cNvSpPr>
            <a:spLocks noGrp="1"/>
          </p:cNvSpPr>
          <p:nvPr>
            <p:ph type="title"/>
          </p:nvPr>
        </p:nvSpPr>
        <p:spPr/>
        <p:txBody>
          <a:bodyPr/>
          <a:lstStyle/>
          <a:p>
            <a:r>
              <a:rPr lang="tr-TR" dirty="0" smtClean="0"/>
              <a:t>  </a:t>
            </a:r>
            <a:endParaRPr lang="en-US" dirty="0"/>
          </a:p>
        </p:txBody>
      </p:sp>
      <p:sp>
        <p:nvSpPr>
          <p:cNvPr id="5" name="Dikdörtgen 5"/>
          <p:cNvSpPr/>
          <p:nvPr/>
        </p:nvSpPr>
        <p:spPr>
          <a:xfrm>
            <a:off x="166119" y="375554"/>
            <a:ext cx="8517837" cy="587829"/>
          </a:xfrm>
          <a:prstGeom prst="rect">
            <a:avLst/>
          </a:prstGeom>
        </p:spPr>
        <p:txBody>
          <a:bodyPr/>
          <a:lstStyle/>
          <a:p>
            <a:pPr fontAlgn="base">
              <a:lnSpc>
                <a:spcPct val="90000"/>
              </a:lnSpc>
              <a:spcBef>
                <a:spcPct val="0"/>
              </a:spcBef>
              <a:spcAft>
                <a:spcPct val="0"/>
              </a:spcAft>
            </a:pPr>
            <a:r>
              <a:rPr lang="tr-TR" sz="2400" b="1" dirty="0">
                <a:solidFill>
                  <a:srgbClr val="160093"/>
                </a:solidFill>
                <a:latin typeface="Arial" panose="020B0604020202020204" pitchFamily="34" charset="0"/>
                <a:ea typeface="ＭＳ Ｐゴシック" panose="020B0600070205080204" pitchFamily="34" charset="-128"/>
                <a:cs typeface="Arial" panose="020B0604020202020204" pitchFamily="34" charset="0"/>
              </a:rPr>
              <a:t>İmarı Beklenen Araziler İle Ham Arazilerde Değer Karşılaştırması</a:t>
            </a:r>
          </a:p>
        </p:txBody>
      </p:sp>
      <p:pic>
        <p:nvPicPr>
          <p:cNvPr id="6"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6537" y="3729618"/>
            <a:ext cx="1666712" cy="1666711"/>
          </a:xfrm>
          <a:prstGeom prst="rect">
            <a:avLst/>
          </a:prstGeom>
        </p:spPr>
      </p:pic>
    </p:spTree>
    <p:extLst>
      <p:ext uri="{BB962C8B-B14F-4D97-AF65-F5344CB8AC3E}">
        <p14:creationId xmlns:p14="http://schemas.microsoft.com/office/powerpoint/2010/main" val="22563463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3080" y="1355271"/>
            <a:ext cx="8517836" cy="4281345"/>
          </a:xfrm>
        </p:spPr>
        <p:txBody>
          <a:bodyPr anchor="t">
            <a:noAutofit/>
          </a:bodyPr>
          <a:lstStyle/>
          <a:p>
            <a:pPr marL="214313" indent="-214313" algn="just">
              <a:buFont typeface="Wingdings" panose="05000000000000000000" pitchFamily="2" charset="2"/>
              <a:buChar char="Ø"/>
            </a:pPr>
            <a:r>
              <a:rPr lang="tr-TR" sz="1800" b="1" u="sng" dirty="0">
                <a:effectLst>
                  <a:outerShdw blurRad="38100" dist="38100" dir="2700000" algn="tl">
                    <a:srgbClr val="000000">
                      <a:alpha val="43137"/>
                    </a:srgbClr>
                  </a:outerShdw>
                </a:effectLst>
              </a:rPr>
              <a:t>PLAN TÜRLERİ</a:t>
            </a:r>
          </a:p>
          <a:p>
            <a:pPr marL="214313" indent="-214313" algn="just">
              <a:buFont typeface="Wingdings" panose="05000000000000000000" pitchFamily="2" charset="2"/>
              <a:buChar char="Ø"/>
            </a:pPr>
            <a:endParaRPr lang="tr-TR" sz="1800" dirty="0"/>
          </a:p>
          <a:p>
            <a:pPr marL="214313" indent="-214313" algn="just">
              <a:buFont typeface="Wingdings" panose="05000000000000000000" pitchFamily="2" charset="2"/>
              <a:buChar char="Ø"/>
            </a:pPr>
            <a:r>
              <a:rPr lang="tr-TR" sz="1800" dirty="0"/>
              <a:t>Mekânsal Planlama</a:t>
            </a:r>
          </a:p>
          <a:p>
            <a:pPr marL="214313" indent="-214313" algn="just">
              <a:buFont typeface="Wingdings" panose="05000000000000000000" pitchFamily="2" charset="2"/>
              <a:buChar char="Ø"/>
            </a:pPr>
            <a:r>
              <a:rPr lang="tr-TR" sz="1800" dirty="0"/>
              <a:t>Mekânsal Strateji Planı</a:t>
            </a:r>
          </a:p>
          <a:p>
            <a:pPr marL="257175" indent="-257175" algn="just">
              <a:buFont typeface="Wingdings" panose="05000000000000000000" pitchFamily="2" charset="2"/>
              <a:buChar char="ü"/>
            </a:pPr>
            <a:r>
              <a:rPr lang="tr-TR" sz="1800" dirty="0"/>
              <a:t>Çevre Düzeni Planı</a:t>
            </a:r>
          </a:p>
          <a:p>
            <a:pPr marL="257175" indent="-257175" algn="just">
              <a:buFont typeface="Wingdings" panose="05000000000000000000" pitchFamily="2" charset="2"/>
              <a:buChar char="ü"/>
            </a:pPr>
            <a:r>
              <a:rPr lang="tr-TR" sz="1800" dirty="0"/>
              <a:t>İmar Planı</a:t>
            </a:r>
          </a:p>
          <a:p>
            <a:pPr marL="257175" indent="-257175" algn="just">
              <a:buFont typeface="Wingdings" panose="05000000000000000000" pitchFamily="2" charset="2"/>
              <a:buChar char="ü"/>
            </a:pPr>
            <a:r>
              <a:rPr lang="tr-TR" sz="1800" dirty="0"/>
              <a:t>Nazım İmar Planı</a:t>
            </a:r>
          </a:p>
          <a:p>
            <a:pPr marL="257175" indent="-257175" algn="just">
              <a:buFont typeface="Wingdings" panose="05000000000000000000" pitchFamily="2" charset="2"/>
              <a:buChar char="ü"/>
            </a:pPr>
            <a:r>
              <a:rPr lang="tr-TR" sz="1800" dirty="0"/>
              <a:t>Uygulama İmar Planı</a:t>
            </a:r>
          </a:p>
        </p:txBody>
      </p:sp>
      <p:sp>
        <p:nvSpPr>
          <p:cNvPr id="4" name="Unvan 3"/>
          <p:cNvSpPr>
            <a:spLocks noGrp="1"/>
          </p:cNvSpPr>
          <p:nvPr>
            <p:ph type="title"/>
          </p:nvPr>
        </p:nvSpPr>
        <p:spPr/>
        <p:txBody>
          <a:bodyPr/>
          <a:lstStyle/>
          <a:p>
            <a:r>
              <a:rPr lang="tr-TR" dirty="0" smtClean="0"/>
              <a:t>  </a:t>
            </a:r>
            <a:endParaRPr lang="en-US" dirty="0"/>
          </a:p>
        </p:txBody>
      </p:sp>
      <p:sp>
        <p:nvSpPr>
          <p:cNvPr id="5" name="Dikdörtgen 5"/>
          <p:cNvSpPr/>
          <p:nvPr/>
        </p:nvSpPr>
        <p:spPr>
          <a:xfrm>
            <a:off x="166119" y="375554"/>
            <a:ext cx="8517837" cy="587829"/>
          </a:xfrm>
          <a:prstGeom prst="rect">
            <a:avLst/>
          </a:prstGeom>
        </p:spPr>
        <p:txBody>
          <a:bodyPr/>
          <a:lstStyle/>
          <a:p>
            <a:pPr fontAlgn="base">
              <a:lnSpc>
                <a:spcPct val="90000"/>
              </a:lnSpc>
              <a:spcBef>
                <a:spcPct val="0"/>
              </a:spcBef>
              <a:spcAft>
                <a:spcPct val="0"/>
              </a:spcAft>
            </a:pPr>
            <a:r>
              <a:rPr lang="tr-TR" sz="2400" b="1" dirty="0">
                <a:solidFill>
                  <a:srgbClr val="160093"/>
                </a:solidFill>
                <a:latin typeface="Arial" panose="020B0604020202020204" pitchFamily="34" charset="0"/>
                <a:ea typeface="ＭＳ Ｐゴシック" panose="020B0600070205080204" pitchFamily="34" charset="-128"/>
                <a:cs typeface="Arial" panose="020B0604020202020204" pitchFamily="34" charset="0"/>
              </a:rPr>
              <a:t>İmarı Beklenen Araziler İle Ham Arazilerde Değer Karşılaştırması</a:t>
            </a:r>
          </a:p>
        </p:txBody>
      </p:sp>
      <p:pic>
        <p:nvPicPr>
          <p:cNvPr id="7" name="Resim 6"/>
          <p:cNvPicPr>
            <a:picLocks noChangeAspect="1"/>
          </p:cNvPicPr>
          <p:nvPr/>
        </p:nvPicPr>
        <p:blipFill>
          <a:blip r:embed="rId2"/>
          <a:stretch>
            <a:fillRect/>
          </a:stretch>
        </p:blipFill>
        <p:spPr>
          <a:xfrm>
            <a:off x="7809981" y="2442713"/>
            <a:ext cx="1443038" cy="2157075"/>
          </a:xfrm>
          <a:prstGeom prst="rect">
            <a:avLst/>
          </a:prstGeom>
          <a:ln>
            <a:solidFill>
              <a:schemeClr val="tx1"/>
            </a:solidFill>
          </a:ln>
        </p:spPr>
      </p:pic>
      <p:pic>
        <p:nvPicPr>
          <p:cNvPr id="8" name="Picture 2" descr="nazÄ±mimar planÄ± ile ilgili gÃ¶rsel sonuc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0299" y="1292264"/>
            <a:ext cx="2403021" cy="12985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uygulama imar planÄ± ile ilgili gÃ¶rsel sonuc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17880" y="4375594"/>
            <a:ext cx="2357335" cy="13006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Ã§evre dÃ¼zeni planÄ± ile ilgili gÃ¶rsel sonucu"/>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187068" y="2432984"/>
            <a:ext cx="1803618" cy="16043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Resim 3"/>
          <p:cNvPicPr>
            <a:picLocks noChangeAspect="1"/>
          </p:cNvPicPr>
          <p:nvPr/>
        </p:nvPicPr>
        <p:blipFill>
          <a:blip r:embed="rId6"/>
          <a:stretch>
            <a:fillRect/>
          </a:stretch>
        </p:blipFill>
        <p:spPr>
          <a:xfrm>
            <a:off x="3670981" y="3675144"/>
            <a:ext cx="1650428" cy="1581559"/>
          </a:xfrm>
          <a:prstGeom prst="rect">
            <a:avLst/>
          </a:prstGeom>
          <a:ln>
            <a:solidFill>
              <a:schemeClr val="tx1"/>
            </a:solidFill>
          </a:ln>
        </p:spPr>
      </p:pic>
      <p:pic>
        <p:nvPicPr>
          <p:cNvPr id="12" name="Resim 4"/>
          <p:cNvPicPr>
            <a:picLocks noChangeAspect="1"/>
          </p:cNvPicPr>
          <p:nvPr/>
        </p:nvPicPr>
        <p:blipFill>
          <a:blip r:embed="rId7"/>
          <a:stretch>
            <a:fillRect/>
          </a:stretch>
        </p:blipFill>
        <p:spPr>
          <a:xfrm>
            <a:off x="5272665" y="4118885"/>
            <a:ext cx="1381310" cy="1578853"/>
          </a:xfrm>
          <a:prstGeom prst="rect">
            <a:avLst/>
          </a:prstGeom>
          <a:ln>
            <a:solidFill>
              <a:schemeClr val="tx1"/>
            </a:solidFill>
          </a:ln>
        </p:spPr>
      </p:pic>
      <p:pic>
        <p:nvPicPr>
          <p:cNvPr id="13" name="Resim 5"/>
          <p:cNvPicPr>
            <a:picLocks noChangeAspect="1"/>
          </p:cNvPicPr>
          <p:nvPr/>
        </p:nvPicPr>
        <p:blipFill>
          <a:blip r:embed="rId8"/>
          <a:stretch>
            <a:fillRect/>
          </a:stretch>
        </p:blipFill>
        <p:spPr>
          <a:xfrm>
            <a:off x="7119326" y="1210703"/>
            <a:ext cx="1259573" cy="1937407"/>
          </a:xfrm>
          <a:prstGeom prst="rect">
            <a:avLst/>
          </a:prstGeom>
          <a:ln>
            <a:solidFill>
              <a:schemeClr val="tx1"/>
            </a:solidFill>
          </a:ln>
        </p:spPr>
      </p:pic>
    </p:spTree>
    <p:extLst>
      <p:ext uri="{BB962C8B-B14F-4D97-AF65-F5344CB8AC3E}">
        <p14:creationId xmlns:p14="http://schemas.microsoft.com/office/powerpoint/2010/main" val="3610612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3080" y="1355271"/>
            <a:ext cx="8517836" cy="4281345"/>
          </a:xfrm>
        </p:spPr>
        <p:txBody>
          <a:bodyPr anchor="t">
            <a:noAutofit/>
          </a:bodyPr>
          <a:lstStyle/>
          <a:p>
            <a:pPr marL="257175" indent="-257175" algn="just">
              <a:spcBef>
                <a:spcPts val="450"/>
              </a:spcBef>
              <a:spcAft>
                <a:spcPts val="450"/>
              </a:spcAft>
              <a:buFont typeface="Wingdings" panose="05000000000000000000" pitchFamily="2" charset="2"/>
              <a:buChar char="Ø"/>
            </a:pPr>
            <a:r>
              <a:rPr lang="tr-TR" sz="1800" b="1" spc="-38" dirty="0">
                <a:solidFill>
                  <a:srgbClr val="000000"/>
                </a:solidFill>
                <a:ea typeface="Trebuchet MS" panose="020B0603020202020204" pitchFamily="34" charset="0"/>
                <a:cs typeface="Trebuchet MS" panose="020B0603020202020204" pitchFamily="34" charset="0"/>
              </a:rPr>
              <a:t>NAZIM İMAR PLANI:</a:t>
            </a:r>
          </a:p>
          <a:p>
            <a:pPr algn="just">
              <a:spcBef>
                <a:spcPts val="450"/>
              </a:spcBef>
              <a:spcAft>
                <a:spcPts val="450"/>
              </a:spcAft>
            </a:pPr>
            <a:r>
              <a:rPr lang="tr-TR" sz="1800" spc="-38" dirty="0">
                <a:solidFill>
                  <a:srgbClr val="000000"/>
                </a:solidFill>
                <a:ea typeface="Trebuchet MS" panose="020B0603020202020204" pitchFamily="34" charset="0"/>
                <a:cs typeface="Trebuchet MS" panose="020B0603020202020204" pitchFamily="34" charset="0"/>
              </a:rPr>
              <a:t>Onaylı halihazır haritalar üzerine varsa kadastral durumu işlenmiş olan ve arazi parçalarının; genel kullanış biçimlerini, başlıca bölge tiplerini, bölgelerin gelecekteki nüfus yoğunluklarını, gerektiğinde yapı yoğunluğunu, çeşitli yerleşme alanlarının gelişme yön ve büyüklükleri ile ilkelerini, ulaşım sistemlerini ve problemlerinin çözümü gibi hususları göstermek ve uygulama imar planlarının hazırlanmasına esas olmak üzere 1/2.000 veya 1/5.000 ölçekte düzenlenen, detaylı bir raporla açıklanan ve raporu ile bir bütün olan </a:t>
            </a:r>
            <a:r>
              <a:rPr lang="tr-TR" sz="1800" spc="-38" dirty="0">
                <a:solidFill>
                  <a:srgbClr val="000000"/>
                </a:solidFill>
                <a:ea typeface="Trebuchet MS" panose="020B0603020202020204" pitchFamily="34" charset="0"/>
                <a:cs typeface="Trebuchet MS" panose="020B0603020202020204" pitchFamily="34" charset="0"/>
              </a:rPr>
              <a:t>plandır (</a:t>
            </a:r>
            <a:r>
              <a:rPr lang="tr-TR" sz="1400" spc="-38" dirty="0" err="1">
                <a:solidFill>
                  <a:srgbClr val="000000"/>
                </a:solidFill>
                <a:ea typeface="Trebuchet MS" panose="020B0603020202020204" pitchFamily="34" charset="0"/>
                <a:cs typeface="Trebuchet MS" panose="020B0603020202020204" pitchFamily="34" charset="0"/>
              </a:rPr>
              <a:t>Mekansal</a:t>
            </a:r>
            <a:r>
              <a:rPr lang="tr-TR" sz="1400" spc="-38" dirty="0">
                <a:solidFill>
                  <a:srgbClr val="000000"/>
                </a:solidFill>
                <a:ea typeface="Trebuchet MS" panose="020B0603020202020204" pitchFamily="34" charset="0"/>
                <a:cs typeface="Trebuchet MS" panose="020B0603020202020204" pitchFamily="34" charset="0"/>
              </a:rPr>
              <a:t> Planlar Yönetmeliği, 2014).</a:t>
            </a:r>
          </a:p>
          <a:p>
            <a:pPr algn="just">
              <a:spcBef>
                <a:spcPts val="450"/>
              </a:spcBef>
              <a:spcAft>
                <a:spcPts val="450"/>
              </a:spcAft>
            </a:pPr>
            <a:endParaRPr lang="tr-TR" sz="1800" spc="-38" dirty="0" smtClean="0">
              <a:solidFill>
                <a:srgbClr val="000000"/>
              </a:solidFill>
              <a:ea typeface="Trebuchet MS" panose="020B0603020202020204" pitchFamily="34" charset="0"/>
              <a:cs typeface="Trebuchet MS" panose="020B0603020202020204" pitchFamily="34" charset="0"/>
            </a:endParaRPr>
          </a:p>
          <a:p>
            <a:pPr algn="just">
              <a:spcBef>
                <a:spcPts val="450"/>
              </a:spcBef>
              <a:spcAft>
                <a:spcPts val="450"/>
              </a:spcAft>
            </a:pPr>
            <a:endParaRPr lang="tr-TR" sz="1800" spc="-38" dirty="0">
              <a:solidFill>
                <a:srgbClr val="000000"/>
              </a:solidFill>
              <a:ea typeface="Trebuchet MS" panose="020B0603020202020204" pitchFamily="34" charset="0"/>
              <a:cs typeface="Trebuchet MS" panose="020B0603020202020204" pitchFamily="34" charset="0"/>
            </a:endParaRPr>
          </a:p>
        </p:txBody>
      </p:sp>
      <p:sp>
        <p:nvSpPr>
          <p:cNvPr id="4" name="Unvan 3"/>
          <p:cNvSpPr>
            <a:spLocks noGrp="1"/>
          </p:cNvSpPr>
          <p:nvPr>
            <p:ph type="title"/>
          </p:nvPr>
        </p:nvSpPr>
        <p:spPr/>
        <p:txBody>
          <a:bodyPr/>
          <a:lstStyle/>
          <a:p>
            <a:r>
              <a:rPr lang="tr-TR" dirty="0" smtClean="0"/>
              <a:t>  </a:t>
            </a:r>
            <a:endParaRPr lang="en-US" dirty="0"/>
          </a:p>
        </p:txBody>
      </p:sp>
      <p:sp>
        <p:nvSpPr>
          <p:cNvPr id="5" name="Dikdörtgen 5"/>
          <p:cNvSpPr/>
          <p:nvPr/>
        </p:nvSpPr>
        <p:spPr>
          <a:xfrm>
            <a:off x="166119" y="375554"/>
            <a:ext cx="8517837" cy="587829"/>
          </a:xfrm>
          <a:prstGeom prst="rect">
            <a:avLst/>
          </a:prstGeom>
        </p:spPr>
        <p:txBody>
          <a:bodyPr/>
          <a:lstStyle/>
          <a:p>
            <a:pPr fontAlgn="base">
              <a:lnSpc>
                <a:spcPct val="90000"/>
              </a:lnSpc>
              <a:spcBef>
                <a:spcPct val="0"/>
              </a:spcBef>
              <a:spcAft>
                <a:spcPct val="0"/>
              </a:spcAft>
            </a:pPr>
            <a:r>
              <a:rPr lang="tr-TR" sz="2400" b="1" dirty="0">
                <a:solidFill>
                  <a:srgbClr val="160093"/>
                </a:solidFill>
                <a:latin typeface="Arial" panose="020B0604020202020204" pitchFamily="34" charset="0"/>
                <a:ea typeface="ＭＳ Ｐゴシック" panose="020B0600070205080204" pitchFamily="34" charset="-128"/>
                <a:cs typeface="Arial" panose="020B0604020202020204" pitchFamily="34" charset="0"/>
              </a:rPr>
              <a:t>İmarı Beklenen Araziler İle Ham Arazilerde Değer Karşılaştırması</a:t>
            </a:r>
          </a:p>
        </p:txBody>
      </p:sp>
      <p:pic>
        <p:nvPicPr>
          <p:cNvPr id="7" name="Picture 2" descr="nazÄ±mimar planÄ± ile ilgili gÃ¶rsel sonucu"/>
          <p:cNvPicPr>
            <a:picLocks noChangeAspect="1" noChangeArrowheads="1"/>
          </p:cNvPicPr>
          <p:nvPr/>
        </p:nvPicPr>
        <p:blipFill rotWithShape="1">
          <a:blip r:embed="rId2">
            <a:extLst>
              <a:ext uri="{28A0092B-C50C-407E-A947-70E740481C1C}">
                <a14:useLocalDpi xmlns:a14="http://schemas.microsoft.com/office/drawing/2010/main"/>
              </a:ext>
            </a:extLst>
          </a:blip>
          <a:srcRect r="13004"/>
          <a:stretch/>
        </p:blipFill>
        <p:spPr bwMode="auto">
          <a:xfrm rot="5400000">
            <a:off x="5586110" y="2673647"/>
            <a:ext cx="4401257" cy="19278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3824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3080" y="1355271"/>
            <a:ext cx="8517836" cy="4281345"/>
          </a:xfrm>
        </p:spPr>
        <p:txBody>
          <a:bodyPr anchor="t">
            <a:noAutofit/>
          </a:bodyPr>
          <a:lstStyle/>
          <a:p>
            <a:pPr marL="257175" indent="-257175" algn="just">
              <a:spcBef>
                <a:spcPts val="450"/>
              </a:spcBef>
              <a:spcAft>
                <a:spcPts val="450"/>
              </a:spcAft>
              <a:buFont typeface="Wingdings" panose="05000000000000000000" pitchFamily="2" charset="2"/>
              <a:buChar char="Ø"/>
            </a:pPr>
            <a:r>
              <a:rPr lang="tr-TR" sz="1800" b="1" spc="-38" dirty="0">
                <a:solidFill>
                  <a:srgbClr val="000000"/>
                </a:solidFill>
                <a:ea typeface="Trebuchet MS" panose="020B0603020202020204" pitchFamily="34" charset="0"/>
                <a:cs typeface="Trebuchet MS" panose="020B0603020202020204" pitchFamily="34" charset="0"/>
              </a:rPr>
              <a:t>UYGULAMA İMAR PLANI:</a:t>
            </a:r>
          </a:p>
          <a:p>
            <a:pPr algn="just">
              <a:spcBef>
                <a:spcPts val="450"/>
              </a:spcBef>
              <a:spcAft>
                <a:spcPts val="450"/>
              </a:spcAft>
            </a:pPr>
            <a:r>
              <a:rPr lang="tr-TR" sz="1800" spc="-38" dirty="0">
                <a:solidFill>
                  <a:srgbClr val="000000"/>
                </a:solidFill>
                <a:ea typeface="Trebuchet MS" panose="020B0603020202020204" pitchFamily="34" charset="0"/>
                <a:cs typeface="Trebuchet MS" panose="020B0603020202020204" pitchFamily="34" charset="0"/>
              </a:rPr>
              <a:t>Onaylı halihazır haritalar üzerine varsa kadastral durumu işlenmiş olan ve nazım imar planına uygun olarak hazırlanan ve çeşitli bölgelerin yapı adalarını, bunların yoğunluk ve düzenini, yolları ve uygulama için gerekli imar uygulama programlarına esas olacak uygulama etaplarını ve diğer bilgileri ayrıntıları ile gösteren ve 1/1.000 ölçekte düzenlenen raporuyla bir bütün olan </a:t>
            </a:r>
            <a:r>
              <a:rPr lang="tr-TR" sz="1800" spc="-38" dirty="0" smtClean="0">
                <a:solidFill>
                  <a:srgbClr val="000000"/>
                </a:solidFill>
                <a:ea typeface="Trebuchet MS" panose="020B0603020202020204" pitchFamily="34" charset="0"/>
                <a:cs typeface="Trebuchet MS" panose="020B0603020202020204" pitchFamily="34" charset="0"/>
              </a:rPr>
              <a:t>plandır </a:t>
            </a:r>
            <a:r>
              <a:rPr lang="tr-TR" sz="2400" spc="-38" dirty="0">
                <a:solidFill>
                  <a:srgbClr val="000000"/>
                </a:solidFill>
                <a:ea typeface="Trebuchet MS" panose="020B0603020202020204" pitchFamily="34" charset="0"/>
                <a:cs typeface="Trebuchet MS" panose="020B0603020202020204" pitchFamily="34" charset="0"/>
              </a:rPr>
              <a:t>(</a:t>
            </a:r>
            <a:r>
              <a:rPr lang="tr-TR" sz="1800" spc="-38" dirty="0" err="1">
                <a:solidFill>
                  <a:srgbClr val="000000"/>
                </a:solidFill>
                <a:ea typeface="Trebuchet MS" panose="020B0603020202020204" pitchFamily="34" charset="0"/>
                <a:cs typeface="Trebuchet MS" panose="020B0603020202020204" pitchFamily="34" charset="0"/>
              </a:rPr>
              <a:t>Mekansal</a:t>
            </a:r>
            <a:r>
              <a:rPr lang="tr-TR" sz="1800" spc="-38" dirty="0">
                <a:solidFill>
                  <a:srgbClr val="000000"/>
                </a:solidFill>
                <a:ea typeface="Trebuchet MS" panose="020B0603020202020204" pitchFamily="34" charset="0"/>
                <a:cs typeface="Trebuchet MS" panose="020B0603020202020204" pitchFamily="34" charset="0"/>
              </a:rPr>
              <a:t> Planlar Yönetmeliği, 2014).</a:t>
            </a:r>
          </a:p>
          <a:p>
            <a:pPr algn="just">
              <a:spcBef>
                <a:spcPts val="450"/>
              </a:spcBef>
              <a:spcAft>
                <a:spcPts val="450"/>
              </a:spcAft>
            </a:pPr>
            <a:endParaRPr lang="tr-TR" sz="1800" spc="-38" dirty="0">
              <a:solidFill>
                <a:srgbClr val="000000"/>
              </a:solidFill>
              <a:ea typeface="Trebuchet MS" panose="020B0603020202020204" pitchFamily="34" charset="0"/>
              <a:cs typeface="Trebuchet MS" panose="020B0603020202020204" pitchFamily="34" charset="0"/>
            </a:endParaRPr>
          </a:p>
        </p:txBody>
      </p:sp>
      <p:sp>
        <p:nvSpPr>
          <p:cNvPr id="4" name="Unvan 3"/>
          <p:cNvSpPr>
            <a:spLocks noGrp="1"/>
          </p:cNvSpPr>
          <p:nvPr>
            <p:ph type="title"/>
          </p:nvPr>
        </p:nvSpPr>
        <p:spPr/>
        <p:txBody>
          <a:bodyPr/>
          <a:lstStyle/>
          <a:p>
            <a:r>
              <a:rPr lang="tr-TR" dirty="0" smtClean="0"/>
              <a:t>  </a:t>
            </a:r>
            <a:endParaRPr lang="en-US" dirty="0"/>
          </a:p>
        </p:txBody>
      </p:sp>
      <p:sp>
        <p:nvSpPr>
          <p:cNvPr id="5" name="Dikdörtgen 5"/>
          <p:cNvSpPr/>
          <p:nvPr/>
        </p:nvSpPr>
        <p:spPr>
          <a:xfrm>
            <a:off x="166119" y="375554"/>
            <a:ext cx="8517837" cy="587829"/>
          </a:xfrm>
          <a:prstGeom prst="rect">
            <a:avLst/>
          </a:prstGeom>
        </p:spPr>
        <p:txBody>
          <a:bodyPr/>
          <a:lstStyle/>
          <a:p>
            <a:pPr fontAlgn="base">
              <a:lnSpc>
                <a:spcPct val="90000"/>
              </a:lnSpc>
              <a:spcBef>
                <a:spcPct val="0"/>
              </a:spcBef>
              <a:spcAft>
                <a:spcPct val="0"/>
              </a:spcAft>
            </a:pPr>
            <a:r>
              <a:rPr lang="tr-TR" sz="2400" b="1" dirty="0">
                <a:solidFill>
                  <a:srgbClr val="160093"/>
                </a:solidFill>
                <a:latin typeface="Arial" panose="020B0604020202020204" pitchFamily="34" charset="0"/>
                <a:ea typeface="ＭＳ Ｐゴシック" panose="020B0600070205080204" pitchFamily="34" charset="-128"/>
                <a:cs typeface="Arial" panose="020B0604020202020204" pitchFamily="34" charset="0"/>
              </a:rPr>
              <a:t>İmarı Beklenen Araziler İle Ham Arazilerde Değer Karşılaştırması</a:t>
            </a:r>
          </a:p>
        </p:txBody>
      </p:sp>
      <p:pic>
        <p:nvPicPr>
          <p:cNvPr id="6" name="Picture 2" descr="uygulama imar planÄ± ile ilgili gÃ¶rsel sonucu"/>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25037" y="3376059"/>
            <a:ext cx="3768328" cy="20792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147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3080" y="1355271"/>
            <a:ext cx="8517836" cy="4281345"/>
          </a:xfrm>
        </p:spPr>
        <p:txBody>
          <a:bodyPr anchor="t">
            <a:noAutofit/>
          </a:bodyPr>
          <a:lstStyle/>
          <a:p>
            <a:pPr marL="257175" indent="-257175" algn="just">
              <a:spcBef>
                <a:spcPts val="450"/>
              </a:spcBef>
              <a:spcAft>
                <a:spcPts val="450"/>
              </a:spcAft>
              <a:buFont typeface="Wingdings" panose="05000000000000000000" pitchFamily="2" charset="2"/>
              <a:buChar char="Ø"/>
            </a:pPr>
            <a:r>
              <a:rPr lang="tr-TR" sz="1800" b="1" spc="-38" dirty="0">
                <a:solidFill>
                  <a:srgbClr val="000000"/>
                </a:solidFill>
                <a:ea typeface="Trebuchet MS" panose="020B0603020202020204" pitchFamily="34" charset="0"/>
                <a:cs typeface="Trebuchet MS" panose="020B0603020202020204" pitchFamily="34" charset="0"/>
              </a:rPr>
              <a:t>ÇEVRE DÜZENİ PLANI:</a:t>
            </a:r>
          </a:p>
          <a:p>
            <a:pPr algn="just">
              <a:spcBef>
                <a:spcPts val="450"/>
              </a:spcBef>
              <a:spcAft>
                <a:spcPts val="450"/>
              </a:spcAft>
            </a:pPr>
            <a:r>
              <a:rPr lang="tr-TR" sz="1800" spc="-38" dirty="0">
                <a:solidFill>
                  <a:srgbClr val="000000"/>
                </a:solidFill>
                <a:ea typeface="Trebuchet MS" panose="020B0603020202020204" pitchFamily="34" charset="0"/>
                <a:cs typeface="Trebuchet MS" panose="020B0603020202020204" pitchFamily="34" charset="0"/>
              </a:rPr>
              <a:t>Ülke ve varsa bölge planı kararlarına uygun olarak konut, sanayi, tarım, turizm, ulaşım gibi yerleşme ve arazi kullanılması kararlarını belirleyen, 1/100.000, 1/50.000 veya 1/25.000 ölçekte İmar Kanunu çerçevesinde yapılan, yaptırılan ve onaylanan raporuyla bir bütün olan </a:t>
            </a:r>
            <a:r>
              <a:rPr lang="tr-TR" sz="1800" spc="-38" dirty="0" smtClean="0">
                <a:solidFill>
                  <a:srgbClr val="000000"/>
                </a:solidFill>
                <a:ea typeface="Trebuchet MS" panose="020B0603020202020204" pitchFamily="34" charset="0"/>
                <a:cs typeface="Trebuchet MS" panose="020B0603020202020204" pitchFamily="34" charset="0"/>
              </a:rPr>
              <a:t>plan </a:t>
            </a:r>
            <a:r>
              <a:rPr lang="tr-TR" sz="1400" spc="-38" dirty="0" smtClean="0">
                <a:solidFill>
                  <a:srgbClr val="000000"/>
                </a:solidFill>
                <a:ea typeface="Trebuchet MS" panose="020B0603020202020204" pitchFamily="34" charset="0"/>
                <a:cs typeface="Trebuchet MS" panose="020B0603020202020204" pitchFamily="34" charset="0"/>
              </a:rPr>
              <a:t>(</a:t>
            </a:r>
            <a:r>
              <a:rPr lang="tr-TR" sz="1400" spc="-38" dirty="0" err="1" smtClean="0">
                <a:solidFill>
                  <a:srgbClr val="000000"/>
                </a:solidFill>
                <a:ea typeface="Trebuchet MS" panose="020B0603020202020204" pitchFamily="34" charset="0"/>
                <a:cs typeface="Trebuchet MS" panose="020B0603020202020204" pitchFamily="34" charset="0"/>
              </a:rPr>
              <a:t>Mekansal</a:t>
            </a:r>
            <a:r>
              <a:rPr lang="tr-TR" sz="1400" spc="-38" dirty="0" smtClean="0">
                <a:solidFill>
                  <a:srgbClr val="000000"/>
                </a:solidFill>
                <a:ea typeface="Trebuchet MS" panose="020B0603020202020204" pitchFamily="34" charset="0"/>
                <a:cs typeface="Trebuchet MS" panose="020B0603020202020204" pitchFamily="34" charset="0"/>
              </a:rPr>
              <a:t> </a:t>
            </a:r>
            <a:r>
              <a:rPr lang="tr-TR" sz="1400" spc="-38" dirty="0">
                <a:solidFill>
                  <a:srgbClr val="000000"/>
                </a:solidFill>
                <a:ea typeface="Trebuchet MS" panose="020B0603020202020204" pitchFamily="34" charset="0"/>
                <a:cs typeface="Trebuchet MS" panose="020B0603020202020204" pitchFamily="34" charset="0"/>
              </a:rPr>
              <a:t>Planlar Yönetmeliği, 2014).</a:t>
            </a:r>
          </a:p>
          <a:p>
            <a:pPr algn="just">
              <a:spcBef>
                <a:spcPts val="450"/>
              </a:spcBef>
              <a:spcAft>
                <a:spcPts val="450"/>
              </a:spcAft>
            </a:pPr>
            <a:endParaRPr lang="tr-TR" sz="1800" spc="-38" dirty="0">
              <a:solidFill>
                <a:srgbClr val="000000"/>
              </a:solidFill>
              <a:ea typeface="Trebuchet MS" panose="020B0603020202020204" pitchFamily="34" charset="0"/>
              <a:cs typeface="Trebuchet MS" panose="020B0603020202020204" pitchFamily="34" charset="0"/>
            </a:endParaRPr>
          </a:p>
        </p:txBody>
      </p:sp>
      <p:sp>
        <p:nvSpPr>
          <p:cNvPr id="4" name="Unvan 3"/>
          <p:cNvSpPr>
            <a:spLocks noGrp="1"/>
          </p:cNvSpPr>
          <p:nvPr>
            <p:ph type="title"/>
          </p:nvPr>
        </p:nvSpPr>
        <p:spPr/>
        <p:txBody>
          <a:bodyPr/>
          <a:lstStyle/>
          <a:p>
            <a:r>
              <a:rPr lang="tr-TR" dirty="0" smtClean="0"/>
              <a:t>  </a:t>
            </a:r>
            <a:endParaRPr lang="en-US" dirty="0"/>
          </a:p>
        </p:txBody>
      </p:sp>
      <p:sp>
        <p:nvSpPr>
          <p:cNvPr id="5" name="Dikdörtgen 5"/>
          <p:cNvSpPr/>
          <p:nvPr/>
        </p:nvSpPr>
        <p:spPr>
          <a:xfrm>
            <a:off x="166119" y="375554"/>
            <a:ext cx="8517837" cy="587829"/>
          </a:xfrm>
          <a:prstGeom prst="rect">
            <a:avLst/>
          </a:prstGeom>
        </p:spPr>
        <p:txBody>
          <a:bodyPr/>
          <a:lstStyle/>
          <a:p>
            <a:pPr fontAlgn="base">
              <a:lnSpc>
                <a:spcPct val="90000"/>
              </a:lnSpc>
              <a:spcBef>
                <a:spcPct val="0"/>
              </a:spcBef>
              <a:spcAft>
                <a:spcPct val="0"/>
              </a:spcAft>
            </a:pPr>
            <a:r>
              <a:rPr lang="tr-TR" sz="2400" b="1" dirty="0">
                <a:solidFill>
                  <a:srgbClr val="160093"/>
                </a:solidFill>
                <a:latin typeface="Arial" panose="020B0604020202020204" pitchFamily="34" charset="0"/>
                <a:ea typeface="ＭＳ Ｐゴシック" panose="020B0600070205080204" pitchFamily="34" charset="-128"/>
                <a:cs typeface="Arial" panose="020B0604020202020204" pitchFamily="34" charset="0"/>
              </a:rPr>
              <a:t>İmarı Beklenen Araziler İle Ham Arazilerde Değer Karşılaştırması</a:t>
            </a:r>
          </a:p>
        </p:txBody>
      </p:sp>
      <p:pic>
        <p:nvPicPr>
          <p:cNvPr id="7" name="Picture 2" descr="Ã§evre dÃ¼zeni planÄ± ile ilgili gÃ¶rsel sonucu"/>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593456" y="2914650"/>
            <a:ext cx="3746873" cy="28642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4250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13080" y="1355271"/>
            <a:ext cx="8517836" cy="4281345"/>
          </a:xfrm>
        </p:spPr>
        <p:txBody>
          <a:bodyPr anchor="t">
            <a:noAutofit/>
          </a:bodyPr>
          <a:lstStyle/>
          <a:p>
            <a:pPr marL="257175" indent="-257175" algn="just">
              <a:spcBef>
                <a:spcPts val="450"/>
              </a:spcBef>
              <a:spcAft>
                <a:spcPts val="450"/>
              </a:spcAft>
              <a:buFont typeface="Wingdings" panose="05000000000000000000" pitchFamily="2" charset="2"/>
              <a:buChar char="Ø"/>
            </a:pPr>
            <a:r>
              <a:rPr lang="tr-TR" sz="1800" b="1" spc="-38" dirty="0">
                <a:solidFill>
                  <a:srgbClr val="000000"/>
                </a:solidFill>
                <a:ea typeface="Trebuchet MS" panose="020B0603020202020204" pitchFamily="34" charset="0"/>
                <a:cs typeface="Trebuchet MS" panose="020B0603020202020204" pitchFamily="34" charset="0"/>
              </a:rPr>
              <a:t>BÖLGE PLANLARI:</a:t>
            </a:r>
          </a:p>
          <a:p>
            <a:pPr algn="just">
              <a:spcBef>
                <a:spcPts val="450"/>
              </a:spcBef>
              <a:spcAft>
                <a:spcPts val="450"/>
              </a:spcAft>
            </a:pPr>
            <a:r>
              <a:rPr lang="tr-TR" sz="1800" spc="-38" dirty="0">
                <a:solidFill>
                  <a:srgbClr val="000000"/>
                </a:solidFill>
                <a:ea typeface="Trebuchet MS" panose="020B0603020202020204" pitchFamily="34" charset="0"/>
                <a:cs typeface="Trebuchet MS" panose="020B0603020202020204" pitchFamily="34" charset="0"/>
              </a:rPr>
              <a:t>Sosyo-ekonomik gelişme eğilimlerini, yerleşmelerin gelişme potansiyelini, sektörel hedefleri, faaliyetlerin ve alt yapıların dağılımını belirlemek üzere hazırlanacak bölge planlarını, gerekli gördüğü hallerde Kalkınma Bakanlığı yapar veya yaptırır.</a:t>
            </a:r>
          </a:p>
          <a:p>
            <a:pPr marL="257175" indent="-257175" algn="just">
              <a:spcBef>
                <a:spcPts val="450"/>
              </a:spcBef>
              <a:spcAft>
                <a:spcPts val="450"/>
              </a:spcAft>
              <a:buFont typeface="Wingdings" panose="05000000000000000000" pitchFamily="2" charset="2"/>
              <a:buChar char="Ø"/>
            </a:pPr>
            <a:r>
              <a:rPr lang="tr-TR" sz="1800" b="1" spc="-38" dirty="0">
                <a:solidFill>
                  <a:srgbClr val="000000"/>
                </a:solidFill>
                <a:ea typeface="Trebuchet MS" panose="020B0603020202020204" pitchFamily="34" charset="0"/>
                <a:cs typeface="Trebuchet MS" panose="020B0603020202020204" pitchFamily="34" charset="0"/>
              </a:rPr>
              <a:t>MEVZİ İMAR PLANI:</a:t>
            </a:r>
          </a:p>
          <a:p>
            <a:pPr algn="just">
              <a:spcBef>
                <a:spcPts val="450"/>
              </a:spcBef>
              <a:spcAft>
                <a:spcPts val="450"/>
              </a:spcAft>
            </a:pPr>
            <a:r>
              <a:rPr lang="tr-TR" sz="1800" spc="-38" dirty="0">
                <a:solidFill>
                  <a:srgbClr val="000000"/>
                </a:solidFill>
                <a:ea typeface="Trebuchet MS" panose="020B0603020202020204" pitchFamily="34" charset="0"/>
                <a:cs typeface="Trebuchet MS" panose="020B0603020202020204" pitchFamily="34" charset="0"/>
              </a:rPr>
              <a:t>Mevcut planların yerleşmiş nüfusa yetersiz kalması veya yeni yerleşim alanlarının kullanıma açılması gereğinin ve sınırlarının ilgili idarece belirlenmesi halinde, bu Yönetmeliğin plan yapım kurallarına uyulmak üzere yapımı mümkün olan, yürürlükteki her tür ve ölçekteki plan sınırları dışında, planla bütünleşmeyen konumdaki, sosyal ve teknik altyapı ihtiyaçlarını kendi bünyesinde sağlayan; raporuyla bir bütün olan imar </a:t>
            </a:r>
            <a:r>
              <a:rPr lang="tr-TR" sz="1800" spc="-38" dirty="0" smtClean="0">
                <a:solidFill>
                  <a:srgbClr val="000000"/>
                </a:solidFill>
                <a:ea typeface="Trebuchet MS" panose="020B0603020202020204" pitchFamily="34" charset="0"/>
                <a:cs typeface="Trebuchet MS" panose="020B0603020202020204" pitchFamily="34" charset="0"/>
              </a:rPr>
              <a:t>planıdır </a:t>
            </a:r>
            <a:r>
              <a:rPr lang="tr-TR" sz="2400" spc="-38" dirty="0">
                <a:solidFill>
                  <a:srgbClr val="000000"/>
                </a:solidFill>
                <a:ea typeface="Trebuchet MS" panose="020B0603020202020204" pitchFamily="34" charset="0"/>
                <a:cs typeface="Trebuchet MS" panose="020B0603020202020204" pitchFamily="34" charset="0"/>
              </a:rPr>
              <a:t>(</a:t>
            </a:r>
            <a:r>
              <a:rPr lang="tr-TR" sz="1800" spc="-38" dirty="0" err="1">
                <a:solidFill>
                  <a:srgbClr val="000000"/>
                </a:solidFill>
                <a:ea typeface="Trebuchet MS" panose="020B0603020202020204" pitchFamily="34" charset="0"/>
                <a:cs typeface="Trebuchet MS" panose="020B0603020202020204" pitchFamily="34" charset="0"/>
              </a:rPr>
              <a:t>Mekansal</a:t>
            </a:r>
            <a:r>
              <a:rPr lang="tr-TR" sz="1800" spc="-38" dirty="0">
                <a:solidFill>
                  <a:srgbClr val="000000"/>
                </a:solidFill>
                <a:ea typeface="Trebuchet MS" panose="020B0603020202020204" pitchFamily="34" charset="0"/>
                <a:cs typeface="Trebuchet MS" panose="020B0603020202020204" pitchFamily="34" charset="0"/>
              </a:rPr>
              <a:t> Planlar Yönetmeliği, 2014).</a:t>
            </a:r>
          </a:p>
          <a:p>
            <a:pPr algn="just">
              <a:spcBef>
                <a:spcPts val="450"/>
              </a:spcBef>
              <a:spcAft>
                <a:spcPts val="450"/>
              </a:spcAft>
            </a:pPr>
            <a:endParaRPr lang="tr-TR" sz="1800" spc="-38" dirty="0">
              <a:solidFill>
                <a:srgbClr val="000000"/>
              </a:solidFill>
              <a:ea typeface="Trebuchet MS" panose="020B0603020202020204" pitchFamily="34" charset="0"/>
              <a:cs typeface="Trebuchet MS" panose="020B0603020202020204" pitchFamily="34" charset="0"/>
            </a:endParaRPr>
          </a:p>
        </p:txBody>
      </p:sp>
      <p:sp>
        <p:nvSpPr>
          <p:cNvPr id="4" name="Unvan 3"/>
          <p:cNvSpPr>
            <a:spLocks noGrp="1"/>
          </p:cNvSpPr>
          <p:nvPr>
            <p:ph type="title"/>
          </p:nvPr>
        </p:nvSpPr>
        <p:spPr/>
        <p:txBody>
          <a:bodyPr/>
          <a:lstStyle/>
          <a:p>
            <a:r>
              <a:rPr lang="tr-TR" dirty="0" smtClean="0"/>
              <a:t>  </a:t>
            </a:r>
            <a:endParaRPr lang="en-US" dirty="0"/>
          </a:p>
        </p:txBody>
      </p:sp>
      <p:sp>
        <p:nvSpPr>
          <p:cNvPr id="5" name="Dikdörtgen 5"/>
          <p:cNvSpPr/>
          <p:nvPr/>
        </p:nvSpPr>
        <p:spPr>
          <a:xfrm>
            <a:off x="166119" y="375554"/>
            <a:ext cx="8517837" cy="587829"/>
          </a:xfrm>
          <a:prstGeom prst="rect">
            <a:avLst/>
          </a:prstGeom>
        </p:spPr>
        <p:txBody>
          <a:bodyPr/>
          <a:lstStyle/>
          <a:p>
            <a:pPr fontAlgn="base">
              <a:lnSpc>
                <a:spcPct val="90000"/>
              </a:lnSpc>
              <a:spcBef>
                <a:spcPct val="0"/>
              </a:spcBef>
              <a:spcAft>
                <a:spcPct val="0"/>
              </a:spcAft>
            </a:pPr>
            <a:r>
              <a:rPr lang="tr-TR" sz="2400" b="1" dirty="0">
                <a:solidFill>
                  <a:srgbClr val="160093"/>
                </a:solidFill>
                <a:latin typeface="Arial" panose="020B0604020202020204" pitchFamily="34" charset="0"/>
                <a:ea typeface="ＭＳ Ｐゴシック" panose="020B0600070205080204" pitchFamily="34" charset="-128"/>
                <a:cs typeface="Arial" panose="020B0604020202020204" pitchFamily="34" charset="0"/>
              </a:rPr>
              <a:t>İmarı Beklenen Araziler İle Ham Arazilerde Değer Karşılaştırması</a:t>
            </a:r>
          </a:p>
        </p:txBody>
      </p:sp>
    </p:spTree>
    <p:extLst>
      <p:ext uri="{BB962C8B-B14F-4D97-AF65-F5344CB8AC3E}">
        <p14:creationId xmlns:p14="http://schemas.microsoft.com/office/powerpoint/2010/main" val="392573049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konomi">
  <a:themeElements>
    <a:clrScheme name="Gazete kağıdı">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is Klasi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zete kağıdı">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extLst>
    <a:ext uri="{05A4C25C-085E-4340-85A3-A5531E510DB2}">
      <thm15:themeFamily xmlns="" xmlns:thm15="http://schemas.microsoft.com/office/thememl/2012/main" name="ekonomi" id="{14396F44-94C0-4BF2-8333-266569A57D02}" vid="{03703BF9-DFA0-42C9-89F9-C03DE1C4A071}"/>
    </a:ext>
  </a:extLst>
</a:theme>
</file>

<file path=ppt/theme/theme2.xml><?xml version="1.0" encoding="utf-8"?>
<a:theme xmlns:a="http://schemas.openxmlformats.org/drawingml/2006/main" name="1_Rics">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is Klasi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h.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h.t." id="{413A7544-DC64-4FD9-B67F-E82A6B382656}" vid="{2993C0EF-C761-423D-BA24-A50FC7959470}"/>
    </a:ext>
  </a:extLst>
</a:theme>
</file>

<file path=ppt/theme/theme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ekonomi</Template>
  <TotalTime>25511</TotalTime>
  <Words>798</Words>
  <Application>Microsoft Office PowerPoint</Application>
  <PresentationFormat>Ekran Gösterisi (4:3)</PresentationFormat>
  <Paragraphs>65</Paragraphs>
  <Slides>12</Slides>
  <Notes>0</Notes>
  <HiddenSlides>0</HiddenSlides>
  <MMClips>0</MMClips>
  <ScaleCrop>false</ScaleCrop>
  <HeadingPairs>
    <vt:vector size="4" baseType="variant">
      <vt:variant>
        <vt:lpstr>Tema</vt:lpstr>
      </vt:variant>
      <vt:variant>
        <vt:i4>3</vt:i4>
      </vt:variant>
      <vt:variant>
        <vt:lpstr>Slayt Başlıkları</vt:lpstr>
      </vt:variant>
      <vt:variant>
        <vt:i4>12</vt:i4>
      </vt:variant>
    </vt:vector>
  </HeadingPairs>
  <TitlesOfParts>
    <vt:vector size="15" baseType="lpstr">
      <vt:lpstr>ekonomi</vt:lpstr>
      <vt:lpstr>1_Rics</vt:lpstr>
      <vt:lpstr>h.t.</vt:lpstr>
      <vt:lpstr>PowerPoint Sunusu</vt:lpstr>
      <vt:lpstr>  </vt:lpstr>
      <vt:lpstr>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ANKARA ÜNİVERSİTESİ UYGULAMALI BİLİMLER FAKÜLTESİ GAYRİMENKUL GELİŞTİRME VE YÖNETİMİ BÖLÜMÜ</dc:title>
  <dc:creator>sibel</dc:creator>
  <cp:lastModifiedBy>asus</cp:lastModifiedBy>
  <cp:revision>921</cp:revision>
  <cp:lastPrinted>2016-10-24T07:53:35Z</cp:lastPrinted>
  <dcterms:created xsi:type="dcterms:W3CDTF">2016-09-18T09:35:24Z</dcterms:created>
  <dcterms:modified xsi:type="dcterms:W3CDTF">2020-02-12T12:01:30Z</dcterms:modified>
</cp:coreProperties>
</file>