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307" r:id="rId2"/>
    <p:sldId id="310" r:id="rId3"/>
    <p:sldId id="311" r:id="rId4"/>
    <p:sldId id="313" r:id="rId5"/>
    <p:sldId id="309" r:id="rId6"/>
    <p:sldId id="328" r:id="rId7"/>
    <p:sldId id="322" r:id="rId8"/>
    <p:sldId id="329" r:id="rId9"/>
    <p:sldId id="325" r:id="rId10"/>
    <p:sldId id="327" r:id="rId11"/>
    <p:sldId id="326" r:id="rId12"/>
    <p:sldId id="331" r:id="rId13"/>
    <p:sldId id="314" r:id="rId14"/>
    <p:sldId id="324" r:id="rId15"/>
    <p:sldId id="330" r:id="rId16"/>
    <p:sldId id="316" r:id="rId17"/>
    <p:sldId id="317" r:id="rId18"/>
    <p:sldId id="319" r:id="rId19"/>
    <p:sldId id="318" r:id="rId20"/>
    <p:sldId id="321" r:id="rId21"/>
  </p:sldIdLst>
  <p:sldSz cx="12192000" cy="6858000"/>
  <p:notesSz cx="7102475" cy="10231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BFF"/>
    <a:srgbClr val="F010B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334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1"/>
            <a:ext cx="3077739" cy="51334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391E9E8-DF85-4A71-9F29-FA8C9ADC7210}" type="datetimeFigureOut">
              <a:rPr lang="en-US" smtClean="0"/>
              <a:t>06-Nov-19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3880"/>
            <a:ext cx="5681980" cy="4028629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8091"/>
            <a:ext cx="3077739" cy="51334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18091"/>
            <a:ext cx="3077739" cy="51334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9A5CA3B-C812-41B3-9F30-A4E2A0D87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14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3303" y="806148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3303" y="3035127"/>
            <a:ext cx="7772400" cy="1463040"/>
          </a:xfrm>
        </p:spPr>
        <p:txBody>
          <a:bodyPr lIns="91440" rIns="91440" anchor="ctr">
            <a:normAutofit/>
          </a:bodyPr>
          <a:lstStyle>
            <a:lvl1pPr marL="0" indent="0" algn="ctr" rtl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8272" y="6470704"/>
            <a:ext cx="756611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algn="just"/>
            <a:r>
              <a:rPr lang="en-US" dirty="0" smtClean="0"/>
              <a:t>Doç. Dr. yasemin G. İŞGÖR </a:t>
            </a:r>
            <a:r>
              <a:rPr lang="tr-TR" dirty="0" smtClean="0"/>
              <a:t>/</a:t>
            </a:r>
            <a:r>
              <a:rPr lang="en-US" dirty="0" smtClean="0"/>
              <a:t>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</a:t>
            </a:r>
            <a:r>
              <a:rPr lang="en-US" dirty="0" smtClean="0">
                <a:hlinkClick r:id="rId2"/>
              </a:rPr>
              <a:t>http://80.251.40.59/ankara.edu.tr/isgor/index.html</a:t>
            </a:r>
            <a:r>
              <a:rPr lang="tr-TR" dirty="0" smtClean="0"/>
              <a:t>   </a:t>
            </a:r>
            <a:endParaRPr lang="en-US" dirty="0" smtClean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B206EEF1-E64E-4D59-862F-5092CF26714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 Dr. yasemin G. İŞGÖR /Ankara Üniversitesi/ link: http://80.251.40.59/ankara.edu.tr/isgor/index.html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 Dr. yasemin G. İŞGÖR /Ankara Üniversitesi/ link: http://80.251.40.59/ankara.edu.tr/isgor/index.html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</a:t>
            </a:r>
            <a:r>
              <a:rPr lang="en-US" dirty="0" err="1" smtClean="0"/>
              <a:t>st</a:t>
            </a:r>
            <a:r>
              <a:rPr lang="tr-TR" dirty="0" err="1" smtClean="0"/>
              <a:t>şçöü</a:t>
            </a:r>
            <a:r>
              <a:rPr lang="en-US" dirty="0" err="1" smtClean="0"/>
              <a:t>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110343"/>
            <a:ext cx="9720073" cy="5199017"/>
          </a:xfrm>
        </p:spPr>
        <p:txBody>
          <a:bodyPr/>
          <a:lstStyle>
            <a:lvl1pPr marL="234950" indent="-234950">
              <a:buClrTx/>
              <a:buFont typeface="Wingdings" panose="05000000000000000000" pitchFamily="2" charset="2"/>
              <a:buChar char=""/>
              <a:defRPr/>
            </a:lvl1pPr>
            <a:lvl2pPr marL="457200" indent="-222250">
              <a:buClrTx/>
              <a:buFont typeface="Wingdings" panose="05000000000000000000" pitchFamily="2" charset="2"/>
              <a:buChar char="§"/>
              <a:defRPr/>
            </a:lvl2pPr>
            <a:lvl3pPr marL="692150" indent="-234950">
              <a:buClrTx/>
              <a:buFont typeface="Wingdings" panose="05000000000000000000" pitchFamily="2" charset="2"/>
              <a:buChar char=""/>
              <a:defRPr/>
            </a:lvl3pPr>
            <a:lvl4pPr marL="914400" indent="-222250">
              <a:buClrTx/>
              <a:buFont typeface="Marlett" pitchFamily="2" charset="2"/>
              <a:buChar char=""/>
              <a:defRPr/>
            </a:lvl4pPr>
            <a:lvl5pPr marL="1149350" indent="-234950">
              <a:buClrTx/>
              <a:buFont typeface="Marlett" pitchFamily="2" charset="2"/>
              <a:buChar char="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8272" y="6470704"/>
            <a:ext cx="756611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799" y="715409"/>
            <a:ext cx="9259390" cy="2315174"/>
          </a:xfrm>
          <a:solidFill>
            <a:schemeClr val="bg1"/>
          </a:solidFill>
          <a:ln>
            <a:noFill/>
          </a:ln>
          <a:effectLst/>
        </p:spPr>
        <p:txBody>
          <a:bodyPr anchor="ctr">
            <a:normAutofit/>
          </a:bodyPr>
          <a:lstStyle>
            <a:lvl1pPr algn="l">
              <a:defRPr sz="4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51165" y="3618923"/>
            <a:ext cx="9218024" cy="1268287"/>
          </a:xfrm>
          <a:solidFill>
            <a:schemeClr val="bg1"/>
          </a:solidFill>
          <a:ln>
            <a:noFill/>
          </a:ln>
          <a:effectLst/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972491" y="715409"/>
            <a:ext cx="10069" cy="2315174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8272" y="6470704"/>
            <a:ext cx="756611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49" y="715409"/>
            <a:ext cx="1584960" cy="231517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8272" y="6470704"/>
            <a:ext cx="756611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78272" y="6470704"/>
            <a:ext cx="756611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8272" y="6470704"/>
            <a:ext cx="756611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78272" y="6470704"/>
            <a:ext cx="756611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Doç. Dr. yasemin G. İŞGÖR /Ankara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http://80.251.40.59/ankara.edu.tr/isgor/index.html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noFill/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Doç. Dr. yasemin G. İŞGÖR /Ankara Üniversitesi/ link: http://80.251.40.59/ankara.edu.tr/isgor/index.html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80.251.40.59/ankara.edu.tr/isgor/index.html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25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8272" y="6470704"/>
            <a:ext cx="756611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13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200" kern="1200" cap="none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80.251.40.59/ankara.edu.tr/isgor/index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80.251.40.59/ankara.edu.tr/isgor/index.htm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80.251.40.59/ankara.edu.tr/isgor/index.html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80.251.40.59/ankara.edu.tr/isgor/index.html" TargetMode="External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Bölüm 3 Hatırlatmalar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Bölüm 4 Kimyasal Tepkimeler ve </a:t>
            </a:r>
            <a:br>
              <a:rPr lang="tr-TR" dirty="0" smtClean="0"/>
            </a:br>
            <a:r>
              <a:rPr lang="tr-TR" dirty="0" smtClean="0"/>
              <a:t>Stokiyometri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265020" y="3618923"/>
            <a:ext cx="9218024" cy="1268287"/>
          </a:xfrm>
        </p:spPr>
        <p:txBody>
          <a:bodyPr/>
          <a:lstStyle/>
          <a:p>
            <a:pPr algn="ctr"/>
            <a:r>
              <a:rPr lang="tr-TR" dirty="0" smtClean="0"/>
              <a:t>Doç. Dr. Yasemin G. </a:t>
            </a:r>
            <a:r>
              <a:rPr lang="tr-TR" dirty="0" err="1" smtClean="0"/>
              <a:t>İşgör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Doç</a:t>
            </a:r>
            <a:r>
              <a:rPr lang="en-US" dirty="0" smtClean="0"/>
              <a:t>. Dr. yasemin G. İŞGÖR </a:t>
            </a:r>
            <a:r>
              <a:rPr lang="tr-TR" dirty="0" smtClean="0"/>
              <a:t>/</a:t>
            </a:r>
            <a:r>
              <a:rPr lang="en-US" dirty="0" smtClean="0"/>
              <a:t>Ankara </a:t>
            </a:r>
            <a:r>
              <a:rPr lang="en-US" dirty="0" err="1" smtClean="0"/>
              <a:t>Üniversitesi</a:t>
            </a:r>
            <a:r>
              <a:rPr lang="en-US" dirty="0" smtClean="0"/>
              <a:t>/ link: </a:t>
            </a:r>
            <a:r>
              <a:rPr lang="en-US" dirty="0" smtClean="0">
                <a:hlinkClick r:id="rId2"/>
              </a:rPr>
              <a:t>http://80.251.40.59/ankara.edu.tr/isgor/index.html</a:t>
            </a:r>
            <a:r>
              <a:rPr lang="tr-TR" dirty="0" smtClean="0"/>
              <a:t>  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60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061" y="80639"/>
            <a:ext cx="9720072" cy="525127"/>
          </a:xfrm>
        </p:spPr>
        <p:txBody>
          <a:bodyPr>
            <a:normAutofit/>
          </a:bodyPr>
          <a:lstStyle/>
          <a:p>
            <a:r>
              <a:rPr lang="tr-TR" sz="2000" b="1" dirty="0"/>
              <a:t>Tepkime Denklemlerinin yazılması ve denkleştirilmesi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61" y="604249"/>
            <a:ext cx="11439939" cy="5542252"/>
          </a:xfrm>
        </p:spPr>
        <p:txBody>
          <a:bodyPr>
            <a:normAutofit/>
          </a:bodyPr>
          <a:lstStyle/>
          <a:p>
            <a:r>
              <a:rPr lang="tr-TR" sz="1800" dirty="0" smtClean="0"/>
              <a:t>Oksijen gazı ve hidrojen gazının yüksek enerjili bir ortamda suyu oluşturma tepkimesi basitçe şöyle yazılır (Hatırlatma: oksijen ve hidrojen element formları </a:t>
            </a:r>
            <a:r>
              <a:rPr lang="tr-TR" sz="1800" dirty="0" err="1" smtClean="0"/>
              <a:t>diatomik</a:t>
            </a:r>
            <a:r>
              <a:rPr lang="tr-TR" sz="1800" dirty="0" smtClean="0"/>
              <a:t> moleküldür ve gaz fazındadır</a:t>
            </a:r>
          </a:p>
          <a:p>
            <a:pPr marL="0" indent="0" algn="ctr">
              <a:buNone/>
            </a:pPr>
            <a:r>
              <a:rPr lang="tr-TR" sz="1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   </a:t>
            </a:r>
            <a:r>
              <a:rPr lang="tr-TR" sz="1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O</a:t>
            </a:r>
            <a:r>
              <a:rPr lang="tr-TR" sz="1800" b="1" baseline="-25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2</a:t>
            </a:r>
            <a:r>
              <a:rPr lang="tr-TR" sz="1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 </a:t>
            </a:r>
            <a:r>
              <a:rPr lang="tr-TR" sz="1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+ </a:t>
            </a:r>
            <a:r>
              <a:rPr lang="tr-TR" sz="1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H</a:t>
            </a:r>
            <a:r>
              <a:rPr lang="tr-TR" sz="1800" b="1" baseline="-25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2</a:t>
            </a:r>
            <a:r>
              <a:rPr lang="tr-TR" sz="1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 </a:t>
            </a:r>
            <a:r>
              <a:rPr lang="tr-TR" sz="1800" dirty="0">
                <a:sym typeface="Wingdings" panose="05000000000000000000" pitchFamily="2" charset="2"/>
              </a:rPr>
              <a:t> 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H</a:t>
            </a:r>
            <a:r>
              <a:rPr lang="tr-TR" sz="1800" b="1" baseline="-2500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2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O</a:t>
            </a:r>
          </a:p>
          <a:p>
            <a:pPr marL="0" indent="0" algn="ctr">
              <a:buNone/>
            </a:pPr>
            <a:r>
              <a:rPr lang="tr-TR" sz="1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Tepkenler     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Ürünler</a:t>
            </a:r>
            <a:endParaRPr lang="tr-TR" sz="1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marL="0" indent="0">
              <a:buNone/>
            </a:pPr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Tepkenler: (2 </a:t>
            </a:r>
            <a:r>
              <a:rPr lang="tr-TR" sz="1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mol</a:t>
            </a:r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O atomu + 2 </a:t>
            </a:r>
            <a:r>
              <a:rPr lang="tr-TR" sz="1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mol</a:t>
            </a:r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H atomu)</a:t>
            </a:r>
          </a:p>
          <a:p>
            <a:pPr marL="0" indent="0">
              <a:buNone/>
            </a:pP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Ürünler:     (1 </a:t>
            </a:r>
            <a:r>
              <a:rPr lang="tr-TR" sz="1800" b="1" dirty="0" err="1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mol</a:t>
            </a: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O atomu + 2 </a:t>
            </a:r>
            <a:r>
              <a:rPr lang="tr-TR" sz="1800" b="1" dirty="0" err="1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mol</a:t>
            </a: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H atomu )=</a:t>
            </a: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 </a:t>
            </a:r>
            <a:r>
              <a:rPr lang="tr-TR" sz="1800" b="1" dirty="0" err="1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mol</a:t>
            </a: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H</a:t>
            </a:r>
            <a:r>
              <a:rPr lang="tr-TR" sz="1800" b="1" baseline="-25000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2</a:t>
            </a: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O </a:t>
            </a:r>
          </a:p>
          <a:p>
            <a:r>
              <a:rPr lang="tr-TR" sz="1800" dirty="0" err="1" smtClean="0"/>
              <a:t>Tepkenlerdeki</a:t>
            </a:r>
            <a:r>
              <a:rPr lang="tr-TR" sz="1800" dirty="0" smtClean="0"/>
              <a:t> oksijeni ½ oranda tepkimeye sokarsak :</a:t>
            </a:r>
          </a:p>
          <a:p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½ (2 </a:t>
            </a:r>
            <a:r>
              <a:rPr lang="tr-TR" sz="1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mol</a:t>
            </a:r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O atomu) + 2 </a:t>
            </a:r>
            <a:r>
              <a:rPr lang="tr-TR" sz="1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mol</a:t>
            </a:r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H atomu </a:t>
            </a:r>
            <a:r>
              <a:rPr lang="tr-TR" sz="1800" dirty="0" smtClean="0">
                <a:sym typeface="Wingdings" panose="05000000000000000000" pitchFamily="2" charset="2"/>
              </a:rPr>
              <a:t></a:t>
            </a:r>
            <a:r>
              <a:rPr lang="tr-TR" sz="1800" dirty="0" smtClean="0"/>
              <a:t> (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 </a:t>
            </a:r>
            <a:r>
              <a:rPr lang="tr-TR" sz="1800" b="1" dirty="0" err="1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mol</a:t>
            </a: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O atomu + 2 </a:t>
            </a:r>
            <a:r>
              <a:rPr lang="tr-TR" sz="1800" b="1" dirty="0" err="1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mol</a:t>
            </a: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H atomu 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tr-TR" sz="1800" b="1" dirty="0">
              <a:ln w="66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marL="0" indent="0">
              <a:buNone/>
            </a:pPr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                   ½ O</a:t>
            </a:r>
            <a:r>
              <a:rPr lang="tr-TR" sz="1800" b="1" baseline="-250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 </a:t>
            </a:r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   +           </a:t>
            </a:r>
            <a:r>
              <a:rPr lang="tr-TR" sz="1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</a:t>
            </a:r>
            <a:r>
              <a:rPr lang="tr-TR" sz="1800" b="1" baseline="-2500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</a:t>
            </a:r>
            <a:r>
              <a:rPr lang="tr-TR" sz="1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           </a:t>
            </a:r>
            <a:r>
              <a:rPr lang="tr-TR" sz="1800" dirty="0" smtClean="0">
                <a:sym typeface="Wingdings" panose="05000000000000000000" pitchFamily="2" charset="2"/>
              </a:rPr>
              <a:t> 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         H</a:t>
            </a:r>
            <a:r>
              <a:rPr lang="tr-TR" sz="1800" b="1" baseline="-2500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2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O</a:t>
            </a:r>
          </a:p>
          <a:p>
            <a:r>
              <a:rPr lang="tr-TR" sz="1800" dirty="0" smtClean="0"/>
              <a:t>Kimyasal eşitlikte bir tepkimeye giren ve çıkan bileşik ve elementlerin ne kadar oranda tepkimeye gireceği bilgisini sağlayan ve eşitliği </a:t>
            </a:r>
            <a:r>
              <a:rPr lang="tr-TR" sz="1800" dirty="0" err="1" smtClean="0"/>
              <a:t>denlkleştirmemizi</a:t>
            </a:r>
            <a:r>
              <a:rPr lang="tr-TR" sz="1800" dirty="0" smtClean="0"/>
              <a:t> sağlayan katsayılara </a:t>
            </a:r>
            <a:r>
              <a:rPr lang="tr-TR" sz="1800" b="1" dirty="0" err="1" smtClean="0"/>
              <a:t>stokiyometrik</a:t>
            </a:r>
            <a:r>
              <a:rPr lang="tr-TR" sz="1800" b="1" dirty="0" smtClean="0"/>
              <a:t> katsayılar </a:t>
            </a:r>
            <a:r>
              <a:rPr lang="tr-TR" sz="1800" dirty="0" smtClean="0"/>
              <a:t>denir. </a:t>
            </a:r>
          </a:p>
          <a:p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tr-TR" sz="1800" b="1" dirty="0" smtClean="0">
                <a:ln w="22225">
                  <a:solidFill>
                    <a:schemeClr val="tx1"/>
                  </a:solidFill>
                  <a:prstDash val="solid"/>
                </a:ln>
              </a:rPr>
              <a:t>[ </a:t>
            </a:r>
            <a:r>
              <a:rPr lang="tr-TR" sz="1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½ </a:t>
            </a:r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</a:t>
            </a:r>
            <a:r>
              <a:rPr lang="tr-TR" sz="1800" b="1" baseline="-250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 </a:t>
            </a:r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   +           H</a:t>
            </a:r>
            <a:r>
              <a:rPr lang="tr-TR" sz="1800" b="1" baseline="-2500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</a:t>
            </a:r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           </a:t>
            </a:r>
            <a:r>
              <a:rPr lang="tr-TR" sz="1800" dirty="0">
                <a:sym typeface="Wingdings" panose="05000000000000000000" pitchFamily="2" charset="2"/>
              </a:rPr>
              <a:t> </a:t>
            </a: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         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H</a:t>
            </a:r>
            <a:r>
              <a:rPr lang="tr-TR" sz="1800" b="1" baseline="-2500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2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O </a:t>
            </a:r>
            <a:r>
              <a:rPr lang="tr-TR" sz="1800" b="1" dirty="0" smtClean="0">
                <a:ln w="22225">
                  <a:solidFill>
                    <a:schemeClr val="tx1"/>
                  </a:solidFill>
                  <a:prstDash val="solid"/>
                </a:ln>
                <a:sym typeface="Wingdings" panose="05000000000000000000" pitchFamily="2" charset="2"/>
              </a:rPr>
              <a:t>] x 2  </a:t>
            </a:r>
            <a:r>
              <a:rPr lang="tr-TR" sz="1800" dirty="0">
                <a:sym typeface="Wingdings" panose="05000000000000000000" pitchFamily="2" charset="2"/>
              </a:rPr>
              <a:t>ile tam sayılı yazılmış ve denkleştirilmiş bir kimyasal eşitlik elde </a:t>
            </a:r>
            <a:r>
              <a:rPr lang="tr-TR" sz="1800" dirty="0" smtClean="0">
                <a:sym typeface="Wingdings" panose="05000000000000000000" pitchFamily="2" charset="2"/>
              </a:rPr>
              <a:t>ederiz:</a:t>
            </a:r>
          </a:p>
          <a:p>
            <a:r>
              <a:rPr lang="tr-TR" sz="1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       </a:t>
            </a:r>
            <a:r>
              <a:rPr lang="tr-TR" sz="1800" b="1" dirty="0">
                <a:ln w="22225">
                  <a:solidFill>
                    <a:schemeClr val="tx1"/>
                  </a:solidFill>
                  <a:prstDash val="solid"/>
                </a:ln>
              </a:rPr>
              <a:t>1</a:t>
            </a:r>
            <a:r>
              <a:rPr lang="tr-TR" sz="1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</a:t>
            </a:r>
            <a:r>
              <a:rPr lang="tr-TR" sz="1800" b="1" baseline="-2500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 </a:t>
            </a:r>
            <a:r>
              <a:rPr lang="tr-TR" sz="1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   </a:t>
            </a:r>
            <a:r>
              <a:rPr lang="tr-TR" sz="1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+       </a:t>
            </a:r>
            <a:r>
              <a:rPr lang="tr-TR" sz="1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 </a:t>
            </a:r>
            <a:r>
              <a:rPr lang="tr-TR" sz="1800" b="1" dirty="0">
                <a:ln w="22225">
                  <a:solidFill>
                    <a:schemeClr val="tx1"/>
                  </a:solidFill>
                  <a:prstDash val="solid"/>
                </a:ln>
              </a:rPr>
              <a:t>2</a:t>
            </a:r>
            <a:r>
              <a:rPr lang="tr-TR" sz="1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</a:t>
            </a:r>
            <a:r>
              <a:rPr lang="tr-TR" sz="1800" b="1" baseline="-2500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</a:t>
            </a:r>
            <a:r>
              <a:rPr lang="tr-TR" sz="1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           </a:t>
            </a:r>
            <a:r>
              <a:rPr lang="tr-TR" sz="1800" dirty="0">
                <a:sym typeface="Wingdings" panose="05000000000000000000" pitchFamily="2" charset="2"/>
              </a:rPr>
              <a:t> </a:t>
            </a:r>
            <a:r>
              <a:rPr lang="tr-TR" sz="1800" b="1" dirty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     </a:t>
            </a:r>
            <a:r>
              <a:rPr lang="tr-TR" sz="1800" b="1" dirty="0" smtClean="0">
                <a:ln w="22225">
                  <a:solidFill>
                    <a:schemeClr val="tx1"/>
                  </a:solidFill>
                  <a:prstDash val="solid"/>
                </a:ln>
                <a:sym typeface="Wingdings" panose="05000000000000000000" pitchFamily="2" charset="2"/>
              </a:rPr>
              <a:t>2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H</a:t>
            </a:r>
            <a:r>
              <a:rPr lang="tr-TR" sz="1800" b="1" baseline="-2500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2</a:t>
            </a:r>
            <a:r>
              <a:rPr lang="tr-TR" sz="1800" b="1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ingdings" panose="05000000000000000000" pitchFamily="2" charset="2"/>
              </a:rPr>
              <a:t>O   </a:t>
            </a:r>
            <a:r>
              <a:rPr lang="tr-TR" sz="1800" b="1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O</a:t>
            </a:r>
            <a:r>
              <a:rPr lang="tr-TR" sz="1800" b="1" baseline="-25000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tr-TR" sz="1800" b="1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+ 2H</a:t>
            </a:r>
            <a:r>
              <a:rPr lang="tr-TR" sz="1800" b="1" baseline="-25000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</a:t>
            </a:r>
            <a:r>
              <a:rPr lang="tr-TR" sz="1800" b="1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tr-TR" sz="1800" b="1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sym typeface="Wingdings" panose="05000000000000000000" pitchFamily="2" charset="2"/>
              </a:rPr>
              <a:t> 2H</a:t>
            </a:r>
            <a:r>
              <a:rPr lang="tr-TR" sz="1800" b="1" baseline="-25000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sym typeface="Wingdings" panose="05000000000000000000" pitchFamily="2" charset="2"/>
              </a:rPr>
              <a:t>2</a:t>
            </a:r>
            <a:r>
              <a:rPr lang="tr-TR" sz="1800" b="1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sym typeface="Wingdings" panose="05000000000000000000" pitchFamily="2" charset="2"/>
              </a:rPr>
              <a:t>O</a:t>
            </a:r>
            <a:endParaRPr lang="tr-TR" sz="1800" b="1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endParaRPr lang="tr-TR" sz="1800" b="1" dirty="0" smtClean="0">
              <a:ln w="66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  <a:sym typeface="Wingdings" panose="05000000000000000000" pitchFamily="2" charset="2"/>
            </a:endParaRPr>
          </a:p>
          <a:p>
            <a:endParaRPr lang="tr-TR" sz="1800" b="1" dirty="0" smtClean="0">
              <a:ln w="66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  <a:sym typeface="Wingdings" panose="05000000000000000000" pitchFamily="2" charset="2"/>
            </a:endParaRPr>
          </a:p>
          <a:p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13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709" y="585216"/>
            <a:ext cx="11046909" cy="525127"/>
          </a:xfrm>
        </p:spPr>
        <p:txBody>
          <a:bodyPr>
            <a:noAutofit/>
          </a:bodyPr>
          <a:lstStyle/>
          <a:p>
            <a:r>
              <a:rPr lang="tr-TR" sz="2000" dirty="0"/>
              <a:t>Okların durumuna göre bir tepkime hakkında fikir sahibi olabiliriz:</a:t>
            </a:r>
            <a:br>
              <a:rPr lang="tr-TR" sz="2000" dirty="0"/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0709" y="1152289"/>
            <a:ext cx="11046909" cy="523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76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9425" y="333375"/>
            <a:ext cx="10296525" cy="6334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en-US" sz="2400" b="1" dirty="0" smtClean="0"/>
              <a:t>Stokiyometri</a:t>
            </a:r>
            <a:r>
              <a:rPr lang="en-US" altLang="en-US" sz="2400" b="1" dirty="0" smtClean="0"/>
              <a:t>:  </a:t>
            </a:r>
            <a:r>
              <a:rPr lang="tr-TR" altLang="en-US" sz="2400" b="1" dirty="0" smtClean="0"/>
              <a:t>Kimyasal formüller ve eşitliklerle hesaplamalar yapmak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34963" y="966788"/>
            <a:ext cx="11306175" cy="5688012"/>
          </a:xfrm>
        </p:spPr>
        <p:txBody>
          <a:bodyPr rtlCol="0">
            <a:noAutofit/>
          </a:bodyPr>
          <a:lstStyle/>
          <a:p>
            <a:pPr marL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b="1" dirty="0"/>
              <a:t>Kimyasal Eşitlikler</a:t>
            </a:r>
          </a:p>
          <a:p>
            <a:pPr marL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dirty="0"/>
              <a:t>Kimyasal bileşiklerin ve tepkimelerin kantitatif değerlendirilmesine Stokiyometri denir.</a:t>
            </a:r>
          </a:p>
          <a:p>
            <a:pPr marL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800" dirty="0"/>
              <a:t>Lavoisier </a:t>
            </a:r>
            <a:r>
              <a:rPr lang="tr-TR" altLang="en-US" sz="1800" dirty="0"/>
              <a:t>kimyasal tepkimelerde kütlenin korunduğunu bulmuştur</a:t>
            </a:r>
            <a:r>
              <a:rPr lang="en-US" altLang="en-US" sz="1800" dirty="0"/>
              <a:t>.</a:t>
            </a:r>
          </a:p>
          <a:p>
            <a:pPr marL="0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altLang="en-US" sz="1800" dirty="0"/>
              <a:t>Bu gözleme </a:t>
            </a:r>
            <a:r>
              <a:rPr lang="tr-TR" altLang="en-US" sz="1800" b="1" dirty="0"/>
              <a:t>Kütlenin korunumu yasası </a:t>
            </a:r>
            <a:r>
              <a:rPr lang="tr-TR" altLang="en-US" sz="1800" dirty="0"/>
              <a:t>denir.</a:t>
            </a:r>
          </a:p>
          <a:p>
            <a:pPr marL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b="1" dirty="0"/>
              <a:t>Kimyasal Eşitlikler (denklemler) </a:t>
            </a:r>
            <a:r>
              <a:rPr lang="tr-TR" altLang="en-US" sz="1800" dirty="0"/>
              <a:t>bir tepkimeyi tanımlar. </a:t>
            </a:r>
          </a:p>
          <a:p>
            <a:pPr marL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dirty="0"/>
              <a:t>Eşitlikler 2 kısımdan oluşur:</a:t>
            </a:r>
          </a:p>
          <a:p>
            <a:pPr marL="0" lv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dirty="0">
                <a:solidFill>
                  <a:srgbClr val="FF0000"/>
                </a:solidFill>
              </a:rPr>
              <a:t>Tepkenler</a:t>
            </a:r>
            <a:r>
              <a:rPr lang="tr-TR" altLang="en-US" dirty="0"/>
              <a:t> (tepkimeye girenler): eşitliğin (</a:t>
            </a:r>
            <a:r>
              <a:rPr lang="tr-TR" altLang="en-US" dirty="0">
                <a:solidFill>
                  <a:srgbClr val="00FF00"/>
                </a:solidFill>
              </a:rPr>
              <a:t>okun</a:t>
            </a:r>
            <a:r>
              <a:rPr lang="tr-TR" altLang="en-US" dirty="0"/>
              <a:t>) sol tarafına yazılır</a:t>
            </a:r>
          </a:p>
          <a:p>
            <a:pPr marL="0" lv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dirty="0">
                <a:solidFill>
                  <a:schemeClr val="accent1">
                    <a:lumMod val="75000"/>
                  </a:schemeClr>
                </a:solidFill>
              </a:rPr>
              <a:t>Ürünler</a:t>
            </a:r>
            <a:r>
              <a:rPr lang="tr-TR" altLang="en-US" dirty="0"/>
              <a:t> (tepkime sonucu açığa çıkanlar): eşitliğin (okun) sağ tarafına yazılır.</a:t>
            </a:r>
          </a:p>
          <a:p>
            <a:pPr marL="0" lvl="2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1800" dirty="0">
                <a:solidFill>
                  <a:srgbClr val="FF0000"/>
                </a:solidFill>
              </a:rPr>
              <a:t>2H</a:t>
            </a:r>
            <a:r>
              <a:rPr lang="en-US" altLang="en-US" sz="1800" baseline="-25000" dirty="0">
                <a:solidFill>
                  <a:srgbClr val="FF0000"/>
                </a:solidFill>
              </a:rPr>
              <a:t>2</a:t>
            </a:r>
            <a:r>
              <a:rPr lang="en-US" altLang="en-US" sz="1800" dirty="0">
                <a:solidFill>
                  <a:srgbClr val="FF0000"/>
                </a:solidFill>
              </a:rPr>
              <a:t> + O</a:t>
            </a:r>
            <a:r>
              <a:rPr lang="en-US" altLang="en-US" sz="1800" baseline="-25000" dirty="0">
                <a:solidFill>
                  <a:srgbClr val="FF0000"/>
                </a:solidFill>
              </a:rPr>
              <a:t>2</a:t>
            </a:r>
            <a:r>
              <a:rPr lang="en-US" altLang="en-US" sz="1800" dirty="0">
                <a:solidFill>
                  <a:srgbClr val="FF0000"/>
                </a:solidFill>
              </a:rPr>
              <a:t> </a:t>
            </a:r>
            <a:r>
              <a:rPr lang="tr-TR" altLang="en-US" sz="1800" dirty="0">
                <a:solidFill>
                  <a:srgbClr val="00FF00"/>
                </a:solidFill>
                <a:sym typeface="Wingdings" panose="05000000000000000000" pitchFamily="2" charset="2"/>
              </a:rPr>
              <a:t></a:t>
            </a:r>
            <a:r>
              <a:rPr lang="tr-TR" altLang="en-US" sz="1800" dirty="0"/>
              <a:t>  </a:t>
            </a:r>
            <a:r>
              <a:rPr lang="en-US" altLang="en-US" sz="1800" dirty="0">
                <a:solidFill>
                  <a:srgbClr val="0070C0"/>
                </a:solidFill>
              </a:rPr>
              <a:t>2H</a:t>
            </a:r>
            <a:r>
              <a:rPr lang="en-US" altLang="en-US" sz="1800" baseline="-25000" dirty="0">
                <a:solidFill>
                  <a:srgbClr val="0070C0"/>
                </a:solidFill>
              </a:rPr>
              <a:t>2</a:t>
            </a:r>
            <a:r>
              <a:rPr lang="en-US" altLang="en-US" sz="1800" dirty="0">
                <a:solidFill>
                  <a:srgbClr val="0070C0"/>
                </a:solidFill>
              </a:rPr>
              <a:t>O</a:t>
            </a:r>
            <a:endParaRPr lang="tr-TR" altLang="en-US" sz="1800" dirty="0">
              <a:solidFill>
                <a:srgbClr val="0070C0"/>
              </a:solidFill>
            </a:endParaRPr>
          </a:p>
          <a:p>
            <a:pPr marL="0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tr-T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26576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522" y="265679"/>
            <a:ext cx="9720072" cy="448454"/>
          </a:xfrm>
        </p:spPr>
        <p:txBody>
          <a:bodyPr>
            <a:noAutofit/>
          </a:bodyPr>
          <a:lstStyle/>
          <a:p>
            <a:r>
              <a:rPr lang="tr-TR" sz="24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Tepken ve Ürün Mol sayıları arasındaki ilişki</a:t>
            </a:r>
            <a:endParaRPr lang="en-US" sz="2400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300226" y="1582539"/>
                <a:ext cx="11232478" cy="34930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sz="1800" dirty="0">
                    <a:sym typeface="Wingdings" panose="05000000000000000000" pitchFamily="2" charset="2"/>
                  </a:rPr>
                  <a:t>Tepkime denkleminde </a:t>
                </a:r>
                <a:r>
                  <a:rPr lang="tr-TR" sz="1800" dirty="0"/>
                  <a:t>2 </a:t>
                </a:r>
                <a:r>
                  <a:rPr lang="tr-TR" sz="1800" dirty="0" err="1"/>
                  <a:t>mol</a:t>
                </a:r>
                <a:r>
                  <a:rPr lang="tr-TR" sz="1800" dirty="0"/>
                  <a:t> KClO</a:t>
                </a:r>
                <a:r>
                  <a:rPr lang="tr-TR" sz="1800" baseline="-25000" dirty="0"/>
                  <a:t>3</a:t>
                </a:r>
                <a:r>
                  <a:rPr lang="tr-TR" sz="1800" dirty="0"/>
                  <a:t> </a:t>
                </a:r>
                <a:r>
                  <a:rPr lang="tr-TR" sz="1800" dirty="0">
                    <a:sym typeface="Wingdings" panose="05000000000000000000" pitchFamily="2" charset="2"/>
                  </a:rPr>
                  <a:t> 2 </a:t>
                </a:r>
                <a:r>
                  <a:rPr lang="tr-TR" sz="1800" dirty="0" err="1">
                    <a:sym typeface="Wingdings" panose="05000000000000000000" pitchFamily="2" charset="2"/>
                  </a:rPr>
                  <a:t>mol</a:t>
                </a:r>
                <a:r>
                  <a:rPr lang="tr-TR" sz="1800" dirty="0">
                    <a:sym typeface="Wingdings" panose="05000000000000000000" pitchFamily="2" charset="2"/>
                  </a:rPr>
                  <a:t> KCl ve 3 </a:t>
                </a:r>
                <a:r>
                  <a:rPr lang="tr-TR" sz="1800" dirty="0" err="1">
                    <a:sym typeface="Wingdings" panose="05000000000000000000" pitchFamily="2" charset="2"/>
                  </a:rPr>
                  <a:t>mol</a:t>
                </a:r>
                <a:r>
                  <a:rPr lang="tr-TR" sz="1800" dirty="0">
                    <a:sym typeface="Wingdings" panose="05000000000000000000" pitchFamily="2" charset="2"/>
                  </a:rPr>
                  <a:t> O</a:t>
                </a:r>
                <a:r>
                  <a:rPr lang="tr-TR" sz="1800" baseline="-25000" dirty="0">
                    <a:sym typeface="Wingdings" panose="05000000000000000000" pitchFamily="2" charset="2"/>
                  </a:rPr>
                  <a:t>2 </a:t>
                </a:r>
                <a:r>
                  <a:rPr lang="tr-TR" sz="1800" dirty="0">
                    <a:sym typeface="Wingdings" panose="05000000000000000000" pitchFamily="2" charset="2"/>
                  </a:rPr>
                  <a:t> oluşuyor</a:t>
                </a:r>
                <a:endParaRPr lang="en-US" sz="1800" dirty="0"/>
              </a:p>
              <a:p>
                <a:pPr marL="0" indent="0">
                  <a:buNone/>
                </a:pPr>
                <a:r>
                  <a:rPr lang="tr-TR" sz="1800" b="1" dirty="0" smtClean="0"/>
                  <a:t>SORU</a:t>
                </a:r>
                <a:r>
                  <a:rPr lang="tr-TR" sz="1800" dirty="0" smtClean="0"/>
                  <a:t>: Yukarıdaki tepkimeye göre, 1,76 </a:t>
                </a:r>
                <a:r>
                  <a:rPr lang="tr-TR" sz="1800" dirty="0" err="1" smtClean="0"/>
                  <a:t>mol</a:t>
                </a:r>
                <a:r>
                  <a:rPr lang="tr-TR" sz="1800" dirty="0" smtClean="0"/>
                  <a:t> potasyum </a:t>
                </a:r>
                <a:r>
                  <a:rPr lang="tr-TR" sz="1800" dirty="0" err="1" smtClean="0"/>
                  <a:t>kloratın</a:t>
                </a:r>
                <a:r>
                  <a:rPr lang="tr-TR" sz="1800" dirty="0" smtClean="0"/>
                  <a:t> </a:t>
                </a:r>
                <a:r>
                  <a:rPr lang="tr-TR" sz="1800" dirty="0" err="1" smtClean="0"/>
                  <a:t>bozunmasından</a:t>
                </a:r>
                <a:r>
                  <a:rPr lang="tr-TR" sz="1800" dirty="0" smtClean="0"/>
                  <a:t> kaç </a:t>
                </a:r>
                <a:r>
                  <a:rPr lang="tr-TR" sz="1800" dirty="0" err="1" smtClean="0"/>
                  <a:t>mol</a:t>
                </a:r>
                <a:r>
                  <a:rPr lang="tr-TR" sz="1800" dirty="0" smtClean="0"/>
                  <a:t> O</a:t>
                </a:r>
                <a:r>
                  <a:rPr lang="tr-TR" sz="1800" baseline="-25000" dirty="0" smtClean="0"/>
                  <a:t>2</a:t>
                </a:r>
                <a:r>
                  <a:rPr lang="tr-TR" sz="1800" dirty="0" smtClean="0"/>
                  <a:t> elde edilir?</a:t>
                </a:r>
              </a:p>
              <a:p>
                <a:pPr marL="0" indent="0">
                  <a:buNone/>
                </a:pPr>
                <a:r>
                  <a:rPr lang="tr-TR" sz="1800" dirty="0" smtClean="0"/>
                  <a:t>KClO</a:t>
                </a:r>
                <a:r>
                  <a:rPr lang="tr-TR" sz="1800" baseline="-25000" dirty="0" smtClean="0"/>
                  <a:t>3</a:t>
                </a:r>
                <a:r>
                  <a:rPr lang="tr-TR" sz="1800" dirty="0" smtClean="0"/>
                  <a:t> ün </a:t>
                </a:r>
                <a:r>
                  <a:rPr lang="tr-TR" sz="1800" dirty="0" err="1" smtClean="0"/>
                  <a:t>mol</a:t>
                </a:r>
                <a:r>
                  <a:rPr lang="tr-TR" sz="1800" dirty="0" smtClean="0"/>
                  <a:t> miktarı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 O</a:t>
                </a:r>
                <a:r>
                  <a:rPr lang="tr-TR" sz="1800" baseline="-25000" dirty="0" smtClean="0">
                    <a:sym typeface="Wingdings" panose="05000000000000000000" pitchFamily="2" charset="2"/>
                  </a:rPr>
                  <a:t>2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miktarı hesaplanacak.</a:t>
                </a:r>
              </a:p>
              <a:p>
                <a:pPr marL="0" indent="0">
                  <a:buNone/>
                </a:pPr>
                <a:r>
                  <a:rPr lang="tr-TR" sz="1800" dirty="0" smtClean="0">
                    <a:sym typeface="Wingdings" panose="05000000000000000000" pitchFamily="2" charset="2"/>
                  </a:rPr>
                  <a:t>Tepkime denkleminde </a:t>
                </a:r>
                <a:r>
                  <a:rPr lang="tr-TR" sz="1800" dirty="0" smtClean="0"/>
                  <a:t>2 </a:t>
                </a:r>
                <a:r>
                  <a:rPr lang="tr-TR" sz="1800" dirty="0" err="1" smtClean="0"/>
                  <a:t>mol</a:t>
                </a:r>
                <a:r>
                  <a:rPr lang="tr-TR" sz="1800" dirty="0"/>
                  <a:t> KClO</a:t>
                </a:r>
                <a:r>
                  <a:rPr lang="tr-TR" sz="1800" baseline="-25000" dirty="0"/>
                  <a:t>3</a:t>
                </a:r>
                <a:r>
                  <a:rPr lang="tr-TR" sz="1800" dirty="0"/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 3 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800" dirty="0">
                    <a:sym typeface="Wingdings" panose="05000000000000000000" pitchFamily="2" charset="2"/>
                  </a:rPr>
                  <a:t>O</a:t>
                </a:r>
                <a:r>
                  <a:rPr lang="tr-TR" sz="1800" baseline="-25000" dirty="0">
                    <a:sym typeface="Wingdings" panose="05000000000000000000" pitchFamily="2" charset="2"/>
                  </a:rPr>
                  <a:t>2</a:t>
                </a:r>
                <a:r>
                  <a:rPr lang="tr-TR" sz="1800" dirty="0">
                    <a:sym typeface="Wingdings" panose="05000000000000000000" pitchFamily="2" charset="2"/>
                  </a:rPr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kimyasal değişimi oluyor. </a:t>
                </a:r>
              </a:p>
              <a:p>
                <a:pPr marL="0" indent="0">
                  <a:buNone/>
                </a:pPr>
                <a:r>
                  <a:rPr lang="tr-TR" sz="1800" dirty="0" smtClean="0">
                    <a:sym typeface="Wingdings" panose="05000000000000000000" pitchFamily="2" charset="2"/>
                  </a:rPr>
                  <a:t>Tepkimeye 2 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değil 1,76 g </a:t>
                </a:r>
                <a:r>
                  <a:rPr lang="tr-TR" sz="1800" dirty="0" smtClean="0"/>
                  <a:t>KClO</a:t>
                </a:r>
                <a:r>
                  <a:rPr lang="tr-TR" sz="1800" baseline="-25000" dirty="0" smtClean="0"/>
                  <a:t>3 </a:t>
                </a:r>
                <a:r>
                  <a:rPr lang="tr-TR" sz="1800" dirty="0"/>
                  <a:t>ile başlıyoruz</a:t>
                </a:r>
                <a:r>
                  <a:rPr lang="tr-TR" sz="1800" dirty="0" smtClean="0"/>
                  <a:t>:</a:t>
                </a:r>
              </a:p>
              <a:p>
                <a:pPr marL="0" indent="0">
                  <a:buNone/>
                </a:pPr>
                <a:r>
                  <a:rPr lang="tr-TR" sz="1800" dirty="0" smtClean="0"/>
                  <a:t>? </a:t>
                </a:r>
                <a:r>
                  <a:rPr lang="tr-TR" sz="1800" dirty="0" err="1" smtClean="0"/>
                  <a:t>mol</a:t>
                </a:r>
                <a:r>
                  <a:rPr lang="tr-TR" sz="1800" dirty="0" smtClean="0"/>
                  <a:t> </a:t>
                </a:r>
                <a:r>
                  <a:rPr lang="tr-TR" sz="1800" dirty="0"/>
                  <a:t>KClO</a:t>
                </a:r>
                <a:r>
                  <a:rPr lang="tr-TR" sz="1800" baseline="-25000" dirty="0"/>
                  <a:t>3</a:t>
                </a:r>
                <a:r>
                  <a:rPr lang="tr-TR" sz="1800" dirty="0"/>
                  <a:t> </a:t>
                </a:r>
                <a:r>
                  <a:rPr lang="tr-TR" sz="1800" dirty="0" smtClean="0"/>
                  <a:t>= 1,76 </a:t>
                </a:r>
                <a:r>
                  <a:rPr lang="tr-TR" sz="1800" dirty="0" err="1" smtClean="0"/>
                  <a:t>mol</a:t>
                </a:r>
                <a:r>
                  <a:rPr lang="tr-TR" sz="1800" dirty="0" smtClean="0"/>
                  <a:t> KCl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O</a:t>
                </a:r>
                <a:r>
                  <a:rPr lang="tr-TR" sz="1800" baseline="-25000" dirty="0" smtClean="0">
                    <a:sym typeface="Wingdings" panose="05000000000000000000" pitchFamily="2" charset="2"/>
                  </a:rPr>
                  <a:t>3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x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tr-TR" sz="17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tr-TR" sz="170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tr-TR" sz="1700" b="0" i="0" smtClean="0">
                                <a:latin typeface="+mj-lt"/>
                                <a:sym typeface="Wingdings" panose="05000000000000000000" pitchFamily="2" charset="2"/>
                              </a:rPr>
                              <m:t>3 </m:t>
                            </m:r>
                            <m:r>
                              <m:rPr>
                                <m:nor/>
                              </m:rPr>
                              <a:rPr lang="tr-TR" sz="1700" b="0" i="0" smtClean="0">
                                <a:latin typeface="+mj-lt"/>
                                <a:sym typeface="Wingdings" panose="05000000000000000000" pitchFamily="2" charset="2"/>
                              </a:rPr>
                              <m:t>mol</m:t>
                            </m:r>
                            <m:r>
                              <m:rPr>
                                <m:nor/>
                              </m:rPr>
                              <a:rPr lang="tr-TR" sz="1700" b="0" i="0" smtClean="0">
                                <a:latin typeface="+mj-lt"/>
                                <a:sym typeface="Wingdings" panose="05000000000000000000" pitchFamily="2" charset="2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tr-TR" sz="1700" dirty="0">
                                <a:latin typeface="+mj-lt"/>
                                <a:sym typeface="Wingdings" panose="05000000000000000000" pitchFamily="2" charset="2"/>
                              </a:rPr>
                              <m:t>O</m:t>
                            </m:r>
                            <m:r>
                              <m:rPr>
                                <m:nor/>
                              </m:rPr>
                              <a:rPr lang="tr-TR" sz="1700" baseline="-25000" dirty="0">
                                <a:latin typeface="+mj-lt"/>
                                <a:sym typeface="Wingdings" panose="05000000000000000000" pitchFamily="2" charset="2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tr-TR" sz="1700" b="0" i="0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2 </m:t>
                            </m:r>
                            <m:r>
                              <m:rPr>
                                <m:nor/>
                              </m:rPr>
                              <a:rPr lang="tr-TR" sz="1700" b="0" i="0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mol</m:t>
                            </m:r>
                            <m:r>
                              <m:rPr>
                                <m:nor/>
                              </m:rPr>
                              <a:rPr lang="tr-TR" sz="1700" b="0" i="0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tr-TR" sz="1700" b="0" i="0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K</m:t>
                            </m:r>
                            <m:r>
                              <m:rPr>
                                <m:nor/>
                              </m:rPr>
                              <a:rPr lang="tr-TR" sz="1700" dirty="0"/>
                              <m:t>Cl</m:t>
                            </m:r>
                            <m:r>
                              <m:rPr>
                                <m:nor/>
                              </m:rPr>
                              <a:rPr lang="tr-TR" sz="1700" dirty="0">
                                <a:sym typeface="Wingdings" panose="05000000000000000000" pitchFamily="2" charset="2"/>
                              </a:rPr>
                              <m:t>O</m:t>
                            </m:r>
                            <m:r>
                              <m:rPr>
                                <m:nor/>
                              </m:rPr>
                              <a:rPr lang="tr-TR" sz="1700" baseline="-25000" dirty="0">
                                <a:sym typeface="Wingdings" panose="05000000000000000000" pitchFamily="2" charset="2"/>
                              </a:rPr>
                              <m:t>3</m:t>
                            </m:r>
                          </m:den>
                        </m:f>
                      </m:e>
                    </m:box>
                  </m:oMath>
                </a14:m>
                <a:r>
                  <a:rPr lang="tr-TR" sz="1700" dirty="0" smtClean="0">
                    <a:latin typeface="+mj-lt"/>
                  </a:rPr>
                  <a:t> = 2,64 </a:t>
                </a:r>
                <a:r>
                  <a:rPr lang="tr-TR" sz="1700" dirty="0" err="1" smtClean="0">
                    <a:latin typeface="+mj-lt"/>
                  </a:rPr>
                  <a:t>mol</a:t>
                </a:r>
                <a:r>
                  <a:rPr lang="tr-TR" sz="1700" dirty="0" smtClean="0">
                    <a:latin typeface="+mj-lt"/>
                  </a:rPr>
                  <a:t> </a:t>
                </a:r>
                <a:r>
                  <a:rPr lang="tr-TR" sz="1600" dirty="0">
                    <a:sym typeface="Wingdings" panose="05000000000000000000" pitchFamily="2" charset="2"/>
                  </a:rPr>
                  <a:t>O</a:t>
                </a:r>
                <a:r>
                  <a:rPr lang="tr-TR" sz="1600" baseline="-25000" dirty="0">
                    <a:sym typeface="Wingdings" panose="05000000000000000000" pitchFamily="2" charset="2"/>
                  </a:rPr>
                  <a:t>2</a:t>
                </a:r>
                <a:r>
                  <a:rPr lang="tr-TR" sz="1600" dirty="0">
                    <a:sym typeface="Wingdings" panose="05000000000000000000" pitchFamily="2" charset="2"/>
                  </a:rPr>
                  <a:t> </a:t>
                </a:r>
                <a:endParaRPr lang="tr-TR" sz="1600" dirty="0" smtClean="0">
                  <a:sym typeface="Wingdings" panose="05000000000000000000" pitchFamily="2" charset="2"/>
                </a:endParaRPr>
              </a:p>
              <a:p>
                <a:pPr marL="0" indent="0">
                  <a:buNone/>
                </a:pPr>
                <a:endParaRPr lang="tr-TR" sz="1600" dirty="0">
                  <a:sym typeface="Wingdings" panose="05000000000000000000" pitchFamily="2" charset="2"/>
                </a:endParaRPr>
              </a:p>
              <a:p>
                <a:pPr marL="0" indent="0">
                  <a:buNone/>
                </a:pPr>
                <a:r>
                  <a:rPr lang="tr-TR" sz="1600" b="1" dirty="0" smtClean="0">
                    <a:sym typeface="Wingdings" panose="05000000000000000000" pitchFamily="2" charset="2"/>
                  </a:rPr>
                  <a:t>Çalışma Sorusu (Ç.S.) :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 1.00 kg gümüş (I) </a:t>
                </a:r>
                <a:r>
                  <a:rPr lang="tr-TR" sz="1600" dirty="0" err="1" smtClean="0">
                    <a:sym typeface="Wingdings" panose="05000000000000000000" pitchFamily="2" charset="2"/>
                  </a:rPr>
                  <a:t>oksitin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600" dirty="0" err="1" smtClean="0">
                    <a:sym typeface="Wingdings" panose="05000000000000000000" pitchFamily="2" charset="2"/>
                  </a:rPr>
                  <a:t>bozunmasından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 kaç </a:t>
                </a:r>
                <a:r>
                  <a:rPr lang="tr-TR" sz="1600" dirty="0" err="1" smtClean="0">
                    <a:sym typeface="Wingdings" panose="05000000000000000000" pitchFamily="2" charset="2"/>
                  </a:rPr>
                  <a:t>mol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600" dirty="0" err="1" smtClean="0">
                    <a:sym typeface="Wingdings" panose="05000000000000000000" pitchFamily="2" charset="2"/>
                  </a:rPr>
                  <a:t>Ag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 (gümüş) üretilir?</a:t>
                </a: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300226" y="1582539"/>
                <a:ext cx="11232478" cy="3493043"/>
              </a:xfrm>
              <a:blipFill rotWithShape="0">
                <a:blip r:embed="rId2"/>
                <a:stretch>
                  <a:fillRect l="-868" t="-17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588" y="5632174"/>
            <a:ext cx="11098116" cy="83853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3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8226" y="751539"/>
            <a:ext cx="4412147" cy="6098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9642" y="5096341"/>
            <a:ext cx="4609313" cy="615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83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522" y="265679"/>
            <a:ext cx="9720072" cy="448454"/>
          </a:xfrm>
        </p:spPr>
        <p:txBody>
          <a:bodyPr>
            <a:noAutofit/>
          </a:bodyPr>
          <a:lstStyle/>
          <a:p>
            <a:r>
              <a:rPr lang="tr-TR" sz="2400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Tepken ve Ürün Kütleleri arasındaki ilişki</a:t>
            </a:r>
            <a:endParaRPr lang="en-US" sz="2400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300226" y="1582539"/>
                <a:ext cx="11232478" cy="4888165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tr-TR" sz="1800" dirty="0">
                    <a:sym typeface="Wingdings" panose="05000000000000000000" pitchFamily="2" charset="2"/>
                  </a:rPr>
                  <a:t>Tepkime denkleminde </a:t>
                </a:r>
                <a:r>
                  <a:rPr lang="tr-TR" sz="1800" dirty="0"/>
                  <a:t>2 </a:t>
                </a:r>
                <a:r>
                  <a:rPr lang="tr-TR" sz="1800" dirty="0" err="1"/>
                  <a:t>mol</a:t>
                </a:r>
                <a:r>
                  <a:rPr lang="tr-TR" sz="1800" dirty="0"/>
                  <a:t> KClO</a:t>
                </a:r>
                <a:r>
                  <a:rPr lang="tr-TR" sz="1800" baseline="-25000" dirty="0"/>
                  <a:t>3</a:t>
                </a:r>
                <a:r>
                  <a:rPr lang="tr-TR" sz="1800" dirty="0"/>
                  <a:t> </a:t>
                </a:r>
                <a:r>
                  <a:rPr lang="tr-TR" sz="1800" dirty="0">
                    <a:sym typeface="Wingdings" panose="05000000000000000000" pitchFamily="2" charset="2"/>
                  </a:rPr>
                  <a:t> 2 </a:t>
                </a:r>
                <a:r>
                  <a:rPr lang="tr-TR" sz="1800" dirty="0" err="1">
                    <a:sym typeface="Wingdings" panose="05000000000000000000" pitchFamily="2" charset="2"/>
                  </a:rPr>
                  <a:t>mol</a:t>
                </a:r>
                <a:r>
                  <a:rPr lang="tr-TR" sz="1800" dirty="0">
                    <a:sym typeface="Wingdings" panose="05000000000000000000" pitchFamily="2" charset="2"/>
                  </a:rPr>
                  <a:t> KCl ve 3 </a:t>
                </a:r>
                <a:r>
                  <a:rPr lang="tr-TR" sz="1800" dirty="0" err="1">
                    <a:sym typeface="Wingdings" panose="05000000000000000000" pitchFamily="2" charset="2"/>
                  </a:rPr>
                  <a:t>mol</a:t>
                </a:r>
                <a:r>
                  <a:rPr lang="tr-TR" sz="1800" dirty="0">
                    <a:sym typeface="Wingdings" panose="05000000000000000000" pitchFamily="2" charset="2"/>
                  </a:rPr>
                  <a:t> O</a:t>
                </a:r>
                <a:r>
                  <a:rPr lang="tr-TR" sz="1800" baseline="-25000" dirty="0">
                    <a:sym typeface="Wingdings" panose="05000000000000000000" pitchFamily="2" charset="2"/>
                  </a:rPr>
                  <a:t>2 </a:t>
                </a:r>
                <a:r>
                  <a:rPr lang="tr-TR" sz="1800" dirty="0">
                    <a:sym typeface="Wingdings" panose="05000000000000000000" pitchFamily="2" charset="2"/>
                  </a:rPr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oluşuyor </a:t>
                </a:r>
                <a:endParaRPr lang="en-US" sz="1800" dirty="0"/>
              </a:p>
              <a:p>
                <a:pPr marL="0" indent="0">
                  <a:buNone/>
                </a:pPr>
                <a:r>
                  <a:rPr lang="tr-TR" sz="1800" b="1" dirty="0" smtClean="0"/>
                  <a:t>SORU</a:t>
                </a:r>
                <a:r>
                  <a:rPr lang="tr-TR" sz="1800" dirty="0" smtClean="0"/>
                  <a:t>: Yukarıdaki tepkimeye göre, 490 gram (g) potasyum </a:t>
                </a:r>
                <a:r>
                  <a:rPr lang="tr-TR" sz="1800" dirty="0" err="1" smtClean="0"/>
                  <a:t>kloratın</a:t>
                </a:r>
                <a:r>
                  <a:rPr lang="tr-TR" sz="1800" dirty="0" smtClean="0"/>
                  <a:t> </a:t>
                </a:r>
                <a:r>
                  <a:rPr lang="tr-TR" sz="1800" dirty="0" err="1" smtClean="0"/>
                  <a:t>bozunmasından</a:t>
                </a:r>
                <a:r>
                  <a:rPr lang="tr-TR" sz="1800" dirty="0" smtClean="0"/>
                  <a:t> kaç gram O</a:t>
                </a:r>
                <a:r>
                  <a:rPr lang="tr-TR" sz="1800" baseline="-25000" dirty="0" smtClean="0"/>
                  <a:t>2</a:t>
                </a:r>
                <a:r>
                  <a:rPr lang="tr-TR" sz="1800" dirty="0" smtClean="0"/>
                  <a:t> elde edilir?</a:t>
                </a:r>
              </a:p>
              <a:p>
                <a:pPr marL="0" indent="0">
                  <a:buNone/>
                </a:pPr>
                <a:r>
                  <a:rPr lang="tr-TR" sz="1800" dirty="0" smtClean="0"/>
                  <a:t>K: 39, Cl: 35.5, O: 16 g/</a:t>
                </a:r>
                <a:r>
                  <a:rPr lang="tr-TR" sz="1800" dirty="0" err="1" smtClean="0"/>
                  <a:t>mol</a:t>
                </a:r>
                <a:endParaRPr lang="tr-TR" sz="1800" dirty="0" smtClean="0"/>
              </a:p>
              <a:p>
                <a:pPr marL="0" indent="0" algn="just">
                  <a:buNone/>
                </a:pPr>
                <a:r>
                  <a:rPr lang="tr-TR" sz="1800" dirty="0" smtClean="0"/>
                  <a:t>KClO</a:t>
                </a:r>
                <a:r>
                  <a:rPr lang="tr-TR" sz="1800" baseline="-25000" dirty="0" smtClean="0"/>
                  <a:t>3</a:t>
                </a:r>
                <a:r>
                  <a:rPr lang="tr-TR" sz="1800" dirty="0" smtClean="0"/>
                  <a:t> g miktarı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 KClO</a:t>
                </a:r>
                <a:r>
                  <a:rPr lang="tr-TR" sz="1800" baseline="-25000" dirty="0" smtClean="0">
                    <a:sym typeface="Wingdings" panose="05000000000000000000" pitchFamily="2" charset="2"/>
                  </a:rPr>
                  <a:t>3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800" dirty="0" err="1" smtClean="0"/>
                  <a:t>mol</a:t>
                </a:r>
                <a:r>
                  <a:rPr lang="tr-TR" sz="1800" dirty="0" smtClean="0"/>
                  <a:t> miktarı </a:t>
                </a:r>
                <a:r>
                  <a:rPr lang="tr-TR" sz="24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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O</a:t>
                </a:r>
                <a:r>
                  <a:rPr lang="tr-TR" sz="1800" baseline="-25000" dirty="0" smtClean="0">
                    <a:sym typeface="Wingdings" panose="05000000000000000000" pitchFamily="2" charset="2"/>
                  </a:rPr>
                  <a:t>2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miktarı  </a:t>
                </a:r>
                <a:r>
                  <a:rPr lang="tr-TR" sz="1800" dirty="0">
                    <a:sym typeface="Wingdings" panose="05000000000000000000" pitchFamily="2" charset="2"/>
                  </a:rPr>
                  <a:t>O</a:t>
                </a:r>
                <a:r>
                  <a:rPr lang="tr-TR" sz="1800" baseline="-25000" dirty="0">
                    <a:sym typeface="Wingdings" panose="05000000000000000000" pitchFamily="2" charset="2"/>
                  </a:rPr>
                  <a:t>2</a:t>
                </a:r>
                <a:r>
                  <a:rPr lang="tr-TR" sz="1800" dirty="0">
                    <a:sym typeface="Wingdings" panose="05000000000000000000" pitchFamily="2" charset="2"/>
                  </a:rPr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g miktarı    hesaplanacak.</a:t>
                </a:r>
              </a:p>
              <a:p>
                <a:pPr marL="0" indent="0" algn="just">
                  <a:buNone/>
                </a:pPr>
                <a:endParaRPr lang="tr-TR" sz="1800" dirty="0">
                  <a:sym typeface="Wingdings" panose="05000000000000000000" pitchFamily="2" charset="2"/>
                </a:endParaRPr>
              </a:p>
              <a:p>
                <a:pPr marL="0" indent="0" algn="just">
                  <a:buNone/>
                </a:pPr>
                <a:r>
                  <a:rPr lang="tr-TR" sz="1800" dirty="0" smtClean="0">
                    <a:effectLst>
                      <a:glow rad="139700">
                        <a:srgbClr val="FF4BFF"/>
                      </a:glow>
                    </a:effectLst>
                    <a:sym typeface="Wingdings" panose="05000000000000000000" pitchFamily="2" charset="2"/>
                  </a:rPr>
                  <a:t>Çevrim Faktörü= </a:t>
                </a:r>
                <a:r>
                  <a:rPr lang="tr-TR" sz="1800" dirty="0">
                    <a:sym typeface="Wingdings" panose="05000000000000000000" pitchFamily="2" charset="2"/>
                  </a:rPr>
                  <a:t>KClO</a:t>
                </a:r>
                <a:r>
                  <a:rPr lang="tr-TR" sz="1800" baseline="-25000" dirty="0">
                    <a:sym typeface="Wingdings" panose="05000000000000000000" pitchFamily="2" charset="2"/>
                  </a:rPr>
                  <a:t>3</a:t>
                </a:r>
                <a:r>
                  <a:rPr lang="tr-TR" sz="1800" dirty="0">
                    <a:sym typeface="Wingdings" panose="05000000000000000000" pitchFamily="2" charset="2"/>
                  </a:rPr>
                  <a:t> 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kütlesi	        </a:t>
                </a:r>
                <a:r>
                  <a:rPr lang="tr-TR" sz="1800" dirty="0" smtClean="0">
                    <a:effectLst>
                      <a:glow rad="228600">
                        <a:srgbClr val="00FF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Çevrim </a:t>
                </a:r>
                <a:r>
                  <a:rPr lang="tr-TR" sz="1800" dirty="0">
                    <a:effectLst>
                      <a:glow rad="228600">
                        <a:srgbClr val="00FF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Faktörü</a:t>
                </a:r>
                <a:r>
                  <a:rPr lang="tr-TR" sz="1800" dirty="0">
                    <a:sym typeface="Wingdings" panose="05000000000000000000" pitchFamily="2" charset="2"/>
                  </a:rPr>
                  <a:t>=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O</a:t>
                </a:r>
                <a:r>
                  <a:rPr lang="tr-TR" sz="1800" baseline="-25000" dirty="0" smtClean="0">
                    <a:sym typeface="Wingdings" panose="05000000000000000000" pitchFamily="2" charset="2"/>
                  </a:rPr>
                  <a:t>2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800" dirty="0" err="1">
                    <a:sym typeface="Wingdings" panose="05000000000000000000" pitchFamily="2" charset="2"/>
                  </a:rPr>
                  <a:t>mol</a:t>
                </a:r>
                <a:r>
                  <a:rPr lang="tr-TR" sz="1800" dirty="0">
                    <a:sym typeface="Wingdings" panose="05000000000000000000" pitchFamily="2" charset="2"/>
                  </a:rPr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kütlesi </a:t>
                </a:r>
                <a:endParaRPr lang="tr-TR" sz="1800" dirty="0">
                  <a:sym typeface="Wingdings" panose="05000000000000000000" pitchFamily="2" charset="2"/>
                </a:endParaRPr>
              </a:p>
              <a:p>
                <a:pPr marL="0" indent="0" algn="just">
                  <a:buNone/>
                </a:pPr>
                <a:r>
                  <a:rPr lang="tr-TR" sz="1800" dirty="0" smtClean="0">
                    <a:sym typeface="Wingdings" panose="05000000000000000000" pitchFamily="2" charset="2"/>
                  </a:rPr>
                  <a:t>	          =122,5 g/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                                              = 32 g/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endParaRPr lang="tr-TR" sz="1800" dirty="0" smtClean="0">
                  <a:sym typeface="Wingdings" panose="05000000000000000000" pitchFamily="2" charset="2"/>
                </a:endParaRPr>
              </a:p>
              <a:p>
                <a:pPr marL="0" indent="0" algn="just">
                  <a:buNone/>
                </a:pPr>
                <a:r>
                  <a:rPr lang="tr-TR" sz="1800" dirty="0" smtClean="0">
                    <a:sym typeface="Wingdings" panose="05000000000000000000" pitchFamily="2" charset="2"/>
                  </a:rPr>
                  <a:t>Tepkime denkleminde </a:t>
                </a:r>
                <a:r>
                  <a:rPr lang="tr-TR" sz="1800" dirty="0" smtClean="0">
                    <a:effectLst>
                      <a:glow rad="228600">
                        <a:schemeClr val="accent2">
                          <a:satMod val="175000"/>
                          <a:alpha val="40000"/>
                        </a:schemeClr>
                      </a:glow>
                    </a:effectLst>
                  </a:rPr>
                  <a:t>2 </a:t>
                </a:r>
                <a:r>
                  <a:rPr lang="tr-TR" sz="1800" dirty="0" err="1" smtClean="0">
                    <a:effectLst>
                      <a:glow rad="228600">
                        <a:schemeClr val="accent2">
                          <a:satMod val="175000"/>
                          <a:alpha val="40000"/>
                        </a:schemeClr>
                      </a:glow>
                    </a:effectLst>
                  </a:rPr>
                  <a:t>mol</a:t>
                </a:r>
                <a:r>
                  <a:rPr lang="tr-TR" sz="1800" dirty="0">
                    <a:effectLst>
                      <a:glow rad="228600">
                        <a:schemeClr val="accent2">
                          <a:satMod val="175000"/>
                          <a:alpha val="40000"/>
                        </a:schemeClr>
                      </a:glow>
                    </a:effectLst>
                  </a:rPr>
                  <a:t> </a:t>
                </a:r>
                <a:r>
                  <a:rPr lang="tr-TR" sz="1800" dirty="0"/>
                  <a:t>KClO</a:t>
                </a:r>
                <a:r>
                  <a:rPr lang="tr-TR" sz="1800" baseline="-25000" dirty="0"/>
                  <a:t>3</a:t>
                </a:r>
                <a:r>
                  <a:rPr lang="tr-TR" sz="1800" dirty="0"/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 </a:t>
                </a:r>
                <a:r>
                  <a:rPr lang="tr-TR" sz="1800" dirty="0" smtClean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3 </a:t>
                </a:r>
                <a:r>
                  <a:rPr lang="tr-TR" sz="1800" dirty="0" err="1" smtClean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 </a:t>
                </a:r>
                <a:r>
                  <a:rPr lang="tr-TR" sz="1800" dirty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O</a:t>
                </a:r>
                <a:r>
                  <a:rPr lang="tr-TR" sz="1800" baseline="-25000" dirty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2</a:t>
                </a:r>
                <a:r>
                  <a:rPr lang="tr-TR" sz="1800" dirty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 </a:t>
                </a:r>
                <a:r>
                  <a:rPr lang="tr-TR" sz="1800" dirty="0" smtClean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kimyasal değişimi oluyor. </a:t>
                </a:r>
              </a:p>
              <a:p>
                <a:pPr marL="0" indent="0" algn="just">
                  <a:buNone/>
                </a:pPr>
                <a:r>
                  <a:rPr lang="tr-TR" sz="1800" dirty="0" smtClean="0">
                    <a:sym typeface="Wingdings" panose="05000000000000000000" pitchFamily="2" charset="2"/>
                  </a:rPr>
                  <a:t>Tepkimeye 2 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değil 490 g </a:t>
                </a:r>
                <a:r>
                  <a:rPr lang="tr-TR" sz="1800" dirty="0" smtClean="0"/>
                  <a:t>KClO</a:t>
                </a:r>
                <a:r>
                  <a:rPr lang="tr-TR" sz="1800" baseline="-25000" dirty="0" smtClean="0"/>
                  <a:t>3 </a:t>
                </a:r>
                <a:r>
                  <a:rPr lang="tr-TR" sz="1800" dirty="0"/>
                  <a:t>ile başlıyoruz</a:t>
                </a:r>
                <a:r>
                  <a:rPr lang="tr-TR" sz="1800" dirty="0" smtClean="0"/>
                  <a:t>:</a:t>
                </a:r>
              </a:p>
              <a:p>
                <a:pPr marL="0" indent="0" algn="just">
                  <a:buNone/>
                </a:pPr>
                <a:endParaRPr lang="tr-TR" sz="1800" dirty="0" smtClean="0"/>
              </a:p>
              <a:p>
                <a:pPr marL="0" indent="0" algn="just">
                  <a:buNone/>
                </a:pPr>
                <a:r>
                  <a:rPr lang="tr-TR" sz="1800" dirty="0" smtClean="0"/>
                  <a:t>? gram O</a:t>
                </a:r>
                <a:r>
                  <a:rPr lang="tr-TR" sz="1800" baseline="-25000" dirty="0" smtClean="0"/>
                  <a:t>2</a:t>
                </a:r>
                <a:r>
                  <a:rPr lang="tr-TR" sz="1800" dirty="0" smtClean="0"/>
                  <a:t> = 490 g KCl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O</a:t>
                </a:r>
                <a:r>
                  <a:rPr lang="tr-TR" sz="1800" baseline="-25000" dirty="0" smtClean="0">
                    <a:sym typeface="Wingdings" panose="05000000000000000000" pitchFamily="2" charset="2"/>
                  </a:rPr>
                  <a:t>3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x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tr-TR" sz="17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tr-TR" sz="1700" i="1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tr-TR" sz="1700" b="0" i="0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+mj-lt"/>
                                <a:sym typeface="Wingdings" panose="05000000000000000000" pitchFamily="2" charset="2"/>
                              </a:rPr>
                              <m:t>1 </m:t>
                            </m:r>
                            <m:r>
                              <m:rPr>
                                <m:nor/>
                              </m:rPr>
                              <a:rPr lang="tr-TR" sz="1700" b="0" i="0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+mj-lt"/>
                                <a:sym typeface="Wingdings" panose="05000000000000000000" pitchFamily="2" charset="2"/>
                              </a:rPr>
                              <m:t>mol</m:t>
                            </m:r>
                            <m:r>
                              <m:rPr>
                                <m:nor/>
                              </m:rPr>
                              <a:rPr lang="tr-TR" sz="1700" b="0" i="0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+mj-lt"/>
                                <a:sym typeface="Wingdings" panose="05000000000000000000" pitchFamily="2" charset="2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tr-TR" sz="170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K</m:t>
                            </m:r>
                            <m:r>
                              <m:rPr>
                                <m:nor/>
                              </m:rPr>
                              <a:rPr lang="tr-TR" sz="1700" dirty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</a:rPr>
                              <m:t>Cl</m:t>
                            </m:r>
                            <m:r>
                              <m:rPr>
                                <m:nor/>
                              </m:rPr>
                              <a:rPr lang="tr-TR" sz="1700" dirty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sym typeface="Wingdings" panose="05000000000000000000" pitchFamily="2" charset="2"/>
                              </a:rPr>
                              <m:t>O</m:t>
                            </m:r>
                            <m:r>
                              <m:rPr>
                                <m:nor/>
                              </m:rPr>
                              <a:rPr lang="tr-TR" sz="1700" baseline="-25000" dirty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sym typeface="Wingdings" panose="05000000000000000000" pitchFamily="2" charset="2"/>
                              </a:rPr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tr-TR" sz="1700" b="0" i="0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+mj-lt"/>
                                <a:sym typeface="Wingdings" panose="05000000000000000000" pitchFamily="2" charset="2"/>
                              </a:rPr>
                              <m:t>122.5 </m:t>
                            </m:r>
                            <m:r>
                              <m:rPr>
                                <m:nor/>
                              </m:rPr>
                              <a:rPr lang="tr-TR" sz="1700" b="0" i="0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+mj-lt"/>
                                <a:sym typeface="Wingdings" panose="05000000000000000000" pitchFamily="2" charset="2"/>
                              </a:rPr>
                              <m:t>g</m:t>
                            </m:r>
                            <m:r>
                              <m:rPr>
                                <m:nor/>
                              </m:rPr>
                              <a:rPr lang="tr-TR" sz="1700" b="0" i="0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tr-TR" sz="1700" b="0" i="0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K</m:t>
                            </m:r>
                            <m:r>
                              <m:rPr>
                                <m:nor/>
                              </m:rPr>
                              <a:rPr lang="tr-TR" sz="1700" dirty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</a:rPr>
                              <m:t>Cl</m:t>
                            </m:r>
                            <m:r>
                              <m:rPr>
                                <m:nor/>
                              </m:rPr>
                              <a:rPr lang="tr-TR" sz="1700" dirty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sym typeface="Wingdings" panose="05000000000000000000" pitchFamily="2" charset="2"/>
                              </a:rPr>
                              <m:t>O</m:t>
                            </m:r>
                            <m:r>
                              <m:rPr>
                                <m:nor/>
                              </m:rPr>
                              <a:rPr lang="tr-TR" sz="1700" baseline="-25000" dirty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sym typeface="Wingdings" panose="05000000000000000000" pitchFamily="2" charset="2"/>
                              </a:rPr>
                              <m:t>3</m:t>
                            </m:r>
                          </m:den>
                        </m:f>
                      </m:e>
                    </m:box>
                  </m:oMath>
                </a14:m>
                <a:r>
                  <a:rPr lang="tr-TR" sz="1700" dirty="0" smtClean="0">
                    <a:latin typeface="+mj-lt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17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rgbClr val="FF00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rgbClr val="FF00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mol</m:t>
                        </m:r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rgbClr val="FF00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 dirty="0" smtClean="0">
                            <a:effectLst>
                              <a:glow rad="228600">
                                <a:srgbClr val="FF00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tr-TR" sz="1700" baseline="-25000" dirty="0" smtClean="0">
                            <a:effectLst>
                              <a:glow rad="228600">
                                <a:srgbClr val="FF00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chemeClr val="accent2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chemeClr val="accent2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mol</m:t>
                        </m:r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chemeClr val="accent2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chemeClr val="accent2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K</m:t>
                        </m:r>
                        <m:r>
                          <m:rPr>
                            <m:nor/>
                          </m:rPr>
                          <a:rPr lang="tr-TR" sz="1700" dirty="0" smtClean="0">
                            <a:effectLst>
                              <a:glow rad="228600">
                                <a:schemeClr val="accent2">
                                  <a:satMod val="175000"/>
                                  <a:alpha val="40000"/>
                                </a:schemeClr>
                              </a:glow>
                            </a:effectLst>
                          </a:rPr>
                          <m:t>Cl</m:t>
                        </m:r>
                        <m:r>
                          <m:rPr>
                            <m:nor/>
                          </m:rPr>
                          <a:rPr lang="tr-TR" sz="1700" dirty="0" smtClean="0">
                            <a:effectLst>
                              <a:glow rad="228600">
                                <a:schemeClr val="accent2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sym typeface="Wingdings" panose="05000000000000000000" pitchFamily="2" charset="2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tr-TR" sz="1700" baseline="-25000" dirty="0" smtClean="0">
                            <a:effectLst>
                              <a:glow rad="228600">
                                <a:schemeClr val="accent2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sym typeface="Wingdings" panose="05000000000000000000" pitchFamily="2" charset="2"/>
                          </a:rPr>
                          <m:t>3</m:t>
                        </m:r>
                      </m:den>
                    </m:f>
                  </m:oMath>
                </a14:m>
                <a:r>
                  <a:rPr lang="tr-TR" sz="1700" dirty="0" smtClean="0">
                    <a:latin typeface="+mj-lt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1700" i="1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170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tr-TR" sz="1700" b="0" i="0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tr-TR" sz="170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 b="0" i="0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tr-TR" sz="1700" b="0" i="0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 dirty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tr-TR" sz="1700" baseline="-25000" dirty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1700" b="0" i="0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tr-TR" sz="170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mol</m:t>
                        </m:r>
                        <m:r>
                          <m:rPr>
                            <m:nor/>
                          </m:rPr>
                          <a:rPr lang="tr-TR" sz="170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 dirty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tr-TR" sz="1700" b="0" i="0" baseline="-25000" dirty="0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sz="1700" dirty="0" smtClean="0">
                    <a:latin typeface="+mj-lt"/>
                  </a:rPr>
                  <a:t> =  192 g  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O</a:t>
                </a:r>
                <a:r>
                  <a:rPr lang="tr-TR" sz="1600" baseline="-25000" dirty="0" smtClean="0">
                    <a:sym typeface="Wingdings" panose="05000000000000000000" pitchFamily="2" charset="2"/>
                  </a:rPr>
                  <a:t>2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 </a:t>
                </a:r>
              </a:p>
              <a:p>
                <a:pPr marL="0" indent="0">
                  <a:buNone/>
                </a:pPr>
                <a:endParaRPr lang="tr-TR" sz="1600" dirty="0">
                  <a:sym typeface="Wingdings" panose="05000000000000000000" pitchFamily="2" charset="2"/>
                </a:endParaRPr>
              </a:p>
              <a:p>
                <a:pPr marL="0" indent="0">
                  <a:buNone/>
                </a:pPr>
                <a:r>
                  <a:rPr lang="tr-TR" sz="1600" b="1" dirty="0" smtClean="0">
                    <a:sym typeface="Wingdings" panose="05000000000000000000" pitchFamily="2" charset="2"/>
                  </a:rPr>
                  <a:t>Çalışma Sorusu (Ç.S.) :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 1.00 kg gümüş (I) </a:t>
                </a:r>
                <a:r>
                  <a:rPr lang="tr-TR" sz="1600" dirty="0" err="1" smtClean="0">
                    <a:sym typeface="Wingdings" panose="05000000000000000000" pitchFamily="2" charset="2"/>
                  </a:rPr>
                  <a:t>oksitin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600" dirty="0" err="1" smtClean="0">
                    <a:sym typeface="Wingdings" panose="05000000000000000000" pitchFamily="2" charset="2"/>
                  </a:rPr>
                  <a:t>bozunmasından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 kaç gram </a:t>
                </a:r>
                <a:r>
                  <a:rPr lang="tr-TR" sz="1600" dirty="0" err="1" smtClean="0">
                    <a:sym typeface="Wingdings" panose="05000000000000000000" pitchFamily="2" charset="2"/>
                  </a:rPr>
                  <a:t>Ag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 (gümüş) üretilir?</a:t>
                </a: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300226" y="1582539"/>
                <a:ext cx="11232478" cy="4888165"/>
              </a:xfrm>
              <a:blipFill rotWithShape="0">
                <a:blip r:embed="rId2"/>
                <a:stretch>
                  <a:fillRect l="-1248" t="-19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3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8226" y="751539"/>
            <a:ext cx="4412147" cy="609809"/>
          </a:xfrm>
          <a:prstGeom prst="rect">
            <a:avLst/>
          </a:prstGeom>
        </p:spPr>
      </p:pic>
      <p:sp>
        <p:nvSpPr>
          <p:cNvPr id="8" name="Left Brace 7"/>
          <p:cNvSpPr/>
          <p:nvPr/>
        </p:nvSpPr>
        <p:spPr>
          <a:xfrm rot="16200000">
            <a:off x="1946742" y="1418905"/>
            <a:ext cx="300630" cy="3593661"/>
          </a:xfrm>
          <a:prstGeom prst="leftBrace">
            <a:avLst>
              <a:gd name="adj1" fmla="val 11111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 rot="16200000">
            <a:off x="5445556" y="1708444"/>
            <a:ext cx="300629" cy="3014586"/>
          </a:xfrm>
          <a:prstGeom prst="leftBrace">
            <a:avLst>
              <a:gd name="adj1" fmla="val 11111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26226" y="4929809"/>
            <a:ext cx="1169644" cy="78187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861512" y="5137368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Stokiyometrik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faktör (oran)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9" name="Curved Connector 18"/>
          <p:cNvCxnSpPr>
            <a:stCxn id="9" idx="0"/>
          </p:cNvCxnSpPr>
          <p:nvPr/>
        </p:nvCxnSpPr>
        <p:spPr>
          <a:xfrm rot="16200000" flipH="1">
            <a:off x="6760745" y="3180111"/>
            <a:ext cx="351069" cy="3850464"/>
          </a:xfrm>
          <a:prstGeom prst="curvedConnector4">
            <a:avLst>
              <a:gd name="adj1" fmla="val -65115"/>
              <a:gd name="adj2" fmla="val 5759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48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522" y="265679"/>
            <a:ext cx="9720072" cy="448454"/>
          </a:xfrm>
        </p:spPr>
        <p:txBody>
          <a:bodyPr>
            <a:noAutofit/>
          </a:bodyPr>
          <a:lstStyle/>
          <a:p>
            <a:r>
              <a:rPr lang="tr-TR" sz="2400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İki Tepkenin Kütleleri arasındaki ilişki</a:t>
            </a:r>
            <a:endParaRPr lang="en-US" sz="2400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300226" y="1219995"/>
                <a:ext cx="11232478" cy="525070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sz="1800" b="1" dirty="0" smtClean="0"/>
                  <a:t>SORU</a:t>
                </a:r>
                <a:r>
                  <a:rPr lang="tr-TR" sz="1800" dirty="0" smtClean="0"/>
                  <a:t>: Yukarıdaki tepkimeye göre, 264 gram </a:t>
                </a:r>
                <a:r>
                  <a:rPr lang="tr-TR" sz="1600" dirty="0"/>
                  <a:t>C</a:t>
                </a:r>
                <a:r>
                  <a:rPr lang="tr-TR" sz="1600" baseline="-25000" dirty="0"/>
                  <a:t>3</a:t>
                </a:r>
                <a:r>
                  <a:rPr lang="tr-TR" sz="1600" dirty="0"/>
                  <a:t>H</a:t>
                </a:r>
                <a:r>
                  <a:rPr lang="tr-TR" sz="1600" baseline="-25000" dirty="0"/>
                  <a:t>4</a:t>
                </a:r>
                <a:r>
                  <a:rPr lang="tr-TR" sz="1600" dirty="0"/>
                  <a:t>O</a:t>
                </a:r>
                <a:r>
                  <a:rPr lang="tr-TR" sz="1600" baseline="-25000" dirty="0"/>
                  <a:t>3</a:t>
                </a:r>
                <a:r>
                  <a:rPr lang="tr-TR" sz="1600" dirty="0"/>
                  <a:t> </a:t>
                </a:r>
                <a:r>
                  <a:rPr lang="tr-TR" sz="1800" dirty="0" smtClean="0"/>
                  <a:t>bileşiği kaç gram O</a:t>
                </a:r>
                <a:r>
                  <a:rPr lang="tr-TR" sz="1800" baseline="-25000" dirty="0" smtClean="0"/>
                  <a:t>2</a:t>
                </a:r>
                <a:r>
                  <a:rPr lang="tr-TR" sz="1800" dirty="0" smtClean="0"/>
                  <a:t> yakılırsa tamamen tükenir?</a:t>
                </a:r>
              </a:p>
              <a:p>
                <a:pPr marL="0" indent="0">
                  <a:buNone/>
                </a:pPr>
                <a:r>
                  <a:rPr lang="tr-TR" sz="1800" dirty="0" smtClean="0"/>
                  <a:t>C: 12, H: 1, O: 16 g/</a:t>
                </a:r>
                <a:r>
                  <a:rPr lang="tr-TR" sz="1800" dirty="0" err="1" smtClean="0"/>
                  <a:t>mol</a:t>
                </a:r>
                <a:endParaRPr lang="tr-TR" sz="1800" dirty="0" smtClean="0"/>
              </a:p>
              <a:p>
                <a:pPr marL="0" indent="0" algn="just">
                  <a:buNone/>
                </a:pPr>
                <a:r>
                  <a:rPr lang="tr-TR" sz="1600" dirty="0"/>
                  <a:t>C</a:t>
                </a:r>
                <a:r>
                  <a:rPr lang="tr-TR" sz="1600" baseline="-25000" dirty="0"/>
                  <a:t>3</a:t>
                </a:r>
                <a:r>
                  <a:rPr lang="tr-TR" sz="1600" dirty="0"/>
                  <a:t>H</a:t>
                </a:r>
                <a:r>
                  <a:rPr lang="tr-TR" sz="1600" baseline="-25000" dirty="0"/>
                  <a:t>4</a:t>
                </a:r>
                <a:r>
                  <a:rPr lang="tr-TR" sz="1600" dirty="0"/>
                  <a:t>O</a:t>
                </a:r>
                <a:r>
                  <a:rPr lang="tr-TR" sz="1600" baseline="-25000" dirty="0"/>
                  <a:t>3</a:t>
                </a:r>
                <a:r>
                  <a:rPr lang="tr-TR" sz="1600" dirty="0"/>
                  <a:t> </a:t>
                </a:r>
                <a:r>
                  <a:rPr lang="tr-TR" sz="1800" dirty="0" smtClean="0"/>
                  <a:t>g miktarı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 </a:t>
                </a:r>
                <a:r>
                  <a:rPr lang="tr-TR" sz="1600" dirty="0"/>
                  <a:t>C</a:t>
                </a:r>
                <a:r>
                  <a:rPr lang="tr-TR" sz="1600" baseline="-25000" dirty="0"/>
                  <a:t>3</a:t>
                </a:r>
                <a:r>
                  <a:rPr lang="tr-TR" sz="1600" dirty="0"/>
                  <a:t>H</a:t>
                </a:r>
                <a:r>
                  <a:rPr lang="tr-TR" sz="1600" baseline="-25000" dirty="0"/>
                  <a:t>4</a:t>
                </a:r>
                <a:r>
                  <a:rPr lang="tr-TR" sz="1600" dirty="0"/>
                  <a:t>O</a:t>
                </a:r>
                <a:r>
                  <a:rPr lang="tr-TR" sz="1600" baseline="-25000" dirty="0"/>
                  <a:t>3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800" dirty="0" err="1" smtClean="0"/>
                  <a:t>mol</a:t>
                </a:r>
                <a:r>
                  <a:rPr lang="tr-TR" sz="1800" dirty="0" smtClean="0"/>
                  <a:t> miktarı </a:t>
                </a:r>
                <a:r>
                  <a:rPr lang="tr-TR" sz="2400" b="1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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O</a:t>
                </a:r>
                <a:r>
                  <a:rPr lang="tr-TR" sz="1800" baseline="-25000" dirty="0" smtClean="0">
                    <a:sym typeface="Wingdings" panose="05000000000000000000" pitchFamily="2" charset="2"/>
                  </a:rPr>
                  <a:t>2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miktarı  </a:t>
                </a:r>
                <a:r>
                  <a:rPr lang="tr-TR" sz="1800" dirty="0">
                    <a:sym typeface="Wingdings" panose="05000000000000000000" pitchFamily="2" charset="2"/>
                  </a:rPr>
                  <a:t>O</a:t>
                </a:r>
                <a:r>
                  <a:rPr lang="tr-TR" sz="1800" baseline="-25000" dirty="0">
                    <a:sym typeface="Wingdings" panose="05000000000000000000" pitchFamily="2" charset="2"/>
                  </a:rPr>
                  <a:t>2</a:t>
                </a:r>
                <a:r>
                  <a:rPr lang="tr-TR" sz="1800" dirty="0">
                    <a:sym typeface="Wingdings" panose="05000000000000000000" pitchFamily="2" charset="2"/>
                  </a:rPr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g miktarı    hesaplanacak.</a:t>
                </a:r>
              </a:p>
              <a:p>
                <a:pPr marL="0" indent="0" algn="just">
                  <a:buNone/>
                </a:pPr>
                <a:endParaRPr lang="tr-TR" sz="1800" dirty="0">
                  <a:sym typeface="Wingdings" panose="05000000000000000000" pitchFamily="2" charset="2"/>
                </a:endParaRPr>
              </a:p>
              <a:p>
                <a:pPr marL="0" indent="0" algn="just">
                  <a:buNone/>
                </a:pPr>
                <a:r>
                  <a:rPr lang="tr-TR" sz="1800" dirty="0" smtClean="0">
                    <a:effectLst>
                      <a:glow rad="139700">
                        <a:srgbClr val="FF4BFF"/>
                      </a:glow>
                    </a:effectLst>
                    <a:sym typeface="Wingdings" panose="05000000000000000000" pitchFamily="2" charset="2"/>
                  </a:rPr>
                  <a:t>Çevrim Faktörü= </a:t>
                </a:r>
                <a:r>
                  <a:rPr lang="tr-TR" sz="1600" dirty="0"/>
                  <a:t>C</a:t>
                </a:r>
                <a:r>
                  <a:rPr lang="tr-TR" sz="1600" baseline="-25000" dirty="0"/>
                  <a:t>3</a:t>
                </a:r>
                <a:r>
                  <a:rPr lang="tr-TR" sz="1600" dirty="0"/>
                  <a:t>H</a:t>
                </a:r>
                <a:r>
                  <a:rPr lang="tr-TR" sz="1600" baseline="-25000" dirty="0"/>
                  <a:t>4</a:t>
                </a:r>
                <a:r>
                  <a:rPr lang="tr-TR" sz="1600" dirty="0"/>
                  <a:t>O</a:t>
                </a:r>
                <a:r>
                  <a:rPr lang="tr-TR" sz="1600" baseline="-25000" dirty="0"/>
                  <a:t>3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kütlesi	        </a:t>
                </a:r>
                <a:r>
                  <a:rPr lang="tr-TR" sz="1800" dirty="0" smtClean="0">
                    <a:effectLst>
                      <a:glow rad="228600">
                        <a:srgbClr val="00FF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Çevrim </a:t>
                </a:r>
                <a:r>
                  <a:rPr lang="tr-TR" sz="1800" dirty="0">
                    <a:effectLst>
                      <a:glow rad="228600">
                        <a:srgbClr val="00FF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Faktörü</a:t>
                </a:r>
                <a:r>
                  <a:rPr lang="tr-TR" sz="1800" dirty="0">
                    <a:sym typeface="Wingdings" panose="05000000000000000000" pitchFamily="2" charset="2"/>
                  </a:rPr>
                  <a:t>=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O</a:t>
                </a:r>
                <a:r>
                  <a:rPr lang="tr-TR" sz="1800" baseline="-25000" dirty="0" smtClean="0">
                    <a:sym typeface="Wingdings" panose="05000000000000000000" pitchFamily="2" charset="2"/>
                  </a:rPr>
                  <a:t>2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</a:t>
                </a:r>
                <a:r>
                  <a:rPr lang="tr-TR" sz="1800" dirty="0" err="1">
                    <a:sym typeface="Wingdings" panose="05000000000000000000" pitchFamily="2" charset="2"/>
                  </a:rPr>
                  <a:t>mol</a:t>
                </a:r>
                <a:r>
                  <a:rPr lang="tr-TR" sz="1800" dirty="0">
                    <a:sym typeface="Wingdings" panose="05000000000000000000" pitchFamily="2" charset="2"/>
                  </a:rPr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kütlesi </a:t>
                </a:r>
                <a:endParaRPr lang="tr-TR" sz="1800" dirty="0">
                  <a:sym typeface="Wingdings" panose="05000000000000000000" pitchFamily="2" charset="2"/>
                </a:endParaRPr>
              </a:p>
              <a:p>
                <a:pPr marL="0" indent="0" algn="just">
                  <a:buNone/>
                </a:pPr>
                <a:r>
                  <a:rPr lang="tr-TR" sz="1800" dirty="0" smtClean="0">
                    <a:sym typeface="Wingdings" panose="05000000000000000000" pitchFamily="2" charset="2"/>
                  </a:rPr>
                  <a:t>	          =88  g/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                                               = 32 g/</a:t>
                </a:r>
                <a:r>
                  <a:rPr lang="tr-TR" sz="1800" dirty="0" err="1" smtClean="0">
                    <a:sym typeface="Wingdings" panose="05000000000000000000" pitchFamily="2" charset="2"/>
                  </a:rPr>
                  <a:t>mol</a:t>
                </a:r>
                <a:endParaRPr lang="tr-TR" sz="1800" dirty="0" smtClean="0">
                  <a:sym typeface="Wingdings" panose="05000000000000000000" pitchFamily="2" charset="2"/>
                </a:endParaRPr>
              </a:p>
              <a:p>
                <a:pPr marL="0" indent="0" algn="just">
                  <a:buNone/>
                </a:pPr>
                <a:r>
                  <a:rPr lang="tr-TR" sz="1800" dirty="0" smtClean="0">
                    <a:sym typeface="Wingdings" panose="05000000000000000000" pitchFamily="2" charset="2"/>
                  </a:rPr>
                  <a:t>Tepkime denkleminde </a:t>
                </a:r>
                <a:r>
                  <a:rPr lang="tr-TR" sz="1800" dirty="0" smtClean="0">
                    <a:effectLst>
                      <a:glow rad="228600">
                        <a:schemeClr val="accent2">
                          <a:satMod val="175000"/>
                          <a:alpha val="40000"/>
                        </a:schemeClr>
                      </a:glow>
                    </a:effectLst>
                  </a:rPr>
                  <a:t>1 </a:t>
                </a:r>
                <a:r>
                  <a:rPr lang="tr-TR" sz="1800" dirty="0" err="1" smtClean="0">
                    <a:effectLst>
                      <a:glow rad="228600">
                        <a:schemeClr val="accent2">
                          <a:satMod val="175000"/>
                          <a:alpha val="40000"/>
                        </a:schemeClr>
                      </a:glow>
                    </a:effectLst>
                  </a:rPr>
                  <a:t>mol</a:t>
                </a:r>
                <a:r>
                  <a:rPr lang="tr-TR" sz="1800" dirty="0">
                    <a:effectLst>
                      <a:glow rad="228600">
                        <a:schemeClr val="accent2">
                          <a:satMod val="175000"/>
                          <a:alpha val="40000"/>
                        </a:schemeClr>
                      </a:glow>
                    </a:effectLst>
                  </a:rPr>
                  <a:t> </a:t>
                </a:r>
                <a:r>
                  <a:rPr lang="tr-TR" sz="1600" dirty="0"/>
                  <a:t>C</a:t>
                </a:r>
                <a:r>
                  <a:rPr lang="tr-TR" sz="1600" baseline="-25000" dirty="0"/>
                  <a:t>3</a:t>
                </a:r>
                <a:r>
                  <a:rPr lang="tr-TR" sz="1600" dirty="0"/>
                  <a:t>H</a:t>
                </a:r>
                <a:r>
                  <a:rPr lang="tr-TR" sz="1600" baseline="-25000" dirty="0"/>
                  <a:t>4</a:t>
                </a:r>
                <a:r>
                  <a:rPr lang="tr-TR" sz="1600" dirty="0"/>
                  <a:t>O</a:t>
                </a:r>
                <a:r>
                  <a:rPr lang="tr-TR" sz="1600" baseline="-25000" dirty="0"/>
                  <a:t>3</a:t>
                </a:r>
                <a:r>
                  <a:rPr lang="tr-TR" sz="1800" dirty="0" smtClean="0"/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 </a:t>
                </a:r>
                <a:r>
                  <a:rPr lang="tr-TR" sz="1800" dirty="0" smtClean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4 </a:t>
                </a:r>
                <a:r>
                  <a:rPr lang="tr-TR" sz="1800" dirty="0" err="1" smtClean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mol</a:t>
                </a:r>
                <a:r>
                  <a:rPr lang="tr-TR" sz="1800" dirty="0" smtClean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 </a:t>
                </a:r>
                <a:r>
                  <a:rPr lang="tr-TR" sz="1800" dirty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O</a:t>
                </a:r>
                <a:r>
                  <a:rPr lang="tr-TR" sz="1800" baseline="-25000" dirty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2</a:t>
                </a:r>
                <a:r>
                  <a:rPr lang="tr-TR" sz="1800" dirty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 </a:t>
                </a:r>
                <a:r>
                  <a:rPr lang="tr-TR" sz="1800" dirty="0" smtClean="0">
                    <a:effectLst>
                      <a:glow rad="228600">
                        <a:srgbClr val="FF0000">
                          <a:alpha val="40000"/>
                        </a:srgbClr>
                      </a:glow>
                    </a:effectLst>
                    <a:sym typeface="Wingdings" panose="05000000000000000000" pitchFamily="2" charset="2"/>
                  </a:rPr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kimyasal değişimi oluyor. </a:t>
                </a:r>
              </a:p>
              <a:p>
                <a:pPr marL="0" indent="0" algn="just">
                  <a:buNone/>
                </a:pPr>
                <a:endParaRPr lang="tr-TR" sz="1800" dirty="0" smtClean="0">
                  <a:sym typeface="Wingdings" panose="05000000000000000000" pitchFamily="2" charset="2"/>
                </a:endParaRPr>
              </a:p>
              <a:p>
                <a:pPr marL="0" indent="0" algn="just">
                  <a:buNone/>
                </a:pPr>
                <a:endParaRPr lang="tr-TR" sz="1800" dirty="0" smtClean="0"/>
              </a:p>
              <a:p>
                <a:pPr marL="0" indent="0" algn="just">
                  <a:buNone/>
                </a:pPr>
                <a:r>
                  <a:rPr lang="tr-TR" sz="1800" dirty="0" smtClean="0"/>
                  <a:t>? gram O</a:t>
                </a:r>
                <a:r>
                  <a:rPr lang="tr-TR" sz="1800" baseline="-25000" dirty="0" smtClean="0"/>
                  <a:t>2</a:t>
                </a:r>
                <a:r>
                  <a:rPr lang="tr-TR" sz="1800" dirty="0" smtClean="0"/>
                  <a:t> = 264 g </a:t>
                </a:r>
                <a:r>
                  <a:rPr lang="tr-TR" sz="1600" dirty="0"/>
                  <a:t>C</a:t>
                </a:r>
                <a:r>
                  <a:rPr lang="tr-TR" sz="1600" baseline="-25000" dirty="0"/>
                  <a:t>3</a:t>
                </a:r>
                <a:r>
                  <a:rPr lang="tr-TR" sz="1600" dirty="0"/>
                  <a:t>H</a:t>
                </a:r>
                <a:r>
                  <a:rPr lang="tr-TR" sz="1600" baseline="-25000" dirty="0"/>
                  <a:t>4</a:t>
                </a:r>
                <a:r>
                  <a:rPr lang="tr-TR" sz="1600" dirty="0"/>
                  <a:t>O</a:t>
                </a:r>
                <a:r>
                  <a:rPr lang="tr-TR" sz="1600" baseline="-25000" dirty="0"/>
                  <a:t>3</a:t>
                </a:r>
                <a:r>
                  <a:rPr lang="tr-TR" sz="1600" dirty="0"/>
                  <a:t> </a:t>
                </a:r>
                <a:r>
                  <a:rPr lang="tr-TR" sz="1800" dirty="0" smtClean="0">
                    <a:sym typeface="Wingdings" panose="05000000000000000000" pitchFamily="2" charset="2"/>
                  </a:rPr>
                  <a:t>x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tr-TR" sz="16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tr-TR" sz="1600" i="1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tr-TR" sz="1600" b="0" i="0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+mj-lt"/>
                                <a:sym typeface="Wingdings" panose="05000000000000000000" pitchFamily="2" charset="2"/>
                              </a:rPr>
                              <m:t>1 </m:t>
                            </m:r>
                            <m:r>
                              <m:rPr>
                                <m:nor/>
                              </m:rPr>
                              <a:rPr lang="tr-TR" sz="1600" b="0" i="0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+mj-lt"/>
                                <a:sym typeface="Wingdings" panose="05000000000000000000" pitchFamily="2" charset="2"/>
                              </a:rPr>
                              <m:t>mol</m:t>
                            </m:r>
                            <m:r>
                              <m:rPr>
                                <m:nor/>
                              </m:rPr>
                              <a:rPr lang="tr-TR" sz="1600" b="0" i="0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+mj-lt"/>
                                <a:sym typeface="Wingdings" panose="05000000000000000000" pitchFamily="2" charset="2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tr-TR" sz="160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K</m:t>
                            </m:r>
                            <m:r>
                              <m:rPr>
                                <m:nor/>
                              </m:rPr>
                              <a:rPr lang="tr-TR" sz="1600" dirty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</a:rPr>
                              <m:t>Cl</m:t>
                            </m:r>
                            <m:r>
                              <m:rPr>
                                <m:nor/>
                              </m:rPr>
                              <a:rPr lang="tr-TR" sz="1600" dirty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sym typeface="Wingdings" panose="05000000000000000000" pitchFamily="2" charset="2"/>
                              </a:rPr>
                              <m:t>O</m:t>
                            </m:r>
                            <m:r>
                              <m:rPr>
                                <m:nor/>
                              </m:rPr>
                              <a:rPr lang="tr-TR" sz="1600" baseline="-25000" dirty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sym typeface="Wingdings" panose="05000000000000000000" pitchFamily="2" charset="2"/>
                              </a:rPr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tr-TR" sz="1600" b="0" i="0" smtClean="0">
                                <a:effectLst>
                                  <a:glow rad="228600">
                                    <a:srgbClr val="F010B0">
                                      <a:alpha val="40000"/>
                                    </a:srgbClr>
                                  </a:glow>
                                </a:effectLst>
                                <a:latin typeface="+mj-lt"/>
                                <a:sym typeface="Wingdings" panose="05000000000000000000" pitchFamily="2" charset="2"/>
                              </a:rPr>
                              <m:t>88 </m:t>
                            </m:r>
                            <m:r>
                              <m:rPr>
                                <m:nor/>
                              </m:rPr>
                              <a:rPr lang="tr-TR" sz="1600" b="0" i="0" smtClean="0">
                                <a:effectLst>
                                  <a:glow rad="228600">
                                    <a:srgbClr val="FF4BFF">
                                      <a:alpha val="40000"/>
                                    </a:srgbClr>
                                  </a:glow>
                                </a:effectLst>
                                <a:latin typeface="+mj-lt"/>
                                <a:sym typeface="Wingdings" panose="05000000000000000000" pitchFamily="2" charset="2"/>
                              </a:rPr>
                              <m:t>g</m:t>
                            </m:r>
                            <m:r>
                              <m:rPr>
                                <m:nor/>
                              </m:rPr>
                              <a:rPr lang="tr-TR" sz="1600" b="0" i="0" smtClean="0">
                                <a:effectLst>
                                  <a:glow rad="228600">
                                    <a:srgbClr val="FF4BFF">
                                      <a:alpha val="40000"/>
                                    </a:srgbClr>
                                  </a:glow>
                                </a:effectLst>
                                <a:latin typeface="+mj-lt"/>
                                <a:sym typeface="Wingdings" panose="05000000000000000000" pitchFamily="2" charset="2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tr-TR" sz="1600" dirty="0" smtClean="0">
                                <a:effectLst>
                                  <a:glow rad="228600">
                                    <a:srgbClr val="FF4BFF">
                                      <a:alpha val="40000"/>
                                    </a:srgbClr>
                                  </a:glow>
                                </a:effectLst>
                              </a:rPr>
                              <m:t>C</m:t>
                            </m:r>
                            <m:r>
                              <m:rPr>
                                <m:nor/>
                              </m:rPr>
                              <a:rPr lang="tr-TR" sz="1600" baseline="-25000" dirty="0" smtClean="0">
                                <a:effectLst>
                                  <a:glow rad="228600">
                                    <a:srgbClr val="FF4BFF">
                                      <a:alpha val="40000"/>
                                    </a:srgbClr>
                                  </a:glow>
                                </a:effectLst>
                              </a:rPr>
                              <m:t>3</m:t>
                            </m:r>
                            <m:r>
                              <m:rPr>
                                <m:nor/>
                              </m:rPr>
                              <a:rPr lang="tr-TR" sz="1600" dirty="0" smtClean="0">
                                <a:effectLst>
                                  <a:glow rad="228600">
                                    <a:srgbClr val="FF4BFF">
                                      <a:alpha val="40000"/>
                                    </a:srgbClr>
                                  </a:glow>
                                </a:effectLst>
                              </a:rPr>
                              <m:t>H</m:t>
                            </m:r>
                            <m:r>
                              <m:rPr>
                                <m:nor/>
                              </m:rPr>
                              <a:rPr lang="tr-TR" sz="1600" baseline="-25000" dirty="0" smtClean="0">
                                <a:effectLst>
                                  <a:glow rad="228600">
                                    <a:srgbClr val="FF4BFF">
                                      <a:alpha val="40000"/>
                                    </a:srgbClr>
                                  </a:glow>
                                </a:effectLst>
                              </a:rPr>
                              <m:t>4</m:t>
                            </m:r>
                            <m:r>
                              <m:rPr>
                                <m:nor/>
                              </m:rPr>
                              <a:rPr lang="tr-TR" sz="1600" dirty="0" smtClean="0">
                                <a:effectLst>
                                  <a:glow rad="228600">
                                    <a:srgbClr val="FF4BFF">
                                      <a:alpha val="40000"/>
                                    </a:srgbClr>
                                  </a:glow>
                                </a:effectLst>
                              </a:rPr>
                              <m:t>O</m:t>
                            </m:r>
                            <m:r>
                              <m:rPr>
                                <m:nor/>
                              </m:rPr>
                              <a:rPr lang="tr-TR" sz="1600" baseline="-25000" dirty="0" smtClean="0">
                                <a:effectLst>
                                  <a:glow rad="228600">
                                    <a:srgbClr val="FF4BFF">
                                      <a:alpha val="40000"/>
                                    </a:srgbClr>
                                  </a:glow>
                                </a:effectLst>
                              </a:rPr>
                              <m:t>3</m:t>
                            </m:r>
                          </m:den>
                        </m:f>
                      </m:e>
                    </m:box>
                  </m:oMath>
                </a14:m>
                <a:r>
                  <a:rPr lang="tr-TR" sz="1700" dirty="0" smtClean="0">
                    <a:latin typeface="+mj-lt"/>
                  </a:rPr>
                  <a:t> x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17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1700" b="0" i="0" smtClean="0">
                            <a:effectLst>
                              <a:glow rad="228600">
                                <a:srgbClr val="FF00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rgbClr val="FF00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rgbClr val="FF00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mol</m:t>
                        </m:r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rgbClr val="FF00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 dirty="0" smtClean="0">
                            <a:effectLst>
                              <a:glow rad="228600">
                                <a:srgbClr val="FF00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tr-TR" sz="1700" baseline="-25000" dirty="0" smtClean="0">
                            <a:effectLst>
                              <a:glow rad="228600">
                                <a:srgbClr val="FF00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1700" b="0" i="0" smtClean="0">
                            <a:effectLst>
                              <a:glow rad="228600">
                                <a:schemeClr val="accent2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chemeClr val="accent2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 smtClean="0">
                            <a:effectLst>
                              <a:glow rad="228600">
                                <a:schemeClr val="accent2">
                                  <a:satMod val="175000"/>
                                  <a:alpha val="40000"/>
                                </a:scheme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mol</m:t>
                        </m:r>
                        <m:r>
                          <m:rPr>
                            <m:nor/>
                          </m:rPr>
                          <a:rPr lang="tr-TR" sz="1500" dirty="0">
                            <a:effectLst>
                              <a:glow rad="228600">
                                <a:srgbClr val="FF4BFF">
                                  <a:alpha val="40000"/>
                                </a:srgbClr>
                              </a:glow>
                            </a:effectLst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tr-TR" sz="1500" baseline="-25000" dirty="0">
                            <a:effectLst>
                              <a:glow rad="228600">
                                <a:srgbClr val="FF4BFF">
                                  <a:alpha val="40000"/>
                                </a:srgbClr>
                              </a:glow>
                            </a:effectLst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tr-TR" sz="1500" dirty="0">
                            <a:effectLst>
                              <a:glow rad="228600">
                                <a:srgbClr val="FF4BFF">
                                  <a:alpha val="40000"/>
                                </a:srgbClr>
                              </a:glow>
                            </a:effectLst>
                          </a:rPr>
                          <m:t>H</m:t>
                        </m:r>
                        <m:r>
                          <m:rPr>
                            <m:nor/>
                          </m:rPr>
                          <a:rPr lang="tr-TR" sz="1500" baseline="-25000" dirty="0">
                            <a:effectLst>
                              <a:glow rad="228600">
                                <a:srgbClr val="FF4BFF">
                                  <a:alpha val="40000"/>
                                </a:srgbClr>
                              </a:glow>
                            </a:effectLst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tr-TR" sz="1500" dirty="0">
                            <a:effectLst>
                              <a:glow rad="228600">
                                <a:srgbClr val="FF4BFF">
                                  <a:alpha val="40000"/>
                                </a:srgbClr>
                              </a:glow>
                            </a:effectLst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tr-TR" sz="1500" baseline="-25000" dirty="0">
                            <a:effectLst>
                              <a:glow rad="228600">
                                <a:srgbClr val="FF4BFF">
                                  <a:alpha val="40000"/>
                                </a:srgbClr>
                              </a:glow>
                            </a:effectLst>
                          </a:rPr>
                          <m:t>3</m:t>
                        </m:r>
                      </m:den>
                    </m:f>
                  </m:oMath>
                </a14:m>
                <a:r>
                  <a:rPr lang="tr-TR" sz="1700" dirty="0" smtClean="0">
                    <a:latin typeface="+mj-lt"/>
                  </a:rPr>
                  <a:t>   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1700" i="1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170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tr-TR" sz="1700" b="0" i="0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tr-TR" sz="170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 b="0" i="0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tr-TR" sz="1700" b="0" i="0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 dirty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tr-TR" sz="1700" baseline="-25000" dirty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1700" b="0" i="0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tr-TR" sz="170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mol</m:t>
                        </m:r>
                        <m:r>
                          <m:rPr>
                            <m:nor/>
                          </m:rPr>
                          <a:rPr lang="tr-TR" sz="170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700" dirty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tr-TR" sz="1700" b="0" i="0" baseline="-25000" dirty="0" smtClean="0">
                            <a:effectLst>
                              <a:glow rad="228600">
                                <a:srgbClr val="00FF00">
                                  <a:alpha val="40000"/>
                                </a:srgbClr>
                              </a:glow>
                            </a:effectLst>
                            <a:sym typeface="Wingdings" panose="05000000000000000000" pitchFamily="2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sz="1700" dirty="0" smtClean="0">
                    <a:latin typeface="+mj-lt"/>
                  </a:rPr>
                  <a:t> = 384 g  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O</a:t>
                </a:r>
                <a:r>
                  <a:rPr lang="tr-TR" sz="1600" baseline="-25000" dirty="0" smtClean="0">
                    <a:sym typeface="Wingdings" panose="05000000000000000000" pitchFamily="2" charset="2"/>
                  </a:rPr>
                  <a:t>2</a:t>
                </a:r>
                <a:r>
                  <a:rPr lang="tr-TR" sz="1600" dirty="0" smtClean="0">
                    <a:sym typeface="Wingdings" panose="05000000000000000000" pitchFamily="2" charset="2"/>
                  </a:rPr>
                  <a:t> </a:t>
                </a:r>
              </a:p>
              <a:p>
                <a:pPr marL="0" indent="0">
                  <a:buNone/>
                </a:pPr>
                <a:endParaRPr lang="tr-TR" sz="1600" dirty="0">
                  <a:sym typeface="Wingdings" panose="05000000000000000000" pitchFamily="2" charset="2"/>
                </a:endParaRPr>
              </a:p>
              <a:p>
                <a:pPr marL="0" indent="0">
                  <a:buNone/>
                </a:pP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300226" y="1219995"/>
                <a:ext cx="11232478" cy="5250709"/>
              </a:xfrm>
              <a:blipFill rotWithShape="0">
                <a:blip r:embed="rId2"/>
                <a:stretch>
                  <a:fillRect l="-1356" t="-10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3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 rot="16200000">
            <a:off x="2113910" y="743660"/>
            <a:ext cx="300630" cy="3733305"/>
          </a:xfrm>
          <a:prstGeom prst="leftBrace">
            <a:avLst>
              <a:gd name="adj1" fmla="val 11111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 rot="16200000">
            <a:off x="6014486" y="1103018"/>
            <a:ext cx="300629" cy="3014586"/>
          </a:xfrm>
          <a:prstGeom prst="leftBrace">
            <a:avLst>
              <a:gd name="adj1" fmla="val 11111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57507" y="4974677"/>
            <a:ext cx="1258957" cy="78187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228679" y="3410237"/>
            <a:ext cx="313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Stokiyometrik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faktör (oran)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9" name="Curved Connector 18"/>
          <p:cNvCxnSpPr>
            <a:stCxn id="9" idx="0"/>
            <a:endCxn id="14" idx="2"/>
          </p:cNvCxnSpPr>
          <p:nvPr/>
        </p:nvCxnSpPr>
        <p:spPr>
          <a:xfrm rot="5400000" flipH="1" flipV="1">
            <a:off x="6943826" y="2122729"/>
            <a:ext cx="1195108" cy="4508789"/>
          </a:xfrm>
          <a:prstGeom prst="curvedConnector3">
            <a:avLst>
              <a:gd name="adj1" fmla="val 50000"/>
            </a:avLst>
          </a:prstGeom>
          <a:ln w="28575"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387983" y="782398"/>
            <a:ext cx="3344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C</a:t>
            </a:r>
            <a:r>
              <a:rPr lang="tr-TR" baseline="-25000" dirty="0" smtClean="0"/>
              <a:t>3</a:t>
            </a:r>
            <a:r>
              <a:rPr lang="tr-TR" dirty="0" smtClean="0"/>
              <a:t>H</a:t>
            </a:r>
            <a:r>
              <a:rPr lang="tr-TR" baseline="-25000" dirty="0" smtClean="0"/>
              <a:t>4</a:t>
            </a:r>
            <a:r>
              <a:rPr lang="tr-TR" dirty="0" smtClean="0"/>
              <a:t>O</a:t>
            </a:r>
            <a:r>
              <a:rPr lang="tr-TR" baseline="-25000" dirty="0" smtClean="0"/>
              <a:t>3</a:t>
            </a:r>
            <a:r>
              <a:rPr lang="tr-TR" dirty="0" smtClean="0"/>
              <a:t> + 4O</a:t>
            </a:r>
            <a:r>
              <a:rPr lang="tr-TR" baseline="-25000" dirty="0" smtClean="0"/>
              <a:t>2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3CO</a:t>
            </a:r>
            <a:r>
              <a:rPr lang="tr-TR" baseline="-25000" dirty="0" smtClean="0">
                <a:sym typeface="Wingdings" panose="05000000000000000000" pitchFamily="2" charset="2"/>
              </a:rPr>
              <a:t>2</a:t>
            </a:r>
            <a:r>
              <a:rPr lang="tr-TR" dirty="0" smtClean="0">
                <a:sym typeface="Wingdings" panose="05000000000000000000" pitchFamily="2" charset="2"/>
              </a:rPr>
              <a:t> +2H</a:t>
            </a:r>
            <a:r>
              <a:rPr lang="tr-TR" baseline="-25000" dirty="0" smtClean="0">
                <a:sym typeface="Wingdings" panose="05000000000000000000" pitchFamily="2" charset="2"/>
              </a:rPr>
              <a:t>2</a:t>
            </a:r>
            <a:r>
              <a:rPr lang="tr-TR" dirty="0" smtClean="0">
                <a:sym typeface="Wingdings" panose="05000000000000000000" pitchFamily="2" charset="2"/>
              </a:rPr>
              <a:t>O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40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319" y="208058"/>
            <a:ext cx="10611090" cy="44845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z="2000" dirty="0" smtClean="0"/>
              <a:t>Çözeltinin yüzde bileşimi, hacim ve yoğunluk çevrim faktörü olarak kullanılırsa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24127" y="947530"/>
                <a:ext cx="10611282" cy="5241235"/>
              </a:xfrm>
            </p:spPr>
            <p:txBody>
              <a:bodyPr/>
              <a:lstStyle/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tr-TR" dirty="0" smtClean="0"/>
                  <a:t>Çözücü</a:t>
                </a:r>
                <a:r>
                  <a:rPr lang="tr-TR" dirty="0" smtClean="0">
                    <a:sym typeface="Wingdings" panose="05000000000000000000" pitchFamily="2" charset="2"/>
                  </a:rPr>
                  <a:t> çözeltinin katı, sıvı veya gaz fazında olacağını belirler</a:t>
                </a:r>
              </a:p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tr-TR" dirty="0" smtClean="0">
                    <a:sym typeface="Wingdings" panose="05000000000000000000" pitchFamily="2" charset="2"/>
                  </a:rPr>
                  <a:t>Çözücü, </a:t>
                </a:r>
                <a:r>
                  <a:rPr lang="tr-TR" dirty="0" err="1" smtClean="0">
                    <a:sym typeface="Wingdings" panose="05000000000000000000" pitchFamily="2" charset="2"/>
                  </a:rPr>
                  <a:t>solvan</a:t>
                </a:r>
                <a:r>
                  <a:rPr lang="tr-TR" dirty="0" smtClean="0">
                    <a:sym typeface="Wingdings" panose="05000000000000000000" pitchFamily="2" charset="2"/>
                  </a:rPr>
                  <a:t>, </a:t>
                </a:r>
                <a:r>
                  <a:rPr lang="tr-TR" dirty="0" err="1" smtClean="0">
                    <a:sym typeface="Wingdings" panose="05000000000000000000" pitchFamily="2" charset="2"/>
                  </a:rPr>
                  <a:t>solvent</a:t>
                </a:r>
                <a:r>
                  <a:rPr lang="tr-TR" dirty="0" smtClean="0">
                    <a:sym typeface="Wingdings" panose="05000000000000000000" pitchFamily="2" charset="2"/>
                  </a:rPr>
                  <a:t> veya </a:t>
                </a:r>
                <a:r>
                  <a:rPr lang="tr-TR" dirty="0" err="1" smtClean="0">
                    <a:sym typeface="Wingdings" panose="05000000000000000000" pitchFamily="2" charset="2"/>
                  </a:rPr>
                  <a:t>çözgen</a:t>
                </a:r>
                <a:r>
                  <a:rPr lang="tr-TR" dirty="0" smtClean="0">
                    <a:sym typeface="Wingdings" panose="05000000000000000000" pitchFamily="2" charset="2"/>
                  </a:rPr>
                  <a:t> birbiri yerine kullanılabilir (çeviri farklılıklarından)</a:t>
                </a:r>
              </a:p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tr-TR" dirty="0" smtClean="0">
                    <a:sym typeface="Wingdings" panose="05000000000000000000" pitchFamily="2" charset="2"/>
                  </a:rPr>
                  <a:t>Çözücü= su Sulu Çözeltiler</a:t>
                </a:r>
              </a:p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tr-TR" dirty="0" smtClean="0">
                    <a:sym typeface="Wingdings" panose="05000000000000000000" pitchFamily="2" charset="2"/>
                  </a:rPr>
                  <a:t>Çözünen +Çözücü= Çözelti</a:t>
                </a:r>
              </a:p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tr-TR" dirty="0" smtClean="0">
                    <a:sym typeface="Wingdings" panose="05000000000000000000" pitchFamily="2" charset="2"/>
                  </a:rPr>
                  <a:t>Derişim (IUPAC)= C=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çö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ü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𝑛𝑒𝑛𝑖𝑛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𝑚𝑖𝑘𝑡𝑎𝑟𝚤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𝑚𝑜𝑙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,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)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Çö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𝑧𝑒𝑙𝑡𝑖𝑛𝑖𝑛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𝐻𝑎𝑐𝑚𝑖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𝐿𝑖𝑡𝑟𝑒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,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𝑉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)</m:t>
                        </m:r>
                      </m:den>
                    </m:f>
                    <m:r>
                      <a:rPr lang="tr-TR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𝑛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(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𝑚𝑜𝑙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)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𝑉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(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𝐿𝑖𝑡𝑟𝑒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)</m:t>
                        </m:r>
                      </m:den>
                    </m:f>
                  </m:oMath>
                </a14:m>
                <a:r>
                  <a:rPr lang="tr-TR" dirty="0" smtClean="0">
                    <a:sym typeface="Wingdings" panose="05000000000000000000" pitchFamily="2" charset="2"/>
                  </a:rPr>
                  <a:t>= </a:t>
                </a:r>
                <a:r>
                  <a:rPr lang="tr-TR" dirty="0" err="1" smtClean="0">
                    <a:sym typeface="Wingdings" panose="05000000000000000000" pitchFamily="2" charset="2"/>
                  </a:rPr>
                  <a:t>Molarite</a:t>
                </a:r>
                <a:r>
                  <a:rPr lang="tr-TR" dirty="0" smtClean="0">
                    <a:sym typeface="Wingdings" panose="05000000000000000000" pitchFamily="2" charset="2"/>
                  </a:rPr>
                  <a:t> (M).</a:t>
                </a:r>
              </a:p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24127" y="947530"/>
                <a:ext cx="10611282" cy="5241235"/>
              </a:xfrm>
              <a:blipFill rotWithShape="0">
                <a:blip r:embed="rId2"/>
                <a:stretch>
                  <a:fillRect l="-1034" r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3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48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319" y="208058"/>
            <a:ext cx="10611090" cy="44845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z="2400" dirty="0" smtClean="0"/>
              <a:t>Ölçülen Miktarlardan </a:t>
            </a:r>
            <a:r>
              <a:rPr lang="tr-TR" sz="2400" dirty="0" err="1" smtClean="0"/>
              <a:t>Molarite</a:t>
            </a:r>
            <a:r>
              <a:rPr lang="tr-TR" sz="2400" dirty="0" smtClean="0"/>
              <a:t> Hesabı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841513"/>
            <a:ext cx="10611282" cy="5241235"/>
          </a:xfrm>
        </p:spPr>
        <p:txBody>
          <a:bodyPr/>
          <a:lstStyle/>
          <a:p>
            <a:r>
              <a:rPr lang="tr-TR" dirty="0" smtClean="0"/>
              <a:t>20 </a:t>
            </a:r>
            <a:r>
              <a:rPr lang="tr-TR" dirty="0" err="1" smtClean="0"/>
              <a:t>mL</a:t>
            </a:r>
            <a:r>
              <a:rPr lang="tr-TR" dirty="0" smtClean="0"/>
              <a:t> Etanol (d= 0,789 g/L) kullanılarak 250 </a:t>
            </a:r>
            <a:r>
              <a:rPr lang="tr-TR" dirty="0" err="1" smtClean="0"/>
              <a:t>mL</a:t>
            </a:r>
            <a:r>
              <a:rPr lang="tr-TR" dirty="0" smtClean="0"/>
              <a:t> sulu çözelti hazırlanacaktır. Çözeltideki etanolün konsantrasyonunu (</a:t>
            </a:r>
            <a:r>
              <a:rPr lang="tr-TR" dirty="0" err="1" smtClean="0"/>
              <a:t>derişimini</a:t>
            </a:r>
            <a:r>
              <a:rPr lang="tr-TR" dirty="0" smtClean="0"/>
              <a:t>) </a:t>
            </a:r>
            <a:r>
              <a:rPr lang="tr-TR" dirty="0" err="1" smtClean="0"/>
              <a:t>molarite</a:t>
            </a:r>
            <a:r>
              <a:rPr lang="tr-TR" dirty="0" smtClean="0"/>
              <a:t> olarak hesaplayınız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20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796" y="373182"/>
            <a:ext cx="10876325" cy="514714"/>
          </a:xfrm>
        </p:spPr>
        <p:txBody>
          <a:bodyPr>
            <a:noAutofit/>
          </a:bodyPr>
          <a:lstStyle/>
          <a:p>
            <a:r>
              <a:rPr lang="tr-TR" sz="2000" dirty="0" err="1" smtClean="0"/>
              <a:t>Molaritesi</a:t>
            </a:r>
            <a:r>
              <a:rPr lang="tr-TR" sz="2000" dirty="0" smtClean="0"/>
              <a:t> bilinen </a:t>
            </a:r>
            <a:r>
              <a:rPr lang="tr-TR" sz="2000" dirty="0" smtClean="0"/>
              <a:t>bir çözeltide </a:t>
            </a:r>
            <a:r>
              <a:rPr lang="tr-TR" sz="2000" dirty="0" smtClean="0"/>
              <a:t>çözünen maddenin Kütlesinin hesaplanması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3066" y="887896"/>
            <a:ext cx="10929333" cy="5327374"/>
          </a:xfrm>
        </p:spPr>
        <p:txBody>
          <a:bodyPr/>
          <a:lstStyle/>
          <a:p>
            <a:r>
              <a:rPr lang="tr-TR" dirty="0" smtClean="0"/>
              <a:t>0.250 L hacimdeki sulu 0.250 M K</a:t>
            </a:r>
            <a:r>
              <a:rPr lang="tr-TR" baseline="-30000" dirty="0" smtClean="0"/>
              <a:t>2</a:t>
            </a:r>
            <a:r>
              <a:rPr lang="tr-TR" dirty="0" smtClean="0"/>
              <a:t>CrO</a:t>
            </a:r>
            <a:r>
              <a:rPr lang="tr-TR" baseline="-30000" dirty="0" smtClean="0"/>
              <a:t>4 </a:t>
            </a:r>
            <a:r>
              <a:rPr lang="tr-TR" dirty="0" smtClean="0"/>
              <a:t>çözeltisi hazırlamak için gereken K</a:t>
            </a:r>
            <a:r>
              <a:rPr lang="tr-TR" baseline="-30000" dirty="0" smtClean="0"/>
              <a:t>2</a:t>
            </a:r>
            <a:r>
              <a:rPr lang="tr-TR" dirty="0" smtClean="0"/>
              <a:t>CrO</a:t>
            </a:r>
            <a:r>
              <a:rPr lang="tr-TR" baseline="-30000" dirty="0" smtClean="0"/>
              <a:t>4</a:t>
            </a:r>
            <a:r>
              <a:rPr lang="tr-TR" dirty="0" smtClean="0"/>
              <a:t> kütlesi nedir? (M</a:t>
            </a:r>
            <a:r>
              <a:rPr lang="tr-TR" baseline="-25000" dirty="0" smtClean="0"/>
              <a:t>A</a:t>
            </a:r>
            <a:r>
              <a:rPr lang="tr-TR" dirty="0" smtClean="0"/>
              <a:t>=194.2 g/</a:t>
            </a:r>
            <a:r>
              <a:rPr lang="tr-TR" dirty="0" err="1" smtClean="0"/>
              <a:t>mol</a:t>
            </a:r>
            <a:r>
              <a:rPr lang="tr-TR" dirty="0" smtClean="0"/>
              <a:t>)</a:t>
            </a:r>
            <a:endParaRPr lang="en-US" baseline="-30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57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796" y="373182"/>
            <a:ext cx="10876325" cy="514714"/>
          </a:xfrm>
        </p:spPr>
        <p:txBody>
          <a:bodyPr>
            <a:noAutofit/>
          </a:bodyPr>
          <a:lstStyle/>
          <a:p>
            <a:r>
              <a:rPr lang="tr-TR" sz="2000" dirty="0" smtClean="0"/>
              <a:t>Seyreltme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3066" y="887895"/>
            <a:ext cx="10929333" cy="5168347"/>
          </a:xfrm>
        </p:spPr>
        <p:txBody>
          <a:bodyPr/>
          <a:lstStyle/>
          <a:p>
            <a:r>
              <a:rPr lang="tr-TR" dirty="0" smtClean="0"/>
              <a:t>0.250 L hacimdeki sulu 0.01 M K</a:t>
            </a:r>
            <a:r>
              <a:rPr lang="tr-TR" baseline="-30000" dirty="0" smtClean="0"/>
              <a:t>2</a:t>
            </a:r>
            <a:r>
              <a:rPr lang="tr-TR" dirty="0" smtClean="0"/>
              <a:t>CrO</a:t>
            </a:r>
            <a:r>
              <a:rPr lang="tr-TR" baseline="-30000" dirty="0" smtClean="0"/>
              <a:t>4 </a:t>
            </a:r>
            <a:r>
              <a:rPr lang="tr-TR" dirty="0" smtClean="0"/>
              <a:t>çözeltisi hazırlamak için </a:t>
            </a:r>
            <a:r>
              <a:rPr lang="tr-TR" dirty="0" smtClean="0"/>
              <a:t>0.300 </a:t>
            </a:r>
            <a:r>
              <a:rPr lang="tr-TR" dirty="0"/>
              <a:t>M K</a:t>
            </a:r>
            <a:r>
              <a:rPr lang="tr-TR" baseline="-30000" dirty="0"/>
              <a:t>2</a:t>
            </a:r>
            <a:r>
              <a:rPr lang="tr-TR" dirty="0"/>
              <a:t>CrO</a:t>
            </a:r>
            <a:r>
              <a:rPr lang="tr-TR" baseline="-30000" dirty="0"/>
              <a:t>4 </a:t>
            </a:r>
            <a:r>
              <a:rPr lang="tr-TR" dirty="0" smtClean="0"/>
              <a:t> çözeltisinden kaç </a:t>
            </a:r>
            <a:r>
              <a:rPr lang="tr-TR" dirty="0" err="1" smtClean="0"/>
              <a:t>mL</a:t>
            </a:r>
            <a:r>
              <a:rPr lang="tr-TR" dirty="0" smtClean="0"/>
              <a:t> </a:t>
            </a:r>
            <a:r>
              <a:rPr lang="tr-TR" dirty="0" smtClean="0"/>
              <a:t>seyreltilmelidir?</a:t>
            </a:r>
          </a:p>
          <a:p>
            <a:endParaRPr lang="en-US" baseline="-30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24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846531" y="66544"/>
            <a:ext cx="8229600" cy="633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200" kern="1200" cap="none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altLang="en-US" sz="2000" b="1" dirty="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22238" y="714375"/>
            <a:ext cx="11688762" cy="5487642"/>
          </a:xfrm>
          <a:prstGeom prst="rect">
            <a:avLst/>
          </a:prstGeom>
        </p:spPr>
        <p:txBody>
          <a:bodyPr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Aft>
                <a:spcPts val="0"/>
              </a:spcAft>
              <a:defRPr/>
            </a:pPr>
            <a:r>
              <a:rPr lang="tr-TR" altLang="en-US" sz="1800" b="1" dirty="0" smtClean="0"/>
              <a:t>Birimler</a:t>
            </a:r>
            <a:r>
              <a:rPr lang="en-US" altLang="en-US" sz="1800" dirty="0" smtClean="0"/>
              <a:t>: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defRPr/>
            </a:pPr>
            <a:r>
              <a:rPr lang="tr-TR" altLang="en-US" sz="2000" dirty="0" smtClean="0"/>
              <a:t>Kütle</a:t>
            </a:r>
            <a:r>
              <a:rPr lang="en-US" altLang="en-US" sz="2000" dirty="0" smtClean="0"/>
              <a:t>:  g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defRPr/>
            </a:pPr>
            <a:r>
              <a:rPr lang="tr-TR" altLang="en-US" sz="2000" dirty="0" smtClean="0"/>
              <a:t>Mol birimi</a:t>
            </a:r>
            <a:r>
              <a:rPr lang="en-US" altLang="en-US" sz="2000" dirty="0" smtClean="0"/>
              <a:t>:  </a:t>
            </a:r>
            <a:r>
              <a:rPr lang="en-US" altLang="en-US" sz="2000" dirty="0" err="1" smtClean="0"/>
              <a:t>mol</a:t>
            </a:r>
            <a:endParaRPr lang="en-US" altLang="en-US" sz="2000" dirty="0" smtClean="0"/>
          </a:p>
          <a:p>
            <a:pPr lvl="1">
              <a:lnSpc>
                <a:spcPct val="120000"/>
              </a:lnSpc>
              <a:spcAft>
                <a:spcPts val="0"/>
              </a:spcAft>
              <a:defRPr/>
            </a:pPr>
            <a:r>
              <a:rPr lang="tr-TR" altLang="en-US" sz="2000" dirty="0" smtClean="0"/>
              <a:t>Mol kütlesi</a:t>
            </a:r>
            <a:r>
              <a:rPr lang="en-US" altLang="en-US" sz="2000" dirty="0" smtClean="0"/>
              <a:t>: g/</a:t>
            </a:r>
            <a:r>
              <a:rPr lang="en-US" altLang="en-US" sz="2000" dirty="0" err="1" smtClean="0"/>
              <a:t>mol</a:t>
            </a:r>
            <a:endParaRPr lang="en-US" altLang="en-US" sz="2000" dirty="0" smtClean="0"/>
          </a:p>
          <a:p>
            <a:pPr lvl="1">
              <a:lnSpc>
                <a:spcPct val="120000"/>
              </a:lnSpc>
              <a:spcAft>
                <a:spcPts val="0"/>
              </a:spcAft>
              <a:defRPr/>
            </a:pPr>
            <a:r>
              <a:rPr lang="tr-TR" altLang="en-US" sz="2000" dirty="0" smtClean="0"/>
              <a:t>Parça sayısı</a:t>
            </a:r>
            <a:r>
              <a:rPr lang="en-US" altLang="en-US" sz="2000" dirty="0" smtClean="0"/>
              <a:t>: 6.022 x 10</a:t>
            </a:r>
            <a:r>
              <a:rPr lang="en-US" altLang="en-US" sz="2000" baseline="30000" dirty="0" smtClean="0"/>
              <a:t>23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mol</a:t>
            </a:r>
            <a:r>
              <a:rPr lang="en-US" altLang="en-US" sz="2000" baseline="30000" dirty="0" smtClean="0"/>
              <a:t>–1 </a:t>
            </a:r>
            <a:r>
              <a:rPr lang="en-US" altLang="en-US" sz="2000" dirty="0" smtClean="0"/>
              <a:t>(Avogadro</a:t>
            </a:r>
            <a:r>
              <a:rPr lang="tr-TR" altLang="en-US" sz="2000" dirty="0" smtClean="0"/>
              <a:t> sayısı</a:t>
            </a:r>
            <a:r>
              <a:rPr lang="en-US" altLang="en-US" sz="2000" dirty="0" smtClean="0"/>
              <a:t>).</a:t>
            </a:r>
          </a:p>
          <a:p>
            <a:pPr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en-US" sz="1800" dirty="0" smtClean="0"/>
              <a:t>(</a:t>
            </a:r>
            <a:r>
              <a:rPr lang="tr-TR" altLang="en-US" sz="1800" dirty="0" smtClean="0"/>
              <a:t>Mol kütlesi </a:t>
            </a:r>
            <a:r>
              <a:rPr lang="en-US" altLang="en-US" sz="1800" dirty="0" smtClean="0"/>
              <a:t>x </a:t>
            </a:r>
            <a:r>
              <a:rPr lang="tr-TR" altLang="en-US" sz="1800" dirty="0" smtClean="0"/>
              <a:t>   </a:t>
            </a:r>
            <a:r>
              <a:rPr lang="en-US" altLang="en-US" sz="1800" dirty="0" err="1" smtClean="0"/>
              <a:t>mol</a:t>
            </a:r>
            <a:r>
              <a:rPr lang="en-US" altLang="en-US" sz="1800" dirty="0" smtClean="0"/>
              <a:t> </a:t>
            </a:r>
            <a:r>
              <a:rPr lang="tr-TR" altLang="en-US" sz="1800" dirty="0" smtClean="0"/>
              <a:t>  </a:t>
            </a:r>
            <a:r>
              <a:rPr lang="en-US" altLang="en-US" sz="1800" dirty="0" smtClean="0"/>
              <a:t>= </a:t>
            </a:r>
            <a:r>
              <a:rPr lang="tr-TR" altLang="en-US" sz="1800" dirty="0" smtClean="0"/>
              <a:t>kütle</a:t>
            </a:r>
            <a:r>
              <a:rPr lang="en-US" altLang="en-US" sz="1800" dirty="0" smtClean="0"/>
              <a:t>)</a:t>
            </a:r>
            <a:endParaRPr lang="tr-TR" altLang="en-US" sz="1800" dirty="0" smtClean="0"/>
          </a:p>
          <a:p>
            <a:pPr>
              <a:lnSpc>
                <a:spcPct val="120000"/>
              </a:lnSpc>
              <a:spcAft>
                <a:spcPts val="0"/>
              </a:spcAft>
              <a:defRPr/>
            </a:pPr>
            <a:r>
              <a:rPr lang="tr-TR" altLang="en-US" sz="1800" dirty="0" smtClean="0"/>
              <a:t> (</a:t>
            </a:r>
            <a:r>
              <a:rPr lang="en-US" altLang="en-US" sz="1800" dirty="0" smtClean="0"/>
              <a:t>g/</a:t>
            </a:r>
            <a:r>
              <a:rPr lang="en-US" altLang="en-US" sz="1800" dirty="0" err="1" smtClean="0"/>
              <a:t>mol</a:t>
            </a:r>
            <a:r>
              <a:rPr lang="tr-TR" altLang="en-US" sz="1800" dirty="0" smtClean="0"/>
              <a:t>)</a:t>
            </a:r>
            <a:r>
              <a:rPr lang="en-US" altLang="en-US" sz="1800" dirty="0" smtClean="0"/>
              <a:t> </a:t>
            </a:r>
            <a:r>
              <a:rPr lang="tr-TR" altLang="en-US" sz="1800" dirty="0" smtClean="0"/>
              <a:t>      </a:t>
            </a:r>
            <a:r>
              <a:rPr lang="en-US" altLang="en-US" sz="1800" dirty="0" smtClean="0"/>
              <a:t>x </a:t>
            </a:r>
            <a:r>
              <a:rPr lang="tr-TR" altLang="en-US" sz="1800" dirty="0" smtClean="0"/>
              <a:t>   </a:t>
            </a:r>
            <a:r>
              <a:rPr lang="en-US" altLang="en-US" sz="1800" dirty="0" err="1" smtClean="0"/>
              <a:t>mol</a:t>
            </a:r>
            <a:r>
              <a:rPr lang="en-US" altLang="en-US" sz="1800" dirty="0" smtClean="0"/>
              <a:t> </a:t>
            </a:r>
            <a:r>
              <a:rPr lang="tr-TR" altLang="en-US" sz="1800" dirty="0" smtClean="0"/>
              <a:t>  </a:t>
            </a:r>
            <a:r>
              <a:rPr lang="en-US" altLang="en-US" sz="1800" dirty="0" smtClean="0"/>
              <a:t>= g</a:t>
            </a:r>
          </a:p>
          <a:p>
            <a:pPr>
              <a:lnSpc>
                <a:spcPct val="120000"/>
              </a:lnSpc>
              <a:spcAft>
                <a:spcPts val="0"/>
              </a:spcAft>
              <a:defRPr/>
            </a:pPr>
            <a:r>
              <a:rPr lang="en-US" altLang="en-US" sz="1800" dirty="0" err="1" smtClean="0"/>
              <a:t>mol</a:t>
            </a:r>
            <a:r>
              <a:rPr lang="en-US" altLang="en-US" sz="1800" dirty="0" smtClean="0"/>
              <a:t> x </a:t>
            </a:r>
            <a:r>
              <a:rPr lang="en-US" altLang="en-US" sz="1800" dirty="0" err="1" smtClean="0"/>
              <a:t>mol</a:t>
            </a:r>
            <a:r>
              <a:rPr lang="en-US" altLang="en-US" sz="1800" baseline="30000" dirty="0" smtClean="0"/>
              <a:t>–1</a:t>
            </a:r>
            <a:r>
              <a:rPr lang="en-US" altLang="en-US" sz="1800" dirty="0" smtClean="0"/>
              <a:t> = </a:t>
            </a:r>
            <a:r>
              <a:rPr lang="tr-TR" altLang="en-US" sz="1800" dirty="0" smtClean="0"/>
              <a:t>sayı </a:t>
            </a:r>
            <a:r>
              <a:rPr lang="en-US" altLang="en-US" sz="1800" dirty="0" smtClean="0"/>
              <a:t>(</a:t>
            </a:r>
            <a:r>
              <a:rPr lang="tr-TR" altLang="en-US" sz="1800" dirty="0" smtClean="0"/>
              <a:t>yani: </a:t>
            </a:r>
            <a:r>
              <a:rPr lang="tr-TR" altLang="en-US" sz="1800" dirty="0" err="1" smtClean="0"/>
              <a:t>mol</a:t>
            </a:r>
            <a:r>
              <a:rPr lang="tr-TR" altLang="en-US" sz="1800" dirty="0" smtClean="0"/>
              <a:t> </a:t>
            </a:r>
            <a:r>
              <a:rPr lang="en-US" altLang="en-US" sz="1800" dirty="0" smtClean="0"/>
              <a:t>x Avogadro</a:t>
            </a:r>
            <a:r>
              <a:rPr lang="tr-TR" altLang="en-US" sz="1800" dirty="0" smtClean="0"/>
              <a:t> sayısı</a:t>
            </a:r>
            <a:r>
              <a:rPr lang="en-US" altLang="en-US" sz="1800" dirty="0" smtClean="0"/>
              <a:t>= </a:t>
            </a:r>
            <a:r>
              <a:rPr lang="tr-TR" altLang="en-US" sz="1800" dirty="0" smtClean="0"/>
              <a:t>molekül sayısı</a:t>
            </a:r>
            <a:r>
              <a:rPr lang="en-US" altLang="en-US" sz="1800" dirty="0" smtClean="0"/>
              <a:t>).</a:t>
            </a:r>
          </a:p>
          <a:p>
            <a:pPr>
              <a:lnSpc>
                <a:spcPct val="120000"/>
              </a:lnSpc>
              <a:spcAft>
                <a:spcPts val="0"/>
              </a:spcAft>
              <a:defRPr/>
            </a:pPr>
            <a:r>
              <a:rPr lang="tr-TR" altLang="en-US" sz="1800" b="1" dirty="0" smtClean="0"/>
              <a:t>Çevrim faktörlerinin kullanımı:</a:t>
            </a:r>
          </a:p>
          <a:p>
            <a:pPr>
              <a:lnSpc>
                <a:spcPct val="120000"/>
              </a:lnSpc>
              <a:spcAft>
                <a:spcPts val="0"/>
              </a:spcAft>
              <a:defRPr/>
            </a:pPr>
            <a:r>
              <a:rPr lang="tr-TR" altLang="en-US" sz="1800" b="1" dirty="0" err="1" smtClean="0"/>
              <a:t>g</a:t>
            </a:r>
            <a:r>
              <a:rPr lang="tr-TR" altLang="en-US" sz="1800" b="1" dirty="0" err="1" smtClean="0">
                <a:sym typeface="Wingdings" panose="05000000000000000000" pitchFamily="2" charset="2"/>
              </a:rPr>
              <a:t>mol</a:t>
            </a:r>
            <a:r>
              <a:rPr lang="tr-TR" altLang="en-US" sz="1800" b="1" dirty="0" smtClean="0">
                <a:sym typeface="Wingdings" panose="05000000000000000000" pitchFamily="2" charset="2"/>
              </a:rPr>
              <a:t> </a:t>
            </a:r>
            <a:r>
              <a:rPr lang="tr-TR" altLang="en-US" sz="1800" dirty="0" smtClean="0">
                <a:sym typeface="Wingdings" panose="05000000000000000000" pitchFamily="2" charset="2"/>
              </a:rPr>
              <a:t>çevrimi için </a:t>
            </a:r>
            <a:r>
              <a:rPr lang="tr-TR" altLang="en-US" sz="1800" b="1" dirty="0" smtClean="0">
                <a:sym typeface="Wingdings" panose="05000000000000000000" pitchFamily="2" charset="2"/>
              </a:rPr>
              <a:t>Mol kütlesi </a:t>
            </a:r>
            <a:r>
              <a:rPr lang="tr-TR" altLang="en-US" sz="1800" dirty="0"/>
              <a:t>çevrim (dönüştürme)  faktörü olarak kullanılır</a:t>
            </a:r>
            <a:endParaRPr lang="en-US" altLang="en-US" sz="1800" b="1" dirty="0" smtClean="0"/>
          </a:p>
          <a:p>
            <a:pPr>
              <a:lnSpc>
                <a:spcPct val="120000"/>
              </a:lnSpc>
              <a:spcAft>
                <a:spcPts val="0"/>
              </a:spcAft>
              <a:defRPr/>
            </a:pPr>
            <a:r>
              <a:rPr lang="tr-TR" altLang="en-US" sz="1800" dirty="0" smtClean="0"/>
              <a:t>Mol </a:t>
            </a:r>
            <a:r>
              <a:rPr lang="tr-TR" altLang="en-US" sz="1800" dirty="0" smtClean="0">
                <a:sym typeface="Wingdings" panose="05000000000000000000" pitchFamily="2" charset="2"/>
              </a:rPr>
              <a:t> </a:t>
            </a:r>
            <a:r>
              <a:rPr lang="tr-TR" altLang="en-US" sz="1800" b="1" dirty="0" smtClean="0"/>
              <a:t>Molekül (sayısı) </a:t>
            </a:r>
            <a:r>
              <a:rPr lang="tr-TR" altLang="en-US" sz="1800" dirty="0" smtClean="0">
                <a:sym typeface="Wingdings" panose="05000000000000000000" pitchFamily="2" charset="2"/>
              </a:rPr>
              <a:t>çevrimi için </a:t>
            </a:r>
            <a:r>
              <a:rPr lang="en-US" altLang="en-US" sz="1800" b="1" dirty="0" smtClean="0"/>
              <a:t>Avogadro</a:t>
            </a:r>
            <a:r>
              <a:rPr lang="tr-TR" altLang="en-US" sz="1800" b="1" dirty="0" smtClean="0"/>
              <a:t> sayısı </a:t>
            </a:r>
            <a:r>
              <a:rPr lang="tr-TR" altLang="en-US" sz="1800" dirty="0" smtClean="0"/>
              <a:t> çevrim (dönüştürme)  faktörü olarak kullanılır</a:t>
            </a:r>
            <a:r>
              <a:rPr lang="en-US" altLang="en-US" sz="1800" dirty="0" smtClean="0"/>
              <a:t>.</a:t>
            </a:r>
            <a:endParaRPr lang="tr-TR" altLang="en-US" sz="1800" dirty="0" smtClean="0"/>
          </a:p>
          <a:p>
            <a:pPr>
              <a:lnSpc>
                <a:spcPct val="120000"/>
              </a:lnSpc>
              <a:spcAft>
                <a:spcPts val="0"/>
              </a:spcAft>
              <a:defRPr/>
            </a:pPr>
            <a:r>
              <a:rPr lang="tr-TR" altLang="en-US" sz="2000" dirty="0" smtClean="0"/>
              <a:t>Eğer bir bileşikteki ürünler, tepkenler veya ürün-tepken arası ilişki çevrim faktörü olarak kullanılıyorsa buna </a:t>
            </a:r>
            <a:r>
              <a:rPr lang="tr-TR" altLang="en-US" sz="2000" b="1" dirty="0" smtClean="0"/>
              <a:t>Stokiyometrik faktör </a:t>
            </a:r>
            <a:r>
              <a:rPr lang="tr-TR" altLang="en-US" sz="2000" dirty="0" smtClean="0"/>
              <a:t> denir</a:t>
            </a:r>
          </a:p>
          <a:p>
            <a:pPr>
              <a:lnSpc>
                <a:spcPct val="120000"/>
              </a:lnSpc>
              <a:spcAft>
                <a:spcPts val="0"/>
              </a:spcAft>
              <a:defRPr/>
            </a:pPr>
            <a:endParaRPr lang="tr-TR" altLang="en-US" sz="2000" dirty="0"/>
          </a:p>
        </p:txBody>
      </p:sp>
      <p:sp>
        <p:nvSpPr>
          <p:cNvPr id="8" name="Title 8"/>
          <p:cNvSpPr>
            <a:spLocks noGrp="1"/>
          </p:cNvSpPr>
          <p:nvPr>
            <p:ph type="title"/>
          </p:nvPr>
        </p:nvSpPr>
        <p:spPr>
          <a:xfrm>
            <a:off x="122238" y="200888"/>
            <a:ext cx="11261379" cy="633412"/>
          </a:xfrm>
        </p:spPr>
        <p:txBody>
          <a:bodyPr>
            <a:noAutofit/>
          </a:bodyPr>
          <a:lstStyle/>
          <a:p>
            <a:pPr algn="ctr"/>
            <a:r>
              <a:rPr lang="tr-TR" sz="2000" dirty="0" smtClean="0"/>
              <a:t>Hatırlatma: </a:t>
            </a:r>
            <a:br>
              <a:rPr lang="tr-TR" sz="2000" dirty="0" smtClean="0"/>
            </a:br>
            <a:r>
              <a:rPr lang="tr-TR" altLang="en-US" sz="2000" dirty="0" smtClean="0"/>
              <a:t>Kütle</a:t>
            </a:r>
            <a:r>
              <a:rPr lang="tr-TR" altLang="en-US" sz="2000" dirty="0"/>
              <a:t>, Mol ve </a:t>
            </a:r>
            <a:r>
              <a:rPr lang="tr-TR" altLang="en-US" sz="2000" dirty="0" smtClean="0"/>
              <a:t>tanecik sayısının </a:t>
            </a:r>
            <a:r>
              <a:rPr lang="tr-TR" altLang="en-US" sz="2000" dirty="0"/>
              <a:t>birbirine </a:t>
            </a:r>
            <a:r>
              <a:rPr lang="tr-TR" altLang="en-US" sz="2000" dirty="0" err="1"/>
              <a:t>birimsel</a:t>
            </a:r>
            <a:r>
              <a:rPr lang="tr-TR" altLang="en-US" sz="2000" dirty="0"/>
              <a:t> dönüşümleri</a:t>
            </a:r>
            <a:br>
              <a:rPr lang="tr-TR" alt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073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796" y="373182"/>
            <a:ext cx="10876325" cy="514714"/>
          </a:xfrm>
        </p:spPr>
        <p:txBody>
          <a:bodyPr>
            <a:noAutofit/>
          </a:bodyPr>
          <a:lstStyle/>
          <a:p>
            <a:r>
              <a:rPr lang="tr-TR" sz="2000" dirty="0" smtClean="0"/>
              <a:t>Seri seyreltme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3066" y="887895"/>
            <a:ext cx="10929333" cy="5168347"/>
          </a:xfrm>
        </p:spPr>
        <p:txBody>
          <a:bodyPr/>
          <a:lstStyle/>
          <a:p>
            <a:r>
              <a:rPr lang="tr-TR" dirty="0" smtClean="0"/>
              <a:t>Seyreltme faktörü (S.F. veya D.F.)</a:t>
            </a:r>
            <a:endParaRPr lang="tr-TR" dirty="0"/>
          </a:p>
          <a:p>
            <a:r>
              <a:rPr lang="tr-TR" dirty="0" smtClean="0"/>
              <a:t>Ör: </a:t>
            </a:r>
            <a:r>
              <a:rPr lang="tr-TR" dirty="0"/>
              <a:t>Seri seyreltmede 1:2 seyreltme</a:t>
            </a:r>
          </a:p>
          <a:p>
            <a:r>
              <a:rPr lang="tr-TR" dirty="0" smtClean="0"/>
              <a:t>Tüp1            Tüp2               Tüp3            Tüp4</a:t>
            </a:r>
          </a:p>
          <a:p>
            <a:r>
              <a:rPr lang="tr-TR" dirty="0" smtClean="0"/>
              <a:t>20 M    </a:t>
            </a:r>
            <a:r>
              <a:rPr lang="tr-TR" dirty="0" smtClean="0">
                <a:sym typeface="Wingdings" panose="05000000000000000000" pitchFamily="2" charset="2"/>
              </a:rPr>
              <a:t>     10 M            5M           2.5M</a:t>
            </a:r>
          </a:p>
          <a:p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          20/10           10/5           5/2.5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DF:         2                  2               2</a:t>
            </a:r>
          </a:p>
          <a:p>
            <a:r>
              <a:rPr lang="tr-TR" dirty="0" smtClean="0"/>
              <a:t>Seri Seyreltme nasıl hazırlanır?</a:t>
            </a:r>
          </a:p>
          <a:p>
            <a:r>
              <a:rPr lang="tr-TR" dirty="0" smtClean="0"/>
              <a:t>Her tüpteki toplam seyreltme (stok çözeltiye kıyasla) kaçtır?</a:t>
            </a:r>
          </a:p>
          <a:p>
            <a:r>
              <a:rPr lang="tr-TR" dirty="0" smtClean="0"/>
              <a:t>Seri Seyreltme ne için yapılır?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84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6720" y="675861"/>
            <a:ext cx="11267446" cy="912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200" kern="1200" cap="none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20000"/>
              </a:lnSpc>
            </a:pPr>
            <a:r>
              <a:rPr lang="en-US" altLang="en-US" sz="1400" dirty="0" smtClean="0">
                <a:cs typeface="Times New Roman" panose="02020603050405020304" pitchFamily="18" charset="0"/>
              </a:rPr>
              <a:t>Ana </a:t>
            </a:r>
            <a:r>
              <a:rPr lang="en-US" altLang="en-US" sz="1400" dirty="0" err="1" smtClean="0">
                <a:cs typeface="Times New Roman" panose="02020603050405020304" pitchFamily="18" charset="0"/>
              </a:rPr>
              <a:t>kural</a:t>
            </a:r>
            <a:r>
              <a:rPr lang="en-US" altLang="en-US" sz="1400" dirty="0" smtClean="0">
                <a:cs typeface="Times New Roman" panose="02020603050405020304" pitchFamily="18" charset="0"/>
              </a:rPr>
              <a:t>: Y.B.’</a:t>
            </a:r>
            <a:r>
              <a:rPr lang="en-US" altLang="en-US" sz="1400" dirty="0" err="1" smtClean="0">
                <a:cs typeface="Times New Roman" panose="02020603050405020304" pitchFamily="18" charset="0"/>
              </a:rPr>
              <a:t>lerin</a:t>
            </a:r>
            <a:r>
              <a:rPr lang="en-US" altLang="en-US" sz="1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cs typeface="Times New Roman" panose="02020603050405020304" pitchFamily="18" charset="0"/>
              </a:rPr>
              <a:t>toplamı</a:t>
            </a:r>
            <a:r>
              <a:rPr lang="en-US" altLang="en-US" sz="1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cs typeface="Times New Roman" panose="02020603050405020304" pitchFamily="18" charset="0"/>
              </a:rPr>
              <a:t>bileşik</a:t>
            </a:r>
            <a:r>
              <a:rPr lang="en-US" altLang="en-US" sz="1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cs typeface="Times New Roman" panose="02020603050405020304" pitchFamily="18" charset="0"/>
              </a:rPr>
              <a:t>veya</a:t>
            </a:r>
            <a:r>
              <a:rPr lang="en-US" altLang="en-US" sz="1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cs typeface="Times New Roman" panose="02020603050405020304" pitchFamily="18" charset="0"/>
              </a:rPr>
              <a:t>çok</a:t>
            </a:r>
            <a:r>
              <a:rPr lang="en-US" altLang="en-US" sz="1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cs typeface="Times New Roman" panose="02020603050405020304" pitchFamily="18" charset="0"/>
              </a:rPr>
              <a:t>atomlu</a:t>
            </a:r>
            <a:r>
              <a:rPr lang="en-US" altLang="en-US" sz="1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cs typeface="Times New Roman" panose="02020603050405020304" pitchFamily="18" charset="0"/>
              </a:rPr>
              <a:t>iyonun</a:t>
            </a:r>
            <a:r>
              <a:rPr lang="en-US" altLang="en-US" sz="1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cs typeface="Times New Roman" panose="02020603050405020304" pitchFamily="18" charset="0"/>
              </a:rPr>
              <a:t>toplam</a:t>
            </a:r>
            <a:r>
              <a:rPr lang="en-US" altLang="en-US" sz="1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cs typeface="Times New Roman" panose="02020603050405020304" pitchFamily="18" charset="0"/>
              </a:rPr>
              <a:t>yüküne</a:t>
            </a:r>
            <a:r>
              <a:rPr lang="en-US" altLang="en-US" sz="1400" dirty="0" smtClean="0"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cs typeface="Times New Roman" panose="02020603050405020304" pitchFamily="18" charset="0"/>
              </a:rPr>
              <a:t>eşittir</a:t>
            </a:r>
            <a:r>
              <a:rPr lang="en-US" altLang="en-US" sz="1400" dirty="0" smtClean="0">
                <a:cs typeface="Times New Roman" panose="02020603050405020304" pitchFamily="18" charset="0"/>
              </a:rPr>
              <a:t/>
            </a:r>
            <a:br>
              <a:rPr lang="en-US" altLang="en-US" sz="1400" dirty="0" smtClean="0">
                <a:cs typeface="Times New Roman" panose="02020603050405020304" pitchFamily="18" charset="0"/>
              </a:rPr>
            </a:br>
            <a:r>
              <a:rPr lang="tr-TR" altLang="en-US" sz="1400" dirty="0" smtClean="0">
                <a:cs typeface="Times New Roman" panose="02020603050405020304" pitchFamily="18" charset="0"/>
              </a:rPr>
              <a:t>Eğer iki kural birbiriyle çelişirse kurallardan küçük numaralı olan kural geçerlidir. (öncelik sıralamada önce yazılmış kurala verilir) (</a:t>
            </a:r>
            <a:r>
              <a:rPr lang="tr-TR" altLang="en-US" sz="1400" dirty="0" err="1" smtClean="0">
                <a:cs typeface="Times New Roman" panose="02020603050405020304" pitchFamily="18" charset="0"/>
              </a:rPr>
              <a:t>Petrucci</a:t>
            </a:r>
            <a:r>
              <a:rPr lang="tr-TR" altLang="en-US" sz="1400" dirty="0" smtClean="0">
                <a:cs typeface="Times New Roman" panose="02020603050405020304" pitchFamily="18" charset="0"/>
              </a:rPr>
              <a:t>, 10. baskı sayfa 85)</a:t>
            </a:r>
            <a:endParaRPr lang="en-US" altLang="en-US" sz="1400" dirty="0" smtClean="0"/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1463082"/>
              </p:ext>
            </p:extLst>
          </p:nvPr>
        </p:nvGraphicFramePr>
        <p:xfrm>
          <a:off x="243656" y="1588126"/>
          <a:ext cx="11080510" cy="48606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9502"/>
                <a:gridCol w="3259537"/>
                <a:gridCol w="2323317"/>
                <a:gridCol w="4478154"/>
              </a:tblGrid>
              <a:tr h="23980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KURAL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Y.B.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ÖRNEKLER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Serbest elementlerin atomları (bileşik yapmamış)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= 0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(g), F = 0; He (g), He = 0; S</a:t>
                      </a:r>
                      <a:r>
                        <a:rPr lang="en-US" sz="1600" baseline="-25000" dirty="0">
                          <a:effectLst/>
                        </a:rPr>
                        <a:t>8</a:t>
                      </a:r>
                      <a:r>
                        <a:rPr lang="en-US" sz="1600" dirty="0">
                          <a:effectLst/>
                        </a:rPr>
                        <a:t> (s), S = 0; Fe (s), Fe = 0; O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, O = 0; O</a:t>
                      </a:r>
                      <a:r>
                        <a:rPr lang="en-US" sz="1600" baseline="-25000" dirty="0">
                          <a:effectLst/>
                        </a:rPr>
                        <a:t>3</a:t>
                      </a:r>
                      <a:r>
                        <a:rPr lang="en-US" sz="1600" dirty="0">
                          <a:effectLst/>
                        </a:rPr>
                        <a:t>, O = 0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4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Nötr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bileşiklerde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İyonlarda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=0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=</a:t>
                      </a:r>
                      <a:r>
                        <a:rPr lang="en-US" sz="1600" dirty="0" err="1">
                          <a:effectLst/>
                        </a:rPr>
                        <a:t>İyon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Yükü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Tek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atomlu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iyonlar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tr-TR" sz="1600" dirty="0" smtClean="0">
                        <a:effectLst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Grup-I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Grup-II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= +1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= +2 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Grup I iyonları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Grup II iyonları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8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Florun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Bileşiklerinde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Daima = –1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HF, F = –1; NaF, F = –1; OF</a:t>
                      </a:r>
                      <a:r>
                        <a:rPr lang="en-US" sz="1600" baseline="-25000">
                          <a:effectLst/>
                        </a:rPr>
                        <a:t>2</a:t>
                      </a:r>
                      <a:r>
                        <a:rPr lang="en-US" sz="1600">
                          <a:effectLst/>
                        </a:rPr>
                        <a:t>, F= –1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Hidrojen’in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Bileşiklerinde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+1</a:t>
                      </a:r>
                      <a:endParaRPr lang="en-US" sz="16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</a:t>
                      </a:r>
                      <a:r>
                        <a:rPr lang="en-US" sz="1600" baseline="-25000">
                          <a:effectLst/>
                        </a:rPr>
                        <a:t>2</a:t>
                      </a:r>
                      <a:r>
                        <a:rPr lang="en-US" sz="1600">
                          <a:effectLst/>
                        </a:rPr>
                        <a:t>O, H = +1, H</a:t>
                      </a:r>
                      <a:r>
                        <a:rPr lang="en-US" sz="1600" baseline="-25000">
                          <a:effectLst/>
                        </a:rPr>
                        <a:t>3</a:t>
                      </a:r>
                      <a:r>
                        <a:rPr lang="en-US" sz="1600">
                          <a:effectLst/>
                        </a:rPr>
                        <a:t>PO</a:t>
                      </a:r>
                      <a:r>
                        <a:rPr lang="en-US" sz="1600" baseline="-25000">
                          <a:effectLst/>
                        </a:rPr>
                        <a:t>4</a:t>
                      </a:r>
                      <a:r>
                        <a:rPr lang="en-US" sz="1600">
                          <a:effectLst/>
                        </a:rPr>
                        <a:t>, H = +1; HCl , H = 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NaH, H =–1; CaH</a:t>
                      </a:r>
                      <a:r>
                        <a:rPr lang="en-US" sz="1600" baseline="-25000">
                          <a:effectLst/>
                        </a:rPr>
                        <a:t>2</a:t>
                      </a:r>
                      <a:r>
                        <a:rPr lang="en-US" sz="1600">
                          <a:effectLst/>
                        </a:rPr>
                        <a:t>, H = –1; LiAlH</a:t>
                      </a:r>
                      <a:r>
                        <a:rPr lang="en-US" sz="1600" baseline="-25000">
                          <a:effectLst/>
                        </a:rPr>
                        <a:t>4</a:t>
                      </a:r>
                      <a:r>
                        <a:rPr lang="en-US" sz="1600">
                          <a:effectLst/>
                        </a:rPr>
                        <a:t>, H =–1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92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Oksijen’in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Bileşiklerinde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–</a:t>
                      </a:r>
                      <a:r>
                        <a:rPr lang="en-US" sz="1600" dirty="0" smtClean="0">
                          <a:effectLst/>
                        </a:rPr>
                        <a:t>2</a:t>
                      </a:r>
                      <a:endParaRPr lang="en-US" sz="1600" dirty="0">
                        <a:effectLst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, O = –2; P</a:t>
                      </a:r>
                      <a:r>
                        <a:rPr lang="en-US" sz="1600" baseline="-25000" dirty="0">
                          <a:effectLst/>
                        </a:rPr>
                        <a:t>4</a:t>
                      </a:r>
                      <a:r>
                        <a:rPr lang="en-US" sz="1600" dirty="0">
                          <a:effectLst/>
                        </a:rPr>
                        <a:t>O</a:t>
                      </a:r>
                      <a:r>
                        <a:rPr lang="en-US" sz="1600" baseline="-25000" dirty="0">
                          <a:effectLst/>
                        </a:rPr>
                        <a:t>10</a:t>
                      </a:r>
                      <a:r>
                        <a:rPr lang="en-US" sz="1600" dirty="0">
                          <a:effectLst/>
                        </a:rPr>
                        <a:t>, O = -2; </a:t>
                      </a:r>
                      <a:r>
                        <a:rPr lang="en-US" sz="1600" dirty="0" err="1">
                          <a:effectLst/>
                        </a:rPr>
                        <a:t>MgO</a:t>
                      </a:r>
                      <a:r>
                        <a:rPr lang="en-US" sz="1600" dirty="0">
                          <a:effectLst/>
                        </a:rPr>
                        <a:t>, O = –2;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baseline="30000" dirty="0">
                          <a:effectLst/>
                        </a:rPr>
                        <a:t>2–</a:t>
                      </a:r>
                      <a:r>
                        <a:rPr lang="en-US" sz="1600" dirty="0">
                          <a:effectLst/>
                        </a:rPr>
                        <a:t>, O = –1; H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O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, O = –1; Na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O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, O = –1</a:t>
                      </a:r>
                      <a:r>
                        <a:rPr lang="en-US" sz="1600" dirty="0" smtClean="0">
                          <a:effectLst/>
                        </a:rPr>
                        <a:t>;</a:t>
                      </a:r>
                      <a:endParaRPr lang="en-US" sz="1600" dirty="0">
                        <a:effectLst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4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Metallerle</a:t>
                      </a:r>
                      <a:r>
                        <a:rPr lang="tr-TR" sz="16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yaptığı ikili bileşiklerinde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tr-TR" sz="16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Grup7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tr-TR" sz="16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Grup6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tr-TR" sz="16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Grup5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 </a:t>
                      </a:r>
                      <a:endParaRPr lang="tr-TR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–1</a:t>
                      </a:r>
                      <a:endParaRPr lang="tr-TR" sz="1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–</a:t>
                      </a:r>
                      <a:r>
                        <a:rPr lang="tr-TR" sz="1600" dirty="0" smtClean="0">
                          <a:effectLst/>
                        </a:rPr>
                        <a:t>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–</a:t>
                      </a:r>
                      <a:r>
                        <a:rPr lang="tr-TR" sz="1600" dirty="0" smtClean="0">
                          <a:effectLst/>
                        </a:rPr>
                        <a:t>3</a:t>
                      </a:r>
                      <a:endParaRPr lang="tr-TR" sz="1600" baseline="0" dirty="0" smtClean="0"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NaCl</a:t>
                      </a:r>
                      <a:r>
                        <a:rPr lang="en-US" sz="1600" dirty="0">
                          <a:effectLst/>
                        </a:rPr>
                        <a:t>, Cl =–1; PCl</a:t>
                      </a:r>
                      <a:r>
                        <a:rPr lang="en-US" sz="1600" baseline="-25000" dirty="0">
                          <a:effectLst/>
                        </a:rPr>
                        <a:t>5</a:t>
                      </a:r>
                      <a:r>
                        <a:rPr lang="en-US" sz="1600" dirty="0">
                          <a:effectLst/>
                        </a:rPr>
                        <a:t>, Cl =–1; SnCl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dirty="0">
                          <a:effectLst/>
                        </a:rPr>
                        <a:t>, Cl =1;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</a:rPr>
                        <a:t>ClO</a:t>
                      </a:r>
                      <a:r>
                        <a:rPr lang="en-US" sz="1600" baseline="30000" dirty="0">
                          <a:effectLst/>
                        </a:rPr>
                        <a:t>–</a:t>
                      </a:r>
                      <a:r>
                        <a:rPr lang="en-US" sz="1600" dirty="0">
                          <a:effectLst/>
                        </a:rPr>
                        <a:t>, Cl =+1; ClO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r>
                        <a:rPr lang="en-US" sz="1600" baseline="30000" dirty="0">
                          <a:effectLst/>
                        </a:rPr>
                        <a:t>–</a:t>
                      </a:r>
                      <a:r>
                        <a:rPr lang="en-US" sz="1600" dirty="0">
                          <a:effectLst/>
                        </a:rPr>
                        <a:t>, Cl =+3; ClO</a:t>
                      </a:r>
                      <a:r>
                        <a:rPr lang="en-US" sz="1600" baseline="-25000" dirty="0">
                          <a:effectLst/>
                        </a:rPr>
                        <a:t>3</a:t>
                      </a:r>
                      <a:r>
                        <a:rPr lang="en-US" sz="1600" baseline="30000" dirty="0">
                          <a:effectLst/>
                        </a:rPr>
                        <a:t>–</a:t>
                      </a:r>
                      <a:r>
                        <a:rPr lang="en-US" sz="1600" dirty="0">
                          <a:effectLst/>
                        </a:rPr>
                        <a:t>, Cl =+5</a:t>
                      </a:r>
                      <a:endParaRPr lang="en-US" sz="16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2" marR="4572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itle 8"/>
          <p:cNvSpPr txBox="1">
            <a:spLocks/>
          </p:cNvSpPr>
          <p:nvPr/>
        </p:nvSpPr>
        <p:spPr>
          <a:xfrm>
            <a:off x="243656" y="0"/>
            <a:ext cx="10835532" cy="8152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200" kern="1200" cap="none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tr-TR" sz="1800" dirty="0" smtClean="0"/>
              <a:t>Hatırlatma: </a:t>
            </a:r>
            <a:br>
              <a:rPr lang="tr-TR" sz="1800" dirty="0" smtClean="0"/>
            </a:br>
            <a:r>
              <a:rPr lang="en-US" altLang="en-US" sz="1800" dirty="0" err="1">
                <a:cs typeface="Times New Roman" panose="02020603050405020304" pitchFamily="18" charset="0"/>
              </a:rPr>
              <a:t>Yükseltgenme</a:t>
            </a:r>
            <a:r>
              <a:rPr lang="en-US" altLang="en-US" sz="1800" dirty="0"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cs typeface="Times New Roman" panose="02020603050405020304" pitchFamily="18" charset="0"/>
              </a:rPr>
              <a:t>Basamağı</a:t>
            </a:r>
            <a:r>
              <a:rPr lang="en-US" altLang="en-US" sz="1800" dirty="0"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cs typeface="Times New Roman" panose="02020603050405020304" pitchFamily="18" charset="0"/>
              </a:rPr>
              <a:t>Kuralları</a:t>
            </a:r>
            <a:r>
              <a:rPr lang="en-US" altLang="en-US" sz="1800" dirty="0">
                <a:cs typeface="Times New Roman" panose="02020603050405020304" pitchFamily="18" charset="0"/>
              </a:rPr>
              <a:t> (</a:t>
            </a:r>
            <a:r>
              <a:rPr lang="en-US" altLang="en-US" sz="1800" dirty="0" err="1">
                <a:cs typeface="Times New Roman" panose="02020603050405020304" pitchFamily="18" charset="0"/>
              </a:rPr>
              <a:t>oksidasyon</a:t>
            </a:r>
            <a:r>
              <a:rPr lang="en-US" altLang="en-US" sz="1800" dirty="0"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cs typeface="Times New Roman" panose="02020603050405020304" pitchFamily="18" charset="0"/>
              </a:rPr>
              <a:t>sayısı</a:t>
            </a:r>
            <a:r>
              <a:rPr lang="en-US" altLang="en-US" sz="1800" dirty="0">
                <a:cs typeface="Times New Roman" panose="02020603050405020304" pitchFamily="18" charset="0"/>
              </a:rPr>
              <a:t> </a:t>
            </a:r>
            <a:r>
              <a:rPr lang="en-US" altLang="en-US" sz="1800" dirty="0" err="1">
                <a:cs typeface="Times New Roman" panose="02020603050405020304" pitchFamily="18" charset="0"/>
              </a:rPr>
              <a:t>kuralları</a:t>
            </a:r>
            <a:r>
              <a:rPr lang="en-US" altLang="en-US" sz="1800" dirty="0">
                <a:cs typeface="Times New Roman" panose="02020603050405020304" pitchFamily="18" charset="0"/>
              </a:rPr>
              <a:t>)</a:t>
            </a:r>
            <a:endParaRPr lang="tr-TR" altLang="en-US" sz="1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25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284" y="379937"/>
            <a:ext cx="9720072" cy="525127"/>
          </a:xfrm>
        </p:spPr>
        <p:txBody>
          <a:bodyPr/>
          <a:lstStyle/>
          <a:p>
            <a:r>
              <a:rPr lang="tr-TR" dirty="0"/>
              <a:t>Bileşiklerin Adlandırılması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51384" y="1124744"/>
            <a:ext cx="11089232" cy="5400600"/>
          </a:xfrm>
          <a:prstGeom prst="rect">
            <a:avLst/>
          </a:prstGeom>
        </p:spPr>
        <p:txBody>
          <a:bodyPr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tr-TR" sz="2400" dirty="0" smtClean="0"/>
              <a:t>Adlandırmada Genel Sınıflandırma :</a:t>
            </a:r>
          </a:p>
          <a:p>
            <a:r>
              <a:rPr lang="tr-TR" sz="2400" dirty="0" smtClean="0"/>
              <a:t>İnorganik Bileşiklerin adlandırılışı:</a:t>
            </a:r>
          </a:p>
          <a:p>
            <a:pPr lvl="1"/>
            <a:r>
              <a:rPr lang="tr-TR" sz="2000" dirty="0" smtClean="0"/>
              <a:t>Metal-Ametal Bileşikleri</a:t>
            </a:r>
          </a:p>
          <a:p>
            <a:pPr lvl="1"/>
            <a:r>
              <a:rPr lang="tr-TR" sz="2000" dirty="0" smtClean="0"/>
              <a:t>Ametal-Ametal Bileşikleri</a:t>
            </a:r>
          </a:p>
          <a:p>
            <a:pPr lvl="1"/>
            <a:r>
              <a:rPr lang="tr-TR" sz="2000" dirty="0" smtClean="0"/>
              <a:t>İkili Asitler</a:t>
            </a:r>
          </a:p>
          <a:p>
            <a:pPr lvl="1"/>
            <a:r>
              <a:rPr lang="tr-TR" sz="2000" dirty="0" smtClean="0"/>
              <a:t>Çok atomlu İyonlar</a:t>
            </a:r>
          </a:p>
          <a:p>
            <a:pPr lvl="1"/>
            <a:r>
              <a:rPr lang="tr-TR" sz="2000" dirty="0" err="1" smtClean="0"/>
              <a:t>Oksiasitler</a:t>
            </a:r>
            <a:endParaRPr lang="tr-TR" sz="2000" dirty="0" smtClean="0"/>
          </a:p>
          <a:p>
            <a:pPr lvl="1"/>
            <a:r>
              <a:rPr lang="tr-TR" sz="2000" dirty="0" smtClean="0"/>
              <a:t>Hidratlar</a:t>
            </a:r>
          </a:p>
          <a:p>
            <a:r>
              <a:rPr lang="tr-TR" sz="2400" dirty="0" smtClean="0"/>
              <a:t>Organik Bileşiklerin adlandırılışı:</a:t>
            </a:r>
          </a:p>
          <a:p>
            <a:pPr lvl="1"/>
            <a:r>
              <a:rPr lang="tr-TR" sz="2000" dirty="0" smtClean="0"/>
              <a:t>Hidrokarbonlar</a:t>
            </a:r>
          </a:p>
          <a:p>
            <a:pPr lvl="1"/>
            <a:r>
              <a:rPr lang="tr-TR" sz="2000" dirty="0" smtClean="0"/>
              <a:t>Fonksiyonel (işlevsel) Gruplar</a:t>
            </a:r>
          </a:p>
          <a:p>
            <a:pPr lvl="1"/>
            <a:r>
              <a:rPr lang="tr-TR" sz="2000" dirty="0" err="1" smtClean="0"/>
              <a:t>Biyomoleküllerin</a:t>
            </a:r>
            <a:r>
              <a:rPr lang="tr-TR" sz="2000" dirty="0" smtClean="0"/>
              <a:t> özel adlandırmaları (Protein, Lipit, Nükleik Asit, Karbonhidrat)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7716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528" y="253912"/>
            <a:ext cx="9720072" cy="47495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Kimyasal Tepkimeler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30088" y="834887"/>
            <a:ext cx="10893286" cy="5474473"/>
          </a:xfrm>
        </p:spPr>
        <p:txBody>
          <a:bodyPr>
            <a:normAutofit lnSpcReduction="10000"/>
          </a:bodyPr>
          <a:lstStyle/>
          <a:p>
            <a:pPr algn="just" eaLnBrk="0" hangingPunct="0"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rgbClr val="000000"/>
                </a:solidFill>
              </a:rPr>
              <a:t>Sentez (birleşim, kombinasyon) </a:t>
            </a:r>
          </a:p>
          <a:p>
            <a:pPr marL="742950" lvl="1" indent="-342900" algn="just" eaLnBrk="0" hangingPunct="0"/>
            <a:r>
              <a:rPr lang="tr-TR" dirty="0">
                <a:solidFill>
                  <a:srgbClr val="000000"/>
                </a:solidFill>
              </a:rPr>
              <a:t>İki veya daha fazla elementin atomu bir araya gelir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tr-TR" dirty="0">
              <a:solidFill>
                <a:srgbClr val="000000"/>
              </a:solidFill>
            </a:endParaRPr>
          </a:p>
          <a:p>
            <a:pPr marL="800100" lvl="1" indent="-342900" eaLnBrk="0" hangingPunct="0"/>
            <a:r>
              <a:rPr lang="en-US" dirty="0">
                <a:solidFill>
                  <a:srgbClr val="000000"/>
                </a:solidFill>
              </a:rPr>
              <a:t>A  +  X 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  AX</a:t>
            </a:r>
            <a:endParaRPr lang="tr-TR" dirty="0">
              <a:solidFill>
                <a:srgbClr val="000000"/>
              </a:solidFill>
              <a:sym typeface="Wingdings" pitchFamily="2" charset="2"/>
            </a:endParaRP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tr-TR" sz="1800" b="1" dirty="0" err="1">
                <a:solidFill>
                  <a:srgbClr val="000000"/>
                </a:solidFill>
                <a:sym typeface="Wingdings" pitchFamily="2" charset="2"/>
              </a:rPr>
              <a:t>Bozunma</a:t>
            </a:r>
            <a:r>
              <a:rPr lang="tr-TR" sz="1800" b="1" dirty="0">
                <a:solidFill>
                  <a:srgbClr val="000000"/>
                </a:solidFill>
                <a:sym typeface="Wingdings" pitchFamily="2" charset="2"/>
              </a:rPr>
              <a:t> Tepkimesi</a:t>
            </a:r>
          </a:p>
          <a:p>
            <a:pPr marL="800100" lvl="1" indent="-342900" eaLnBrk="0" hangingPunct="0"/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AX</a:t>
            </a:r>
            <a:r>
              <a:rPr lang="tr-TR" dirty="0">
                <a:solidFill>
                  <a:srgbClr val="000000"/>
                </a:solidFill>
                <a:sym typeface="Wingdings" pitchFamily="2" charset="2"/>
              </a:rPr>
              <a:t>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tr-TR" dirty="0">
                <a:solidFill>
                  <a:srgbClr val="000000"/>
                </a:solidFill>
                <a:sym typeface="Wingdings" pitchFamily="2" charset="2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  +  X</a:t>
            </a:r>
            <a:endParaRPr lang="tr-TR" dirty="0">
              <a:solidFill>
                <a:srgbClr val="000000"/>
              </a:solidFill>
              <a:sym typeface="Wingdings" pitchFamily="2" charset="2"/>
            </a:endParaRP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rgbClr val="000000"/>
                </a:solidFill>
              </a:rPr>
              <a:t>Tekli </a:t>
            </a:r>
            <a:r>
              <a:rPr lang="tr-TR" sz="1800" b="1" dirty="0" err="1">
                <a:solidFill>
                  <a:srgbClr val="000000"/>
                </a:solidFill>
              </a:rPr>
              <a:t>Yerdeğiştirme</a:t>
            </a:r>
            <a:r>
              <a:rPr lang="tr-TR" sz="1800" b="1" dirty="0">
                <a:solidFill>
                  <a:srgbClr val="000000"/>
                </a:solidFill>
              </a:rPr>
              <a:t> Tepkimesi</a:t>
            </a:r>
          </a:p>
          <a:p>
            <a:pPr marL="800100" lvl="1" indent="-342900" eaLnBrk="0" hangingPunct="0"/>
            <a:r>
              <a:rPr lang="en-US" dirty="0">
                <a:solidFill>
                  <a:srgbClr val="000000"/>
                </a:solidFill>
              </a:rPr>
              <a:t>A  +  BX 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  AX  +  B</a:t>
            </a:r>
            <a:endParaRPr lang="en-US" dirty="0">
              <a:solidFill>
                <a:srgbClr val="000000"/>
              </a:solidFill>
            </a:endParaRPr>
          </a:p>
          <a:p>
            <a:pPr marL="800100" lvl="1" indent="-342900" eaLnBrk="0" hangingPunct="0"/>
            <a:r>
              <a:rPr lang="en-US" dirty="0">
                <a:solidFill>
                  <a:srgbClr val="000000"/>
                </a:solidFill>
              </a:rPr>
              <a:t>BX  +  Y 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  BY  +  X</a:t>
            </a:r>
            <a:endParaRPr lang="tr-TR" dirty="0">
              <a:solidFill>
                <a:srgbClr val="000000"/>
              </a:solidFill>
              <a:sym typeface="Wingdings" pitchFamily="2" charset="2"/>
            </a:endParaRPr>
          </a:p>
          <a:p>
            <a:pPr lvl="3" eaLnBrk="0" hangingPunct="0"/>
            <a:r>
              <a:rPr lang="en-US" sz="1800" dirty="0">
                <a:solidFill>
                  <a:srgbClr val="000000"/>
                </a:solidFill>
              </a:rPr>
              <a:t>Metal</a:t>
            </a:r>
            <a:r>
              <a:rPr lang="tr-TR" sz="1800" dirty="0" err="1">
                <a:solidFill>
                  <a:srgbClr val="000000"/>
                </a:solidFill>
              </a:rPr>
              <a:t>ler</a:t>
            </a:r>
            <a:r>
              <a:rPr lang="tr-TR" sz="1800" dirty="0">
                <a:solidFill>
                  <a:srgbClr val="000000"/>
                </a:solidFill>
              </a:rPr>
              <a:t> başka metallerle</a:t>
            </a:r>
          </a:p>
          <a:p>
            <a:pPr lvl="3" eaLnBrk="0" hangingPunct="0"/>
            <a:r>
              <a:rPr lang="tr-TR" sz="1800" dirty="0">
                <a:solidFill>
                  <a:srgbClr val="000000"/>
                </a:solidFill>
              </a:rPr>
              <a:t>Suyun hidrojeninin bir metalle</a:t>
            </a:r>
          </a:p>
          <a:p>
            <a:pPr lvl="3" eaLnBrk="0" hangingPunct="0"/>
            <a:r>
              <a:rPr lang="tr-TR" sz="1800" dirty="0" err="1">
                <a:solidFill>
                  <a:srgbClr val="000000"/>
                </a:solidFill>
              </a:rPr>
              <a:t>Asitin</a:t>
            </a:r>
            <a:r>
              <a:rPr lang="tr-TR" sz="1800" dirty="0">
                <a:solidFill>
                  <a:srgbClr val="000000"/>
                </a:solidFill>
              </a:rPr>
              <a:t> hidrojeninin bir metalle</a:t>
            </a:r>
          </a:p>
          <a:p>
            <a:pPr lvl="3" eaLnBrk="0" hangingPunct="0"/>
            <a:r>
              <a:rPr lang="en-US" sz="1800" dirty="0">
                <a:solidFill>
                  <a:srgbClr val="000000"/>
                </a:solidFill>
              </a:rPr>
              <a:t>Halo</a:t>
            </a:r>
            <a:r>
              <a:rPr lang="tr-TR" sz="1800" dirty="0" err="1">
                <a:solidFill>
                  <a:srgbClr val="000000"/>
                </a:solidFill>
              </a:rPr>
              <a:t>jenlerin</a:t>
            </a:r>
            <a:r>
              <a:rPr lang="tr-TR" sz="1800" dirty="0">
                <a:solidFill>
                  <a:srgbClr val="000000"/>
                </a:solidFill>
              </a:rPr>
              <a:t> daha aktif halojenler ile </a:t>
            </a:r>
            <a:r>
              <a:rPr lang="tr-TR" sz="1800" dirty="0" err="1" smtClean="0">
                <a:solidFill>
                  <a:srgbClr val="000000"/>
                </a:solidFill>
              </a:rPr>
              <a:t>yerdeğiştirmesi</a:t>
            </a:r>
            <a:endParaRPr lang="tr-TR" sz="1800" dirty="0" smtClean="0">
              <a:solidFill>
                <a:srgbClr val="000000"/>
              </a:solidFill>
            </a:endParaRPr>
          </a:p>
          <a:p>
            <a:pPr lvl="3" eaLnBrk="0" hangingPunct="0"/>
            <a:endParaRPr lang="tr-TR" sz="1800" dirty="0" smtClean="0">
              <a:solidFill>
                <a:srgbClr val="000000"/>
              </a:solidFill>
            </a:endParaRPr>
          </a:p>
          <a:p>
            <a:pPr lvl="1" eaLnBrk="0" hangingPunct="0"/>
            <a:r>
              <a:rPr lang="tr-TR" b="1" dirty="0" err="1" smtClean="0">
                <a:solidFill>
                  <a:srgbClr val="000000"/>
                </a:solidFill>
              </a:rPr>
              <a:t>Yerdeğiştirme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</a:rPr>
              <a:t>tepkimesinde bir metal ancak kendinden daha aktif bir metal ile yer </a:t>
            </a:r>
            <a:r>
              <a:rPr lang="tr-TR" dirty="0" smtClean="0">
                <a:solidFill>
                  <a:srgbClr val="000000"/>
                </a:solidFill>
              </a:rPr>
              <a:t>değiştirir.</a:t>
            </a:r>
          </a:p>
          <a:p>
            <a:pPr lvl="1" eaLnBrk="0" hangingPunct="0"/>
            <a:r>
              <a:rPr lang="tr-TR" b="1" dirty="0" smtClean="0">
                <a:solidFill>
                  <a:srgbClr val="000000"/>
                </a:solidFill>
              </a:rPr>
              <a:t>Aktivite </a:t>
            </a:r>
            <a:r>
              <a:rPr lang="tr-TR" b="1" dirty="0">
                <a:solidFill>
                  <a:srgbClr val="000000"/>
                </a:solidFill>
              </a:rPr>
              <a:t>serisi </a:t>
            </a:r>
            <a:r>
              <a:rPr lang="tr-TR" dirty="0">
                <a:solidFill>
                  <a:srgbClr val="000000"/>
                </a:solidFill>
              </a:rPr>
              <a:t>denen metal aktiflik listesi kullanılarak hangi metalin hangi metalin yerine geçeceği veya hangi asit yapısındaki hidrojenin metalle yer değiştireceği </a:t>
            </a:r>
            <a:r>
              <a:rPr lang="tr-TR" dirty="0" smtClean="0">
                <a:solidFill>
                  <a:srgbClr val="000000"/>
                </a:solidFill>
              </a:rPr>
              <a:t>belirlenebilir.</a:t>
            </a:r>
          </a:p>
          <a:p>
            <a:pPr lvl="1" eaLnBrk="0" hangingPunct="0"/>
            <a:r>
              <a:rPr lang="tr-TR" dirty="0" smtClean="0">
                <a:solidFill>
                  <a:srgbClr val="000000"/>
                </a:solidFill>
              </a:rPr>
              <a:t>Aynı </a:t>
            </a:r>
            <a:r>
              <a:rPr lang="tr-TR" dirty="0">
                <a:solidFill>
                  <a:srgbClr val="000000"/>
                </a:solidFill>
              </a:rPr>
              <a:t>şekilde halojenler içinde aktiflik serisi mevcuttur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1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249" y="177252"/>
            <a:ext cx="9720072" cy="607480"/>
          </a:xfrm>
        </p:spPr>
        <p:txBody>
          <a:bodyPr/>
          <a:lstStyle/>
          <a:p>
            <a:r>
              <a:rPr lang="tr-TR" dirty="0" err="1" smtClean="0"/>
              <a:t>Stokiyometri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7406" y="784732"/>
            <a:ext cx="11463594" cy="5685972"/>
          </a:xfrm>
        </p:spPr>
        <p:txBody>
          <a:bodyPr vert="horz" lIns="45720" tIns="45720" rIns="45720" bIns="45720" rtlCol="0">
            <a:noAutofit/>
          </a:bodyPr>
          <a:lstStyle/>
          <a:p>
            <a:pPr marL="0" indent="-234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"/>
            </a:pPr>
            <a:r>
              <a:rPr lang="tr-TR" sz="2000" dirty="0"/>
              <a:t>Eski </a:t>
            </a:r>
            <a:r>
              <a:rPr lang="tr-TR" sz="2000" dirty="0" err="1"/>
              <a:t>Yunanca’da</a:t>
            </a:r>
            <a:r>
              <a:rPr lang="tr-TR" sz="2000" dirty="0"/>
              <a:t> </a:t>
            </a:r>
            <a:r>
              <a:rPr lang="en-US" sz="2000" dirty="0" err="1"/>
              <a:t>stoikhein</a:t>
            </a:r>
            <a:r>
              <a:rPr lang="en-US" sz="2000" dirty="0"/>
              <a:t> </a:t>
            </a:r>
            <a:r>
              <a:rPr lang="tr-TR" sz="2000" dirty="0"/>
              <a:t>=</a:t>
            </a:r>
            <a:r>
              <a:rPr lang="en-US" sz="2000" dirty="0"/>
              <a:t> element</a:t>
            </a:r>
            <a:r>
              <a:rPr lang="tr-TR" sz="2000" dirty="0"/>
              <a:t> ve </a:t>
            </a:r>
            <a:r>
              <a:rPr lang="en-US" sz="2000" dirty="0" err="1"/>
              <a:t>metron</a:t>
            </a:r>
            <a:r>
              <a:rPr lang="en-US" sz="2000" dirty="0"/>
              <a:t> </a:t>
            </a:r>
            <a:r>
              <a:rPr lang="tr-TR" sz="2000" dirty="0"/>
              <a:t>= ölçmek anlamına gelen kelimelerin birleşiminden oluşmuştur. </a:t>
            </a:r>
          </a:p>
          <a:p>
            <a:pPr marL="0" indent="-234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"/>
            </a:pPr>
            <a:r>
              <a:rPr lang="tr-TR" sz="2000" dirty="0"/>
              <a:t>Basitçe </a:t>
            </a:r>
            <a:r>
              <a:rPr lang="tr-TR" sz="2000" b="1" dirty="0"/>
              <a:t>elementlerin ölçümü </a:t>
            </a:r>
            <a:r>
              <a:rPr lang="tr-TR" sz="2000" dirty="0"/>
              <a:t>anlamına gelir. </a:t>
            </a:r>
          </a:p>
          <a:p>
            <a:pPr marL="0" indent="-234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"/>
            </a:pPr>
            <a:r>
              <a:rPr lang="tr-TR" sz="2000" dirty="0"/>
              <a:t>kimyasal değişimlerin hesaplanabilmesi için elementlerin, bileşik ve atomlarının tepkimeye nasıl ve ne kadar girdikleri, tepkime sonunda nasıl bir bileşik yaptıkları ve bileşiklerdeki bileşim oranlarının bilinmesi gerekir.</a:t>
            </a:r>
          </a:p>
          <a:p>
            <a:pPr marL="0" indent="-234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"/>
            </a:pPr>
            <a:r>
              <a:rPr lang="tr-TR" sz="2000" dirty="0"/>
              <a:t>Bu hesaplamalar atomların sayısı ve birleşim oranıyla ilgili olduğundan tüm  </a:t>
            </a:r>
            <a:r>
              <a:rPr lang="tr-TR" sz="2000" dirty="0" smtClean="0"/>
              <a:t>temel hesaplamalar </a:t>
            </a:r>
            <a:r>
              <a:rPr lang="tr-TR" sz="2000" b="1" dirty="0" err="1"/>
              <a:t>stokiyometri</a:t>
            </a:r>
            <a:r>
              <a:rPr lang="tr-TR" sz="2000" dirty="0"/>
              <a:t> başlığı altında açıklanmaktadır. </a:t>
            </a:r>
          </a:p>
          <a:p>
            <a:pPr marL="356616" lvl="2" indent="-234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"/>
            </a:pPr>
            <a:r>
              <a:rPr lang="tr-TR" sz="1800" dirty="0"/>
              <a:t>Öncelikle bir tepkimeyi denklem olarak ifade etmeli</a:t>
            </a:r>
          </a:p>
          <a:p>
            <a:pPr marL="356616" lvl="2" indent="-234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"/>
            </a:pPr>
            <a:r>
              <a:rPr lang="tr-TR" sz="1800" dirty="0"/>
              <a:t>Denklemi oluşturan ve tepkimeye girenler (tepken)  ile tepkimeden çıkanları (ürünler) belirlemeli</a:t>
            </a:r>
          </a:p>
          <a:p>
            <a:pPr marL="356616" lvl="2" indent="-2349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"/>
            </a:pPr>
            <a:r>
              <a:rPr lang="tr-TR" sz="1800" dirty="0"/>
              <a:t>Denklemdeki  tepken ve ürünlerde bulunan tüm atomların denklemin iki tarafında eşit miktarda (sayısal eşitlik) dağılımı sağlanmalıdır.</a:t>
            </a:r>
            <a:endParaRPr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97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9425" y="333375"/>
            <a:ext cx="10296525" cy="6334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en-US" sz="2400" b="1" dirty="0" smtClean="0"/>
              <a:t>Stokiyometri</a:t>
            </a:r>
            <a:r>
              <a:rPr lang="en-US" altLang="en-US" sz="2400" b="1" dirty="0" smtClean="0"/>
              <a:t>:  </a:t>
            </a:r>
            <a:r>
              <a:rPr lang="tr-TR" altLang="en-US" sz="2400" b="1" dirty="0" smtClean="0"/>
              <a:t>Kimyasal formüller ve eşitliklerle hesaplamalar yapmak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34963" y="966788"/>
            <a:ext cx="11306175" cy="5688012"/>
          </a:xfrm>
        </p:spPr>
        <p:txBody>
          <a:bodyPr rtlCol="0">
            <a:noAutofit/>
          </a:bodyPr>
          <a:lstStyle/>
          <a:p>
            <a:pPr marL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b="1" dirty="0"/>
              <a:t>Kimyasal Eşitlikler</a:t>
            </a:r>
          </a:p>
          <a:p>
            <a:pPr marL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dirty="0"/>
              <a:t>Kimyasal bileşiklerin ve tepkimelerin kantitatif değerlendirilmesine Stokiyometri denir.</a:t>
            </a:r>
          </a:p>
          <a:p>
            <a:pPr marL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800" dirty="0"/>
              <a:t>Lavoisier </a:t>
            </a:r>
            <a:r>
              <a:rPr lang="tr-TR" altLang="en-US" sz="1800" dirty="0"/>
              <a:t>kimyasal tepkimelerde kütlenin korunduğunu bulmuştur</a:t>
            </a:r>
            <a:r>
              <a:rPr lang="en-US" altLang="en-US" sz="1800" dirty="0"/>
              <a:t>.</a:t>
            </a:r>
          </a:p>
          <a:p>
            <a:pPr marL="0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altLang="en-US" sz="1800" dirty="0"/>
              <a:t>Bu gözleme </a:t>
            </a:r>
            <a:r>
              <a:rPr lang="tr-TR" altLang="en-US" sz="1800" b="1" dirty="0"/>
              <a:t>Kütlenin korunumu yasası </a:t>
            </a:r>
            <a:r>
              <a:rPr lang="tr-TR" altLang="en-US" sz="1800" dirty="0"/>
              <a:t>denir.</a:t>
            </a:r>
          </a:p>
          <a:p>
            <a:pPr marL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b="1" dirty="0"/>
              <a:t>Kimyasal Eşitlikler (denklemler) </a:t>
            </a:r>
            <a:r>
              <a:rPr lang="tr-TR" altLang="en-US" sz="1800" dirty="0"/>
              <a:t>bir tepkimeyi tanımlar. </a:t>
            </a:r>
          </a:p>
          <a:p>
            <a:pPr marL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dirty="0"/>
              <a:t>Eşitlikler 2 kısımdan oluşur:</a:t>
            </a:r>
          </a:p>
          <a:p>
            <a:pPr marL="0" lv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dirty="0">
                <a:solidFill>
                  <a:srgbClr val="FF0000"/>
                </a:solidFill>
              </a:rPr>
              <a:t>Tepkenler</a:t>
            </a:r>
            <a:r>
              <a:rPr lang="tr-TR" altLang="en-US" dirty="0"/>
              <a:t> (tepkimeye girenler): eşitliğin (</a:t>
            </a:r>
            <a:r>
              <a:rPr lang="tr-TR" altLang="en-US" dirty="0">
                <a:solidFill>
                  <a:srgbClr val="00FF00"/>
                </a:solidFill>
              </a:rPr>
              <a:t>okun</a:t>
            </a:r>
            <a:r>
              <a:rPr lang="tr-TR" altLang="en-US" dirty="0"/>
              <a:t>) sol tarafına yazılır</a:t>
            </a:r>
          </a:p>
          <a:p>
            <a:pPr marL="0" lvl="1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dirty="0">
                <a:solidFill>
                  <a:schemeClr val="accent1">
                    <a:lumMod val="75000"/>
                  </a:schemeClr>
                </a:solidFill>
              </a:rPr>
              <a:t>Ürünler</a:t>
            </a:r>
            <a:r>
              <a:rPr lang="tr-TR" altLang="en-US" dirty="0"/>
              <a:t> (tepkime sonucu açığa çıkanlar): eşitliğin (okun) sağ tarafına yazılır.</a:t>
            </a:r>
          </a:p>
          <a:p>
            <a:pPr marL="0" lvl="2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1800" dirty="0">
                <a:solidFill>
                  <a:srgbClr val="FF0000"/>
                </a:solidFill>
              </a:rPr>
              <a:t>2H</a:t>
            </a:r>
            <a:r>
              <a:rPr lang="en-US" altLang="en-US" sz="1800" baseline="-25000" dirty="0">
                <a:solidFill>
                  <a:srgbClr val="FF0000"/>
                </a:solidFill>
              </a:rPr>
              <a:t>2</a:t>
            </a:r>
            <a:r>
              <a:rPr lang="en-US" altLang="en-US" sz="1800" dirty="0">
                <a:solidFill>
                  <a:srgbClr val="FF0000"/>
                </a:solidFill>
              </a:rPr>
              <a:t> + O</a:t>
            </a:r>
            <a:r>
              <a:rPr lang="en-US" altLang="en-US" sz="1800" baseline="-25000" dirty="0">
                <a:solidFill>
                  <a:srgbClr val="FF0000"/>
                </a:solidFill>
              </a:rPr>
              <a:t>2</a:t>
            </a:r>
            <a:r>
              <a:rPr lang="en-US" altLang="en-US" sz="1800" dirty="0">
                <a:solidFill>
                  <a:srgbClr val="FF0000"/>
                </a:solidFill>
              </a:rPr>
              <a:t> </a:t>
            </a:r>
            <a:r>
              <a:rPr lang="tr-TR" altLang="en-US" sz="1800" dirty="0">
                <a:solidFill>
                  <a:srgbClr val="00FF00"/>
                </a:solidFill>
                <a:sym typeface="Wingdings" panose="05000000000000000000" pitchFamily="2" charset="2"/>
              </a:rPr>
              <a:t></a:t>
            </a:r>
            <a:r>
              <a:rPr lang="tr-TR" altLang="en-US" sz="1800" dirty="0"/>
              <a:t>  </a:t>
            </a:r>
            <a:r>
              <a:rPr lang="en-US" altLang="en-US" sz="1800" dirty="0">
                <a:solidFill>
                  <a:srgbClr val="0070C0"/>
                </a:solidFill>
              </a:rPr>
              <a:t>2H</a:t>
            </a:r>
            <a:r>
              <a:rPr lang="en-US" altLang="en-US" sz="1800" baseline="-25000" dirty="0">
                <a:solidFill>
                  <a:srgbClr val="0070C0"/>
                </a:solidFill>
              </a:rPr>
              <a:t>2</a:t>
            </a:r>
            <a:r>
              <a:rPr lang="en-US" altLang="en-US" sz="1800" dirty="0">
                <a:solidFill>
                  <a:srgbClr val="0070C0"/>
                </a:solidFill>
              </a:rPr>
              <a:t>O</a:t>
            </a:r>
            <a:endParaRPr lang="tr-TR" altLang="en-US" sz="1800" dirty="0">
              <a:solidFill>
                <a:srgbClr val="0070C0"/>
              </a:solidFill>
            </a:endParaRPr>
          </a:p>
          <a:p>
            <a:pPr marL="0" indent="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tr-T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64200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9425" y="333375"/>
            <a:ext cx="10296525" cy="6334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en-US" sz="2400" b="1" dirty="0" smtClean="0"/>
              <a:t>Stokiyometri</a:t>
            </a:r>
            <a:r>
              <a:rPr lang="en-US" altLang="en-US" sz="2400" b="1" dirty="0" smtClean="0"/>
              <a:t>:  </a:t>
            </a:r>
            <a:r>
              <a:rPr lang="tr-TR" altLang="en-US" sz="2400" b="1" dirty="0" smtClean="0"/>
              <a:t>Kimyasal formüller ve eşitliklerle hesaplamalar yapmak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34963" y="966788"/>
            <a:ext cx="11306175" cy="5688012"/>
          </a:xfrm>
        </p:spPr>
        <p:txBody>
          <a:bodyPr rtlCol="0">
            <a:noAutofit/>
          </a:bodyPr>
          <a:lstStyle/>
          <a:p>
            <a:pPr marL="0" lvl="2" indent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1800" dirty="0" smtClean="0">
                <a:solidFill>
                  <a:srgbClr val="FF0000"/>
                </a:solidFill>
              </a:rPr>
              <a:t>2H</a:t>
            </a:r>
            <a:r>
              <a:rPr lang="en-US" altLang="en-US" sz="1800" baseline="-25000" dirty="0" smtClean="0">
                <a:solidFill>
                  <a:srgbClr val="FF0000"/>
                </a:solidFill>
              </a:rPr>
              <a:t>2</a:t>
            </a:r>
            <a:r>
              <a:rPr lang="en-US" altLang="en-US" sz="1800" dirty="0" smtClean="0">
                <a:solidFill>
                  <a:srgbClr val="FF0000"/>
                </a:solidFill>
              </a:rPr>
              <a:t> </a:t>
            </a:r>
            <a:r>
              <a:rPr lang="en-US" altLang="en-US" sz="1800" dirty="0">
                <a:solidFill>
                  <a:srgbClr val="FF0000"/>
                </a:solidFill>
              </a:rPr>
              <a:t>+ O</a:t>
            </a:r>
            <a:r>
              <a:rPr lang="en-US" altLang="en-US" sz="1800" baseline="-25000" dirty="0">
                <a:solidFill>
                  <a:srgbClr val="FF0000"/>
                </a:solidFill>
              </a:rPr>
              <a:t>2</a:t>
            </a:r>
            <a:r>
              <a:rPr lang="en-US" altLang="en-US" sz="1800" dirty="0">
                <a:solidFill>
                  <a:srgbClr val="FF0000"/>
                </a:solidFill>
              </a:rPr>
              <a:t> </a:t>
            </a:r>
            <a:r>
              <a:rPr lang="tr-TR" altLang="en-US" sz="1800" dirty="0">
                <a:solidFill>
                  <a:srgbClr val="00FF00"/>
                </a:solidFill>
                <a:sym typeface="Wingdings" panose="05000000000000000000" pitchFamily="2" charset="2"/>
              </a:rPr>
              <a:t></a:t>
            </a:r>
            <a:r>
              <a:rPr lang="tr-TR" altLang="en-US" sz="1800" dirty="0"/>
              <a:t>  </a:t>
            </a:r>
            <a:r>
              <a:rPr lang="en-US" altLang="en-US" sz="1800" dirty="0">
                <a:solidFill>
                  <a:srgbClr val="0070C0"/>
                </a:solidFill>
              </a:rPr>
              <a:t>2H</a:t>
            </a:r>
            <a:r>
              <a:rPr lang="en-US" altLang="en-US" sz="1800" baseline="-25000" dirty="0">
                <a:solidFill>
                  <a:srgbClr val="0070C0"/>
                </a:solidFill>
              </a:rPr>
              <a:t>2</a:t>
            </a:r>
            <a:r>
              <a:rPr lang="en-US" altLang="en-US" sz="1800" dirty="0">
                <a:solidFill>
                  <a:srgbClr val="0070C0"/>
                </a:solidFill>
              </a:rPr>
              <a:t>O</a:t>
            </a:r>
            <a:endParaRPr lang="tr-TR" altLang="en-US" sz="1800" dirty="0">
              <a:solidFill>
                <a:srgbClr val="0070C0"/>
              </a:solidFill>
            </a:endParaRPr>
          </a:p>
          <a:p>
            <a:pPr mar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dirty="0"/>
              <a:t>Kimyasal eşitlikte 2 set sayı bulunur ve tam sayıdır</a:t>
            </a:r>
            <a:r>
              <a:rPr lang="en-US" altLang="en-US" sz="1800" dirty="0"/>
              <a:t>:</a:t>
            </a:r>
          </a:p>
          <a:p>
            <a:pPr mar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dirty="0"/>
              <a:t>Formüllerin önüne yazılan rakamlar Stokiyometrik sabit adını alır. Tepkenler ve ürünlerin birbirine oransal ilişkisini gösterir.</a:t>
            </a:r>
            <a:endParaRPr lang="en-US" altLang="en-US" sz="1800" dirty="0"/>
          </a:p>
          <a:p>
            <a:pPr mar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dirty="0"/>
              <a:t>Formül içinde yer alan rakamlara alt indis  (ya da indeks) denir. Molekül içerisinde bulunan atomların birbirlerine oranı hakkında bilgi verir. </a:t>
            </a:r>
            <a:endParaRPr lang="en-US" altLang="en-US" sz="1800" dirty="0"/>
          </a:p>
          <a:p>
            <a:pPr mar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tr-TR" altLang="en-US" sz="1800" dirty="0"/>
              <a:t>	</a:t>
            </a:r>
            <a:r>
              <a:rPr lang="en-US" altLang="en-US" sz="1800" dirty="0"/>
              <a:t>	H</a:t>
            </a:r>
            <a:r>
              <a:rPr lang="en-US" altLang="en-US" sz="1800" b="1" baseline="-25000" dirty="0"/>
              <a:t>2</a:t>
            </a:r>
            <a:r>
              <a:rPr lang="en-US" altLang="en-US" sz="1800" dirty="0"/>
              <a:t>O </a:t>
            </a:r>
            <a:r>
              <a:rPr lang="tr-TR" altLang="en-US" sz="1800" dirty="0"/>
              <a:t>: 1 su molekülünde 1 O ve 2 </a:t>
            </a:r>
            <a:r>
              <a:rPr lang="en-US" altLang="en-US" sz="1800" u="sng" dirty="0"/>
              <a:t>H atom</a:t>
            </a:r>
            <a:r>
              <a:rPr lang="tr-TR" altLang="en-US" sz="1800" u="sng" dirty="0"/>
              <a:t>u</a:t>
            </a:r>
            <a:r>
              <a:rPr lang="en-US" altLang="en-US" sz="1800" dirty="0"/>
              <a:t> </a:t>
            </a:r>
            <a:r>
              <a:rPr lang="tr-TR" altLang="en-US" sz="1800" dirty="0"/>
              <a:t> var</a:t>
            </a:r>
          </a:p>
          <a:p>
            <a:pPr mar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tr-TR" altLang="en-US" sz="1800" dirty="0"/>
              <a:t>		           1 </a:t>
            </a:r>
            <a:r>
              <a:rPr lang="tr-TR" altLang="en-US" sz="1800" b="1" dirty="0" err="1"/>
              <a:t>mol</a:t>
            </a:r>
            <a:r>
              <a:rPr lang="tr-TR" altLang="en-US" sz="1800" dirty="0"/>
              <a:t> su molekülünde 1 </a:t>
            </a:r>
            <a:r>
              <a:rPr lang="tr-TR" altLang="en-US" sz="1800" b="1" dirty="0" err="1"/>
              <a:t>mol</a:t>
            </a:r>
            <a:r>
              <a:rPr lang="tr-TR" altLang="en-US" sz="1800" dirty="0"/>
              <a:t> O ve 2 </a:t>
            </a:r>
            <a:r>
              <a:rPr lang="tr-TR" altLang="en-US" sz="1800" b="1" dirty="0" err="1"/>
              <a:t>mol</a:t>
            </a:r>
            <a:r>
              <a:rPr lang="tr-TR" altLang="en-US" sz="1800" dirty="0"/>
              <a:t> </a:t>
            </a:r>
            <a:r>
              <a:rPr lang="en-US" altLang="en-US" sz="1800" u="sng" dirty="0"/>
              <a:t>H atom</a:t>
            </a:r>
            <a:r>
              <a:rPr lang="tr-TR" altLang="en-US" sz="1800" u="sng" dirty="0"/>
              <a:t>u</a:t>
            </a:r>
            <a:r>
              <a:rPr lang="en-US" altLang="en-US" sz="1800" dirty="0"/>
              <a:t> </a:t>
            </a:r>
            <a:r>
              <a:rPr lang="tr-TR" altLang="en-US" sz="1800" dirty="0"/>
              <a:t> var 	</a:t>
            </a:r>
          </a:p>
          <a:p>
            <a:pPr mar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tr-TR" altLang="en-US" sz="1800" b="1" dirty="0"/>
              <a:t>		</a:t>
            </a:r>
            <a:r>
              <a:rPr lang="en-US" altLang="en-US" sz="1800" b="1" dirty="0"/>
              <a:t>2</a:t>
            </a:r>
            <a:r>
              <a:rPr lang="en-US" altLang="en-US" sz="1800" dirty="0"/>
              <a:t>H</a:t>
            </a:r>
            <a:r>
              <a:rPr lang="en-US" altLang="en-US" sz="1800" baseline="-25000" dirty="0"/>
              <a:t>2</a:t>
            </a:r>
            <a:r>
              <a:rPr lang="en-US" altLang="en-US" sz="1800" dirty="0"/>
              <a:t>O </a:t>
            </a:r>
            <a:r>
              <a:rPr lang="tr-TR" altLang="en-US" sz="1800" dirty="0"/>
              <a:t>: 2 su molekülü var.</a:t>
            </a:r>
            <a:r>
              <a:rPr lang="en-US" altLang="en-US" sz="1800" dirty="0" smtClean="0"/>
              <a:t>.</a:t>
            </a:r>
            <a:r>
              <a:rPr lang="tr-TR" altLang="en-US" sz="1800" dirty="0" smtClean="0"/>
              <a:t>= 2x2  H ve 2x1 O atomu var</a:t>
            </a:r>
            <a:endParaRPr lang="tr-TR" altLang="en-US" sz="1800" dirty="0"/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altLang="en-US" sz="1800" dirty="0"/>
              <a:t>                     2 </a:t>
            </a:r>
            <a:r>
              <a:rPr lang="tr-TR" altLang="en-US" sz="1800" dirty="0" err="1"/>
              <a:t>mol</a:t>
            </a:r>
            <a:r>
              <a:rPr lang="tr-TR" altLang="en-US" sz="1800" dirty="0"/>
              <a:t> su molekülü var               = 2x2  </a:t>
            </a:r>
            <a:r>
              <a:rPr lang="tr-TR" altLang="en-US" sz="1800" dirty="0" err="1" smtClean="0"/>
              <a:t>mol</a:t>
            </a:r>
            <a:r>
              <a:rPr lang="tr-TR" altLang="en-US" sz="1800" dirty="0" smtClean="0"/>
              <a:t> H </a:t>
            </a:r>
            <a:r>
              <a:rPr lang="tr-TR" altLang="en-US" sz="1800" dirty="0"/>
              <a:t>ve 2x1 </a:t>
            </a:r>
            <a:r>
              <a:rPr lang="tr-TR" altLang="en-US" sz="1800" dirty="0" err="1" smtClean="0"/>
              <a:t>mol</a:t>
            </a:r>
            <a:r>
              <a:rPr lang="tr-TR" altLang="en-US" sz="1800" dirty="0" smtClean="0"/>
              <a:t> O </a:t>
            </a:r>
            <a:r>
              <a:rPr lang="tr-TR" altLang="en-US" sz="1800" dirty="0"/>
              <a:t>atomu </a:t>
            </a:r>
            <a:r>
              <a:rPr lang="tr-TR" altLang="en-US" sz="1800" dirty="0" smtClean="0"/>
              <a:t>var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tr-TR" altLang="en-US" sz="1800" dirty="0"/>
          </a:p>
          <a:p>
            <a:pPr mar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dirty="0" smtClean="0"/>
              <a:t>Tepkime denklemi bir kimyasal eşitliktir. Dolayısıyla doğru bir tepkime denklemi yazabilmek tepkenler ve ürünlerin içinde bulunduğu maddesel durumun da ifadesini gerektirir. 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800" dirty="0"/>
              <a:t>2H</a:t>
            </a:r>
            <a:r>
              <a:rPr lang="en-US" altLang="en-US" sz="1800" baseline="-25000" dirty="0"/>
              <a:t>2</a:t>
            </a:r>
            <a:r>
              <a:rPr lang="en-US" altLang="en-US" sz="1800" dirty="0"/>
              <a:t> </a:t>
            </a:r>
            <a:r>
              <a:rPr lang="tr-TR" altLang="en-US" sz="1800" dirty="0" smtClean="0"/>
              <a:t>(</a:t>
            </a:r>
            <a:r>
              <a:rPr lang="tr-TR" altLang="en-US" sz="1800" dirty="0" smtClean="0">
                <a:solidFill>
                  <a:srgbClr val="FF0000"/>
                </a:solidFill>
              </a:rPr>
              <a:t>g</a:t>
            </a:r>
            <a:r>
              <a:rPr lang="tr-TR" altLang="en-US" sz="1800" dirty="0" smtClean="0"/>
              <a:t>) </a:t>
            </a:r>
            <a:r>
              <a:rPr lang="en-US" altLang="en-US" sz="1800" dirty="0" smtClean="0"/>
              <a:t>+ O</a:t>
            </a:r>
            <a:r>
              <a:rPr lang="en-US" altLang="en-US" sz="1800" baseline="-25000" dirty="0" smtClean="0"/>
              <a:t>2</a:t>
            </a:r>
            <a:r>
              <a:rPr lang="tr-TR" altLang="en-US" sz="1800" baseline="-25000" dirty="0" smtClean="0"/>
              <a:t> </a:t>
            </a:r>
            <a:r>
              <a:rPr lang="tr-TR" altLang="en-US" sz="1800" dirty="0"/>
              <a:t>(</a:t>
            </a:r>
            <a:r>
              <a:rPr lang="tr-TR" altLang="en-US" sz="1800" dirty="0">
                <a:solidFill>
                  <a:srgbClr val="FF0000"/>
                </a:solidFill>
              </a:rPr>
              <a:t>g</a:t>
            </a:r>
            <a:r>
              <a:rPr lang="tr-TR" altLang="en-US" sz="1800" dirty="0"/>
              <a:t>)</a:t>
            </a:r>
            <a:r>
              <a:rPr lang="en-US" altLang="en-US" sz="1800" dirty="0"/>
              <a:t> </a:t>
            </a:r>
            <a:r>
              <a:rPr lang="tr-TR" altLang="en-US" sz="1800" dirty="0">
                <a:sym typeface="Wingdings" panose="05000000000000000000" pitchFamily="2" charset="2"/>
              </a:rPr>
              <a:t></a:t>
            </a:r>
            <a:r>
              <a:rPr lang="tr-TR" altLang="en-US" sz="1800" dirty="0"/>
              <a:t>  </a:t>
            </a:r>
            <a:r>
              <a:rPr lang="en-US" altLang="en-US" sz="1800" dirty="0" smtClean="0"/>
              <a:t>2H</a:t>
            </a:r>
            <a:r>
              <a:rPr lang="en-US" altLang="en-US" sz="1800" baseline="-25000" dirty="0" smtClean="0"/>
              <a:t>2</a:t>
            </a:r>
            <a:r>
              <a:rPr lang="en-US" altLang="en-US" sz="1800" dirty="0" smtClean="0"/>
              <a:t>O</a:t>
            </a:r>
            <a:r>
              <a:rPr lang="tr-TR" altLang="en-US" sz="1800" dirty="0" smtClean="0"/>
              <a:t> (</a:t>
            </a:r>
            <a:r>
              <a:rPr lang="tr-TR" altLang="en-US" sz="1800" dirty="0" smtClean="0">
                <a:solidFill>
                  <a:srgbClr val="FF0000"/>
                </a:solidFill>
              </a:rPr>
              <a:t>s</a:t>
            </a:r>
            <a:r>
              <a:rPr lang="tr-TR" altLang="en-US" sz="1800" dirty="0" smtClean="0"/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altLang="en-US" sz="1800" dirty="0" smtClean="0"/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dirty="0" smtClean="0"/>
              <a:t>Bazen maddenin su ortamında çözünmesi gerekir, bu durumda sulu anlamına gelen </a:t>
            </a:r>
            <a:r>
              <a:rPr lang="tr-TR" altLang="en-US" sz="1800" dirty="0" err="1" smtClean="0"/>
              <a:t>aqua</a:t>
            </a:r>
            <a:r>
              <a:rPr lang="tr-TR" altLang="en-US" sz="1800" dirty="0" smtClean="0"/>
              <a:t> </a:t>
            </a:r>
            <a:r>
              <a:rPr lang="tr-TR" altLang="en-US" sz="1800" dirty="0"/>
              <a:t>(</a:t>
            </a:r>
            <a:r>
              <a:rPr lang="tr-TR" altLang="en-US" sz="1800" dirty="0" err="1"/>
              <a:t>aq</a:t>
            </a:r>
            <a:r>
              <a:rPr lang="tr-TR" altLang="en-US" sz="1800" dirty="0"/>
              <a:t>) </a:t>
            </a:r>
            <a:r>
              <a:rPr lang="tr-TR" altLang="en-US" sz="1800" dirty="0" smtClean="0"/>
              <a:t>kelimesinin kısaltması katı (k), sıvı (s) ve gaz  (g) fazları gibi denklemde yazılarak belirtilir.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altLang="en-US" sz="1800" dirty="0"/>
          </a:p>
          <a:p>
            <a: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en-US" sz="1800" dirty="0" err="1" smtClean="0"/>
              <a:t>HCl</a:t>
            </a:r>
            <a:r>
              <a:rPr lang="en-US" altLang="en-US" sz="1800" dirty="0" smtClean="0"/>
              <a:t> </a:t>
            </a:r>
            <a:r>
              <a:rPr lang="tr-TR" altLang="en-US" sz="1800" dirty="0" smtClean="0"/>
              <a:t>(s) </a:t>
            </a:r>
            <a:r>
              <a:rPr lang="en-US" altLang="en-US" sz="1800" dirty="0"/>
              <a:t>+ </a:t>
            </a:r>
            <a:r>
              <a:rPr lang="tr-TR" altLang="en-US" sz="1800" dirty="0" err="1" smtClean="0"/>
              <a:t>NaOH</a:t>
            </a:r>
            <a:r>
              <a:rPr lang="tr-TR" altLang="en-US" sz="1800" dirty="0" smtClean="0"/>
              <a:t> (</a:t>
            </a:r>
            <a:r>
              <a:rPr lang="tr-TR" altLang="en-US" sz="1800" dirty="0" err="1" smtClean="0">
                <a:solidFill>
                  <a:srgbClr val="FF0000"/>
                </a:solidFill>
              </a:rPr>
              <a:t>aq</a:t>
            </a:r>
            <a:r>
              <a:rPr lang="tr-TR" altLang="en-US" sz="1800" dirty="0" smtClean="0"/>
              <a:t>)</a:t>
            </a:r>
            <a:r>
              <a:rPr lang="en-US" altLang="en-US" sz="1800" dirty="0" smtClean="0"/>
              <a:t> </a:t>
            </a:r>
            <a:r>
              <a:rPr lang="tr-TR" altLang="en-US" sz="1800" dirty="0">
                <a:sym typeface="Wingdings" panose="05000000000000000000" pitchFamily="2" charset="2"/>
              </a:rPr>
              <a:t></a:t>
            </a:r>
            <a:r>
              <a:rPr lang="tr-TR" altLang="en-US" sz="1800" dirty="0"/>
              <a:t>  </a:t>
            </a:r>
            <a:r>
              <a:rPr lang="tr-TR" altLang="en-US" sz="1800" dirty="0" err="1" smtClean="0"/>
              <a:t>NaCl</a:t>
            </a:r>
            <a:r>
              <a:rPr lang="tr-TR" altLang="en-US" sz="1800" dirty="0" smtClean="0"/>
              <a:t> </a:t>
            </a:r>
            <a:r>
              <a:rPr lang="tr-TR" altLang="en-US" sz="1800" dirty="0"/>
              <a:t>(s</a:t>
            </a:r>
            <a:r>
              <a:rPr lang="tr-TR" altLang="en-US" sz="1800" dirty="0" smtClean="0"/>
              <a:t>) + H2O (s)</a:t>
            </a:r>
            <a:endParaRPr lang="tr-TR" altLang="en-US" sz="1800" dirty="0"/>
          </a:p>
          <a:p>
            <a:pPr mar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27619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520" y="161310"/>
            <a:ext cx="9720072" cy="525127"/>
          </a:xfrm>
        </p:spPr>
        <p:txBody>
          <a:bodyPr>
            <a:normAutofit/>
          </a:bodyPr>
          <a:lstStyle/>
          <a:p>
            <a:r>
              <a:rPr lang="tr-TR" sz="20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Tepkime Denklemlerinin yazılması ve denkleştirilmesi</a:t>
            </a:r>
            <a:endParaRPr lang="en-US" sz="2000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817" y="767109"/>
            <a:ext cx="11304105" cy="5542252"/>
          </a:xfrm>
        </p:spPr>
        <p:txBody>
          <a:bodyPr>
            <a:normAutofit lnSpcReduction="10000"/>
          </a:bodyPr>
          <a:lstStyle/>
          <a:p>
            <a:r>
              <a:rPr lang="tr-TR" sz="2000" dirty="0" smtClean="0"/>
              <a:t>Tepkime denklemi ya da kimyasal eşitlik bir tepkimenin nasıl gerçekleştiğini en basit şekilde ifade etmeye yarar.</a:t>
            </a:r>
          </a:p>
          <a:p>
            <a:r>
              <a:rPr lang="tr-TR" sz="2000" dirty="0" smtClean="0"/>
              <a:t>Kimyasal bileşik ve elementlerin adları yerine sembolleri </a:t>
            </a:r>
            <a:r>
              <a:rPr lang="tr-TR" sz="2000" dirty="0"/>
              <a:t>kullanılır (CO, C, </a:t>
            </a:r>
            <a:r>
              <a:rPr lang="tr-TR" dirty="0" smtClean="0"/>
              <a:t>KClO</a:t>
            </a:r>
            <a:r>
              <a:rPr lang="tr-TR" baseline="-25000" dirty="0" smtClean="0"/>
              <a:t>3 </a:t>
            </a:r>
            <a:r>
              <a:rPr lang="tr-TR" sz="2000" dirty="0"/>
              <a:t>gibi).</a:t>
            </a:r>
          </a:p>
          <a:p>
            <a:r>
              <a:rPr lang="tr-TR" sz="2000" dirty="0"/>
              <a:t>T</a:t>
            </a:r>
            <a:r>
              <a:rPr lang="tr-TR" sz="2000" dirty="0" smtClean="0"/>
              <a:t>epkimeyi başlatanlar (Tepkenler veya </a:t>
            </a:r>
            <a:r>
              <a:rPr lang="tr-TR" sz="2000" dirty="0" err="1" smtClean="0"/>
              <a:t>Reaktanlar</a:t>
            </a:r>
            <a:r>
              <a:rPr lang="tr-TR" sz="2000" dirty="0" smtClean="0"/>
              <a:t>) ile tepkime sonunda açığa çıkanların (ürünler) birbirinden ayırt edilmesi için arada tepkime yönünü gösteren ok kullanılır.</a:t>
            </a:r>
          </a:p>
          <a:p>
            <a:pPr lvl="1"/>
            <a:r>
              <a:rPr lang="tr-TR" dirty="0" smtClean="0"/>
              <a:t>O</a:t>
            </a:r>
            <a:r>
              <a:rPr lang="tr-TR" baseline="-25000" dirty="0" smtClean="0"/>
              <a:t>2</a:t>
            </a:r>
            <a:r>
              <a:rPr lang="tr-TR" dirty="0" smtClean="0"/>
              <a:t> + 2H</a:t>
            </a:r>
            <a:r>
              <a:rPr lang="tr-TR" baseline="-25000" dirty="0" smtClean="0"/>
              <a:t>2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2H</a:t>
            </a:r>
            <a:r>
              <a:rPr lang="tr-TR" baseline="-25000" dirty="0" smtClean="0">
                <a:sym typeface="Wingdings" panose="05000000000000000000" pitchFamily="2" charset="2"/>
              </a:rPr>
              <a:t>2</a:t>
            </a:r>
            <a:r>
              <a:rPr lang="tr-TR" dirty="0" smtClean="0">
                <a:sym typeface="Wingdings" panose="05000000000000000000" pitchFamily="2" charset="2"/>
              </a:rPr>
              <a:t>O</a:t>
            </a:r>
            <a:endParaRPr lang="tr-TR" dirty="0" smtClean="0"/>
          </a:p>
          <a:p>
            <a:r>
              <a:rPr lang="tr-TR" sz="2000" dirty="0" smtClean="0"/>
              <a:t>Bileşikteki veya moleküldeki alt indis sayıları bileşikteki atomların birim sayıda kaç element atomu içerdiğini gösterir. </a:t>
            </a:r>
          </a:p>
          <a:p>
            <a:r>
              <a:rPr lang="tr-TR" sz="2000" dirty="0" smtClean="0">
                <a:sym typeface="Wingdings" panose="05000000000000000000" pitchFamily="2" charset="2"/>
              </a:rPr>
              <a:t>H</a:t>
            </a:r>
            <a:r>
              <a:rPr lang="tr-TR" sz="2000" baseline="-25000" dirty="0" smtClean="0">
                <a:sym typeface="Wingdings" panose="05000000000000000000" pitchFamily="2" charset="2"/>
              </a:rPr>
              <a:t>2</a:t>
            </a:r>
            <a:r>
              <a:rPr lang="tr-TR" sz="2000" dirty="0" smtClean="0">
                <a:sym typeface="Wingdings" panose="05000000000000000000" pitchFamily="2" charset="2"/>
              </a:rPr>
              <a:t>O : 1 molekül su = 1 oksijen atomu + 2 hidrojen atomu</a:t>
            </a:r>
          </a:p>
          <a:p>
            <a:r>
              <a:rPr lang="tr-TR" sz="2000" dirty="0" smtClean="0">
                <a:sym typeface="Wingdings" panose="05000000000000000000" pitchFamily="2" charset="2"/>
              </a:rPr>
              <a:t>H</a:t>
            </a:r>
            <a:r>
              <a:rPr lang="tr-TR" sz="2000" baseline="-25000" dirty="0" smtClean="0">
                <a:sym typeface="Wingdings" panose="05000000000000000000" pitchFamily="2" charset="2"/>
              </a:rPr>
              <a:t>2</a:t>
            </a:r>
            <a:r>
              <a:rPr lang="tr-TR" sz="2000" dirty="0" smtClean="0">
                <a:sym typeface="Wingdings" panose="05000000000000000000" pitchFamily="2" charset="2"/>
              </a:rPr>
              <a:t>O : 1 </a:t>
            </a:r>
            <a:r>
              <a:rPr lang="tr-TR" sz="2000" b="1" dirty="0" err="1" smtClean="0">
                <a:sym typeface="Wingdings" panose="05000000000000000000" pitchFamily="2" charset="2"/>
              </a:rPr>
              <a:t>mol</a:t>
            </a:r>
            <a:r>
              <a:rPr lang="tr-TR" sz="2000" dirty="0" smtClean="0">
                <a:sym typeface="Wingdings" panose="05000000000000000000" pitchFamily="2" charset="2"/>
              </a:rPr>
              <a:t> su       = 1 </a:t>
            </a:r>
            <a:r>
              <a:rPr lang="tr-TR" sz="2000" b="1" dirty="0" err="1" smtClean="0">
                <a:sym typeface="Wingdings" panose="05000000000000000000" pitchFamily="2" charset="2"/>
              </a:rPr>
              <a:t>mol</a:t>
            </a:r>
            <a:r>
              <a:rPr lang="tr-TR" sz="2000" dirty="0" smtClean="0">
                <a:sym typeface="Wingdings" panose="05000000000000000000" pitchFamily="2" charset="2"/>
              </a:rPr>
              <a:t> oksijen atomu +2 </a:t>
            </a:r>
            <a:r>
              <a:rPr lang="tr-TR" sz="2000" b="1" dirty="0" err="1" smtClean="0">
                <a:sym typeface="Wingdings" panose="05000000000000000000" pitchFamily="2" charset="2"/>
              </a:rPr>
              <a:t>mol</a:t>
            </a:r>
            <a:r>
              <a:rPr lang="tr-TR" sz="2000" dirty="0" smtClean="0">
                <a:sym typeface="Wingdings" panose="05000000000000000000" pitchFamily="2" charset="2"/>
              </a:rPr>
              <a:t> hidrojen atomu</a:t>
            </a:r>
            <a:endParaRPr lang="tr-TR" sz="2000" dirty="0"/>
          </a:p>
          <a:p>
            <a:r>
              <a:rPr lang="tr-TR" sz="2000" dirty="0" smtClean="0"/>
              <a:t>Kimyasal eşitlikler yazıldığında tepkimeye giren maddelerin kütle ağırlıklarının toplamı ürünlerin toplam kütle ağırlığına eşit olmalıdır (Kütlenin korunumu yasası)</a:t>
            </a:r>
          </a:p>
          <a:p>
            <a:r>
              <a:rPr lang="tr-TR" sz="2000" dirty="0" smtClean="0"/>
              <a:t>Kütleye bağlı olarak kimyasal eşitliğin iki tarafının denkleştirilmesi zordur. Ancak atomların toplam miktarı tepkime öncesi ve sonrası değişmeyeceğinden </a:t>
            </a:r>
            <a:r>
              <a:rPr lang="tr-TR" sz="2000" dirty="0" err="1" smtClean="0"/>
              <a:t>mol</a:t>
            </a:r>
            <a:r>
              <a:rPr lang="tr-TR" sz="2000" dirty="0" smtClean="0"/>
              <a:t> miktarlarına göre denkleştirme yapabiliriz (kimyasal tepkimelerde bir atom başka atoma dönüşemez: </a:t>
            </a:r>
            <a:r>
              <a:rPr lang="tr-TR" sz="2000" dirty="0" err="1" smtClean="0"/>
              <a:t>dalton</a:t>
            </a:r>
            <a:r>
              <a:rPr lang="tr-TR" sz="2000" dirty="0" smtClean="0"/>
              <a:t> atom teorisi)</a:t>
            </a:r>
          </a:p>
          <a:p>
            <a:endParaRPr lang="tr-TR" sz="2000" dirty="0"/>
          </a:p>
          <a:p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2016-2017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just"/>
            <a:r>
              <a:rPr lang="en-US" smtClean="0"/>
              <a:t>Doç. Dr. yasemin G. İŞGÖR </a:t>
            </a:r>
            <a:r>
              <a:rPr lang="tr-TR" smtClean="0"/>
              <a:t>/</a:t>
            </a:r>
            <a:r>
              <a:rPr lang="en-US" smtClean="0"/>
              <a:t>Ankara Üniversitesi/ link: </a:t>
            </a:r>
            <a:r>
              <a:rPr lang="en-US" smtClean="0">
                <a:hlinkClick r:id="rId2"/>
              </a:rPr>
              <a:t>http://80.251.40.59/ankara.edu.tr/isgor/index.html</a:t>
            </a:r>
            <a:r>
              <a:rPr lang="tr-TR" smtClean="0"/>
              <a:t>  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80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18060</TotalTime>
  <Words>2001</Words>
  <Application>Microsoft Office PowerPoint</Application>
  <PresentationFormat>Widescreen</PresentationFormat>
  <Paragraphs>275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Cambria Math</vt:lpstr>
      <vt:lpstr>Marlett</vt:lpstr>
      <vt:lpstr>Times</vt:lpstr>
      <vt:lpstr>Times New Roman</vt:lpstr>
      <vt:lpstr>Tw Cen MT</vt:lpstr>
      <vt:lpstr>Wingdings</vt:lpstr>
      <vt:lpstr>Wingdings 3</vt:lpstr>
      <vt:lpstr>Integral</vt:lpstr>
      <vt:lpstr>Bölüm 3 Hatırlatmalar  Bölüm 4 Kimyasal Tepkimeler ve  Stokiyometri</vt:lpstr>
      <vt:lpstr>Hatırlatma:  Kütle, Mol ve tanecik sayısının birbirine birimsel dönüşümleri </vt:lpstr>
      <vt:lpstr>PowerPoint Presentation</vt:lpstr>
      <vt:lpstr>Bileşiklerin Adlandırılması</vt:lpstr>
      <vt:lpstr>Kimyasal Tepkimeler</vt:lpstr>
      <vt:lpstr>Stokiyometri </vt:lpstr>
      <vt:lpstr>Stokiyometri:  Kimyasal formüller ve eşitliklerle hesaplamalar yapmak</vt:lpstr>
      <vt:lpstr>Stokiyometri:  Kimyasal formüller ve eşitliklerle hesaplamalar yapmak</vt:lpstr>
      <vt:lpstr>Tepkime Denklemlerinin yazılması ve denkleştirilmesi</vt:lpstr>
      <vt:lpstr>Tepkime Denklemlerinin yazılması ve denkleştirilmesi</vt:lpstr>
      <vt:lpstr>Okların durumuna göre bir tepkime hakkında fikir sahibi olabiliriz: </vt:lpstr>
      <vt:lpstr>Stokiyometri:  Kimyasal formüller ve eşitliklerle hesaplamalar yapmak</vt:lpstr>
      <vt:lpstr>Tepken ve Ürün Mol sayıları arasındaki ilişki</vt:lpstr>
      <vt:lpstr>Tepken ve Ürün Kütleleri arasındaki ilişki</vt:lpstr>
      <vt:lpstr>İki Tepkenin Kütleleri arasındaki ilişki</vt:lpstr>
      <vt:lpstr>Çözeltinin yüzde bileşimi, hacim ve yoğunluk çevrim faktörü olarak kullanılırsa</vt:lpstr>
      <vt:lpstr>Ölçülen Miktarlardan Molarite Hesabı</vt:lpstr>
      <vt:lpstr>Molaritesi bilinen bir çözeltide çözünen maddenin Kütlesinin hesaplanması</vt:lpstr>
      <vt:lpstr>Seyreltme</vt:lpstr>
      <vt:lpstr>Seri seyreltme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YGI</dc:creator>
  <cp:lastModifiedBy>Yasemin G. İŞGÖR-Editör</cp:lastModifiedBy>
  <cp:revision>89</cp:revision>
  <cp:lastPrinted>2018-11-04T23:34:22Z</cp:lastPrinted>
  <dcterms:created xsi:type="dcterms:W3CDTF">2017-10-27T00:02:11Z</dcterms:created>
  <dcterms:modified xsi:type="dcterms:W3CDTF">2019-11-06T10:50:23Z</dcterms:modified>
</cp:coreProperties>
</file>